
<file path=[Content_Types].xml><?xml version="1.0" encoding="utf-8"?>
<Types xmlns="http://schemas.openxmlformats.org/package/2006/content-types">
  <Default ContentType="image/x-emf" Extension="emf"/>
  <Default ContentType="image/jpeg" Extension="jpeg"/>
  <Default ContentType="image/png" Extension="png"/>
  <Default ContentType="application/vnd.openxmlformats-package.relationships+xml" Extension="rels"/>
  <Default ContentType="image/vnd.ms-photo" Extension="wdp"/>
  <Default ContentType="application/vnd.openxmlformats-officedocument.spreadsheetml.sheet" Extension="xlsx"/>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drawingml.chart+xml" PartName="/ppt/charts/chart1.xml"/>
  <Override ContentType="application/vnd.openxmlformats-officedocument.drawingml.chart+xml" PartName="/ppt/charts/chart2.xml"/>
  <Override ContentType="application/vnd.ms-office.chartcolorstyle+xml" PartName="/ppt/charts/colors1.xml"/>
  <Override ContentType="application/vnd.ms-office.chartstyle+xml" PartName="/ppt/charts/style1.xml"/>
  <Override ContentType="application/vnd.openxmlformats-officedocument.drawingml.diagramColors+xml" PartName="/ppt/diagrams/colors1.xml"/>
  <Override ContentType="application/vnd.openxmlformats-officedocument.drawingml.diagramData+xml" PartName="/ppt/diagrams/data1.xml"/>
  <Override ContentType="application/vnd.ms-office.drawingml.diagramDrawing+xml" PartName="/ppt/diagrams/drawing1.xml"/>
  <Override ContentType="application/vnd.openxmlformats-officedocument.drawingml.diagramLayout+xml" PartName="/ppt/diagrams/layout1.xml"/>
  <Override ContentType="application/vnd.openxmlformats-officedocument.drawingml.diagramStyle+xml" PartName="/ppt/diagrams/quickStyle1.xml"/>
  <Override ContentType="application/vnd.openxmlformats-officedocument.drawingml.chartshapes+xml" PartName="/ppt/drawings/drawing1.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Layout+xml" PartName="/ppt/slideLayouts/slideLayout22.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25.xml"/>
  <Override ContentType="application/vnd.openxmlformats-officedocument.presentationml.slideLayout+xml" PartName="/ppt/slideLayouts/slideLayout26.xml"/>
  <Override ContentType="application/vnd.openxmlformats-officedocument.presentationml.slideLayout+xml" PartName="/ppt/slideLayouts/slideLayout27.xml"/>
  <Override ContentType="application/vnd.openxmlformats-officedocument.presentationml.slideLayout+xml" PartName="/ppt/slideLayouts/slideLayout28.xml"/>
  <Override ContentType="application/vnd.openxmlformats-officedocument.presentationml.slideLayout+xml" PartName="/ppt/slideLayouts/slideLayout29.xml"/>
  <Override ContentType="application/vnd.openxmlformats-officedocument.presentationml.slideLayout+xml" PartName="/ppt/slideLayouts/slideLayout30.xml"/>
  <Override ContentType="application/vnd.openxmlformats-officedocument.presentationml.slideLayout+xml" PartName="/ppt/slideLayouts/slideLayout31.xml"/>
  <Override ContentType="application/vnd.openxmlformats-officedocument.presentationml.slideLayout+xml" PartName="/ppt/slideLayouts/slideLayout32.xml"/>
  <Override ContentType="application/vnd.openxmlformats-officedocument.presentationml.slideLayout+xml" PartName="/ppt/slideLayouts/slideLayout33.xml"/>
  <Override ContentType="application/vnd.openxmlformats-officedocument.presentationml.slideLayout+xml" PartName="/ppt/slideLayouts/slideLayout34.xml"/>
  <Override ContentType="application/vnd.openxmlformats-officedocument.presentationml.slideLayout+xml" PartName="/ppt/slideLayouts/slideLayout35.xml"/>
  <Override ContentType="application/vnd.openxmlformats-officedocument.presentationml.slideLayout+xml" PartName="/ppt/slideLayouts/slideLayout36.xml"/>
  <Override ContentType="application/vnd.openxmlformats-officedocument.presentationml.slideLayout+xml" PartName="/ppt/slideLayouts/slideLayout37.xml"/>
  <Override ContentType="application/vnd.openxmlformats-officedocument.presentationml.slideLayout+xml" PartName="/ppt/slideLayouts/slideLayout38.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Master+xml" PartName="/ppt/slideMasters/slideMaster3.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0.xml"/>
  <Override ContentType="application/vnd.openxmlformats-officedocument.presentationml.slide+xml" PartName="/ppt/slides/slide31.xml"/>
  <Override ContentType="application/vnd.openxmlformats-officedocument.presentationml.slide+xml" PartName="/ppt/slides/slide32.xml"/>
  <Override ContentType="application/vnd.openxmlformats-officedocument.presentationml.slide+xml" PartName="/ppt/slides/slide33.xml"/>
  <Override ContentType="application/vnd.openxmlformats-officedocument.presentationml.slide+xml" PartName="/ppt/slides/slide34.xml"/>
  <Override ContentType="application/vnd.openxmlformats-officedocument.presentationml.slide+xml" PartName="/ppt/slides/slide35.xml"/>
  <Override ContentType="application/vnd.openxmlformats-officedocument.presentationml.slide+xml" PartName="/ppt/slides/slide36.xml"/>
  <Override ContentType="application/vnd.openxmlformats-officedocument.presentationml.slide+xml" PartName="/ppt/slides/slide37.xml"/>
  <Override ContentType="application/vnd.openxmlformats-officedocument.presentationml.slide+xml" PartName="/ppt/slides/slide38.xml"/>
  <Override ContentType="application/vnd.openxmlformats-officedocument.presentationml.slide+xml" PartName="/ppt/slides/slide39.xml"/>
  <Override ContentType="application/vnd.openxmlformats-officedocument.presentationml.slide+xml" PartName="/ppt/slides/slide40.xml"/>
  <Override ContentType="application/vnd.openxmlformats-officedocument.presentationml.slide+xml" PartName="/ppt/slides/slide41.xml"/>
  <Override ContentType="application/vnd.openxmlformats-officedocument.presentationml.slide+xml" PartName="/ppt/slides/slide42.xml"/>
  <Override ContentType="application/vnd.openxmlformats-officedocument.presentationml.slide+xml" PartName="/ppt/slides/slide43.xml"/>
  <Override ContentType="application/vnd.openxmlformats-officedocument.presentationml.slide+xml" PartName="/ppt/slides/slide44.xml"/>
  <Override ContentType="application/vnd.openxmlformats-officedocument.presentationml.slide+xml" PartName="/ppt/slides/slide45.xml"/>
  <Override ContentType="application/vnd.openxmlformats-officedocument.presentationml.slide+xml" PartName="/ppt/slides/slide46.xml"/>
  <Override ContentType="application/vnd.openxmlformats-officedocument.presentationml.slide+xml" PartName="/ppt/slides/slide47.xml"/>
  <Override ContentType="application/vnd.openxmlformats-officedocument.presentationml.slide+xml" PartName="/ppt/slides/slide48.xml"/>
  <Override ContentType="application/vnd.openxmlformats-officedocument.presentationml.slide+xml" PartName="/ppt/slides/slide49.xml"/>
  <Override ContentType="application/vnd.openxmlformats-officedocument.presentationml.slide+xml" PartName="/ppt/slides/slide50.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presentationml.tags+xml" PartName="/ppt/tags/tag2.xml"/>
  <Override ContentType="application/vnd.openxmlformats-officedocument.presentationml.tags+xml" PartName="/ppt/tags/tag3.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s>
</file>

<file path=ppt/presentation.xml><?xml version="1.0" encoding="utf-8"?>
<p:presentation xmlns:r="http://schemas.openxmlformats.org/officeDocument/2006/relationships" xmlns:a="http://schemas.openxmlformats.org/drawingml/2006/main" xmlns:p="http://schemas.openxmlformats.org/presentationml/2006/main" saveSubsetFonts="1">
  <p:sldMasterIdLst>
    <p:sldMasterId id="2147483648" r:id="rId1"/>
    <p:sldMasterId id="2147483660" r:id="rId2"/>
    <p:sldMasterId id="2147483677"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30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306" r:id="rId33"/>
    <p:sldId id="283" r:id="rId34"/>
    <p:sldId id="309"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 id="297" r:id="rId49"/>
    <p:sldId id="298" r:id="rId50"/>
    <p:sldId id="299" r:id="rId51"/>
    <p:sldId id="300" r:id="rId52"/>
    <p:sldId id="301" r:id="rId53"/>
    <p:sldId id="307" r:id="rId54"/>
  </p:sldIdLst>
  <p:sldSz cx="12192000" cy="6858000"/>
  <p:notesSz cx="6858000" cy="9144000"/>
  <p:custDataLst>
    <p:tags r:id="rId55"/>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fill>
          <a:solidFill>
            <a:schemeClr val="accent1">
              <a:tint val="40000"/>
            </a:schemeClr>
          </a:solidFill>
        </a:fill>
      </a:tcStyle>
    </a:band1H>
    <a:band1V>
      <a:tcStyle>
        <a:fill>
          <a:solidFill>
            <a:schemeClr val="accent1">
              <a:tint val="40000"/>
            </a:schemeClr>
          </a:solidFill>
        </a:fill>
      </a:tcStyle>
    </a:band1V>
    <a:lastCol>
      <a:tcTxStyle b="on">
        <a:fontRef idx="minor">
          <a:prstClr val="black"/>
        </a:fontRef>
        <a:schemeClr val="lt1"/>
      </a:tcTxStyle>
      <a:tcStyle>
        <a:fill>
          <a:solidFill>
            <a:schemeClr val="accent1"/>
          </a:solidFill>
        </a:fill>
      </a:tcStyle>
    </a:lastCol>
    <a:firstCol>
      <a:tcTxStyle b="on">
        <a:fontRef idx="minor">
          <a:prstClr val="black"/>
        </a:fontRef>
        <a:schemeClr val="lt1"/>
      </a:tcTxStyle>
      <a:tcStyle>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fill>
          <a:solidFill>
            <a:schemeClr val="accent3">
              <a:tint val="40000"/>
            </a:schemeClr>
          </a:solidFill>
        </a:fill>
      </a:tcStyle>
    </a:band1H>
    <a:band1V>
      <a:tcStyle>
        <a:fill>
          <a:solidFill>
            <a:schemeClr val="accent3">
              <a:tint val="40000"/>
            </a:schemeClr>
          </a:solidFill>
        </a:fill>
      </a:tcStyle>
    </a:band1V>
    <a:lastCol>
      <a:tcTxStyle b="on">
        <a:fontRef idx="minor">
          <a:prstClr val="black"/>
        </a:fontRef>
        <a:schemeClr val="lt1"/>
      </a:tcTxStyle>
      <a:tcStyle>
        <a:fill>
          <a:solidFill>
            <a:schemeClr val="accent3"/>
          </a:solidFill>
        </a:fill>
      </a:tcStyle>
    </a:lastCol>
    <a:firstCol>
      <a:tcTxStyle b="on">
        <a:fontRef idx="minor">
          <a:prstClr val="black"/>
        </a:fontRef>
        <a:schemeClr val="lt1"/>
      </a:tcTxStyle>
      <a:tcStyle>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fill>
          <a:solidFill>
            <a:schemeClr val="accent1">
              <a:tint val="40000"/>
            </a:schemeClr>
          </a:solidFill>
        </a:fill>
      </a:tcStyle>
    </a:band1H>
    <a:band1V>
      <a:tcStyle>
        <a:fill>
          <a:solidFill>
            <a:schemeClr val="accent1">
              <a:tint val="40000"/>
            </a:schemeClr>
          </a:solidFill>
        </a:fill>
      </a:tcStyle>
    </a:band1V>
    <a:lastCol>
      <a:tcTxStyle b="on"/>
    </a:lastCol>
    <a:firstCol>
      <a:tcTxStyle b="on"/>
    </a:firstCol>
    <a:lastRow>
      <a:tcTxStyle b="on"/>
      <a:tcStyle>
        <a:tcBdr>
          <a:top>
            <a:ln w="25400" cmpd="sng">
              <a:solidFill>
                <a:schemeClr val="accent1"/>
              </a:solidFill>
            </a:ln>
          </a:top>
        </a:tcBdr>
        <a:fill>
          <a:solidFill>
            <a:schemeClr val="accent1">
              <a:tint val="20000"/>
            </a:schemeClr>
          </a:solidFill>
        </a:fill>
      </a:tcStyle>
    </a:lastRow>
    <a:firstRow>
      <a:tcTxStyle b="on"/>
      <a:tcStyle>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1547" autoAdjust="0"/>
  </p:normalViewPr>
  <p:slideViewPr>
    <p:cSldViewPr snapToGrid="0" showGuides="1">
      <p:cViewPr varScale="1">
        <p:scale>
          <a:sx n="84" d="100"/>
          <a:sy n="84" d="100"/>
        </p:scale>
        <p:origin x="378" y="90"/>
      </p:cViewPr>
      <p:guideLst>
        <p:guide orient="horz" pos="2160"/>
        <p:guide pos="3840"/>
      </p:guideLst>
    </p:cSldViewPr>
  </p:slideViewPr>
  <p:notesTextViewPr>
    <p:cViewPr>
      <p:scale>
        <a:sx n="1" d="1"/>
        <a:sy n="1" d="1"/>
      </p:scale>
      <p:origin x="0" y="0"/>
    </p:cViewPr>
  </p:notesTextViewPr>
  <p:notesViewPr>
    <p:cSldViewPr>
      <p:cViewPr>
        <p:scale>
          <a:sx n="1" d="100"/>
          <a:sy n="1" d="100"/>
        </p:scale>
        <p:origin x="0" y="0"/>
      </p:cViewPr>
    </p:cSldViewPr>
  </p:notes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6.xml" Type="http://schemas.openxmlformats.org/officeDocument/2006/relationships/slide"/><Relationship Id="rId11" Target="slides/slide7.xml" Type="http://schemas.openxmlformats.org/officeDocument/2006/relationships/slide"/><Relationship Id="rId12" Target="slides/slide8.xml" Type="http://schemas.openxmlformats.org/officeDocument/2006/relationships/slide"/><Relationship Id="rId13" Target="slides/slide9.xml" Type="http://schemas.openxmlformats.org/officeDocument/2006/relationships/slide"/><Relationship Id="rId14" Target="slides/slide10.xml" Type="http://schemas.openxmlformats.org/officeDocument/2006/relationships/slide"/><Relationship Id="rId15" Target="slides/slide11.xml" Type="http://schemas.openxmlformats.org/officeDocument/2006/relationships/slide"/><Relationship Id="rId16" Target="slides/slide12.xml" Type="http://schemas.openxmlformats.org/officeDocument/2006/relationships/slide"/><Relationship Id="rId17" Target="slides/slide13.xml" Type="http://schemas.openxmlformats.org/officeDocument/2006/relationships/slide"/><Relationship Id="rId18" Target="slides/slide14.xml" Type="http://schemas.openxmlformats.org/officeDocument/2006/relationships/slide"/><Relationship Id="rId19" Target="slides/slide15.xml" Type="http://schemas.openxmlformats.org/officeDocument/2006/relationships/slide"/><Relationship Id="rId2" Target="slideMasters/slideMaster2.xml" Type="http://schemas.openxmlformats.org/officeDocument/2006/relationships/slideMaster"/><Relationship Id="rId20" Target="slides/slide16.xml" Type="http://schemas.openxmlformats.org/officeDocument/2006/relationships/slide"/><Relationship Id="rId21" Target="slides/slide17.xml" Type="http://schemas.openxmlformats.org/officeDocument/2006/relationships/slide"/><Relationship Id="rId22" Target="slides/slide18.xml" Type="http://schemas.openxmlformats.org/officeDocument/2006/relationships/slide"/><Relationship Id="rId23" Target="slides/slide19.xml" Type="http://schemas.openxmlformats.org/officeDocument/2006/relationships/slide"/><Relationship Id="rId24" Target="slides/slide20.xml" Type="http://schemas.openxmlformats.org/officeDocument/2006/relationships/slide"/><Relationship Id="rId25" Target="slides/slide21.xml" Type="http://schemas.openxmlformats.org/officeDocument/2006/relationships/slide"/><Relationship Id="rId26" Target="slides/slide22.xml" Type="http://schemas.openxmlformats.org/officeDocument/2006/relationships/slide"/><Relationship Id="rId27" Target="slides/slide23.xml" Type="http://schemas.openxmlformats.org/officeDocument/2006/relationships/slide"/><Relationship Id="rId28" Target="slides/slide24.xml" Type="http://schemas.openxmlformats.org/officeDocument/2006/relationships/slide"/><Relationship Id="rId29" Target="slides/slide25.xml" Type="http://schemas.openxmlformats.org/officeDocument/2006/relationships/slide"/><Relationship Id="rId3" Target="slideMasters/slideMaster3.xml" Type="http://schemas.openxmlformats.org/officeDocument/2006/relationships/slideMaster"/><Relationship Id="rId30" Target="slides/slide26.xml" Type="http://schemas.openxmlformats.org/officeDocument/2006/relationships/slide"/><Relationship Id="rId31" Target="slides/slide27.xml" Type="http://schemas.openxmlformats.org/officeDocument/2006/relationships/slide"/><Relationship Id="rId32" Target="slides/slide28.xml" Type="http://schemas.openxmlformats.org/officeDocument/2006/relationships/slide"/><Relationship Id="rId33" Target="slides/slide29.xml" Type="http://schemas.openxmlformats.org/officeDocument/2006/relationships/slide"/><Relationship Id="rId34" Target="slides/slide30.xml" Type="http://schemas.openxmlformats.org/officeDocument/2006/relationships/slide"/><Relationship Id="rId35" Target="slides/slide31.xml" Type="http://schemas.openxmlformats.org/officeDocument/2006/relationships/slide"/><Relationship Id="rId36" Target="slides/slide32.xml" Type="http://schemas.openxmlformats.org/officeDocument/2006/relationships/slide"/><Relationship Id="rId37" Target="slides/slide33.xml" Type="http://schemas.openxmlformats.org/officeDocument/2006/relationships/slide"/><Relationship Id="rId38" Target="slides/slide34.xml" Type="http://schemas.openxmlformats.org/officeDocument/2006/relationships/slide"/><Relationship Id="rId39" Target="slides/slide35.xml" Type="http://schemas.openxmlformats.org/officeDocument/2006/relationships/slide"/><Relationship Id="rId4" Target="notesMasters/notesMaster1.xml" Type="http://schemas.openxmlformats.org/officeDocument/2006/relationships/notesMaster"/><Relationship Id="rId40" Target="slides/slide36.xml" Type="http://schemas.openxmlformats.org/officeDocument/2006/relationships/slide"/><Relationship Id="rId41" Target="slides/slide37.xml" Type="http://schemas.openxmlformats.org/officeDocument/2006/relationships/slide"/><Relationship Id="rId42" Target="slides/slide38.xml" Type="http://schemas.openxmlformats.org/officeDocument/2006/relationships/slide"/><Relationship Id="rId43" Target="slides/slide39.xml" Type="http://schemas.openxmlformats.org/officeDocument/2006/relationships/slide"/><Relationship Id="rId44" Target="slides/slide40.xml" Type="http://schemas.openxmlformats.org/officeDocument/2006/relationships/slide"/><Relationship Id="rId45" Target="slides/slide41.xml" Type="http://schemas.openxmlformats.org/officeDocument/2006/relationships/slide"/><Relationship Id="rId46" Target="slides/slide42.xml" Type="http://schemas.openxmlformats.org/officeDocument/2006/relationships/slide"/><Relationship Id="rId47" Target="slides/slide43.xml" Type="http://schemas.openxmlformats.org/officeDocument/2006/relationships/slide"/><Relationship Id="rId48" Target="slides/slide44.xml" Type="http://schemas.openxmlformats.org/officeDocument/2006/relationships/slide"/><Relationship Id="rId49" Target="slides/slide45.xml" Type="http://schemas.openxmlformats.org/officeDocument/2006/relationships/slide"/><Relationship Id="rId5" Target="slides/slide1.xml" Type="http://schemas.openxmlformats.org/officeDocument/2006/relationships/slide"/><Relationship Id="rId50" Target="slides/slide46.xml" Type="http://schemas.openxmlformats.org/officeDocument/2006/relationships/slide"/><Relationship Id="rId51" Target="slides/slide47.xml" Type="http://schemas.openxmlformats.org/officeDocument/2006/relationships/slide"/><Relationship Id="rId52" Target="slides/slide48.xml" Type="http://schemas.openxmlformats.org/officeDocument/2006/relationships/slide"/><Relationship Id="rId53" Target="slides/slide49.xml" Type="http://schemas.openxmlformats.org/officeDocument/2006/relationships/slide"/><Relationship Id="rId54" Target="slides/slide50.xml" Type="http://schemas.openxmlformats.org/officeDocument/2006/relationships/slide"/><Relationship Id="rId55" Target="tags/tag3.xml" Type="http://schemas.openxmlformats.org/officeDocument/2006/relationships/tags"/><Relationship Id="rId56" Target="presProps.xml" Type="http://schemas.openxmlformats.org/officeDocument/2006/relationships/presProps"/><Relationship Id="rId57" Target="viewProps.xml" Type="http://schemas.openxmlformats.org/officeDocument/2006/relationships/viewProps"/><Relationship Id="rId58" Target="theme/theme1.xml" Type="http://schemas.openxmlformats.org/officeDocument/2006/relationships/theme"/><Relationship Id="rId59" Target="tableStyles.xml" Type="http://schemas.openxmlformats.org/officeDocument/2006/relationships/tableStyles"/><Relationship Id="rId6" Target="slides/slide2.xml" Type="http://schemas.openxmlformats.org/officeDocument/2006/relationships/slide"/><Relationship Id="rId7" Target="slides/slide3.xml" Type="http://schemas.openxmlformats.org/officeDocument/2006/relationships/slide"/><Relationship Id="rId8" Target="slides/slide4.xml" Type="http://schemas.openxmlformats.org/officeDocument/2006/relationships/slide"/><Relationship Id="rId9" Target="slides/slide5.xml" Type="http://schemas.openxmlformats.org/officeDocument/2006/relationships/slide"/></Relationships>
</file>

<file path=ppt/charts/_rels/chart1.xml.rels><?xml version="1.0" encoding="UTF-8" standalone="yes"?><Relationships xmlns="http://schemas.openxmlformats.org/package/2006/relationships"><Relationship Id="rId1" Target="../embeddings/Microsoft_Excel_Worksheet1.xlsx" Type="http://schemas.openxmlformats.org/officeDocument/2006/relationships/package"/><Relationship Id="rId2" Target="../drawings/drawing1.xml" Type="http://schemas.openxmlformats.org/officeDocument/2006/relationships/chartUserShapes"/></Relationships>
</file>

<file path=ppt/charts/_rels/chart2.xml.rels><?xml version="1.0" encoding="UTF-8" standalone="yes"?><Relationships xmlns="http://schemas.openxmlformats.org/package/2006/relationships"><Relationship Id="rId1" Target="../embeddings/Microsoft_Excel_Worksheet2.xlsx" Type="http://schemas.openxmlformats.org/officeDocument/2006/relationships/package"/><Relationship Id="rId2" Target="colors1.xml" Type="http://schemas.microsoft.com/office/2011/relationships/chartColorStyle"/><Relationship Id="rId3" Target="style1.xml" Type="http://schemas.microsoft.com/office/2011/relationships/chartStyle"/></Relationships>
</file>

<file path=ppt/charts/chart1.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13"/>
    </mc:Choice>
    <mc:Fallback>
      <c:style val="13"/>
    </mc:Fallback>
  </mc:AlternateContent>
  <c:chart>
    <c:title>
      <c:tx>
        <c:rich>
          <a:bodyPr/>
          <a:lstStyle/>
          <a:p>
            <a:pPr>
              <a:defRPr>
                <a:solidFill>
                  <a:schemeClr val="tx2"/>
                </a:solidFill>
                <a:latin typeface="微软雅黑" pitchFamily="34" charset="-122"/>
                <a:ea typeface="微软雅黑" pitchFamily="34" charset="-122"/>
              </a:defRPr>
            </a:pPr>
            <a:r>
              <a:rPr lang="en-US">
                <a:solidFill>
                  <a:schemeClr val="tx2"/>
                </a:solidFill>
                <a:latin typeface="微软雅黑" pitchFamily="34" charset="-122"/>
                <a:ea typeface="微软雅黑" pitchFamily="34" charset="-122"/>
              </a:rPr>
              <a:t>2014</a:t>
            </a:r>
            <a:r>
              <a:rPr lang="zh-CN">
                <a:solidFill>
                  <a:schemeClr val="tx2"/>
                </a:solidFill>
                <a:latin typeface="微软雅黑" pitchFamily="34" charset="-122"/>
                <a:ea typeface="微软雅黑" pitchFamily="34" charset="-122"/>
              </a:rPr>
              <a:t>年各科业务收入及利润占比</a:t>
            </a:r>
          </a:p>
        </c:rich>
      </c:tx>
      <c:layout>
        <c:manualLayout>
          <c:xMode val="edge"/>
          <c:yMode val="edge"/>
          <c:x val="0.31446611881256104"/>
          <c:y val="0.014031937345862389"/>
        </c:manualLayout>
      </c:layout>
      <c:overlay val="0"/>
    </c:title>
    <c:autoTitleDeleted val="0"/>
    <c:plotArea>
      <c:layout>
        <c:manualLayout>
          <c:layoutTarget val="inner"/>
          <c:xMode val="edge"/>
          <c:yMode val="edge"/>
          <c:x val="0.059721473604440689"/>
          <c:y val="0.17142589390277863"/>
          <c:w val="0.90266633033752441"/>
          <c:h val="0.75477468967437744"/>
        </c:manualLayout>
      </c:layout>
      <c:barChart>
        <c:barDir val="col"/>
        <c:grouping val="clustered"/>
        <c:varyColors val="0"/>
        <c:ser>
          <c:idx val="0"/>
          <c:order val="0"/>
          <c:tx>
            <c:strRef>
              <c:f>收入汇总!$N$5</c:f>
              <c:strCache>
                <c:ptCount val="1"/>
                <c:pt idx="0">
                  <c:v>业务收入（万元）</c:v>
                </c:pt>
              </c:strCache>
            </c:strRef>
          </c:tx>
          <c:spPr>
            <a:solidFill>
              <a:schemeClr val="tx2"/>
            </a:solidFill>
          </c:spPr>
          <c:invertIfNegative val="0"/>
          <c:dLbls>
            <c:dLbl>
              <c:idx val="0"/>
              <c:showLegendKey val="0"/>
              <c:showVal val="1"/>
              <c:showCatName val="0"/>
              <c:showSerName val="0"/>
              <c:showPercent val="0"/>
              <c:showBubbleSize val="0"/>
              <c:extLst/>
            </c:dLbl>
            <c:dLbl>
              <c:idx val="1"/>
              <c:showLegendKey val="0"/>
              <c:showVal val="1"/>
              <c:showCatName val="0"/>
              <c:showSerName val="0"/>
              <c:showPercent val="0"/>
              <c:showBubbleSize val="0"/>
              <c:extLst/>
            </c:dLbl>
            <c:dLbl>
              <c:idx val="2"/>
              <c:showLegendKey val="0"/>
              <c:showVal val="1"/>
              <c:showCatName val="0"/>
              <c:showSerName val="0"/>
              <c:showPercent val="0"/>
              <c:showBubbleSize val="0"/>
              <c:extLst/>
            </c:dLbl>
            <c:dLbl>
              <c:idx val="3"/>
              <c:showLegendKey val="0"/>
              <c:showVal val="1"/>
              <c:showCatName val="0"/>
              <c:showSerName val="0"/>
              <c:showPercent val="0"/>
              <c:showBubbleSize val="0"/>
              <c:extLst/>
            </c:dLbl>
            <c:dLbl>
              <c:idx val="4"/>
              <c:showLegendKey val="0"/>
              <c:showVal val="1"/>
              <c:showCatName val="0"/>
              <c:showSerName val="0"/>
              <c:showPercent val="0"/>
              <c:showBubbleSize val="0"/>
              <c:extLst/>
            </c:dLbl>
            <c:spPr>
              <a:noFill/>
              <a:ln>
                <a:noFill/>
              </a:ln>
              <a:effectLst/>
            </c:spPr>
            <c:txPr>
              <a:bodyPr/>
              <a:p>
                <a:pPr>
                  <a:defRPr smtId="4294967295">
                    <a:solidFill>
                      <a:schemeClr val="bg1"/>
                    </a:solidFill>
                  </a:defRPr>
                </a:pPr>
                <a:endParaRPr smtId="4294967295">
                  <a:solidFill>
                    <a:schemeClr val="bg1"/>
                  </a:solidFill>
                </a:endParaRPr>
              </a:p>
            </c:txPr>
            <c:showLegendKey val="0"/>
            <c:showVal val="1"/>
            <c:showCatName val="0"/>
            <c:showSerName val="0"/>
            <c:showPercent val="0"/>
            <c:showBubbleSize val="0"/>
            <c:extLst/>
          </c:dLbls>
          <c:cat>
            <c:strRef>
              <c:f>收入汇总!$V$4:$Z$4</c:f>
              <c:strCache>
                <c:ptCount val="5"/>
                <c:pt idx="0">
                  <c:v>保健科</c:v>
                </c:pt>
                <c:pt idx="1">
                  <c:v>妇科</c:v>
                </c:pt>
                <c:pt idx="2">
                  <c:v>儿科</c:v>
                </c:pt>
                <c:pt idx="3">
                  <c:v>内科</c:v>
                </c:pt>
                <c:pt idx="4">
                  <c:v>外科</c:v>
                </c:pt>
              </c:strCache>
            </c:strRef>
          </c:cat>
          <c:val>
            <c:numRef>
              <c:f>收入汇总!$V$5:$Z$5</c:f>
              <c:numCache>
                <c:formatCode>0_ </c:formatCode>
                <c:ptCount val="5"/>
                <c:pt idx="0">
                  <c:v>13509</c:v>
                </c:pt>
                <c:pt idx="1">
                  <c:v>18086</c:v>
                </c:pt>
                <c:pt idx="2">
                  <c:v>25269</c:v>
                </c:pt>
                <c:pt idx="3">
                  <c:v>31502</c:v>
                </c:pt>
                <c:pt idx="4">
                  <c:v>40000</c:v>
                </c:pt>
              </c:numCache>
            </c:numRef>
          </c:val>
        </c:ser>
        <c:dLbls>
          <c:showLegendKey val="0"/>
          <c:showVal val="0"/>
          <c:showCatName val="0"/>
          <c:showSerName val="0"/>
          <c:showPercent val="0"/>
          <c:showBubbleSize val="0"/>
          <c:showLeaderLines val="0"/>
        </c:dLbls>
        <c:gapWidth/>
        <c:overlap/>
        <c:axId val="374746784"/>
        <c:axId val="373055416"/>
      </c:barChart>
      <c:catAx>
        <c:axId val="374746784"/>
        <c:scaling>
          <c:orientation/>
        </c:scaling>
        <c:delete val="0"/>
        <c:axPos val="b"/>
        <c:numFmt formatCode="General" sourceLinked="0"/>
        <c:majorTickMark val="none"/>
        <c:minorTickMark val="none"/>
        <c:txPr>
          <a:bodyPr/>
          <a:p>
            <a:pPr>
              <a:defRPr b="1" smtId="4294967295">
                <a:solidFill>
                  <a:schemeClr val="tx2"/>
                </a:solidFill>
              </a:defRPr>
            </a:pPr>
            <a:endParaRPr b="1" smtId="4294967295">
              <a:solidFill>
                <a:schemeClr val="tx2"/>
              </a:solidFill>
            </a:endParaRPr>
          </a:p>
        </c:txPr>
        <c:crossAx val="373055416"/>
        <c:crosses val="autoZero"/>
        <c:auto val="0"/>
        <c:lblAlgn val="ctr"/>
        <c:lblOffset/>
        <c:noMultiLvlLbl val="0"/>
      </c:catAx>
      <c:valAx>
        <c:axId val="373055416"/>
        <c:scaling>
          <c:orientation/>
        </c:scaling>
        <c:delete val="0"/>
        <c:axPos val="l"/>
        <c:majorGridlines>
          <c:spPr>
            <a:ln>
              <a:solidFill>
                <a:schemeClr val="bg1">
                  <a:lumMod val="75000"/>
                </a:schemeClr>
              </a:solidFill>
              <a:prstDash val="sysDash"/>
            </a:ln>
          </c:spPr>
        </c:majorGridlines>
        <c:numFmt formatCode="0_ " sourceLinked="1"/>
        <c:majorTickMark val="none"/>
        <c:minorTickMark val="none"/>
        <c:txPr>
          <a:bodyPr/>
          <a:p>
            <a:pPr>
              <a:defRPr b="1" smtId="4294967295">
                <a:solidFill>
                  <a:schemeClr val="tx2"/>
                </a:solidFill>
              </a:defRPr>
            </a:pPr>
            <a:endParaRPr b="1" smtId="4294967295">
              <a:solidFill>
                <a:schemeClr val="tx2"/>
              </a:solidFill>
            </a:endParaRPr>
          </a:p>
        </c:txPr>
        <c:crossAx val="374746784"/>
        <c:crosses val="autoZero"/>
        <c:crossBetween val="between"/>
      </c:valAx>
    </c:plotArea>
    <c:plotVisOnly val="1"/>
    <c:dispBlanksAs val="gap"/>
    <c:showDLblsOverMax val="0"/>
  </c:chart>
  <c:spPr>
    <a:ln>
      <a:noFill/>
    </a:ln>
  </c:spPr>
  <c:txPr>
    <a:bodyPr/>
    <a:p>
      <a:pPr>
        <a:defRPr sz="1800" smtId="4294967295"/>
      </a:pPr>
      <a:endParaRPr sz="1800" smtId="4294967295"/>
    </a:p>
  </c:txPr>
  <c:externalData r:id="rId1">
    <c:autoUpdate val="0"/>
  </c:externalData>
  <c:userShapes r:id="rId2"/>
</c:chartSpace>
</file>

<file path=ppt/charts/chart2.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5356183648109436"/>
          <c:y val="0.054276671260595322"/>
          <c:w val="0.92300677299499512"/>
          <c:h val="0.86838847398757935"/>
        </c:manualLayout>
      </c:layout>
      <c:barChart>
        <c:barDir val="col"/>
        <c:grouping val="clustered"/>
        <c:varyColors val="0"/>
        <c:ser>
          <c:idx val="0"/>
          <c:order val="0"/>
          <c:tx>
            <c:strRef>
              <c:f>Sheet1!$B$1</c:f>
              <c:strCache>
                <c:ptCount val="1"/>
                <c:pt idx="0">
                  <c:v>系列 1</c:v>
                </c:pt>
              </c:strCache>
            </c:strRef>
          </c:tx>
          <c:spPr>
            <a:solidFill>
              <a:schemeClr val="tx2"/>
            </a:solidFill>
            <a:ln>
              <a:noFill/>
            </a:ln>
            <a:effectLst/>
          </c:spPr>
          <c:invertIfNegative val="0"/>
          <c:dLbls>
            <c:dLbl>
              <c:idx val="0"/>
              <c:showLegendKey val="0"/>
              <c:showVal val="1"/>
              <c:showCatName val="0"/>
              <c:showSerName val="0"/>
              <c:showPercent val="0"/>
              <c:showBubbleSize val="0"/>
              <c:extLst/>
            </c:dLbl>
            <c:dLbl>
              <c:idx val="1"/>
              <c:showLegendKey val="0"/>
              <c:showVal val="1"/>
              <c:showCatName val="0"/>
              <c:showSerName val="0"/>
              <c:showPercent val="0"/>
              <c:showBubbleSize val="0"/>
              <c:extLst/>
            </c:dLbl>
            <c:dLbl>
              <c:idx val="2"/>
              <c:showLegendKey val="0"/>
              <c:showVal val="1"/>
              <c:showCatName val="0"/>
              <c:showSerName val="0"/>
              <c:showPercent val="0"/>
              <c:showBubbleSize val="0"/>
              <c:extLst/>
            </c:dLbl>
            <c:dLbl>
              <c:idx val="3"/>
              <c:showLegendKey val="0"/>
              <c:showVal val="1"/>
              <c:showCatName val="0"/>
              <c:showSerName val="0"/>
              <c:showPercent val="0"/>
              <c:showBubbleSize val="0"/>
              <c:extLst/>
            </c:dLbl>
            <c:dLbl>
              <c:idx val="4"/>
              <c:showLegendKey val="0"/>
              <c:showVal val="1"/>
              <c:showCatName val="0"/>
              <c:showSerName val="0"/>
              <c:showPercent val="0"/>
              <c:showBubbleSize val="0"/>
              <c:extLst/>
            </c:dLbl>
            <c:spPr>
              <a:noFill/>
              <a:ln>
                <a:noFill/>
              </a:ln>
              <a:effectLst/>
            </c:spPr>
            <c:txPr>
              <a:bodyPr rot="0" spcFirstLastPara="1" vertOverflow="ellipsis" vert="horz" wrap="square" lIns="38100" tIns="19050" rIns="38100" bIns="19050" anchor="ctr" anchorCtr="1">
                <a:spAutoFit/>
              </a:bodyPr>
              <a:p>
                <a:pPr>
                  <a:defRPr sz="1197" b="0" i="0" u="none" strike="noStrike" kern="1200" baseline="0" smtId="4294967295">
                    <a:solidFill>
                      <a:schemeClr val="tx1">
                        <a:lumMod val="75000"/>
                        <a:lumOff val="25000"/>
                      </a:schemeClr>
                    </a:solidFill>
                    <a:latin typeface="+mn-lt"/>
                    <a:ea typeface="+mn-ea"/>
                    <a:cs typeface="+mn-cs"/>
                  </a:defRPr>
                </a:pPr>
                <a:endParaRPr sz="1197" b="0" i="0" u="none" strike="noStrike" kern="1200" baseline="0" smtId="4294967295">
                  <a:solidFill>
                    <a:schemeClr val="tx1">
                      <a:lumMod val="75000"/>
                      <a:lumOff val="25000"/>
                    </a:schemeClr>
                  </a:solidFill>
                  <a:latin typeface="+mn-lt"/>
                  <a:ea typeface="+mn-ea"/>
                  <a:cs typeface="+mn-cs"/>
                </a:endParaRPr>
              </a:p>
            </c:txPr>
            <c:showLegendKey val="0"/>
            <c:showVal val="1"/>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c:spPr>
                </c15:leaderLines>
              </c:ext>
            </c:extLst>
          </c:dLbls>
          <c:cat>
            <c:strRef>
              <c:f>Sheet1!$A$2:$A$6</c:f>
              <c:strCache>
                <c:ptCount val="5"/>
                <c:pt idx="0">
                  <c:v>儿科</c:v>
                </c:pt>
                <c:pt idx="1">
                  <c:v>妇科</c:v>
                </c:pt>
                <c:pt idx="2">
                  <c:v>内科</c:v>
                </c:pt>
                <c:pt idx="3">
                  <c:v>外科</c:v>
                </c:pt>
                <c:pt idx="4">
                  <c:v>肿瘤科</c:v>
                </c:pt>
              </c:strCache>
            </c:strRef>
          </c:cat>
          <c:val>
            <c:numRef>
              <c:f>Sheet1!$B$2:$B$6</c:f>
              <c:numCache>
                <c:formatCode>0%</c:formatCode>
                <c:ptCount val="5"/>
                <c:pt idx="0">
                  <c:v>0.42</c:v>
                </c:pt>
                <c:pt idx="1">
                  <c:v>0.38</c:v>
                </c:pt>
                <c:pt idx="2">
                  <c:v>0.47</c:v>
                </c:pt>
                <c:pt idx="3" formatCode="0.00%">
                  <c:v>0.365</c:v>
                </c:pt>
                <c:pt idx="4">
                  <c:v>0.54</c:v>
                </c:pt>
              </c:numCache>
            </c:numRef>
          </c:val>
        </c:ser>
        <c:dLbls>
          <c:showLegendKey val="0"/>
          <c:showVal val="0"/>
          <c:showCatName val="0"/>
          <c:showSerName val="0"/>
          <c:showPercent val="0"/>
          <c:showBubbleSize val="0"/>
          <c:showLeaderLines val="0"/>
        </c:dLbls>
        <c:gapWidth val="219"/>
        <c:overlap val="-27"/>
        <c:axId val="375328512"/>
        <c:axId val="375328904"/>
      </c:barChart>
      <c:catAx>
        <c:axId val="375328512"/>
        <c:scaling>
          <c:orientation/>
        </c:scaling>
        <c:delete val="0"/>
        <c:axPos val="b"/>
        <c:numFmt formatCode="General" sourceLinked="1"/>
        <c:majorTickMark val="none"/>
        <c:minorTickMark val="none"/>
        <c:spPr>
          <a:noFill/>
          <a:ln w="9525" cap="flat" cmpd="sng" algn="ctr">
            <a:solidFill>
              <a:schemeClr val="tx1">
                <a:lumMod val="15000"/>
                <a:lumOff val="85000"/>
              </a:schemeClr>
            </a:solidFill>
            <a:round/>
          </a:ln>
          <a:effectLst/>
        </c:spPr>
        <c:txPr>
          <a:bodyPr rot="-60000000" spcFirstLastPara="1" vertOverflow="ellipsis" vert="horz" wrap="square" anchor="ctr" anchorCtr="1"/>
          <a:p>
            <a:pPr>
              <a:defRPr sz="1197" b="1" i="0" u="none" strike="noStrike" kern="1200" baseline="0" smtId="4294967295">
                <a:solidFill>
                  <a:schemeClr val="tx2"/>
                </a:solidFill>
                <a:latin typeface="+mn-lt"/>
                <a:ea typeface="+mn-ea"/>
                <a:cs typeface="+mn-cs"/>
              </a:defRPr>
            </a:pPr>
            <a:endParaRPr sz="1197" b="1" i="0" u="none" strike="noStrike" kern="1200" baseline="0" smtId="4294967295">
              <a:solidFill>
                <a:schemeClr val="tx2"/>
              </a:solidFill>
              <a:latin typeface="+mn-lt"/>
              <a:ea typeface="+mn-ea"/>
              <a:cs typeface="+mn-cs"/>
            </a:endParaRPr>
          </a:p>
        </c:txPr>
        <c:crossAx val="375328904"/>
        <c:crosses val="autoZero"/>
        <c:auto val="0"/>
        <c:lblAlgn val="ctr"/>
        <c:lblOffset/>
        <c:noMultiLvlLbl val="0"/>
      </c:catAx>
      <c:valAx>
        <c:axId val="375328904"/>
        <c:scaling>
          <c:orientation/>
        </c:scaling>
        <c:delete val="0"/>
        <c:axPos val="l"/>
        <c:majorGridlines>
          <c:spPr>
            <a:ln w="9525" cap="flat" cmpd="sng" algn="ctr">
              <a:solidFill>
                <a:schemeClr val="tx1">
                  <a:lumMod val="15000"/>
                  <a:lumOff val="85000"/>
                </a:schemeClr>
              </a:solidFill>
              <a:prstDash val="dash"/>
              <a:round/>
            </a:ln>
            <a:effectLst/>
          </c:spPr>
        </c:majorGridlines>
        <c:numFmt formatCode="0%" sourceLinked="1"/>
        <c:majorTickMark val="none"/>
        <c:minorTickMark val="none"/>
        <c:spPr>
          <a:noFill/>
          <a:ln>
            <a:noFill/>
          </a:ln>
          <a:effectLst/>
        </c:spPr>
        <c:txPr>
          <a:bodyPr rot="-60000000" spcFirstLastPara="1" vertOverflow="ellipsis" vert="horz" wrap="square" anchor="ctr" anchorCtr="1"/>
          <a:p>
            <a:pPr>
              <a:defRPr sz="1197" b="0" i="0" u="none" strike="noStrike" kern="1200" baseline="0" smtId="4294967295">
                <a:solidFill>
                  <a:schemeClr val="tx1">
                    <a:lumMod val="65000"/>
                    <a:lumOff val="35000"/>
                  </a:schemeClr>
                </a:solidFill>
                <a:latin typeface="+mn-lt"/>
                <a:ea typeface="+mn-ea"/>
                <a:cs typeface="+mn-cs"/>
              </a:defRPr>
            </a:pPr>
            <a:endParaRPr sz="1197" b="0" i="0" u="none" strike="noStrike" kern="1200" baseline="0" smtId="4294967295">
              <a:solidFill>
                <a:schemeClr val="tx1">
                  <a:lumMod val="65000"/>
                  <a:lumOff val="35000"/>
                </a:schemeClr>
              </a:solidFill>
              <a:latin typeface="+mn-lt"/>
              <a:ea typeface="+mn-ea"/>
              <a:cs typeface="+mn-cs"/>
            </a:endParaRPr>
          </a:p>
        </c:txPr>
        <c:crossAx val="375328512"/>
        <c:crosses val="autoZero"/>
        <c:crossBetween val="between"/>
      </c:valAx>
      <c:spPr>
        <a:noFill/>
        <a:ln>
          <a:noFill/>
        </a:ln>
        <a:effectLst/>
      </c:spPr>
    </c:plotArea>
    <c:plotVisOnly val="1"/>
    <c:dispBlanksAs val="gap"/>
    <c:showDLblsOverMax val="0"/>
  </c:chart>
  <c:spPr>
    <a:noFill/>
    <a:ln>
      <a:solidFill>
        <a:schemeClr val="tx2"/>
      </a:solidFill>
    </a:ln>
    <a:effectLst/>
  </c:spPr>
  <c:txPr>
    <a:bodyPr/>
    <a:p>
      <a:pPr>
        <a:defRPr/>
      </a:pPr>
      <a:endParaRPr lang="zh-CN"/>
    </a:p>
  </c:txPr>
  <c:externalData r:id="rId1">
    <c:autoUpdate val="0"/>
  </c:externalData>
</c:chartSpace>
</file>

<file path=ppt/charts/colors1.xml><?xml version="1.0" encoding="utf-8"?>
<cs:colorStyle xmlns:a="http://schemas.openxmlformats.org/drawingml/2006/main" xmlns:cs="http://schemas.microsoft.com/office/drawing/2012/chartStyle"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a="http://schemas.openxmlformats.org/drawingml/2006/main" xmlns:r="http://schemas.openxmlformats.org/officeDocument/2006/relationships" xmlns:cs="http://schemas.microsoft.com/office/drawing/2012/chartStyle"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_rels/data1.xml.rels><?xml version="1.0" encoding="UTF-8" standalone="yes"?><Relationships xmlns="http://schemas.openxmlformats.org/package/2006/relationships"><Relationship Id="rId1" Target="../media/image16.jpeg" Type="http://schemas.openxmlformats.org/officeDocument/2006/relationships/image"/><Relationship Id="rId2" Target="../media/image17.jpeg" Type="http://schemas.openxmlformats.org/officeDocument/2006/relationships/image"/><Relationship Id="rId3" Target="../media/image18.jpeg" Type="http://schemas.openxmlformats.org/officeDocument/2006/relationships/image"/><Relationship Id="rId4" Target="../media/image19.jpeg" Type="http://schemas.openxmlformats.org/officeDocument/2006/relationships/image"/></Relationships>
</file>

<file path=ppt/diagrams/colors1.xml><?xml version="1.0" encoding="utf-8"?>
<dgm:colorsDef xmlns:a="http://schemas.openxmlformats.org/drawingml/2006/main" xmlns:dgm="http://schemas.openxmlformats.org/drawingml/2006/diagram"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dgm="http://schemas.openxmlformats.org/drawingml/2006/diagram">
  <dgm:ptLst>
    <dgm:pt modelId="{1DE35959-25DA-4692-A38F-FB43A1D5590B}" type="doc">
      <dgm:prSet loTypeId="urn:microsoft.com/office/officeart/2008/layout/AlternatingPictureCircles" loCatId="picture" qsTypeId="urn:microsoft.com/office/officeart/2005/8/quickstyle/simple1" qsCatId="simple" csTypeId="urn:microsoft.com/office/officeart/2005/8/colors/accent0_3" csCatId="mainScheme" phldr="1"/>
      <dgm:spPr/>
      <dgm:t>
        <a:bodyPr/>
        <a:lstStyle/>
        <a:p>
          <a:endParaRPr lang="zh-CN" altLang="en-US"/>
        </a:p>
      </dgm:t>
    </dgm:pt>
    <dgm:pt modelId="{DFCE7F3C-815D-46B0-931D-D2A12ED74CEC}" type="parTrans" cxnId="{F2476439-24B6-424D-BB39-07711CE197BE}">
      <dgm:prSet/>
      <dgm:spPr/>
      <dgm:t>
        <a:bodyPr/>
        <a:lstStyle/>
        <a:p>
          <a:endParaRPr lang="zh-CN" altLang="en-US"/>
        </a:p>
      </dgm:t>
    </dgm:pt>
    <dgm:pt modelId="{696B2AE7-5F96-48B0-9E5A-FABDBC1447FB}">
      <dgm:prSet phldrT="[文本]" custT="1"/>
      <dgm:spPr/>
      <dgm:t>
        <a:bodyPr/>
        <a:lstStyle/>
        <a:p>
          <a:r>
            <a:rPr lang="zh-CN" altLang="en-US" sz="1400" b="1" smtClean="0">
              <a:solidFill>
                <a:srgbClr val="C00000"/>
              </a:solidFill>
              <a:latin typeface="微软雅黑" pitchFamily="34" charset="-122"/>
              <a:ea typeface="微软雅黑" pitchFamily="34" charset="-122"/>
            </a:rPr>
            <a:t>人气</a:t>
          </a:r>
          <a:endParaRPr lang="zh-CN" altLang="en-US" sz="1400" b="1">
            <a:solidFill>
              <a:srgbClr val="C00000"/>
            </a:solidFill>
            <a:latin typeface="微软雅黑" panose="020b0503020204020204" pitchFamily="34" charset="-122"/>
            <a:ea typeface="微软雅黑" pitchFamily="34" charset="-122"/>
          </a:endParaRPr>
        </a:p>
      </dgm:t>
    </dgm:pt>
    <dgm:pt modelId="{300F8A92-DF36-467C-BD58-91E707C2EBAF}" type="sibTrans" cxnId="{F2476439-24B6-424D-BB39-07711CE197BE}">
      <dgm:prSet/>
      <dgm:spPr/>
      <dgm:t>
        <a:bodyPr/>
        <a:lstStyle/>
        <a:p>
          <a:endParaRPr lang="zh-CN" altLang="en-US"/>
        </a:p>
      </dgm:t>
    </dgm:pt>
    <dgm:pt modelId="{728AE925-C4B4-47BE-9B91-6CB239188914}" type="parTrans" cxnId="{DCDE1999-8994-45B6-A8B7-848AA2EF02AE}">
      <dgm:prSet/>
      <dgm:spPr/>
      <dgm:t>
        <a:bodyPr/>
        <a:lstStyle/>
        <a:p>
          <a:endParaRPr lang="zh-CN" altLang="en-US"/>
        </a:p>
      </dgm:t>
    </dgm:pt>
    <dgm:pt modelId="{C091B5F0-BEB4-42F8-BBDB-F3D5C9D82E0E}">
      <dgm:prSet phldrT="[文本]" custT="1"/>
      <dgm:spPr/>
      <dgm:t>
        <a:bodyPr/>
        <a:lstStyle/>
        <a:p>
          <a:r>
            <a:rPr lang="zh-CN" altLang="en-US" sz="1400" b="1" smtClean="0">
              <a:solidFill>
                <a:srgbClr val="C00000"/>
              </a:solidFill>
              <a:latin typeface="微软雅黑" pitchFamily="34" charset="-122"/>
              <a:ea typeface="微软雅黑" pitchFamily="34" charset="-122"/>
            </a:rPr>
            <a:t>服务</a:t>
          </a:r>
          <a:endParaRPr lang="zh-CN" altLang="en-US" sz="1400" b="1">
            <a:solidFill>
              <a:srgbClr val="C00000"/>
            </a:solidFill>
            <a:latin typeface="微软雅黑" pitchFamily="34" charset="-122"/>
            <a:ea typeface="微软雅黑" pitchFamily="34" charset="-122"/>
          </a:endParaRPr>
        </a:p>
      </dgm:t>
    </dgm:pt>
    <dgm:pt modelId="{B12F10FA-224F-4850-8120-E599DB93BC18}" type="sibTrans" cxnId="{DCDE1999-8994-45B6-A8B7-848AA2EF02AE}">
      <dgm:prSet/>
      <dgm:spPr/>
      <dgm:t>
        <a:bodyPr/>
        <a:lstStyle/>
        <a:p>
          <a:endParaRPr lang="zh-CN" altLang="en-US"/>
        </a:p>
      </dgm:t>
    </dgm:pt>
    <dgm:pt modelId="{30E65E19-EDE6-4863-AC0D-16F842877CA2}" type="parTrans" cxnId="{3545A21D-3CD8-41D7-B5CE-9B1F07008AB7}">
      <dgm:prSet/>
      <dgm:spPr/>
      <dgm:t>
        <a:bodyPr/>
        <a:lstStyle/>
        <a:p>
          <a:endParaRPr lang="zh-CN" altLang="en-US"/>
        </a:p>
      </dgm:t>
    </dgm:pt>
    <dgm:pt modelId="{7AB42114-F3CA-4A54-9C25-E6BE4BBC9A94}">
      <dgm:prSet phldrT="[文本]" custT="1"/>
      <dgm:spPr/>
      <dgm:t>
        <a:bodyPr/>
        <a:lstStyle/>
        <a:p>
          <a:r>
            <a:rPr lang="zh-CN" altLang="en-US" sz="1400" b="1" smtClean="0">
              <a:solidFill>
                <a:srgbClr val="C00000"/>
              </a:solidFill>
              <a:latin typeface="微软雅黑" pitchFamily="34" charset="-122"/>
              <a:ea typeface="微软雅黑" pitchFamily="34" charset="-122"/>
            </a:rPr>
            <a:t>宣传</a:t>
          </a:r>
          <a:endParaRPr lang="zh-CN" altLang="en-US" sz="1400" b="1">
            <a:solidFill>
              <a:srgbClr val="C00000"/>
            </a:solidFill>
            <a:latin typeface="微软雅黑" pitchFamily="34" charset="-122"/>
            <a:ea typeface="微软雅黑" pitchFamily="34" charset="-122"/>
          </a:endParaRPr>
        </a:p>
      </dgm:t>
    </dgm:pt>
    <dgm:pt modelId="{6901648F-DA4C-4429-BE3F-9C3CD55CA53C}" type="sibTrans" cxnId="{3545A21D-3CD8-41D7-B5CE-9B1F07008AB7}">
      <dgm:prSet/>
      <dgm:spPr/>
      <dgm:t>
        <a:bodyPr/>
        <a:lstStyle/>
        <a:p>
          <a:endParaRPr lang="zh-CN" altLang="en-US"/>
        </a:p>
      </dgm:t>
    </dgm:pt>
    <dgm:pt modelId="{EAD24967-8382-40A8-A477-72DE085BE08A}" type="parTrans" cxnId="{570565A2-2816-4361-A87D-C11CDAD322D9}">
      <dgm:prSet/>
      <dgm:spPr/>
      <dgm:t>
        <a:bodyPr/>
        <a:lstStyle/>
        <a:p>
          <a:endParaRPr lang="zh-CN" altLang="en-US"/>
        </a:p>
      </dgm:t>
    </dgm:pt>
    <dgm:pt modelId="{A174D315-0D00-476A-B8C5-C5CA0799F8DE}">
      <dgm:prSet phldrT="[文本]" custT="1"/>
      <dgm:spPr/>
      <dgm:t>
        <a:bodyPr/>
        <a:lstStyle/>
        <a:p>
          <a:r>
            <a:rPr lang="zh-CN" altLang="en-US" sz="1400" b="1" smtClean="0">
              <a:solidFill>
                <a:srgbClr val="C00000"/>
              </a:solidFill>
              <a:latin typeface="微软雅黑" pitchFamily="34" charset="-122"/>
              <a:ea typeface="微软雅黑" pitchFamily="34" charset="-122"/>
            </a:rPr>
            <a:t>公关</a:t>
          </a:r>
          <a:endParaRPr lang="zh-CN" altLang="en-US" sz="1400" b="1">
            <a:solidFill>
              <a:srgbClr val="C00000"/>
            </a:solidFill>
            <a:latin typeface="微软雅黑" pitchFamily="34" charset="-122"/>
            <a:ea typeface="微软雅黑" pitchFamily="34" charset="-122"/>
          </a:endParaRPr>
        </a:p>
      </dgm:t>
    </dgm:pt>
    <dgm:pt modelId="{1FB89EE1-C386-477A-9D00-331897E51A63}" type="sibTrans" cxnId="{570565A2-2816-4361-A87D-C11CDAD322D9}">
      <dgm:prSet/>
      <dgm:spPr/>
      <dgm:t>
        <a:bodyPr/>
        <a:lstStyle/>
        <a:p>
          <a:endParaRPr lang="zh-CN" altLang="en-US"/>
        </a:p>
      </dgm:t>
    </dgm:pt>
    <dgm:pt modelId="{5114F3CC-0DB8-4978-82E7-36D996E9ED9C}" type="pres">
      <dgm:prSet presAssocID="{1DE35959-25DA-4692-A38F-FB43A1D5590B}" presName="Name0">
        <dgm:presLayoutVars>
          <dgm:chMax/>
          <dgm:chPref/>
          <dgm:dir/>
        </dgm:presLayoutVars>
      </dgm:prSet>
      <dgm:spPr/>
      <dgm:t>
        <a:bodyPr/>
        <a:lstStyle/>
        <a:p>
          <a:endParaRPr lang="zh-CN" altLang="en-US"/>
        </a:p>
      </dgm:t>
    </dgm:pt>
    <dgm:pt modelId="{3FFE33B6-0B87-43D1-9DD2-D93F08DCB379}" type="pres">
      <dgm:prSet presAssocID="{696B2AE7-5F96-48B0-9E5A-FABDBC1447FB}" presName="composite"/>
      <dgm:spPr/>
      <dgm:t>
        <a:bodyPr/>
        <a:lstStyle/>
        <a:p/>
      </dgm:t>
    </dgm:pt>
    <dgm:pt modelId="{DA57B302-C16A-4ADF-B91F-568B32DE3BB8}" type="pres">
      <dgm:prSet presAssocID="{696B2AE7-5F96-48B0-9E5A-FABDBC1447FB}" presName="Accent" presStyleLbl="alignNode1" presStyleCnt="7" custScaleX="159620" custScaleY="148978" custLinFactNeighborX="16814" custLinFactNeighborY="2788">
        <dgm:presLayoutVars>
          <dgm:chMax val="0"/>
          <dgm:chPref val="0"/>
        </dgm:presLayoutVars>
      </dgm:prSet>
      <dgm:spPr/>
      <dgm:t>
        <a:bodyPr/>
        <a:lstStyle/>
        <a:p/>
      </dgm:t>
    </dgm:pt>
    <dgm:pt modelId="{EE93A69E-EBD5-4225-944E-82AC22AE9E79}" type="pres">
      <dgm:prSet presAssocID="{696B2AE7-5F96-48B0-9E5A-FABDBC1447FB}" presName="Image" presStyleLbl="bgImgPlace1" presStyleCnt="4" custScaleX="225287" custScaleY="193519" custLinFactX="-42474" custLinFactNeighborX="-100000" custLinFactNeighborY="-544">
        <dgm:presLayoutVars>
          <dgm:chMax val="0"/>
          <dgm:chPref val="0"/>
          <dgm:bulletEnabled val="1"/>
        </dgm:presLayoutVars>
      </dgm:prSet>
      <dgm:spPr>
        <a:blipFill>
          <a:blip r:embed="rId1">
            <a:extLst>
              <a:ext uri="{28A0092B-C50C-407E-A947-70E740481C1C}">
                <a14:useLocalDpi xmlns:a14="http://schemas.microsoft.com/office/drawing/2010/main" val="0"/>
              </a:ext>
            </a:extLst>
          </a:blip>
          <a:stretch>
            <a:fillRect l="-14000" r="-14000"/>
          </a:stretch>
        </a:blipFill>
      </dgm:spPr>
      <dgm:t>
        <a:bodyPr/>
        <a:lstStyle/>
        <a:p>
          <a:endParaRPr lang="zh-CN" altLang="en-US"/>
        </a:p>
      </dgm:t>
    </dgm:pt>
    <dgm:pt modelId="{738A4BBF-481D-46C3-9387-9830074CF91C}" type="pres">
      <dgm:prSet presAssocID="{696B2AE7-5F96-48B0-9E5A-FABDBC1447FB}" presName="Parent" presStyleLbl="fgAccFollowNode1" presStyleCnt="4" custScaleX="151604" custScaleY="148978" custLinFactNeighborX="21558" custLinFactNeighborY="3574">
        <dgm:presLayoutVars>
          <dgm:chMax val="0"/>
          <dgm:chPref val="0"/>
          <dgm:bulletEnabled val="1"/>
        </dgm:presLayoutVars>
      </dgm:prSet>
      <dgm:spPr/>
      <dgm:t>
        <a:bodyPr/>
        <a:lstStyle/>
        <a:p>
          <a:endParaRPr lang="zh-CN" altLang="en-US"/>
        </a:p>
      </dgm:t>
    </dgm:pt>
    <dgm:pt modelId="{FBE83D16-631A-49D2-8C08-D65FA54C53BE}" type="pres">
      <dgm:prSet presAssocID="{696B2AE7-5F96-48B0-9E5A-FABDBC1447FB}" presName="Space">
        <dgm:presLayoutVars>
          <dgm:chMax val="0"/>
          <dgm:chPref val="0"/>
        </dgm:presLayoutVars>
      </dgm:prSet>
      <dgm:spPr/>
      <dgm:t>
        <a:bodyPr/>
        <a:lstStyle/>
        <a:p/>
      </dgm:t>
    </dgm:pt>
    <dgm:pt modelId="{B0E5419E-1BA7-4045-8F83-B59E88D28C86}" type="pres">
      <dgm:prSet presAssocID="{300F8A92-DF36-467C-BD58-91E707C2EBAF}" presName="ConnectorComposite"/>
      <dgm:spPr/>
      <dgm:t>
        <a:bodyPr/>
        <a:lstStyle/>
        <a:p/>
      </dgm:t>
    </dgm:pt>
    <dgm:pt modelId="{60DF9C28-1B46-4355-A953-2C84CD82EDBB}" type="pres">
      <dgm:prSet presAssocID="{300F8A92-DF36-467C-BD58-91E707C2EBAF}" presName="TopSpacing"/>
      <dgm:spPr/>
      <dgm:t>
        <a:bodyPr/>
        <a:lstStyle/>
        <a:p/>
      </dgm:t>
    </dgm:pt>
    <dgm:pt modelId="{FFE26756-3191-4430-92CF-9C2C9C87153D}" type="pres">
      <dgm:prSet presAssocID="{300F8A92-DF36-467C-BD58-91E707C2EBAF}" presName="Connector" presStyleLbl="alignNode1" presStyleIdx="1" presStyleCnt="7"/>
      <dgm:spPr/>
      <dgm:t>
        <a:bodyPr/>
        <a:lstStyle/>
        <a:p/>
      </dgm:t>
    </dgm:pt>
    <dgm:pt modelId="{F6AD48D9-EEC9-486B-95B8-E7B1858F0D69}" type="pres">
      <dgm:prSet presAssocID="{300F8A92-DF36-467C-BD58-91E707C2EBAF}" presName="BottomSpacing"/>
      <dgm:spPr/>
      <dgm:t>
        <a:bodyPr/>
        <a:lstStyle/>
        <a:p/>
      </dgm:t>
    </dgm:pt>
    <dgm:pt modelId="{2F13CF3E-FBA8-4669-A839-96E7902DEF21}" type="pres">
      <dgm:prSet presAssocID="{C091B5F0-BEB4-42F8-BBDB-F3D5C9D82E0E}" presName="composite"/>
      <dgm:spPr/>
      <dgm:t>
        <a:bodyPr/>
        <a:lstStyle/>
        <a:p/>
      </dgm:t>
    </dgm:pt>
    <dgm:pt modelId="{5721FB42-D2E7-4523-B5D9-F54DDB5BCEFD}" type="pres">
      <dgm:prSet presAssocID="{C091B5F0-BEB4-42F8-BBDB-F3D5C9D82E0E}" presName="Accent" presStyleLbl="alignNode1" presStyleIdx="2" presStyleCnt="7" custScaleX="150580" custScaleY="141676" custLinFactNeighborX="-26983" custLinFactNeighborY="-1412">
        <dgm:presLayoutVars>
          <dgm:chMax val="0"/>
          <dgm:chPref val="0"/>
        </dgm:presLayoutVars>
      </dgm:prSet>
      <dgm:spPr/>
      <dgm:t>
        <a:bodyPr/>
        <a:lstStyle/>
        <a:p/>
      </dgm:t>
    </dgm:pt>
    <dgm:pt modelId="{F9F44EBD-EEEB-4C02-8194-FBF4ECE7929C}" type="pres">
      <dgm:prSet presAssocID="{C091B5F0-BEB4-42F8-BBDB-F3D5C9D82E0E}" presName="Image" presStyleLbl="bgImgPlace1" presStyleIdx="1" presStyleCnt="4" custScaleX="252631" custScaleY="216504" custLinFactX="55316" custLinFactNeighborX="100000" custLinFactNeighborY="1258">
        <dgm:presLayoutVars>
          <dgm:chMax val="0"/>
          <dgm:chPref val="0"/>
          <dgm:bulletEnabled val="1"/>
        </dgm:presLayoutVars>
      </dgm:prSet>
      <dgm:spPr>
        <a:blipFill>
          <a:blip r:embed="rId2">
            <a:extLst>
              <a:ext uri="{28A0092B-C50C-407E-A947-70E740481C1C}">
                <a14:useLocalDpi xmlns:a14="http://schemas.microsoft.com/office/drawing/2010/main" val="0"/>
              </a:ext>
            </a:extLst>
          </a:blip>
          <a:stretch>
            <a:fillRect/>
          </a:stretch>
        </a:blipFill>
      </dgm:spPr>
      <dgm:t>
        <a:bodyPr/>
        <a:lstStyle/>
        <a:p>
          <a:endParaRPr lang="zh-CN" altLang="en-US"/>
        </a:p>
      </dgm:t>
    </dgm:pt>
    <dgm:pt modelId="{03AC09D5-7A31-4D95-9521-AD031E31FC6C}" type="pres">
      <dgm:prSet presAssocID="{C091B5F0-BEB4-42F8-BBDB-F3D5C9D82E0E}" presName="Parent" presStyleLbl="fgAccFollowNode1" presStyleIdx="1" presStyleCnt="4" custScaleX="150580" custScaleY="141677" custLinFactNeighborX="-34596" custLinFactNeighborY="-1811">
        <dgm:presLayoutVars>
          <dgm:chMax val="0"/>
          <dgm:chPref val="0"/>
          <dgm:bulletEnabled val="1"/>
        </dgm:presLayoutVars>
      </dgm:prSet>
      <dgm:spPr/>
      <dgm:t>
        <a:bodyPr/>
        <a:lstStyle/>
        <a:p>
          <a:endParaRPr lang="zh-CN" altLang="en-US"/>
        </a:p>
      </dgm:t>
    </dgm:pt>
    <dgm:pt modelId="{2598399C-4DDB-4273-B061-97B2BAA84E7B}" type="pres">
      <dgm:prSet presAssocID="{C091B5F0-BEB4-42F8-BBDB-F3D5C9D82E0E}" presName="Space">
        <dgm:presLayoutVars>
          <dgm:chMax val="0"/>
          <dgm:chPref val="0"/>
        </dgm:presLayoutVars>
      </dgm:prSet>
      <dgm:spPr/>
      <dgm:t>
        <a:bodyPr/>
        <a:lstStyle/>
        <a:p/>
      </dgm:t>
    </dgm:pt>
    <dgm:pt modelId="{FDFA0DE9-827A-40B8-905B-88F9B83A2C0D}" type="pres">
      <dgm:prSet presAssocID="{B12F10FA-224F-4850-8120-E599DB93BC18}" presName="ConnectorComposite"/>
      <dgm:spPr/>
      <dgm:t>
        <a:bodyPr/>
        <a:lstStyle/>
        <a:p/>
      </dgm:t>
    </dgm:pt>
    <dgm:pt modelId="{A4DFE6D1-1BA5-43FF-94E9-5EAD52FD9B5B}" type="pres">
      <dgm:prSet presAssocID="{B12F10FA-224F-4850-8120-E599DB93BC18}" presName="TopSpacing"/>
      <dgm:spPr/>
      <dgm:t>
        <a:bodyPr/>
        <a:lstStyle/>
        <a:p/>
      </dgm:t>
    </dgm:pt>
    <dgm:pt modelId="{379CD2D2-39A8-47AA-A2C5-F0BDB968376A}" type="pres">
      <dgm:prSet presAssocID="{B12F10FA-224F-4850-8120-E599DB93BC18}" presName="Connector" presStyleLbl="alignNode1" presStyleIdx="3" presStyleCnt="7"/>
      <dgm:spPr/>
      <dgm:t>
        <a:bodyPr/>
        <a:lstStyle/>
        <a:p/>
      </dgm:t>
    </dgm:pt>
    <dgm:pt modelId="{71B98ACC-181A-4817-BE58-293DCF231816}" type="pres">
      <dgm:prSet presAssocID="{B12F10FA-224F-4850-8120-E599DB93BC18}" presName="BottomSpacing"/>
      <dgm:spPr/>
      <dgm:t>
        <a:bodyPr/>
        <a:lstStyle/>
        <a:p/>
      </dgm:t>
    </dgm:pt>
    <dgm:pt modelId="{E15ABECB-CDD1-4731-9336-81E40653FC25}" type="pres">
      <dgm:prSet presAssocID="{7AB42114-F3CA-4A54-9C25-E6BE4BBC9A94}" presName="composite"/>
      <dgm:spPr/>
      <dgm:t>
        <a:bodyPr/>
        <a:lstStyle/>
        <a:p/>
      </dgm:t>
    </dgm:pt>
    <dgm:pt modelId="{4E223C58-37A0-47A7-9E65-8C0806E0FC6F}" type="pres">
      <dgm:prSet presAssocID="{7AB42114-F3CA-4A54-9C25-E6BE4BBC9A94}" presName="Accent" presStyleLbl="alignNode1" presStyleIdx="4" presStyleCnt="7" custScaleX="156606" custScaleY="162757" custLinFactNeighborX="20969" custLinFactNeighborY="-8904">
        <dgm:presLayoutVars>
          <dgm:chMax val="0"/>
          <dgm:chPref val="0"/>
        </dgm:presLayoutVars>
      </dgm:prSet>
      <dgm:spPr/>
      <dgm:t>
        <a:bodyPr/>
        <a:lstStyle/>
        <a:p/>
      </dgm:t>
    </dgm:pt>
    <dgm:pt modelId="{5A72844D-D7D7-45E5-8249-D57436DCDBDB}" type="pres">
      <dgm:prSet presAssocID="{7AB42114-F3CA-4A54-9C25-E6BE4BBC9A94}" presName="Image" presStyleLbl="bgImgPlace1" presStyleIdx="2" presStyleCnt="4" custScaleX="249790" custScaleY="256504" custLinFactX="-63618" custLinFactNeighborX="-100000" custLinFactNeighborY="-9296">
        <dgm:presLayoutVars>
          <dgm:chMax val="0"/>
          <dgm:chPref val="0"/>
          <dgm:bulletEnabled val="1"/>
        </dgm:presLayoutVars>
      </dgm:prSet>
      <dgm:spPr>
        <a:blipFill>
          <a:blip r:embed="rId3">
            <a:extLst>
              <a:ext uri="{28A0092B-C50C-407E-A947-70E740481C1C}">
                <a14:useLocalDpi xmlns:a14="http://schemas.microsoft.com/office/drawing/2010/main" val="0"/>
              </a:ext>
            </a:extLst>
          </a:blip>
          <a:stretch>
            <a:fillRect l="-2000" r="-2000"/>
          </a:stretch>
        </a:blipFill>
      </dgm:spPr>
      <dgm:t>
        <a:bodyPr/>
        <a:lstStyle/>
        <a:p>
          <a:endParaRPr lang="zh-CN" altLang="en-US"/>
        </a:p>
      </dgm:t>
    </dgm:pt>
    <dgm:pt modelId="{B8BB64B7-6AFB-4C45-BCC3-5A89F20ECF19}" type="pres">
      <dgm:prSet presAssocID="{7AB42114-F3CA-4A54-9C25-E6BE4BBC9A94}" presName="Parent" presStyleLbl="fgAccFollowNode1" presStyleIdx="2" presStyleCnt="4" custScaleX="156606" custScaleY="162756" custLinFactNeighborX="26885" custLinFactNeighborY="-11416">
        <dgm:presLayoutVars>
          <dgm:chMax val="0"/>
          <dgm:chPref val="0"/>
          <dgm:bulletEnabled val="1"/>
        </dgm:presLayoutVars>
      </dgm:prSet>
      <dgm:spPr/>
      <dgm:t>
        <a:bodyPr/>
        <a:lstStyle/>
        <a:p>
          <a:endParaRPr lang="zh-CN" altLang="en-US"/>
        </a:p>
      </dgm:t>
    </dgm:pt>
    <dgm:pt modelId="{AB5FC1BE-51E3-4A46-8AA8-010815AAC42D}" type="pres">
      <dgm:prSet presAssocID="{7AB42114-F3CA-4A54-9C25-E6BE4BBC9A94}" presName="Space">
        <dgm:presLayoutVars>
          <dgm:chMax val="0"/>
          <dgm:chPref val="0"/>
        </dgm:presLayoutVars>
      </dgm:prSet>
      <dgm:spPr/>
      <dgm:t>
        <a:bodyPr/>
        <a:lstStyle/>
        <a:p/>
      </dgm:t>
    </dgm:pt>
    <dgm:pt modelId="{B0F7C362-7F97-476F-B0F2-42C8A5DB7C96}" type="pres">
      <dgm:prSet presAssocID="{6901648F-DA4C-4429-BE3F-9C3CD55CA53C}" presName="ConnectorComposite"/>
      <dgm:spPr/>
      <dgm:t>
        <a:bodyPr/>
        <a:lstStyle/>
        <a:p/>
      </dgm:t>
    </dgm:pt>
    <dgm:pt modelId="{95A8746C-ED94-4300-AA6F-530880D76B51}" type="pres">
      <dgm:prSet presAssocID="{6901648F-DA4C-4429-BE3F-9C3CD55CA53C}" presName="TopSpacing"/>
      <dgm:spPr/>
      <dgm:t>
        <a:bodyPr/>
        <a:lstStyle/>
        <a:p/>
      </dgm:t>
    </dgm:pt>
    <dgm:pt modelId="{B2BF413B-983D-4FDE-A004-8D532ECB162A}" type="pres">
      <dgm:prSet presAssocID="{6901648F-DA4C-4429-BE3F-9C3CD55CA53C}" presName="Connector" presStyleLbl="alignNode1" presStyleIdx="5" presStyleCnt="7"/>
      <dgm:spPr/>
      <dgm:t>
        <a:bodyPr/>
        <a:lstStyle/>
        <a:p/>
      </dgm:t>
    </dgm:pt>
    <dgm:pt modelId="{1F866520-5FF8-481C-93BB-0CD14F0D6DD0}" type="pres">
      <dgm:prSet presAssocID="{6901648F-DA4C-4429-BE3F-9C3CD55CA53C}" presName="BottomSpacing"/>
      <dgm:spPr/>
      <dgm:t>
        <a:bodyPr/>
        <a:lstStyle/>
        <a:p/>
      </dgm:t>
    </dgm:pt>
    <dgm:pt modelId="{C3242F96-C232-4D3B-A405-81A749D667EE}" type="pres">
      <dgm:prSet presAssocID="{A174D315-0D00-476A-B8C5-C5CA0799F8DE}" presName="composite"/>
      <dgm:spPr/>
      <dgm:t>
        <a:bodyPr/>
        <a:lstStyle/>
        <a:p/>
      </dgm:t>
    </dgm:pt>
    <dgm:pt modelId="{D5EFDCE4-1697-46AF-BC78-F91E145EFD9D}" type="pres">
      <dgm:prSet presAssocID="{A174D315-0D00-476A-B8C5-C5CA0799F8DE}" presName="Accent" presStyleLbl="alignNode1" presStyleIdx="6" presStyleCnt="7" custScaleX="160423" custScaleY="165461">
        <dgm:presLayoutVars>
          <dgm:chMax val="0"/>
          <dgm:chPref val="0"/>
        </dgm:presLayoutVars>
      </dgm:prSet>
      <dgm:spPr/>
      <dgm:t>
        <a:bodyPr/>
        <a:lstStyle/>
        <a:p/>
      </dgm:t>
    </dgm:pt>
    <dgm:pt modelId="{A7C781A0-3D1B-4020-B8ED-EA0AE49540C9}" type="pres">
      <dgm:prSet presAssocID="{A174D315-0D00-476A-B8C5-C5CA0799F8DE}" presName="Image" presStyleLbl="bgImgPlace1" presStyleIdx="3" presStyleCnt="4" custScaleX="277646" custScaleY="235898" custLinFactX="92322" custLinFactNeighborX="100000" custLinFactNeighborY="-28931">
        <dgm:presLayoutVars>
          <dgm:chMax val="0"/>
          <dgm:chPref val="0"/>
          <dgm:bulletEnabled val="1"/>
        </dgm:presLayoutVars>
      </dgm:prSet>
      <dgm:spPr>
        <a:blipFill>
          <a:blip r:embed="rId4">
            <a:extLst>
              <a:ext uri="{28A0092B-C50C-407E-A947-70E740481C1C}">
                <a14:useLocalDpi xmlns:a14="http://schemas.microsoft.com/office/drawing/2010/main" val="0"/>
              </a:ext>
            </a:extLst>
          </a:blip>
          <a:stretch>
            <a:fillRect l="-7000" r="-7000"/>
          </a:stretch>
        </a:blipFill>
      </dgm:spPr>
      <dgm:t>
        <a:bodyPr/>
        <a:lstStyle/>
        <a:p>
          <a:endParaRPr lang="zh-CN" altLang="en-US"/>
        </a:p>
      </dgm:t>
    </dgm:pt>
    <dgm:pt modelId="{E9036EE3-2B96-41D2-98FF-B3FB7CB8C185}" type="pres">
      <dgm:prSet presAssocID="{A174D315-0D00-476A-B8C5-C5CA0799F8DE}" presName="Parent" presStyleLbl="fgAccFollowNode1" presStyleIdx="3" presStyleCnt="4" custScaleX="160423" custScaleY="165461">
        <dgm:presLayoutVars>
          <dgm:chMax val="0"/>
          <dgm:chPref val="0"/>
          <dgm:bulletEnabled val="1"/>
        </dgm:presLayoutVars>
      </dgm:prSet>
      <dgm:spPr/>
      <dgm:t>
        <a:bodyPr/>
        <a:lstStyle/>
        <a:p>
          <a:endParaRPr lang="zh-CN" altLang="en-US"/>
        </a:p>
      </dgm:t>
    </dgm:pt>
    <dgm:pt modelId="{0836C2A9-8413-4FFE-918A-E7804D1CE6FB}" type="pres">
      <dgm:prSet presAssocID="{A174D315-0D00-476A-B8C5-C5CA0799F8DE}" presName="Space">
        <dgm:presLayoutVars>
          <dgm:chMax val="0"/>
          <dgm:chPref val="0"/>
        </dgm:presLayoutVars>
      </dgm:prSet>
      <dgm:spPr/>
      <dgm:t>
        <a:bodyPr/>
        <a:lstStyle/>
        <a:p/>
      </dgm:t>
    </dgm:pt>
  </dgm:ptLst>
  <dgm:cxnLst>
    <dgm:cxn modelId="{F2476439-24B6-424D-BB39-07711CE197BE}" srcId="{1DE35959-25DA-4692-A38F-FB43A1D5590B}" destId="{696B2AE7-5F96-48B0-9E5A-FABDBC1447FB}" srcOrd="0" destOrd="0" parTransId="{DFCE7F3C-815D-46B0-931D-D2A12ED74CEC}" sibTransId="{300F8A92-DF36-467C-BD58-91E707C2EBAF}"/>
    <dgm:cxn modelId="{DCDE1999-8994-45B6-A8B7-848AA2EF02AE}" srcId="{1DE35959-25DA-4692-A38F-FB43A1D5590B}" destId="{C091B5F0-BEB4-42F8-BBDB-F3D5C9D82E0E}" srcOrd="1" destOrd="0" parTransId="{728AE925-C4B4-47BE-9B91-6CB239188914}" sibTransId="{B12F10FA-224F-4850-8120-E599DB93BC18}"/>
    <dgm:cxn modelId="{3545A21D-3CD8-41D7-B5CE-9B1F07008AB7}" srcId="{1DE35959-25DA-4692-A38F-FB43A1D5590B}" destId="{7AB42114-F3CA-4A54-9C25-E6BE4BBC9A94}" srcOrd="2" destOrd="0" parTransId="{30E65E19-EDE6-4863-AC0D-16F842877CA2}" sibTransId="{6901648F-DA4C-4429-BE3F-9C3CD55CA53C}"/>
    <dgm:cxn modelId="{570565A2-2816-4361-A87D-C11CDAD322D9}" srcId="{1DE35959-25DA-4692-A38F-FB43A1D5590B}" destId="{A174D315-0D00-476A-B8C5-C5CA0799F8DE}" srcOrd="3" destOrd="0" parTransId="{EAD24967-8382-40A8-A477-72DE085BE08A}" sibTransId="{1FB89EE1-C386-477A-9D00-331897E51A63}"/>
    <dgm:cxn modelId="{421D9E75-284E-4D91-950E-452E0C89B6D4}" type="presOf" srcId="{1DE35959-25DA-4692-A38F-FB43A1D5590B}" destId="{5114F3CC-0DB8-4978-82E7-36D996E9ED9C}" srcOrd="0" destOrd="0" presId="urn:microsoft.com/office/officeart/2008/layout/AlternatingPictureCircles"/>
    <dgm:cxn modelId="{2F8FCA0C-5ACC-43BB-BF5C-7F911B0ADA2F}" type="presParOf" srcId="{5114F3CC-0DB8-4978-82E7-36D996E9ED9C}" destId="{3FFE33B6-0B87-43D1-9DD2-D93F08DCB379}" srcOrd="0" destOrd="0" presId="urn:microsoft.com/office/officeart/2008/layout/AlternatingPictureCircles"/>
    <dgm:cxn modelId="{7FBB5EA4-0C5F-4A60-A17B-D8675EC89029}" type="presParOf" srcId="{3FFE33B6-0B87-43D1-9DD2-D93F08DCB379}" destId="{DA57B302-C16A-4ADF-B91F-568B32DE3BB8}" srcOrd="0" destOrd="0" presId="urn:microsoft.com/office/officeart/2008/layout/AlternatingPictureCircles"/>
    <dgm:cxn modelId="{0AAD3A57-784F-4AF1-A5DE-239CFDF49F5E}" type="presParOf" srcId="{3FFE33B6-0B87-43D1-9DD2-D93F08DCB379}" destId="{EE93A69E-EBD5-4225-944E-82AC22AE9E79}" srcOrd="1" destOrd="0" presId="urn:microsoft.com/office/officeart/2008/layout/AlternatingPictureCircles"/>
    <dgm:cxn modelId="{6BE8B279-E696-4821-8867-56494CBF146D}" type="presParOf" srcId="{3FFE33B6-0B87-43D1-9DD2-D93F08DCB379}" destId="{738A4BBF-481D-46C3-9387-9830074CF91C}" srcOrd="2" destOrd="0" presId="urn:microsoft.com/office/officeart/2008/layout/AlternatingPictureCircles"/>
    <dgm:cxn modelId="{50F9A208-95ED-4149-AF30-F3EEF4E76F51}" type="presOf" srcId="{696B2AE7-5F96-48B0-9E5A-FABDBC1447FB}" destId="{738A4BBF-481D-46C3-9387-9830074CF91C}" srcOrd="0" destOrd="0" presId="urn:microsoft.com/office/officeart/2008/layout/AlternatingPictureCircles"/>
    <dgm:cxn modelId="{3342E946-1ADB-4939-A129-89CF8C7A97D0}" type="presParOf" srcId="{3FFE33B6-0B87-43D1-9DD2-D93F08DCB379}" destId="{FBE83D16-631A-49D2-8C08-D65FA54C53BE}" srcOrd="3" destOrd="0" presId="urn:microsoft.com/office/officeart/2008/layout/AlternatingPictureCircles"/>
    <dgm:cxn modelId="{4DE03C74-A858-4A60-9B69-96A9499C8C5E}" type="presParOf" srcId="{5114F3CC-0DB8-4978-82E7-36D996E9ED9C}" destId="{B0E5419E-1BA7-4045-8F83-B59E88D28C86}" srcOrd="1" destOrd="0" presId="urn:microsoft.com/office/officeart/2008/layout/AlternatingPictureCircles"/>
    <dgm:cxn modelId="{38CDFD3D-0A40-4DB9-B55E-0436A874C22B}" type="presParOf" srcId="{B0E5419E-1BA7-4045-8F83-B59E88D28C86}" destId="{60DF9C28-1B46-4355-A953-2C84CD82EDBB}" srcOrd="0" destOrd="0" presId="urn:microsoft.com/office/officeart/2008/layout/AlternatingPictureCircles"/>
    <dgm:cxn modelId="{25EFE044-9E6C-498F-B3C1-A5D40310D01D}" type="presParOf" srcId="{B0E5419E-1BA7-4045-8F83-B59E88D28C86}" destId="{FFE26756-3191-4430-92CF-9C2C9C87153D}" srcOrd="1" destOrd="0" presId="urn:microsoft.com/office/officeart/2008/layout/AlternatingPictureCircles"/>
    <dgm:cxn modelId="{26727A7E-73F5-4501-A6B4-F92483F1BC09}" type="presParOf" srcId="{B0E5419E-1BA7-4045-8F83-B59E88D28C86}" destId="{F6AD48D9-EEC9-486B-95B8-E7B1858F0D69}" srcOrd="2" destOrd="0" presId="urn:microsoft.com/office/officeart/2008/layout/AlternatingPictureCircles"/>
    <dgm:cxn modelId="{AAE672B5-E80E-47FF-B6A8-5EF7558D3B60}" type="presParOf" srcId="{5114F3CC-0DB8-4978-82E7-36D996E9ED9C}" destId="{2F13CF3E-FBA8-4669-A839-96E7902DEF21}" srcOrd="2" destOrd="0" presId="urn:microsoft.com/office/officeart/2008/layout/AlternatingPictureCircles"/>
    <dgm:cxn modelId="{2443AD69-6EA6-410B-95D4-DB922F57073A}" type="presParOf" srcId="{2F13CF3E-FBA8-4669-A839-96E7902DEF21}" destId="{5721FB42-D2E7-4523-B5D9-F54DDB5BCEFD}" srcOrd="0" destOrd="0" presId="urn:microsoft.com/office/officeart/2008/layout/AlternatingPictureCircles"/>
    <dgm:cxn modelId="{3C736A2A-2B4B-415D-93B0-28787F57A6DA}" type="presParOf" srcId="{2F13CF3E-FBA8-4669-A839-96E7902DEF21}" destId="{F9F44EBD-EEEB-4C02-8194-FBF4ECE7929C}" srcOrd="1" destOrd="0" presId="urn:microsoft.com/office/officeart/2008/layout/AlternatingPictureCircles"/>
    <dgm:cxn modelId="{A5A193CF-4C6F-4013-A2AC-DD22BAFB3E24}" type="presParOf" srcId="{2F13CF3E-FBA8-4669-A839-96E7902DEF21}" destId="{03AC09D5-7A31-4D95-9521-AD031E31FC6C}" srcOrd="2" destOrd="0" presId="urn:microsoft.com/office/officeart/2008/layout/AlternatingPictureCircles"/>
    <dgm:cxn modelId="{020711AC-2D5D-463D-8C75-40CA512F1D62}" type="presOf" srcId="{C091B5F0-BEB4-42F8-BBDB-F3D5C9D82E0E}" destId="{03AC09D5-7A31-4D95-9521-AD031E31FC6C}" srcOrd="0" destOrd="0" presId="urn:microsoft.com/office/officeart/2008/layout/AlternatingPictureCircles"/>
    <dgm:cxn modelId="{DBF72A39-DC14-4E48-9566-573AF858182B}" type="presParOf" srcId="{2F13CF3E-FBA8-4669-A839-96E7902DEF21}" destId="{2598399C-4DDB-4273-B061-97B2BAA84E7B}" srcOrd="3" destOrd="0" presId="urn:microsoft.com/office/officeart/2008/layout/AlternatingPictureCircles"/>
    <dgm:cxn modelId="{F08E8019-7387-437A-9D54-1F3316DFD51F}" type="presParOf" srcId="{5114F3CC-0DB8-4978-82E7-36D996E9ED9C}" destId="{FDFA0DE9-827A-40B8-905B-88F9B83A2C0D}" srcOrd="3" destOrd="0" presId="urn:microsoft.com/office/officeart/2008/layout/AlternatingPictureCircles"/>
    <dgm:cxn modelId="{710E756E-BE29-4E43-A10D-25CC0C37C8EC}" type="presParOf" srcId="{FDFA0DE9-827A-40B8-905B-88F9B83A2C0D}" destId="{A4DFE6D1-1BA5-43FF-94E9-5EAD52FD9B5B}" srcOrd="0" destOrd="0" presId="urn:microsoft.com/office/officeart/2008/layout/AlternatingPictureCircles"/>
    <dgm:cxn modelId="{D57B2381-BA2E-4633-BA22-9F22D9E0A604}" type="presParOf" srcId="{FDFA0DE9-827A-40B8-905B-88F9B83A2C0D}" destId="{379CD2D2-39A8-47AA-A2C5-F0BDB968376A}" srcOrd="1" destOrd="0" presId="urn:microsoft.com/office/officeart/2008/layout/AlternatingPictureCircles"/>
    <dgm:cxn modelId="{538B0EB8-85CC-4697-A386-3DEFE61022EF}" type="presParOf" srcId="{FDFA0DE9-827A-40B8-905B-88F9B83A2C0D}" destId="{71B98ACC-181A-4817-BE58-293DCF231816}" srcOrd="2" destOrd="0" presId="urn:microsoft.com/office/officeart/2008/layout/AlternatingPictureCircles"/>
    <dgm:cxn modelId="{C51944F7-2CC8-4E72-B6E3-1DCDD94BB605}" type="presParOf" srcId="{5114F3CC-0DB8-4978-82E7-36D996E9ED9C}" destId="{E15ABECB-CDD1-4731-9336-81E40653FC25}" srcOrd="4" destOrd="0" presId="urn:microsoft.com/office/officeart/2008/layout/AlternatingPictureCircles"/>
    <dgm:cxn modelId="{35E7CDAC-18A5-406D-AACD-4DEB89F14AC3}" type="presParOf" srcId="{E15ABECB-CDD1-4731-9336-81E40653FC25}" destId="{4E223C58-37A0-47A7-9E65-8C0806E0FC6F}" srcOrd="0" destOrd="0" presId="urn:microsoft.com/office/officeart/2008/layout/AlternatingPictureCircles"/>
    <dgm:cxn modelId="{9EBCD1AA-8D03-495D-BF9C-3071B423D622}" type="presParOf" srcId="{E15ABECB-CDD1-4731-9336-81E40653FC25}" destId="{5A72844D-D7D7-45E5-8249-D57436DCDBDB}" srcOrd="1" destOrd="0" presId="urn:microsoft.com/office/officeart/2008/layout/AlternatingPictureCircles"/>
    <dgm:cxn modelId="{FED1672C-06C9-47EA-90CB-86381D2DB7C1}" type="presParOf" srcId="{E15ABECB-CDD1-4731-9336-81E40653FC25}" destId="{B8BB64B7-6AFB-4C45-BCC3-5A89F20ECF19}" srcOrd="2" destOrd="0" presId="urn:microsoft.com/office/officeart/2008/layout/AlternatingPictureCircles"/>
    <dgm:cxn modelId="{D6D608B1-99B5-49F4-82D8-E7C8E3DDC866}" type="presOf" srcId="{7AB42114-F3CA-4A54-9C25-E6BE4BBC9A94}" destId="{B8BB64B7-6AFB-4C45-BCC3-5A89F20ECF19}" srcOrd="0" destOrd="0" presId="urn:microsoft.com/office/officeart/2008/layout/AlternatingPictureCircles"/>
    <dgm:cxn modelId="{615AA2EA-F427-472E-87DE-925AC7AB4CAF}" type="presParOf" srcId="{E15ABECB-CDD1-4731-9336-81E40653FC25}" destId="{AB5FC1BE-51E3-4A46-8AA8-010815AAC42D}" srcOrd="3" destOrd="0" presId="urn:microsoft.com/office/officeart/2008/layout/AlternatingPictureCircles"/>
    <dgm:cxn modelId="{2F13ADF5-CE79-4163-A367-45465BBB3932}" type="presParOf" srcId="{5114F3CC-0DB8-4978-82E7-36D996E9ED9C}" destId="{B0F7C362-7F97-476F-B0F2-42C8A5DB7C96}" srcOrd="5" destOrd="0" presId="urn:microsoft.com/office/officeart/2008/layout/AlternatingPictureCircles"/>
    <dgm:cxn modelId="{3E182FF8-66C5-4865-BBC3-73233B0AF906}" type="presParOf" srcId="{B0F7C362-7F97-476F-B0F2-42C8A5DB7C96}" destId="{95A8746C-ED94-4300-AA6F-530880D76B51}" srcOrd="0" destOrd="0" presId="urn:microsoft.com/office/officeart/2008/layout/AlternatingPictureCircles"/>
    <dgm:cxn modelId="{B2CDFD95-8546-434A-A060-DBF695E66EA0}" type="presParOf" srcId="{B0F7C362-7F97-476F-B0F2-42C8A5DB7C96}" destId="{B2BF413B-983D-4FDE-A004-8D532ECB162A}" srcOrd="1" destOrd="0" presId="urn:microsoft.com/office/officeart/2008/layout/AlternatingPictureCircles"/>
    <dgm:cxn modelId="{E99EF556-52DF-443F-986D-B481B1561672}" type="presParOf" srcId="{B0F7C362-7F97-476F-B0F2-42C8A5DB7C96}" destId="{1F866520-5FF8-481C-93BB-0CD14F0D6DD0}" srcOrd="2" destOrd="0" presId="urn:microsoft.com/office/officeart/2008/layout/AlternatingPictureCircles"/>
    <dgm:cxn modelId="{D9A16459-2A8B-4394-97DA-185737CB7BA2}" type="presParOf" srcId="{5114F3CC-0DB8-4978-82E7-36D996E9ED9C}" destId="{C3242F96-C232-4D3B-A405-81A749D667EE}" srcOrd="6" destOrd="0" presId="urn:microsoft.com/office/officeart/2008/layout/AlternatingPictureCircles"/>
    <dgm:cxn modelId="{6FBCE577-395E-4BE2-B733-45A09E86A6F3}" type="presParOf" srcId="{C3242F96-C232-4D3B-A405-81A749D667EE}" destId="{D5EFDCE4-1697-46AF-BC78-F91E145EFD9D}" srcOrd="0" destOrd="0" presId="urn:microsoft.com/office/officeart/2008/layout/AlternatingPictureCircles"/>
    <dgm:cxn modelId="{BEF1E44D-BEB2-477C-8D95-8C536D97E58B}" type="presParOf" srcId="{C3242F96-C232-4D3B-A405-81A749D667EE}" destId="{A7C781A0-3D1B-4020-B8ED-EA0AE49540C9}" srcOrd="1" destOrd="0" presId="urn:microsoft.com/office/officeart/2008/layout/AlternatingPictureCircles"/>
    <dgm:cxn modelId="{16C8B8D4-9D33-4EA8-8FE2-DFEA3CE5B3F9}" type="presParOf" srcId="{C3242F96-C232-4D3B-A405-81A749D667EE}" destId="{E9036EE3-2B96-41D2-98FF-B3FB7CB8C185}" srcOrd="2" destOrd="0" presId="urn:microsoft.com/office/officeart/2008/layout/AlternatingPictureCircles"/>
    <dgm:cxn modelId="{DE5F9D5C-9579-49C5-9DC7-72CD7E640ECE}" type="presOf" srcId="{A174D315-0D00-476A-B8C5-C5CA0799F8DE}" destId="{E9036EE3-2B96-41D2-98FF-B3FB7CB8C185}" srcOrd="0" destOrd="0" presId="urn:microsoft.com/office/officeart/2008/layout/AlternatingPictureCircles"/>
    <dgm:cxn modelId="{F3539F48-FD72-4712-977D-CDD4854315C3}" type="presParOf" srcId="{C3242F96-C232-4D3B-A405-81A749D667EE}" destId="{0836C2A9-8413-4FFE-918A-E7804D1CE6FB}" srcOrd="3" destOrd="0" presId="urn:microsoft.com/office/officeart/2008/layout/AlternatingPictureCircles"/>
  </dgm:cxnLst>
  <dgm:bg/>
  <dgm:whole/>
  <dgm:extLst>
    <a:ext uri="http://schemas.microsoft.com/office/drawing/2008/diagram">
      <dsp:dataModelExt xmlns:dsp="http://schemas.microsoft.com/office/drawing/2008/diagram" relId="rId3" minVer="http://schemas.openxmlformats.org/drawingml/2006/main"/>
    </a:ext>
  </dgm:extLst>
</dgm:dataModel>
</file>

<file path=ppt/diagrams/drawing1.xml><?xml version="1.0" encoding="utf-8"?>
<dsp:drawing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http://schemas.openxmlformats.org/presentationml/2006/main" xmlns:dsp="http://schemas.microsoft.com/office/drawing/2008/diagram">
  <dsp:spTree>
    <dsp:nvGrpSpPr>
      <dsp:cNvPr id="23" name=""/>
      <dsp:cNvGrpSpPr/>
    </dsp:nvGrpSpPr>
    <dsp:grpSpPr/>
  </dsp:spTree>
</dsp:drawing>
</file>

<file path=ppt/diagrams/layout1.xml><?xml version="1.0" encoding="utf-8"?>
<dgm:layoutDef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dgm="http://schemas.openxmlformats.org/drawingml/2006/diagram" uniqueId="urn:microsoft.com/office/officeart/2008/layout/AlternatingPictureCircles">
  <dgm:title val=""/>
  <dgm:desc val=""/>
  <dgm:catLst>
    <dgm:cat type="picture" pri="17000"/>
    <dgm:cat type="pictureconvert" pri="17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3" destOrd="0"/>
      </dgm:cxnLst>
      <dgm:bg/>
      <dgm:whole/>
    </dgm:dataModel>
  </dgm:clrData>
  <dgm:layoutNode name="Name0">
    <dgm:varLst>
      <dgm:chMax/>
      <dgm:chPref/>
      <dgm:dir/>
    </dgm:varLst>
    <dgm:alg type="lin">
      <dgm:param type="linDir" val="fromT"/>
      <dgm:param type="fallback" val="2D"/>
      <dgm:param type="horzAlign" val="ctr"/>
      <dgm:param type="nodeVertAlign" val="t"/>
    </dgm:alg>
    <dgm:shape r:blip="">
      <dgm:adjLst/>
    </dgm:shape>
    <dgm:choose name="Name1">
      <dgm:if name="Name2" axis="ch" ptType="node" func="cnt" op="gte" val="2">
        <dgm:constrLst>
          <dgm:constr type="primFontSz" for="des" ptType="node" op="equ" val="65"/>
          <dgm:constr type="w" for="ch" forName="composite" refType="h" refFor="ch" refForName="composite" fact="2.9499"/>
          <dgm:constr type="h" for="ch" forName="composite" refType="h"/>
          <dgm:constr type="h" for="ch" forName="ConnectorComposite" refType="w" refFor="ch" refForName="composite" op="equ" fact="0.1685"/>
          <dgm:constr type="w" for="ch" forName="ConnectorComposite" refType="h" refFor="ch" refForName="ConnectorComposite" op="equ"/>
        </dgm:constrLst>
      </dgm:if>
      <dgm:else name="Name3">
        <dgm:constrLst>
          <dgm:constr type="primFontSz" for="des" ptType="node" op="equ" val="65"/>
          <dgm:constr type="w" for="ch" forName="composite" refType="h" refFor="ch" refForName="composite" fact="1.9752"/>
          <dgm:constr type="h" for="ch" forName="composite" refType="h"/>
          <dgm:constr type="h" for="ch" forName="ConnectorComposite" refType="w" refFor="ch" refForName="composite" op="equ" fact="0.1685"/>
          <dgm:constr type="w" for="ch" forName="ConnectorComposite" refType="h" refFor="ch" refForName="ConnectorComposite" op="equ"/>
        </dgm:constrLst>
      </dgm:else>
    </dgm:choose>
    <dgm:forEach name="nodesForEach" axis="ch" ptType="node">
      <dgm:layoutNode name="composite">
        <dgm:alg type="composite"/>
        <dgm:shape r:blip="">
          <dgm:adjLst/>
        </dgm:shape>
        <dgm:choose name="Name4">
          <dgm:if name="Name5" axis="precedSib" ptType="sibTrans" func="cnt" op="lte" val="0">
            <dgm:choose name="Name6">
              <dgm:if name="Name7" axis="followSib" ptType="sibTrans" func="cnt" op="lte" val="0">
                <dgm:choose name="Name8">
                  <dgm:if name="Name9" func="var" arg="dir" op="equ" val="norm">
                    <dgm:constrLst>
                      <dgm:constr type="l" for="ch" forName="Accent" refType="w" fact="0.4937"/>
                      <dgm:constr type="t" for="ch" forName="Accent" refType="h" fact="0"/>
                      <dgm:constr type="h" for="ch" forName="Accent" refType="w" refFor="ch" refForName="Accent"/>
                      <dgm:constr type="w" for="ch" forName="Accent" refType="w" fact="0.5063"/>
                      <dgm:constr type="l" for="ch" forName="Parent" refType="w" fact="0.5494"/>
                      <dgm:constr type="t" for="ch" forName="Parent" refType="h" fact="0.11"/>
                      <dgm:constr type="h" for="ch" forName="Parent" refType="w" refFor="ch" refForName="Parent"/>
                      <dgm:constr type="w" for="ch" forName="Parent" refType="w" fact="0.3949"/>
                      <dgm:constr type="l" for="ch" forName="Image" refType="w" fact="0"/>
                      <dgm:constr type="t" for="ch" forName="Image" refType="h" fact="0.035"/>
                      <dgm:constr type="h" for="ch" forName="Image" refType="h" fact="0.93"/>
                      <dgm:constr type="w" for="ch" forName="Image" refType="w" fact="0.6227"/>
                    </dgm:constrLst>
                  </dgm:if>
                  <dgm:else name="Name10">
                    <dgm:constrLst>
                      <dgm:constr type="l" for="ch" forName="Accent" refType="w" fact="0"/>
                      <dgm:constr type="t" for="ch" forName="Accent" refType="h" fact="0"/>
                      <dgm:constr type="h" for="ch" forName="Accent" refType="w" refFor="ch" refForName="Accent"/>
                      <dgm:constr type="w" for="ch" forName="Accent" refType="w" fact="0.5063"/>
                      <dgm:constr type="l" for="ch" forName="Parent" refType="w" fact="0.0557"/>
                      <dgm:constr type="t" for="ch" forName="Parent" refType="h" fact="0.11"/>
                      <dgm:constr type="h" for="ch" forName="Parent" refType="w" refFor="ch" refForName="Parent"/>
                      <dgm:constr type="w" for="ch" forName="Parent" refType="w" fact="0.3949"/>
                      <dgm:constr type="l" for="ch" forName="Image" refType="w" fact="0.3773"/>
                      <dgm:constr type="t" for="ch" forName="Image" refType="h" fact="0.035"/>
                      <dgm:constr type="h" for="ch" forName="Image" refType="h" fact="0.93"/>
                      <dgm:constr type="w" for="ch" forName="Image" refType="w" fact="0.6227"/>
                    </dgm:constrLst>
                  </dgm:else>
                </dgm:choose>
              </dgm:if>
              <dgm:else name="Name11">
                <dgm:choose name="Name12">
                  <dgm:if name="Name13" func="var" arg="dir" op="equ" val="norm">
                    <dgm:choose name="Name14">
                      <dgm:if name="Name15" axis="self" ptType="node" func="posOdd" op="equ" val="1">
                        <dgm:constrLst>
                          <dgm:constr type="l" for="ch" forName="Accent" refType="w" fact="0.3305"/>
                          <dgm:constr type="t" for="ch" forName="Accent" refType="w" fact="0"/>
                          <dgm:constr type="h" for="ch" forName="Accent" refType="w" refFor="ch" refForName="Accent"/>
                          <dgm:constr type="w" for="ch" forName="Accent" refType="w" fact="0.339"/>
                          <dgm:constr type="l" for="ch" forName="Parent" refType="w" fact="0.3678"/>
                          <dgm:constr type="t" for="ch" forName="Parent" refType="w" fact="0.0373"/>
                          <dgm:constr type="h" for="ch" forName="Parent" refType="w" refFor="ch" refForName="Parent"/>
                          <dgm:constr type="w" for="ch" forName="Parent" refType="w" fact="0.2644"/>
                          <dgm:constr type="l" for="ch" forName="Image" refType="w" fact="0"/>
                          <dgm:constr type="t" for="ch" forName="Image" refType="h" fact="0.035"/>
                          <dgm:constr type="h" for="ch" forName="Image" refType="h" fact="0.93"/>
                          <dgm:constr type="w" for="ch" forName="Image" refType="w" fact="0.4169"/>
                          <dgm:constr type="r" for="ch" forName="Space" refType="w"/>
                          <dgm:constr type="t" for="ch" forName="Space" refType="h" fact="0"/>
                          <dgm:constr type="h" for="ch" forName="Space" refType="h"/>
                          <dgm:constr type="w" for="ch" forName="Space" refType="w" fact="0.3305"/>
                        </dgm:constrLst>
                      </dgm:if>
                      <dgm:else name="Name16">
                        <dgm:constrLst>
                          <dgm:constr type="l" for="ch" forName="Accent" refType="w" fact="0.3305"/>
                          <dgm:constr type="t" for="ch" forName="Accent" refType="w" fact="0"/>
                          <dgm:constr type="h" for="ch" forName="Accent" refType="w" refFor="ch" refForName="Accent"/>
                          <dgm:constr type="w" for="ch" forName="Accent" refType="w" fact="0.339"/>
                          <dgm:constr type="l" for="ch" forName="Parent" refType="w" fact="0.3678"/>
                          <dgm:constr type="t" for="ch" forName="Parent" refType="w" fact="0.0373"/>
                          <dgm:constr type="h" for="ch" forName="Parent" refType="w" refFor="ch" refForName="Parent"/>
                          <dgm:constr type="w" for="ch" forName="Parent" refType="w" fact="0.2644"/>
                          <dgm:constr type="r" for="ch" forName="Image" refType="w"/>
                          <dgm:constr type="t" for="ch" forName="Image" refType="h" fact="0.035"/>
                          <dgm:constr type="h" for="ch" forName="Image" refType="h" fact="0.93"/>
                          <dgm:constr type="w" for="ch" forName="Image" refType="w" fact="0.4169"/>
                          <dgm:constr type="l" for="ch" forName="Space" refType="w" fact="0"/>
                          <dgm:constr type="t" for="ch" forName="Space" refType="h" fact="0"/>
                          <dgm:constr type="h" for="ch" forName="Space" refType="h"/>
                          <dgm:constr type="w" for="ch" forName="Space" refType="w" fact="0.3305"/>
                        </dgm:constrLst>
                      </dgm:else>
                    </dgm:choose>
                  </dgm:if>
                  <dgm:else name="Name17">
                    <dgm:choose name="Name18">
                      <dgm:if name="Name19" axis="self" ptType="node" func="posOdd" op="equ" val="1">
                        <dgm:constrLst>
                          <dgm:constr type="l" for="ch" forName="Accent" refType="w" fact="0.3305"/>
                          <dgm:constr type="t" for="ch" forName="Accent" refType="w" fact="0"/>
                          <dgm:constr type="h" for="ch" forName="Accent" refType="w" refFor="ch" refForName="Accent"/>
                          <dgm:constr type="w" for="ch" forName="Accent" refType="w" fact="0.339"/>
                          <dgm:constr type="l" for="ch" forName="Parent" refType="w" fact="0.3678"/>
                          <dgm:constr type="t" for="ch" forName="Parent" refType="w" fact="0.0373"/>
                          <dgm:constr type="h" for="ch" forName="Parent" refType="w" refFor="ch" refForName="Parent"/>
                          <dgm:constr type="w" for="ch" forName="Parent" refType="w" fact="0.2644"/>
                          <dgm:constr type="r" for="ch" forName="Image" refType="w"/>
                          <dgm:constr type="t" for="ch" forName="Image" refType="h" fact="0.035"/>
                          <dgm:constr type="h" for="ch" forName="Image" refType="h" fact="0.93"/>
                          <dgm:constr type="w" for="ch" forName="Image" refType="w" fact="0.4169"/>
                          <dgm:constr type="l" for="ch" forName="Space" refType="w" fact="0"/>
                          <dgm:constr type="t" for="ch" forName="Space" refType="h" fact="0"/>
                          <dgm:constr type="h" for="ch" forName="Space" refType="h"/>
                          <dgm:constr type="w" for="ch" forName="Space" refType="w" fact="0.3305"/>
                        </dgm:constrLst>
                      </dgm:if>
                      <dgm:else name="Name20">
                        <dgm:constrLst>
                          <dgm:constr type="l" for="ch" forName="Accent" refType="w" fact="0.3305"/>
                          <dgm:constr type="t" for="ch" forName="Accent" refType="w" fact="0"/>
                          <dgm:constr type="h" for="ch" forName="Accent" refType="w" refFor="ch" refForName="Accent"/>
                          <dgm:constr type="w" for="ch" forName="Accent" refType="w" fact="0.339"/>
                          <dgm:constr type="l" for="ch" forName="Parent" refType="w" fact="0.3678"/>
                          <dgm:constr type="t" for="ch" forName="Parent" refType="w" fact="0.0373"/>
                          <dgm:constr type="h" for="ch" forName="Parent" refType="w" refFor="ch" refForName="Parent"/>
                          <dgm:constr type="w" for="ch" forName="Parent" refType="w" fact="0.2644"/>
                          <dgm:constr type="l" for="ch" forName="Image" refType="w" fact="0"/>
                          <dgm:constr type="t" for="ch" forName="Image" refType="h" fact="0.035"/>
                          <dgm:constr type="h" for="ch" forName="Image" refType="h" fact="0.93"/>
                          <dgm:constr type="w" for="ch" forName="Image" refType="w" fact="0.4169"/>
                          <dgm:constr type="r" for="ch" forName="Space" refType="w"/>
                          <dgm:constr type="t" for="ch" forName="Space" refType="h" fact="0"/>
                          <dgm:constr type="h" for="ch" forName="Space" refType="h"/>
                          <dgm:constr type="w" for="ch" forName="Space" refType="w" fact="0.3305"/>
                        </dgm:constrLst>
                      </dgm:else>
                    </dgm:choose>
                  </dgm:else>
                </dgm:choose>
              </dgm:else>
            </dgm:choose>
          </dgm:if>
          <dgm:else name="Name21">
            <dgm:choose name="Name22">
              <dgm:if name="Name23" func="var" arg="dir" op="equ" val="norm">
                <dgm:choose name="Name24">
                  <dgm:if name="Name25" axis="self" ptType="node" func="posOdd" op="equ" val="1">
                    <dgm:constrLst>
                      <dgm:constr type="l" for="ch" forName="Accent" refType="w" fact="0.3305"/>
                      <dgm:constr type="t" for="ch" forName="Accent" refType="w" fact="0"/>
                      <dgm:constr type="h" for="ch" forName="Accent" refType="w" refFor="ch" refForName="Accent"/>
                      <dgm:constr type="w" for="ch" forName="Accent" refType="w" fact="0.339"/>
                      <dgm:constr type="l" for="ch" forName="Parent" refType="w" fact="0.3678"/>
                      <dgm:constr type="t" for="ch" forName="Parent" refType="w" fact="0.0373"/>
                      <dgm:constr type="h" for="ch" forName="Parent" refType="w" refFor="ch" refForName="Parent"/>
                      <dgm:constr type="w" for="ch" forName="Parent" refType="w" fact="0.2644"/>
                      <dgm:constr type="l" for="ch" forName="Image" refType="w" fact="0"/>
                      <dgm:constr type="t" for="ch" forName="Image" refType="h" fact="0.035"/>
                      <dgm:constr type="h" for="ch" forName="Image" refType="h" fact="0.93"/>
                      <dgm:constr type="w" for="ch" forName="Image" refType="w" fact="0.4169"/>
                      <dgm:constr type="r" for="ch" forName="Space" refType="w"/>
                      <dgm:constr type="t" for="ch" forName="Space" refType="h" fact="0"/>
                      <dgm:constr type="h" for="ch" forName="Space" refType="h"/>
                      <dgm:constr type="w" for="ch" forName="Space" refType="w" fact="0.3305"/>
                    </dgm:constrLst>
                  </dgm:if>
                  <dgm:else name="Name26">
                    <dgm:constrLst>
                      <dgm:constr type="l" for="ch" forName="Accent" refType="w" fact="0.3305"/>
                      <dgm:constr type="t" for="ch" forName="Accent" refType="w" fact="0"/>
                      <dgm:constr type="h" for="ch" forName="Accent" refType="w" refFor="ch" refForName="Accent"/>
                      <dgm:constr type="w" for="ch" forName="Accent" refType="w" fact="0.339"/>
                      <dgm:constr type="l" for="ch" forName="Parent" refType="w" fact="0.3678"/>
                      <dgm:constr type="t" for="ch" forName="Parent" refType="w" fact="0.0373"/>
                      <dgm:constr type="h" for="ch" forName="Parent" refType="w" refFor="ch" refForName="Parent"/>
                      <dgm:constr type="w" for="ch" forName="Parent" refType="w" fact="0.2644"/>
                      <dgm:constr type="r" for="ch" forName="Image" refType="w"/>
                      <dgm:constr type="t" for="ch" forName="Image" refType="h" fact="0.035"/>
                      <dgm:constr type="h" for="ch" forName="Image" refType="h" fact="0.93"/>
                      <dgm:constr type="w" for="ch" forName="Image" refType="w" fact="0.4169"/>
                      <dgm:constr type="l" for="ch" forName="Space" refType="w" fact="0"/>
                      <dgm:constr type="t" for="ch" forName="Space" refType="h" fact="0"/>
                      <dgm:constr type="h" for="ch" forName="Space" refType="h"/>
                      <dgm:constr type="w" for="ch" forName="Space" refType="w" fact="0.3305"/>
                    </dgm:constrLst>
                  </dgm:else>
                </dgm:choose>
              </dgm:if>
              <dgm:else name="Name27">
                <dgm:choose name="Name28">
                  <dgm:if name="Name29" axis="self" ptType="node" func="posOdd" op="equ" val="1">
                    <dgm:constrLst>
                      <dgm:constr type="l" for="ch" forName="Accent" refType="w" fact="0.3305"/>
                      <dgm:constr type="t" for="ch" forName="Accent" refType="w" fact="0"/>
                      <dgm:constr type="h" for="ch" forName="Accent" refType="w" refFor="ch" refForName="Accent"/>
                      <dgm:constr type="w" for="ch" forName="Accent" refType="w" fact="0.339"/>
                      <dgm:constr type="l" for="ch" forName="Parent" refType="w" fact="0.3678"/>
                      <dgm:constr type="t" for="ch" forName="Parent" refType="w" fact="0.0373"/>
                      <dgm:constr type="h" for="ch" forName="Parent" refType="w" refFor="ch" refForName="Parent"/>
                      <dgm:constr type="w" for="ch" forName="Parent" refType="w" fact="0.2644"/>
                      <dgm:constr type="r" for="ch" forName="Image" refType="w"/>
                      <dgm:constr type="t" for="ch" forName="Image" refType="h" fact="0.035"/>
                      <dgm:constr type="h" for="ch" forName="Image" refType="h" fact="0.93"/>
                      <dgm:constr type="w" for="ch" forName="Image" refType="w" fact="0.4169"/>
                      <dgm:constr type="l" for="ch" forName="Space" refType="w" fact="0"/>
                      <dgm:constr type="t" for="ch" forName="Space" refType="h" fact="0"/>
                      <dgm:constr type="h" for="ch" forName="Space" refType="h"/>
                      <dgm:constr type="w" for="ch" forName="Space" refType="w" fact="0.3305"/>
                    </dgm:constrLst>
                  </dgm:if>
                  <dgm:else name="Name30">
                    <dgm:constrLst>
                      <dgm:constr type="l" for="ch" forName="Accent" refType="w" fact="0.3305"/>
                      <dgm:constr type="t" for="ch" forName="Accent" refType="w" fact="0"/>
                      <dgm:constr type="h" for="ch" forName="Accent" refType="w" refFor="ch" refForName="Accent"/>
                      <dgm:constr type="w" for="ch" forName="Accent" refType="w" fact="0.339"/>
                      <dgm:constr type="l" for="ch" forName="Parent" refType="w" fact="0.3678"/>
                      <dgm:constr type="t" for="ch" forName="Parent" refType="w" fact="0.0373"/>
                      <dgm:constr type="h" for="ch" forName="Parent" refType="w" refFor="ch" refForName="Parent"/>
                      <dgm:constr type="w" for="ch" forName="Parent" refType="w" fact="0.2644"/>
                      <dgm:constr type="l" for="ch" forName="Image" refType="w" fact="0"/>
                      <dgm:constr type="t" for="ch" forName="Image" refType="h" fact="0.035"/>
                      <dgm:constr type="h" for="ch" forName="Image" refType="h" fact="0.93"/>
                      <dgm:constr type="w" for="ch" forName="Image" refType="w" fact="0.4169"/>
                      <dgm:constr type="r" for="ch" forName="Space" refType="w"/>
                      <dgm:constr type="t" for="ch" forName="Space" refType="h" fact="0"/>
                      <dgm:constr type="h" for="ch" forName="Space" refType="h"/>
                      <dgm:constr type="w" for="ch" forName="Space" refType="w" fact="0.3305"/>
                    </dgm:constrLst>
                  </dgm:else>
                </dgm:choose>
              </dgm:else>
            </dgm:choose>
          </dgm:else>
        </dgm:choose>
        <dgm:layoutNode name="Accent" styleLbl="alignNode1">
          <dgm:varLst>
            <dgm:chMax val="0"/>
            <dgm:chPref val="0"/>
          </dgm:varLst>
          <dgm:alg type="sp"/>
          <dgm:shape type="donut" r:blip="">
            <dgm:adjLst>
              <dgm:adj idx="1" val="0.1101"/>
            </dgm:adjLst>
          </dgm:shape>
          <dgm:presOf/>
        </dgm:layoutNode>
        <dgm:layoutNode name="Image" styleLbl="bgImgPlace1">
          <dgm:varLst>
            <dgm:chMax val="0"/>
            <dgm:chPref val="0"/>
            <dgm:bulletEnabled val="1"/>
          </dgm:varLst>
          <dgm:alg type="sp"/>
          <dgm:shape type="rect" r:blip="" blipPhldr="1">
            <dgm:adjLst/>
          </dgm:shape>
          <dgm:presOf/>
        </dgm:layoutNode>
        <dgm:layoutNode name="Parent" styleLbl="fgAccFollowNode1">
          <dgm:varLst>
            <dgm:chMax val="0"/>
            <dgm:chPref val="0"/>
            <dgm:bulletEnabled val="1"/>
          </dgm:varLst>
          <dgm:alg type="tx">
            <dgm:param type="txAnchorVertCh" val="mid"/>
          </dgm:alg>
          <dgm:shape type="ellipse"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dgm:ruleLst>
        </dgm:layoutNode>
        <dgm:layoutNode name="Space">
          <dgm:varLst>
            <dgm:chMax val="0"/>
            <dgm:chPref val="0"/>
          </dgm:varLst>
          <dgm:alg type="sp"/>
          <dgm:shape r:blip="">
            <dgm:adjLst/>
          </dgm:shape>
          <dgm:presOf/>
        </dgm:layoutNode>
      </dgm:layoutNode>
      <dgm:forEach name="Name31" axis="followSib" ptType="sibTrans" cnt="1">
        <dgm:layoutNode name="ConnectorComposite">
          <dgm:alg type="composite">
            <dgm:param type="ar" val=".4"/>
          </dgm:alg>
          <dgm:shape r:blip="">
            <dgm:adjLst/>
          </dgm:shape>
          <dgm:constrLst>
            <dgm:constr type="l" for="ch" forName="TopSpacing" refType="w" fact="0"/>
            <dgm:constr type="t" for="ch" forName="TopSpacing" refType="h" fact="0"/>
            <dgm:constr type="h" for="ch" forName="TopSpacing" refType="h" fact="0.3"/>
            <dgm:constr type="w" for="ch" forName="TopSpacing" refType="w"/>
            <dgm:constr type="l" for="ch" forName="Connector" refType="w" fact="0"/>
            <dgm:constr type="t" for="ch" forName="Connector" refType="h" fact="0.3"/>
            <dgm:constr type="h" for="ch" forName="Connector" refType="h" fact="0.4"/>
            <dgm:constr type="w" for="ch" forName="Connector" refType="h" refFor="ch" refForName="Connector"/>
            <dgm:constr type="l" for="ch" forName="BottomSpacing" refType="w" fact="0"/>
            <dgm:constr type="t" for="ch" forName="BottomSpacing" refType="h" fact="0.7"/>
            <dgm:constr type="h" for="ch" forName="BottomSpacing" refType="h" fact="0.3"/>
            <dgm:constr type="w" for="ch" forName="BottomSpacing" refType="w"/>
          </dgm:constrLst>
          <dgm:layoutNode name="TopSpacing">
            <dgm:alg type="sp"/>
            <dgm:shape r:blip="">
              <dgm:adjLst/>
            </dgm:shape>
          </dgm:layoutNode>
          <dgm:layoutNode name="Connector" styleLbl="alignNode1">
            <dgm:alg type="sp"/>
            <dgm:shape type="flowChartConnector" r:blip="">
              <dgm:adjLst/>
            </dgm:shape>
            <dgm:presOf/>
          </dgm:layoutNode>
          <dgm:layoutNode name="BottomSpacing">
            <dgm:alg type="sp"/>
            <dgm:shape r:blip="">
              <dgm:adjLst/>
            </dgm:shape>
          </dgm:layoutNode>
        </dgm:layoutNode>
      </dgm:forEach>
    </dgm:forEach>
  </dgm:layoutNode>
</dgm:layoutDef>
</file>

<file path=ppt/diagrams/quickStyle1.xml><?xml version="1.0" encoding="utf-8"?>
<dgm:styleDef xmlns:a="http://schemas.openxmlformats.org/drawingml/2006/main" xmlns:dgm="http://schemas.openxmlformats.org/drawingml/2006/diagram"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dr="http://schemas.openxmlformats.org/drawingml/2006/chartDrawing"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http://schemas.openxmlformats.org/presentationml/2006/main" xmlns:c="http://schemas.openxmlformats.org/drawingml/2006/chart">
  <cdr:relSizeAnchor>
    <cdr:from>
      <cdr:x>0.85385</cdr:x>
      <cdr:y>0.02824</cdr:y>
    </cdr:from>
    <cdr:to>
      <cdr:x>0.9</cdr:x>
      <cdr:y>0.07057</cdr:y>
    </cdr:to>
    <cdr:sp macro="" textlink="">
      <cdr:nvSpPr>
        <cdr:cNvPr id="2" name="矩形 1"/>
        <cdr:cNvSpPr/>
      </cdr:nvSpPr>
      <cdr:spPr>
        <a:xfrm>
          <a:off x="7990840" y="144018"/>
          <a:ext cx="431927" cy="215900"/>
        </a:xfrm>
        <a:prstGeom prst="rect">
          <a:avLst/>
        </a:prstGeom>
        <a:solidFill>
          <a:schemeClr val="tx2"/>
        </a:solidFill>
        <a:ln>
          <a:solidFill>
            <a:schemeClr val="tx2"/>
          </a:solidFill>
        </a:ln>
      </cdr:spPr>
      <cdr:style>
        <a:lnRef idx="2">
          <a:schemeClr val="accent1">
            <a:shade val="50000"/>
          </a:schemeClr>
        </a:lnRef>
        <a:fillRef idx="1">
          <a:schemeClr val="accent1"/>
        </a:fillRef>
        <a:effectRef idx="0">
          <a:schemeClr val="accent1"/>
        </a:effectRef>
        <a:fontRef idx="minor">
          <a:schemeClr val="lt1"/>
        </a:fontRef>
      </cdr:style>
      <cdr:txBody>
        <a:bodyPr vertOverflow="clip"/>
        <a:lstStyle/>
        <a:p>
          <a:endParaRPr lang="zh-CN">
            <a:solidFill>
              <a:srgbClr val="8CC600"/>
            </a:solidFill>
          </a:endParaRPr>
        </a:p>
      </cdr:txBody>
    </cdr:sp>
  </cdr:relSizeAnchor>
  <cdr:relSizeAnchor>
    <cdr:from>
      <cdr:x>0.8077</cdr:x>
      <cdr:y>0.08469</cdr:y>
    </cdr:from>
    <cdr:to>
      <cdr:x>0.96154</cdr:x>
      <cdr:y>0.12705</cdr:y>
    </cdr:to>
    <cdr:sp macro="" textlink="">
      <cdr:nvSpPr>
        <cdr:cNvPr id="3" name="TextBox 2"/>
        <cdr:cNvSpPr txBox="1"/>
      </cdr:nvSpPr>
      <cdr:spPr>
        <a:xfrm>
          <a:off x="7558913" y="431927"/>
          <a:ext cx="1439799" cy="216027"/>
        </a:xfrm>
        <a:prstGeom prst="rect">
          <a:avLst/>
        </a:prstGeom>
      </cdr:spPr>
      <cdr:txBody>
        <a:bodyPr vertOverflow="clip" wrap="square" rtlCol="0"/>
        <a:lstStyle/>
        <a:p>
          <a:r>
            <a:rPr lang="zh-CN" altLang="en-US" sz="1200" b="1" smtClean="0">
              <a:solidFill>
                <a:schemeClr val="tx2"/>
              </a:solidFill>
              <a:latin typeface="微软雅黑" pitchFamily="34" charset="-122"/>
              <a:ea typeface="微软雅黑" pitchFamily="34" charset="-122"/>
            </a:rPr>
            <a:t>业务收入（万元）</a:t>
          </a:r>
          <a:endParaRPr lang="zh-CN" altLang="en-US" sz="1200" b="1">
            <a:solidFill>
              <a:schemeClr val="tx2"/>
            </a:solidFill>
            <a:latin typeface="微软雅黑" panose="020b0503020204020204" pitchFamily="34" charset="-122"/>
            <a:ea typeface="微软雅黑" pitchFamily="34" charset="-122"/>
          </a:endParaRPr>
        </a:p>
      </cdr:txBody>
    </cdr:sp>
  </cdr:relSizeAnchor>
</c:userShapes>
</file>

<file path=ppt/notesMasters/_rels/notesMaster1.xml.rels><?xml version="1.0" encoding="UTF-8" standalone="yes"?><Relationships xmlns="http://schemas.openxmlformats.org/package/2006/relationships"><Relationship Id="rId1" Target="../theme/theme4.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8A42363-F6AD-43CB-A52E-30BF172AD314}" type="datetimeFigureOut">
              <a:rPr lang="zh-CN" altLang="en-US" smtClean="0"/>
              <a:t>2015/6/2</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B03E2BA-FC32-4DC6-84C0-DF2FAEF9B109}" type="slidenum">
              <a:rPr lang="zh-CN" altLang="en-US" smtClean="0"/>
              <a:t>‹#›</a:t>
            </a:fld>
            <a:endParaRPr lang="zh-CN" altLang="en-US"/>
          </a:p>
        </p:txBody>
      </p:sp>
    </p:spTree>
    <p:extLst>
      <p:ext uri="{BB962C8B-B14F-4D97-AF65-F5344CB8AC3E}">
        <p14:creationId val="831857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slides/slide4.xml" Type="http://schemas.openxmlformats.org/officeDocument/2006/relationships/slide"/><Relationship Id="rId2" Target="../notesMasters/notesMaster1.xml" Type="http://schemas.openxmlformats.org/officeDocument/2006/relationships/notesMaster"/></Relationships>
</file>

<file path=ppt/notesSlides/_rels/notesSlide10.xml.rels><?xml version="1.0" encoding="UTF-8" standalone="yes"?><Relationships xmlns="http://schemas.openxmlformats.org/package/2006/relationships"><Relationship Id="rId1" Target="../slides/slide33.xml" Type="http://schemas.openxmlformats.org/officeDocument/2006/relationships/slide"/><Relationship Id="rId2" Target="../notesMasters/notesMaster1.xml" Type="http://schemas.openxmlformats.org/officeDocument/2006/relationships/notesMaster"/></Relationships>
</file>

<file path=ppt/notesSlides/_rels/notesSlide11.xml.rels><?xml version="1.0" encoding="UTF-8" standalone="yes"?><Relationships xmlns="http://schemas.openxmlformats.org/package/2006/relationships"><Relationship Id="rId1" Target="../slides/slide43.xml" Type="http://schemas.openxmlformats.org/officeDocument/2006/relationships/slide"/><Relationship Id="rId2" Target="../notesMasters/notesMaster1.xml" Type="http://schemas.openxmlformats.org/officeDocument/2006/relationships/notesMaster"/></Relationships>
</file>

<file path=ppt/notesSlides/_rels/notesSlide12.xml.rels><?xml version="1.0" encoding="UTF-8" standalone="yes"?><Relationships xmlns="http://schemas.openxmlformats.org/package/2006/relationships"><Relationship Id="rId1" Target="../slides/slide44.xml" Type="http://schemas.openxmlformats.org/officeDocument/2006/relationships/slide"/><Relationship Id="rId2" Target="../notesMasters/notesMaster1.xml" Type="http://schemas.openxmlformats.org/officeDocument/2006/relationships/notesMaster"/></Relationships>
</file>

<file path=ppt/notesSlides/_rels/notesSlide13.xml.rels><?xml version="1.0" encoding="UTF-8" standalone="yes"?><Relationships xmlns="http://schemas.openxmlformats.org/package/2006/relationships"><Relationship Id="rId1" Target="../slides/slide48.xml" Type="http://schemas.openxmlformats.org/officeDocument/2006/relationships/slide"/><Relationship Id="rId2" Target="../notesMasters/notesMaster1.xml" Type="http://schemas.openxmlformats.org/officeDocument/2006/relationships/notesMaster"/></Relationships>
</file>

<file path=ppt/notesSlides/_rels/notesSlide14.xml.rels><?xml version="1.0" encoding="UTF-8" standalone="yes"?><Relationships xmlns="http://schemas.openxmlformats.org/package/2006/relationships"><Relationship Id="rId1" Target="../slides/slide49.xml" Type="http://schemas.openxmlformats.org/officeDocument/2006/relationships/slide"/><Relationship Id="rId2" Target="../notesMasters/notesMaster1.xml" Type="http://schemas.openxmlformats.org/officeDocument/2006/relationships/notesMaster"/></Relationships>
</file>

<file path=ppt/notesSlides/_rels/notesSlide2.xml.rels><?xml version="1.0" encoding="UTF-8" standalone="yes"?><Relationships xmlns="http://schemas.openxmlformats.org/package/2006/relationships"><Relationship Id="rId1" Target="../slides/slide15.xml" Type="http://schemas.openxmlformats.org/officeDocument/2006/relationships/slide"/><Relationship Id="rId2" Target="../notesMasters/notesMaster1.xml" Type="http://schemas.openxmlformats.org/officeDocument/2006/relationships/notesMaster"/></Relationships>
</file>

<file path=ppt/notesSlides/_rels/notesSlide3.xml.rels><?xml version="1.0" encoding="UTF-8" standalone="yes"?><Relationships xmlns="http://schemas.openxmlformats.org/package/2006/relationships"><Relationship Id="rId1" Target="../slides/slide16.xml" Type="http://schemas.openxmlformats.org/officeDocument/2006/relationships/slide"/><Relationship Id="rId2" Target="../notesMasters/notesMaster1.xml" Type="http://schemas.openxmlformats.org/officeDocument/2006/relationships/notesMaster"/></Relationships>
</file>

<file path=ppt/notesSlides/_rels/notesSlide4.xml.rels><?xml version="1.0" encoding="UTF-8" standalone="yes"?><Relationships xmlns="http://schemas.openxmlformats.org/package/2006/relationships"><Relationship Id="rId1" Target="../slides/slide17.xml" Type="http://schemas.openxmlformats.org/officeDocument/2006/relationships/slide"/><Relationship Id="rId2" Target="../notesMasters/notesMaster1.xml" Type="http://schemas.openxmlformats.org/officeDocument/2006/relationships/notesMaster"/></Relationships>
</file>

<file path=ppt/notesSlides/_rels/notesSlide5.xml.rels><?xml version="1.0" encoding="UTF-8" standalone="yes"?><Relationships xmlns="http://schemas.openxmlformats.org/package/2006/relationships"><Relationship Id="rId1" Target="../slides/slide19.xml" Type="http://schemas.openxmlformats.org/officeDocument/2006/relationships/slide"/><Relationship Id="rId2" Target="../notesMasters/notesMaster1.xml" Type="http://schemas.openxmlformats.org/officeDocument/2006/relationships/notesMaster"/></Relationships>
</file>

<file path=ppt/notesSlides/_rels/notesSlide6.xml.rels><?xml version="1.0" encoding="UTF-8" standalone="yes"?><Relationships xmlns="http://schemas.openxmlformats.org/package/2006/relationships"><Relationship Id="rId1" Target="../slides/slide21.xml" Type="http://schemas.openxmlformats.org/officeDocument/2006/relationships/slide"/><Relationship Id="rId2" Target="../notesMasters/notesMaster1.xml" Type="http://schemas.openxmlformats.org/officeDocument/2006/relationships/notesMaster"/></Relationships>
</file>

<file path=ppt/notesSlides/_rels/notesSlide7.xml.rels><?xml version="1.0" encoding="UTF-8" standalone="yes"?><Relationships xmlns="http://schemas.openxmlformats.org/package/2006/relationships"><Relationship Id="rId1" Target="../slides/slide23.xml" Type="http://schemas.openxmlformats.org/officeDocument/2006/relationships/slide"/><Relationship Id="rId2" Target="../notesMasters/notesMaster1.xml" Type="http://schemas.openxmlformats.org/officeDocument/2006/relationships/notesMaster"/></Relationships>
</file>

<file path=ppt/notesSlides/_rels/notesSlide8.xml.rels><?xml version="1.0" encoding="UTF-8" standalone="yes"?><Relationships xmlns="http://schemas.openxmlformats.org/package/2006/relationships"><Relationship Id="rId1" Target="../slides/slide25.xml" Type="http://schemas.openxmlformats.org/officeDocument/2006/relationships/slide"/><Relationship Id="rId2" Target="../notesMasters/notesMaster1.xml" Type="http://schemas.openxmlformats.org/officeDocument/2006/relationships/notesMaster"/></Relationships>
</file>

<file path=ppt/notesSlides/_rels/notesSlide9.xml.rels><?xml version="1.0" encoding="UTF-8" standalone="yes"?><Relationships xmlns="http://schemas.openxmlformats.org/package/2006/relationships"><Relationship Id="rId1" Target="../slides/slide28.xml" Type="http://schemas.openxmlformats.org/officeDocument/2006/relationships/slide"/><Relationship Id="rId2" Target="../notesMasters/notesMaster1.xml" Type="http://schemas.openxmlformats.org/officeDocument/2006/relationships/notesMaster"/></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017906971"/>
      </p:ext>
    </p:extLst>
  </p:cSld>
  <p:clrMapOvr>
    <a:masterClrMapping/>
  </p:clrMapOvr>
</p:notes>
</file>

<file path=ppt/notesSlides/notesSlide1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516406135"/>
      </p:ext>
    </p:extLst>
  </p:cSld>
  <p:clrMapOvr>
    <a:masterClrMapping/>
  </p:clrMapOvr>
</p:notes>
</file>

<file path=ppt/notesSlides/notesSlide1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768064538"/>
      </p:ext>
    </p:extLst>
  </p:cSld>
  <p:clrMapOvr>
    <a:masterClrMapping/>
  </p:clrMapOvr>
</p:notes>
</file>

<file path=ppt/notesSlides/notesSlide1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003856157"/>
      </p:ext>
    </p:extLst>
  </p:cSld>
  <p:clrMapOvr>
    <a:masterClrMapping/>
  </p:clrMapOvr>
</p:notes>
</file>

<file path=ppt/notesSlides/notesSlide1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181396899"/>
      </p:ext>
    </p:extLst>
  </p:cSld>
  <p:clrMapOvr>
    <a:masterClrMapping/>
  </p:clrMapOvr>
</p:notes>
</file>

<file path=ppt/notesSlides/notesSlide1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151961759"/>
      </p:ext>
    </p:extLst>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724917352"/>
      </p:ext>
    </p:extLst>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749496652"/>
      </p:ext>
    </p:extLst>
  </p:cSld>
  <p:clrMapOvr>
    <a:masterClrMapping/>
  </p:clrMapOvr>
</p:notes>
</file>

<file path=ppt/notesSlides/notesSlide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60910762"/>
      </p:ext>
    </p:extLst>
  </p:cSld>
  <p:clrMapOvr>
    <a:masterClrMapping/>
  </p:clrMapOvr>
</p:notes>
</file>

<file path=ppt/notesSlides/notesSlide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279120282"/>
      </p:ext>
    </p:extLst>
  </p:cSld>
  <p:clrMapOvr>
    <a:masterClrMapping/>
  </p:clrMapOvr>
</p:notes>
</file>

<file path=ppt/notesSlides/notesSlide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129444587"/>
      </p:ext>
    </p:extLst>
  </p:cSld>
  <p:clrMapOvr>
    <a:masterClrMapping/>
  </p:clrMapOvr>
</p:notes>
</file>

<file path=ppt/notesSlides/notesSlide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525400741"/>
      </p:ext>
    </p:extLst>
  </p:cSld>
  <p:clrMapOvr>
    <a:masterClrMapping/>
  </p:clrMapOvr>
</p:notes>
</file>

<file path=ppt/notesSlides/notesSlide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488282572"/>
      </p:ext>
    </p:extLst>
  </p:cSld>
  <p:clrMapOvr>
    <a:masterClrMapping/>
  </p:clrMapOvr>
</p:notes>
</file>

<file path=ppt/notesSlides/notesSlide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367654216"/>
      </p:ext>
    </p:extLst>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8.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9.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0.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31.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32.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33.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34.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35.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36.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37.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38.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C528FC94-50D5-48E2-A4CE-85D97DE8DC38}" type="datetimeFigureOut">
              <a:rPr lang="zh-CN" altLang="en-US" smtClean="0"/>
              <a:t>2015/6/2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91682A0-A2B0-4E34-BA1B-E78450B2A1AF}" type="slidenum">
              <a:rPr lang="zh-CN" altLang="en-US" smtClean="0"/>
              <a:t>‹#›</a:t>
            </a:fld>
            <a:endParaRPr lang="zh-CN" altLang="en-US"/>
          </a:p>
        </p:txBody>
      </p:sp>
    </p:spTree>
    <p:extLst>
      <p:ext uri="{BB962C8B-B14F-4D97-AF65-F5344CB8AC3E}">
        <p14:creationId val="1539803881"/>
      </p:ext>
    </p:extLst>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C528FC94-50D5-48E2-A4CE-85D97DE8DC38}" type="datetimeFigureOut">
              <a:rPr lang="zh-CN" altLang="en-US" smtClean="0"/>
              <a:t>2015/6/2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91682A0-A2B0-4E34-BA1B-E78450B2A1AF}" type="slidenum">
              <a:rPr lang="zh-CN" altLang="en-US" smtClean="0"/>
              <a:t>‹#›</a:t>
            </a:fld>
            <a:endParaRPr lang="zh-CN" altLang="en-US"/>
          </a:p>
        </p:txBody>
      </p:sp>
    </p:spTree>
    <p:extLst>
      <p:ext uri="{BB962C8B-B14F-4D97-AF65-F5344CB8AC3E}">
        <p14:creationId val="2996371891"/>
      </p:ext>
    </p:extLst>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C528FC94-50D5-48E2-A4CE-85D97DE8DC38}" type="datetimeFigureOut">
              <a:rPr lang="zh-CN" altLang="en-US" smtClean="0"/>
              <a:t>2015/6/2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91682A0-A2B0-4E34-BA1B-E78450B2A1AF}" type="slidenum">
              <a:rPr lang="zh-CN" altLang="en-US" smtClean="0"/>
              <a:t>‹#›</a:t>
            </a:fld>
            <a:endParaRPr lang="zh-CN" altLang="en-US"/>
          </a:p>
        </p:txBody>
      </p:sp>
    </p:spTree>
    <p:extLst>
      <p:ext uri="{BB962C8B-B14F-4D97-AF65-F5344CB8AC3E}">
        <p14:creationId val="2846372517"/>
      </p:ext>
    </p:extLst>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首页">
    <p:spTree>
      <p:nvGrpSpPr>
        <p:cNvPr id="1" name=""/>
        <p:cNvGrpSpPr/>
        <p:nvPr/>
      </p:nvGrpSpPr>
      <p:grpSpPr>
        <a:xfrm>
          <a:off x="0" y="0"/>
          <a:ext cx="0" cy="0"/>
        </a:xfrm>
      </p:grpSpPr>
    </p:spTree>
    <p:extLst>
      <p:ext uri="{BB962C8B-B14F-4D97-AF65-F5344CB8AC3E}">
        <p14:creationId val="990996143"/>
      </p:ext>
    </p:extLst>
  </p:cSld>
  <p:clrMapOvr>
    <a:masterClrMapping/>
  </p:clrMapOvr>
  <mc:AlternateContent>
    <mc:Choice Requires="p14">
      <p:transition spd="slow" p14:dur="2000"/>
    </mc:Choice>
    <mc:Fallback>
      <p:transition spd="slow"/>
    </mc:Fallback>
  </mc:AlternateContent>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目录页">
    <p:spTree>
      <p:nvGrpSpPr>
        <p:cNvPr id="1" name=""/>
        <p:cNvGrpSpPr/>
        <p:nvPr/>
      </p:nvGrpSpPr>
      <p:grpSpPr>
        <a:xfrm>
          <a:off x="0" y="0"/>
          <a:ext cx="0" cy="0"/>
        </a:xfrm>
      </p:grpSpPr>
      <p:sp>
        <p:nvSpPr>
          <p:cNvPr id="65" name="矩形 64"/>
          <p:cNvSpPr/>
          <p:nvPr userDrawn="1"/>
        </p:nvSpPr>
        <p:spPr>
          <a:xfrm>
            <a:off x="1614675" y="1"/>
            <a:ext cx="107972" cy="6858000"/>
          </a:xfrm>
          <a:prstGeom prst="rect">
            <a:avLst/>
          </a:prstGeom>
          <a:solidFill>
            <a:srgbClr val="FFFFFF">
              <a:alpha val="1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defTabSz="913996"/>
            <a:endParaRPr lang="zh-CN" altLang="en-US" sz="1699">
              <a:solidFill>
                <a:prstClr val="white"/>
              </a:solidFill>
            </a:endParaRPr>
          </a:p>
        </p:txBody>
      </p:sp>
      <p:sp>
        <p:nvSpPr>
          <p:cNvPr id="14" name="TextBox 15"/>
          <p:cNvSpPr txBox="1"/>
          <p:nvPr userDrawn="1"/>
        </p:nvSpPr>
        <p:spPr>
          <a:xfrm>
            <a:off x="1272720" y="452234"/>
            <a:ext cx="791882" cy="353931"/>
          </a:xfrm>
          <a:prstGeom prst="rect">
            <a:avLst/>
          </a:prstGeom>
          <a:noFill/>
        </p:spPr>
        <p:txBody>
          <a:bodyPr wrap="square" lIns="91403" tIns="45702" rIns="91403" bIns="45702" rtlCol="0">
            <a:spAutoFit/>
          </a:bodyPr>
          <a:lstStyle/>
          <a:p>
            <a:pPr algn="ctr" defTabSz="913996"/>
            <a:fld id="{2EEF1883-7A0E-4F66-9932-E581691AD397}" type="slidenum">
              <a:rPr lang="zh-CN" altLang="en-US" sz="1699">
                <a:solidFill>
                  <a:prstClr val="white"/>
                </a:solidFill>
                <a:latin typeface="Impact" pitchFamily="34" charset="0"/>
              </a:rPr>
              <a:pPr algn="ctr" defTabSz="913996"/>
              <a:t>‹#›</a:t>
            </a:fld>
            <a:r>
              <a:rPr lang="zh-CN" altLang="en-US" sz="1699">
                <a:solidFill>
                  <a:prstClr val="white"/>
                </a:solidFill>
                <a:latin typeface="Impact" pitchFamily="34" charset="0"/>
              </a:rPr>
              <a:t> </a:t>
            </a:r>
            <a:endParaRPr lang="zh-CN" altLang="en-US" sz="1699">
              <a:solidFill>
                <a:prstClr val="white"/>
              </a:solidFill>
              <a:latin typeface="Impact" panose="020b0806030902050204" pitchFamily="34" charset="0"/>
              <a:ea typeface="微软雅黑" pitchFamily="34" charset="-122"/>
            </a:endParaRPr>
          </a:p>
        </p:txBody>
      </p:sp>
    </p:spTree>
    <p:extLst>
      <p:ext uri="{BB962C8B-B14F-4D97-AF65-F5344CB8AC3E}">
        <p14:creationId val="3811324903"/>
      </p:ext>
    </p:extLst>
  </p:cSld>
  <p:clrMapOvr>
    <a:masterClrMapping/>
  </p:clrMapOvr>
  <mc:AlternateContent>
    <mc:Choice Requires="p14">
      <p:transition spd="slow" p14:dur="2000"/>
    </mc:Choice>
    <mc:Fallback>
      <p:transition spd="slow"/>
    </mc:Fallback>
  </mc:AlternateContent>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_目录页">
    <p:spTree>
      <p:nvGrpSpPr>
        <p:cNvPr id="1" name=""/>
        <p:cNvGrpSpPr/>
        <p:nvPr/>
      </p:nvGrpSpPr>
      <p:grpSpPr>
        <a:xfrm>
          <a:off x="0" y="0"/>
          <a:ext cx="0" cy="0"/>
        </a:xfrm>
      </p:grpSpPr>
    </p:spTree>
    <p:extLst>
      <p:ext uri="{BB962C8B-B14F-4D97-AF65-F5344CB8AC3E}">
        <p14:creationId val="1771357419"/>
      </p:ext>
    </p:extLst>
  </p:cSld>
  <p:clrMapOvr>
    <a:masterClrMapping/>
  </p:clrMapOvr>
  <mc:AlternateContent>
    <mc:Choice Requires="p14">
      <p:transition spd="slow" p14:dur="2000"/>
    </mc:Choice>
    <mc:Fallback>
      <p:transition spd="slow"/>
    </mc:Fallback>
  </mc:AlternateContent>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过渡页1">
    <p:spTree>
      <p:nvGrpSpPr>
        <p:cNvPr id="1" name=""/>
        <p:cNvGrpSpPr/>
        <p:nvPr/>
      </p:nvGrpSpPr>
      <p:grpSpPr>
        <a:xfrm>
          <a:off x="0" y="0"/>
          <a:ext cx="0" cy="0"/>
        </a:xfrm>
      </p:grpSpPr>
    </p:spTree>
    <p:extLst>
      <p:ext uri="{BB962C8B-B14F-4D97-AF65-F5344CB8AC3E}">
        <p14:creationId val="3716445776"/>
      </p:ext>
    </p:extLst>
  </p:cSld>
  <p:clrMapOvr>
    <a:masterClrMapping/>
  </p:clrMapOvr>
  <mc:AlternateContent>
    <mc:Choice Requires="p14">
      <p:transition spd="slow" p14:dur="2000"/>
    </mc:Choice>
    <mc:Fallback>
      <p:transition spd="slow"/>
    </mc:Fallback>
  </mc:AlternateContent>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_过渡页1">
    <p:spTree>
      <p:nvGrpSpPr>
        <p:cNvPr id="1" name=""/>
        <p:cNvGrpSpPr/>
        <p:nvPr/>
      </p:nvGrpSpPr>
      <p:grpSpPr>
        <a:xfrm>
          <a:off x="0" y="0"/>
          <a:ext cx="0" cy="0"/>
        </a:xfrm>
      </p:grpSpPr>
    </p:spTree>
    <p:extLst>
      <p:ext uri="{BB962C8B-B14F-4D97-AF65-F5344CB8AC3E}">
        <p14:creationId val="1389407246"/>
      </p:ext>
    </p:extLst>
  </p:cSld>
  <p:clrMapOvr>
    <a:masterClrMapping/>
  </p:clrMapOvr>
  <mc:AlternateContent>
    <mc:Choice Requires="p14">
      <p:transition spd="slow" p14:dur="2000"/>
    </mc:Choice>
    <mc:Fallback>
      <p:transition spd="slow"/>
    </mc:Fallback>
  </mc:AlternateContent>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2_过渡页1">
    <p:spTree>
      <p:nvGrpSpPr>
        <p:cNvPr id="1" name=""/>
        <p:cNvGrpSpPr/>
        <p:nvPr/>
      </p:nvGrpSpPr>
      <p:grpSpPr>
        <a:xfrm>
          <a:off x="0" y="0"/>
          <a:ext cx="0" cy="0"/>
        </a:xfrm>
      </p:grpSpPr>
    </p:spTree>
    <p:extLst>
      <p:ext uri="{BB962C8B-B14F-4D97-AF65-F5344CB8AC3E}">
        <p14:creationId val="527486489"/>
      </p:ext>
    </p:extLst>
  </p:cSld>
  <p:clrMapOvr>
    <a:masterClrMapping/>
  </p:clrMapOvr>
  <mc:AlternateContent>
    <mc:Choice Requires="p14">
      <p:transition spd="slow" p14:dur="2000"/>
    </mc:Choice>
    <mc:Fallback>
      <p:transition spd="slow"/>
    </mc:Fallback>
  </mc:AlternateContent>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标题和内容">
    <p:spTree>
      <p:nvGrpSpPr>
        <p:cNvPr id="1" name=""/>
        <p:cNvGrpSpPr/>
        <p:nvPr/>
      </p:nvGrpSpPr>
      <p:grpSpPr>
        <a:xfrm>
          <a:off x="0" y="0"/>
          <a:ext cx="0" cy="0"/>
        </a:xfrm>
      </p:grpSpPr>
    </p:spTree>
    <p:extLst>
      <p:ext uri="{BB962C8B-B14F-4D97-AF65-F5344CB8AC3E}">
        <p14:creationId val="3888282206"/>
      </p:ext>
    </p:extLst>
  </p:cSld>
  <p:clrMapOvr>
    <a:masterClrMapping/>
  </p:clrMapOvr>
  <mc:AlternateContent>
    <mc:Choice Requires="p14">
      <p:transition spd="slow" p14:dur="2000"/>
    </mc:Choice>
    <mc:Fallback>
      <p:transition spd="slow"/>
    </mc:Fallback>
  </mc:AlternateContent>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_标题和内容">
    <p:spTree>
      <p:nvGrpSpPr>
        <p:cNvPr id="1" name=""/>
        <p:cNvGrpSpPr/>
        <p:nvPr/>
      </p:nvGrpSpPr>
      <p:grpSpPr>
        <a:xfrm>
          <a:off x="0" y="0"/>
          <a:ext cx="0" cy="0"/>
        </a:xfrm>
      </p:grpSpPr>
    </p:spTree>
    <p:extLst>
      <p:ext uri="{BB962C8B-B14F-4D97-AF65-F5344CB8AC3E}">
        <p14:creationId val="3728353937"/>
      </p:ext>
    </p:extLst>
  </p:cSld>
  <p:clrMapOvr>
    <a:masterClrMapping/>
  </p:clrMapOvr>
  <mc:AlternateContent>
    <mc:Choice Requires="p14">
      <p:transition spd="slow" p14:dur="2000"/>
    </mc:Choice>
    <mc:Fallback>
      <p:transition spd="slow"/>
    </mc:Fallback>
  </mc:AlternateContent>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C528FC94-50D5-48E2-A4CE-85D97DE8DC38}" type="datetimeFigureOut">
              <a:rPr lang="zh-CN" altLang="en-US" smtClean="0"/>
              <a:t>2015/6/2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91682A0-A2B0-4E34-BA1B-E78450B2A1AF}" type="slidenum">
              <a:rPr lang="zh-CN" altLang="en-US" smtClean="0"/>
              <a:t>‹#›</a:t>
            </a:fld>
            <a:endParaRPr lang="zh-CN" altLang="en-US"/>
          </a:p>
        </p:txBody>
      </p:sp>
    </p:spTree>
    <p:extLst>
      <p:ext uri="{BB962C8B-B14F-4D97-AF65-F5344CB8AC3E}">
        <p14:creationId val="266900628"/>
      </p:ext>
    </p:extLst>
  </p:cSld>
  <p:clrMapOvr>
    <a:masterClrMapping/>
  </p:clrMapOvr>
  <p:transition/>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4_两栏内容">
    <p:spTree>
      <p:nvGrpSpPr>
        <p:cNvPr id="1" name=""/>
        <p:cNvGrpSpPr/>
        <p:nvPr/>
      </p:nvGrpSpPr>
      <p:grpSpPr>
        <a:xfrm>
          <a:off x="0" y="0"/>
          <a:ext cx="0" cy="0"/>
        </a:xfrm>
      </p:grpSpPr>
    </p:spTree>
    <p:extLst>
      <p:ext uri="{BB962C8B-B14F-4D97-AF65-F5344CB8AC3E}">
        <p14:creationId val="2702784151"/>
      </p:ext>
    </p:extLst>
  </p:cSld>
  <p:clrMapOvr>
    <a:masterClrMapping/>
  </p:clrMapOvr>
  <mc:AlternateContent>
    <mc:Choice Requires="p14">
      <p:transition spd="slow" p14:dur="2000"/>
    </mc:Choice>
    <mc:Fallback>
      <p:transition spd="slow"/>
    </mc:Fallback>
  </mc:AlternateContent>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6_两栏内容">
    <p:spTree>
      <p:nvGrpSpPr>
        <p:cNvPr id="1" name=""/>
        <p:cNvGrpSpPr/>
        <p:nvPr/>
      </p:nvGrpSpPr>
      <p:grpSpPr>
        <a:xfrm>
          <a:off x="0" y="0"/>
          <a:ext cx="0" cy="0"/>
        </a:xfrm>
      </p:grpSpPr>
    </p:spTree>
    <p:extLst>
      <p:ext uri="{BB962C8B-B14F-4D97-AF65-F5344CB8AC3E}">
        <p14:creationId val="3621219318"/>
      </p:ext>
    </p:extLst>
  </p:cSld>
  <p:clrMapOvr>
    <a:masterClrMapping/>
  </p:clrMapOvr>
  <mc:AlternateContent>
    <mc:Choice Requires="p14">
      <p:transition spd="slow" p14:dur="2000"/>
    </mc:Choice>
    <mc:Fallback>
      <p:transition spd="slow"/>
    </mc:Fallback>
  </mc:AlternateContent>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尾页">
    <p:spTree>
      <p:nvGrpSpPr>
        <p:cNvPr id="1" name=""/>
        <p:cNvGrpSpPr/>
        <p:nvPr/>
      </p:nvGrpSpPr>
      <p:grpSpPr>
        <a:xfrm>
          <a:off x="0" y="0"/>
          <a:ext cx="0" cy="0"/>
        </a:xfrm>
      </p:grpSpPr>
    </p:spTree>
    <p:extLst>
      <p:ext uri="{BB962C8B-B14F-4D97-AF65-F5344CB8AC3E}">
        <p14:creationId val="2717524136"/>
      </p:ext>
    </p:extLst>
  </p:cSld>
  <p:clrMapOvr>
    <a:masterClrMapping/>
  </p:clrMapOvr>
  <mc:AlternateContent>
    <mc:Choice Requires="p14">
      <p:transition spd="slow" p14:dur="2000"/>
    </mc:Choice>
    <mc:Fallback>
      <p:transition spd="slow"/>
    </mc:Fallback>
  </mc:AlternateContent>
  <p:timing/>
</p:sldLayout>
</file>

<file path=ppt/slideLayouts/slideLayout2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7_两栏内容">
    <p:spTree>
      <p:nvGrpSpPr>
        <p:cNvPr id="1" name=""/>
        <p:cNvGrpSpPr/>
        <p:nvPr/>
      </p:nvGrpSpPr>
      <p:grpSpPr>
        <a:xfrm>
          <a:off x="0" y="0"/>
          <a:ext cx="0" cy="0"/>
        </a:xfrm>
      </p:grpSpPr>
    </p:spTree>
    <p:extLst>
      <p:ext uri="{BB962C8B-B14F-4D97-AF65-F5344CB8AC3E}">
        <p14:creationId val="1828435419"/>
      </p:ext>
    </p:extLst>
  </p:cSld>
  <p:clrMapOvr>
    <a:masterClrMapping/>
  </p:clrMapOvr>
  <mc:AlternateContent>
    <mc:Choice Requires="p14">
      <p:transition spd="slow" p14:dur="2000"/>
    </mc:Choice>
    <mc:Fallback>
      <p:transition spd="slow"/>
    </mc:Fallback>
  </mc:AlternateContent>
  <p:timing/>
</p:sldLayout>
</file>

<file path=ppt/slideLayouts/slideLayout2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8_两栏内容">
    <p:spTree>
      <p:nvGrpSpPr>
        <p:cNvPr id="1" name=""/>
        <p:cNvGrpSpPr/>
        <p:nvPr/>
      </p:nvGrpSpPr>
      <p:grpSpPr>
        <a:xfrm>
          <a:off x="0" y="0"/>
          <a:ext cx="0" cy="0"/>
        </a:xfrm>
      </p:grpSpPr>
    </p:spTree>
    <p:extLst>
      <p:ext uri="{BB962C8B-B14F-4D97-AF65-F5344CB8AC3E}">
        <p14:creationId val="4097228719"/>
      </p:ext>
    </p:extLst>
  </p:cSld>
  <p:clrMapOvr>
    <a:masterClrMapping/>
  </p:clrMapOvr>
  <mc:AlternateContent>
    <mc:Choice Requires="p14">
      <p:transition spd="slow" p14:dur="2000"/>
    </mc:Choice>
    <mc:Fallback>
      <p:transition spd="slow"/>
    </mc:Fallback>
  </mc:AlternateContent>
  <p:timing/>
</p:sldLayout>
</file>

<file path=ppt/slideLayouts/slideLayout2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5_两栏内容">
    <p:spTree>
      <p:nvGrpSpPr>
        <p:cNvPr id="1" name=""/>
        <p:cNvGrpSpPr/>
        <p:nvPr/>
      </p:nvGrpSpPr>
      <p:grpSpPr>
        <a:xfrm>
          <a:off x="0" y="0"/>
          <a:ext cx="0" cy="0"/>
        </a:xfrm>
      </p:grpSpPr>
    </p:spTree>
    <p:extLst>
      <p:ext uri="{BB962C8B-B14F-4D97-AF65-F5344CB8AC3E}">
        <p14:creationId val="1860540391"/>
      </p:ext>
    </p:extLst>
  </p:cSld>
  <p:clrMapOvr>
    <a:masterClrMapping/>
  </p:clrMapOvr>
  <mc:AlternateContent>
    <mc:Choice Requires="p14">
      <p:transition spd="slow" p14:dur="2000"/>
    </mc:Choice>
    <mc:Fallback>
      <p:transition spd="slow"/>
    </mc:Fallback>
  </mc:AlternateContent>
  <p:timing/>
</p:sldLayout>
</file>

<file path=ppt/slideLayouts/slideLayout2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9_两栏内容">
    <p:spTree>
      <p:nvGrpSpPr>
        <p:cNvPr id="1" name=""/>
        <p:cNvGrpSpPr/>
        <p:nvPr/>
      </p:nvGrpSpPr>
      <p:grpSpPr>
        <a:xfrm>
          <a:off x="0" y="0"/>
          <a:ext cx="0" cy="0"/>
        </a:xfrm>
      </p:grpSpPr>
    </p:spTree>
    <p:extLst>
      <p:ext uri="{BB962C8B-B14F-4D97-AF65-F5344CB8AC3E}">
        <p14:creationId val="1583366751"/>
      </p:ext>
    </p:extLst>
  </p:cSld>
  <p:clrMapOvr>
    <a:masterClrMapping/>
  </p:clrMapOvr>
  <mc:AlternateContent>
    <mc:Choice Requires="p14">
      <p:transition spd="slow" p14:dur="2000"/>
    </mc:Choice>
    <mc:Fallback>
      <p:transition spd="slow"/>
    </mc:Fallback>
  </mc:AlternateContent>
  <p:timing/>
</p:sldLayout>
</file>

<file path=ppt/slideLayouts/slideLayout2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3_垂直排列标题与文本">
    <p:spTree>
      <p:nvGrpSpPr>
        <p:cNvPr id="1" name=""/>
        <p:cNvGrpSpPr/>
        <p:nvPr/>
      </p:nvGrpSpPr>
      <p:grpSpPr>
        <a:xfrm>
          <a:off x="0" y="0"/>
          <a:ext cx="0" cy="0"/>
        </a:xfrm>
      </p:grpSpPr>
    </p:spTree>
    <p:extLst>
      <p:ext uri="{BB962C8B-B14F-4D97-AF65-F5344CB8AC3E}">
        <p14:creationId val="99514685"/>
      </p:ext>
    </p:extLst>
  </p:cSld>
  <p:clrMapOvr>
    <a:masterClrMapping/>
  </p:clrMapOvr>
  <mc:AlternateContent>
    <mc:Choice Requires="p14">
      <p:transition spd="slow" p14:dur="2000"/>
    </mc:Choice>
    <mc:Fallback>
      <p:transition spd="slow"/>
    </mc:Fallback>
  </mc:AlternateContent>
  <p:timing/>
</p:sldLayout>
</file>

<file path=ppt/slideLayouts/slideLayout2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2015/6/2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187226500"/>
      </p:ext>
    </p:extLst>
  </p:cSld>
  <p:clrMapOvr>
    <a:masterClrMapping/>
  </p:clrMapOvr>
  <p:transition/>
  <p:timing/>
</p:sldLayout>
</file>

<file path=ppt/slideLayouts/slideLayout2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2015/6/2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090188044"/>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C528FC94-50D5-48E2-A4CE-85D97DE8DC38}" type="datetimeFigureOut">
              <a:rPr lang="zh-CN" altLang="en-US" smtClean="0"/>
              <a:t>2015/6/2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91682A0-A2B0-4E34-BA1B-E78450B2A1AF}" type="slidenum">
              <a:rPr lang="zh-CN" altLang="en-US" smtClean="0"/>
              <a:t>‹#›</a:t>
            </a:fld>
            <a:endParaRPr lang="zh-CN" altLang="en-US"/>
          </a:p>
        </p:txBody>
      </p:sp>
    </p:spTree>
    <p:extLst>
      <p:ext uri="{BB962C8B-B14F-4D97-AF65-F5344CB8AC3E}">
        <p14:creationId val="2887030753"/>
      </p:ext>
    </p:extLst>
  </p:cSld>
  <p:clrMapOvr>
    <a:masterClrMapping/>
  </p:clrMapOvr>
  <p:transition/>
  <p:timing/>
</p:sldLayout>
</file>

<file path=ppt/slideLayouts/slideLayout3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2015/6/2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4703880"/>
      </p:ext>
    </p:extLst>
  </p:cSld>
  <p:clrMapOvr>
    <a:masterClrMapping/>
  </p:clrMapOvr>
  <p:transition/>
  <p:timing/>
</p:sldLayout>
</file>

<file path=ppt/slideLayouts/slideLayout3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2015/6/2</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749287713"/>
      </p:ext>
    </p:extLst>
  </p:cSld>
  <p:clrMapOvr>
    <a:masterClrMapping/>
  </p:clrMapOvr>
  <p:transition/>
  <p:timing/>
</p:sldLayout>
</file>

<file path=ppt/slideLayouts/slideLayout3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2015/6/2</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54422534"/>
      </p:ext>
    </p:extLst>
  </p:cSld>
  <p:clrMapOvr>
    <a:masterClrMapping/>
  </p:clrMapOvr>
  <p:transition/>
  <p:timing/>
</p:sldLayout>
</file>

<file path=ppt/slideLayouts/slideLayout3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2015/6/2</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061997308"/>
      </p:ext>
    </p:extLst>
  </p:cSld>
  <p:clrMapOvr>
    <a:masterClrMapping/>
  </p:clrMapOvr>
  <p:transition/>
  <p:timing/>
</p:sldLayout>
</file>

<file path=ppt/slideLayouts/slideLayout3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2015/6/2</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694683279"/>
      </p:ext>
    </p:extLst>
  </p:cSld>
  <p:clrMapOvr>
    <a:masterClrMapping/>
  </p:clrMapOvr>
  <p:transition/>
  <p:timing/>
</p:sldLayout>
</file>

<file path=ppt/slideLayouts/slideLayout3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2015/6/2</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182169717"/>
      </p:ext>
    </p:extLst>
  </p:cSld>
  <p:clrMapOvr>
    <a:masterClrMapping/>
  </p:clrMapOvr>
  <p:transition/>
  <p:timing/>
</p:sldLayout>
</file>

<file path=ppt/slideLayouts/slideLayout3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2015/6/2</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965325456"/>
      </p:ext>
    </p:extLst>
  </p:cSld>
  <p:clrMapOvr>
    <a:masterClrMapping/>
  </p:clrMapOvr>
  <p:transition/>
  <p:timing/>
</p:sldLayout>
</file>

<file path=ppt/slideLayouts/slideLayout3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2015/6/2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327922972"/>
      </p:ext>
    </p:extLst>
  </p:cSld>
  <p:clrMapOvr>
    <a:masterClrMapping/>
  </p:clrMapOvr>
  <p:transition/>
  <p:timing/>
</p:sldLayout>
</file>

<file path=ppt/slideLayouts/slideLayout3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2015/6/2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122955351"/>
      </p:ext>
    </p:extLst>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C528FC94-50D5-48E2-A4CE-85D97DE8DC38}" type="datetimeFigureOut">
              <a:rPr lang="zh-CN" altLang="en-US" smtClean="0"/>
              <a:t>2015/6/2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91682A0-A2B0-4E34-BA1B-E78450B2A1AF}" type="slidenum">
              <a:rPr lang="zh-CN" altLang="en-US" smtClean="0"/>
              <a:t>‹#›</a:t>
            </a:fld>
            <a:endParaRPr lang="zh-CN" altLang="en-US"/>
          </a:p>
        </p:txBody>
      </p:sp>
    </p:spTree>
    <p:extLst>
      <p:ext uri="{BB962C8B-B14F-4D97-AF65-F5344CB8AC3E}">
        <p14:creationId val="535392971"/>
      </p:ext>
    </p:extLst>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C528FC94-50D5-48E2-A4CE-85D97DE8DC38}" type="datetimeFigureOut">
              <a:rPr lang="zh-CN" altLang="en-US" smtClean="0"/>
              <a:t>2015/6/2</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C91682A0-A2B0-4E34-BA1B-E78450B2A1AF}" type="slidenum">
              <a:rPr lang="zh-CN" altLang="en-US" smtClean="0"/>
              <a:t>‹#›</a:t>
            </a:fld>
            <a:endParaRPr lang="zh-CN" altLang="en-US"/>
          </a:p>
        </p:txBody>
      </p:sp>
    </p:spTree>
    <p:extLst>
      <p:ext uri="{BB962C8B-B14F-4D97-AF65-F5344CB8AC3E}">
        <p14:creationId val="3848330386"/>
      </p:ext>
    </p:extLst>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C528FC94-50D5-48E2-A4CE-85D97DE8DC38}" type="datetimeFigureOut">
              <a:rPr lang="zh-CN" altLang="en-US" smtClean="0"/>
              <a:t>2015/6/2</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C91682A0-A2B0-4E34-BA1B-E78450B2A1AF}" type="slidenum">
              <a:rPr lang="zh-CN" altLang="en-US" smtClean="0"/>
              <a:t>‹#›</a:t>
            </a:fld>
            <a:endParaRPr lang="zh-CN" altLang="en-US"/>
          </a:p>
        </p:txBody>
      </p:sp>
    </p:spTree>
    <p:extLst>
      <p:ext uri="{BB962C8B-B14F-4D97-AF65-F5344CB8AC3E}">
        <p14:creationId val="1909117376"/>
      </p:ext>
    </p:extLst>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nvPr>
        </p:nvSpPr>
        <p:spPr/>
        <p:txBody>
          <a:bodyPr/>
          <a:lstStyle/>
          <a:p>
            <a:fld id="{C528FC94-50D5-48E2-A4CE-85D97DE8DC38}" type="datetimeFigureOut">
              <a:rPr lang="zh-CN" altLang="en-US" smtClean="0"/>
              <a:t>2015/6/2</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C91682A0-A2B0-4E34-BA1B-E78450B2A1AF}" type="slidenum">
              <a:rPr lang="zh-CN" altLang="en-US" smtClean="0"/>
              <a:t>‹#›</a:t>
            </a:fld>
            <a:endParaRPr lang="zh-CN" altLang="en-US"/>
          </a:p>
        </p:txBody>
      </p:sp>
    </p:spTree>
    <p:extLst>
      <p:ext uri="{BB962C8B-B14F-4D97-AF65-F5344CB8AC3E}">
        <p14:creationId val="4277146021"/>
      </p:ext>
    </p:extLst>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C528FC94-50D5-48E2-A4CE-85D97DE8DC38}" type="datetimeFigureOut">
              <a:rPr lang="zh-CN" altLang="en-US" smtClean="0"/>
              <a:t>2015/6/2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91682A0-A2B0-4E34-BA1B-E78450B2A1AF}" type="slidenum">
              <a:rPr lang="zh-CN" altLang="en-US" smtClean="0"/>
              <a:t>‹#›</a:t>
            </a:fld>
            <a:endParaRPr lang="zh-CN" altLang="en-US"/>
          </a:p>
        </p:txBody>
      </p:sp>
    </p:spTree>
    <p:extLst>
      <p:ext uri="{BB962C8B-B14F-4D97-AF65-F5344CB8AC3E}">
        <p14:creationId val="1426003233"/>
      </p:ext>
    </p:extLst>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C528FC94-50D5-48E2-A4CE-85D97DE8DC38}" type="datetimeFigureOut">
              <a:rPr lang="zh-CN" altLang="en-US" smtClean="0"/>
              <a:t>2015/6/2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91682A0-A2B0-4E34-BA1B-E78450B2A1AF}" type="slidenum">
              <a:rPr lang="zh-CN" altLang="en-US" smtClean="0"/>
              <a:t>‹#›</a:t>
            </a:fld>
            <a:endParaRPr lang="zh-CN" altLang="en-US"/>
          </a:p>
        </p:txBody>
      </p:sp>
    </p:spTree>
    <p:extLst>
      <p:ext uri="{BB962C8B-B14F-4D97-AF65-F5344CB8AC3E}">
        <p14:creationId val="2689108441"/>
      </p:ext>
    </p:extLst>
  </p:cSld>
  <p:clrMapOvr>
    <a:masterClrMapping/>
  </p:clrMapOvr>
  <p:transition/>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_rels/slideMaster2.xml.rels><?xml version="1.0" encoding="UTF-8" standalone="yes"?><Relationships xmlns="http://schemas.openxmlformats.org/package/2006/relationships"><Relationship Id="rId1" Target="../slideLayouts/slideLayout12.xml" Type="http://schemas.openxmlformats.org/officeDocument/2006/relationships/slideLayout"/><Relationship Id="rId10" Target="../slideLayouts/slideLayout21.xml" Type="http://schemas.openxmlformats.org/officeDocument/2006/relationships/slideLayout"/><Relationship Id="rId11" Target="../slideLayouts/slideLayout22.xml" Type="http://schemas.openxmlformats.org/officeDocument/2006/relationships/slideLayout"/><Relationship Id="rId12" Target="../slideLayouts/slideLayout23.xml" Type="http://schemas.openxmlformats.org/officeDocument/2006/relationships/slideLayout"/><Relationship Id="rId13" Target="../slideLayouts/slideLayout24.xml" Type="http://schemas.openxmlformats.org/officeDocument/2006/relationships/slideLayout"/><Relationship Id="rId14" Target="../slideLayouts/slideLayout25.xml" Type="http://schemas.openxmlformats.org/officeDocument/2006/relationships/slideLayout"/><Relationship Id="rId15" Target="../slideLayouts/slideLayout26.xml" Type="http://schemas.openxmlformats.org/officeDocument/2006/relationships/slideLayout"/><Relationship Id="rId16" Target="../slideLayouts/slideLayout27.xml" Type="http://schemas.openxmlformats.org/officeDocument/2006/relationships/slideLayout"/><Relationship Id="rId17" Target="../theme/theme2.xml" Type="http://schemas.openxmlformats.org/officeDocument/2006/relationships/theme"/><Relationship Id="rId2" Target="../slideLayouts/slideLayout13.xml" Type="http://schemas.openxmlformats.org/officeDocument/2006/relationships/slideLayout"/><Relationship Id="rId3" Target="../slideLayouts/slideLayout14.xml" Type="http://schemas.openxmlformats.org/officeDocument/2006/relationships/slideLayout"/><Relationship Id="rId4" Target="../slideLayouts/slideLayout15.xml" Type="http://schemas.openxmlformats.org/officeDocument/2006/relationships/slideLayout"/><Relationship Id="rId5" Target="../slideLayouts/slideLayout16.xml" Type="http://schemas.openxmlformats.org/officeDocument/2006/relationships/slideLayout"/><Relationship Id="rId6" Target="../slideLayouts/slideLayout17.xml" Type="http://schemas.openxmlformats.org/officeDocument/2006/relationships/slideLayout"/><Relationship Id="rId7" Target="../slideLayouts/slideLayout18.xml" Type="http://schemas.openxmlformats.org/officeDocument/2006/relationships/slideLayout"/><Relationship Id="rId8" Target="../slideLayouts/slideLayout19.xml" Type="http://schemas.openxmlformats.org/officeDocument/2006/relationships/slideLayout"/><Relationship Id="rId9" Target="../slideLayouts/slideLayout20.xml" Type="http://schemas.openxmlformats.org/officeDocument/2006/relationships/slideLayout"/></Relationships>
</file>

<file path=ppt/slideMasters/_rels/slideMaster3.xml.rels><?xml version="1.0" encoding="UTF-8" standalone="yes"?><Relationships xmlns="http://schemas.openxmlformats.org/package/2006/relationships"><Relationship Id="rId1" Target="../slideLayouts/slideLayout28.xml" Type="http://schemas.openxmlformats.org/officeDocument/2006/relationships/slideLayout"/><Relationship Id="rId10" Target="../slideLayouts/slideLayout37.xml" Type="http://schemas.openxmlformats.org/officeDocument/2006/relationships/slideLayout"/><Relationship Id="rId11" Target="../slideLayouts/slideLayout38.xml" Type="http://schemas.openxmlformats.org/officeDocument/2006/relationships/slideLayout"/><Relationship Id="rId12" Target="../theme/theme3.xml" Type="http://schemas.openxmlformats.org/officeDocument/2006/relationships/theme"/><Relationship Id="rId2" Target="../slideLayouts/slideLayout29.xml" Type="http://schemas.openxmlformats.org/officeDocument/2006/relationships/slideLayout"/><Relationship Id="rId3" Target="../slideLayouts/slideLayout30.xml" Type="http://schemas.openxmlformats.org/officeDocument/2006/relationships/slideLayout"/><Relationship Id="rId4" Target="../slideLayouts/slideLayout31.xml" Type="http://schemas.openxmlformats.org/officeDocument/2006/relationships/slideLayout"/><Relationship Id="rId5" Target="../slideLayouts/slideLayout32.xml" Type="http://schemas.openxmlformats.org/officeDocument/2006/relationships/slideLayout"/><Relationship Id="rId6" Target="../slideLayouts/slideLayout33.xml" Type="http://schemas.openxmlformats.org/officeDocument/2006/relationships/slideLayout"/><Relationship Id="rId7" Target="../slideLayouts/slideLayout34.xml" Type="http://schemas.openxmlformats.org/officeDocument/2006/relationships/slideLayout"/><Relationship Id="rId8" Target="../slideLayouts/slideLayout35.xml" Type="http://schemas.openxmlformats.org/officeDocument/2006/relationships/slideLayout"/><Relationship Id="rId9" Target="../slideLayouts/slideLayout36.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528FC94-50D5-48E2-A4CE-85D97DE8DC38}" type="datetimeFigureOut">
              <a:rPr lang="zh-CN" altLang="en-US" smtClean="0"/>
              <a:t>2015/6/2</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1682A0-A2B0-4E34-BA1B-E78450B2A1AF}" type="slidenum">
              <a:rPr lang="zh-CN" altLang="en-US" smtClean="0"/>
              <a:t>‹#›</a:t>
            </a:fld>
            <a:endParaRPr lang="zh-CN" altLang="en-US"/>
          </a:p>
        </p:txBody>
      </p:sp>
    </p:spTree>
    <p:extLst>
      <p:ext uri="{BB962C8B-B14F-4D97-AF65-F5344CB8AC3E}">
        <p14:creationId val="17030081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pattFill prst="dkUpDiag">
          <a:fgClr>
            <a:schemeClr val="bg1">
              <a:lumMod val="95000"/>
            </a:schemeClr>
          </a:fgClr>
          <a:bgClr>
            <a:schemeClr val="bg1"/>
          </a:bgClr>
        </a:pattFill>
        <a:effectLst/>
      </p:bgPr>
    </p:bg>
    <p:spTree>
      <p:nvGrpSpPr>
        <p:cNvPr id="1" name=""/>
        <p:cNvGrpSpPr/>
        <p:nvPr/>
      </p:nvGrpSpPr>
      <p:grpSpPr>
        <a:xfrm>
          <a:off x="0" y="0"/>
          <a:ext cx="0" cy="0"/>
        </a:xfrm>
      </p:grpSpPr>
    </p:spTree>
    <p:extLst>
      <p:ext uri="{BB962C8B-B14F-4D97-AF65-F5344CB8AC3E}">
        <p14:creationId val="196492925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mc:AlternateContent>
    <mc:Choice Requires="p14">
      <p:transition spd="slow" p14:dur="2000"/>
    </mc:Choice>
    <mc:Fallback>
      <p:transition spd="slow"/>
    </mc:Fallback>
  </mc:AlternateContent>
  <p:timing/>
  <p:txStyles>
    <p:titleStyle>
      <a:lvl1pPr algn="ctr" defTabSz="913996" rtl="0" eaLnBrk="1" latinLnBrk="0" hangingPunct="1">
        <a:spcBef>
          <a:spcPct val="0"/>
        </a:spcBef>
        <a:buNone/>
        <a:defRPr sz="4399" kern="1200">
          <a:solidFill>
            <a:schemeClr val="tx1"/>
          </a:solidFill>
          <a:latin typeface="+mj-lt"/>
          <a:ea typeface="+mj-ea"/>
          <a:cs typeface="+mj-cs"/>
        </a:defRPr>
      </a:lvl1pPr>
    </p:titleStyle>
    <p:bodyStyle>
      <a:lvl1pPr marL="342748" indent="-342748" algn="l" defTabSz="913996" rtl="0" eaLnBrk="1" latinLnBrk="0" hangingPunct="1">
        <a:spcBef>
          <a:spcPct val="20000"/>
        </a:spcBef>
        <a:buFont typeface="Arial" panose="020b0604020202020204" pitchFamily="34" charset="0"/>
        <a:buChar char="•"/>
        <a:defRPr sz="3199" kern="1200">
          <a:solidFill>
            <a:schemeClr val="tx1"/>
          </a:solidFill>
          <a:latin typeface="+mn-lt"/>
          <a:ea typeface="+mn-ea"/>
          <a:cs typeface="+mn-cs"/>
        </a:defRPr>
      </a:lvl1pPr>
      <a:lvl2pPr marL="742622" indent="-285623" algn="l" defTabSz="913996" rtl="0" eaLnBrk="1" latinLnBrk="0" hangingPunct="1">
        <a:spcBef>
          <a:spcPct val="20000"/>
        </a:spcBef>
        <a:buFont typeface="Arial" panose="020b0604020202020204" pitchFamily="34" charset="0"/>
        <a:buChar char="–"/>
        <a:defRPr sz="2799" kern="1200">
          <a:solidFill>
            <a:schemeClr val="tx1"/>
          </a:solidFill>
          <a:latin typeface="+mn-lt"/>
          <a:ea typeface="+mn-ea"/>
          <a:cs typeface="+mn-cs"/>
        </a:defRPr>
      </a:lvl2pPr>
      <a:lvl3pPr marL="1142495" indent="-228498" algn="l" defTabSz="913996" rtl="0" eaLnBrk="1" latinLnBrk="0" hangingPunct="1">
        <a:spcBef>
          <a:spcPct val="20000"/>
        </a:spcBef>
        <a:buFont typeface="Arial" panose="020b0604020202020204" pitchFamily="34" charset="0"/>
        <a:buChar char="•"/>
        <a:defRPr sz="2399" kern="1200">
          <a:solidFill>
            <a:schemeClr val="tx1"/>
          </a:solidFill>
          <a:latin typeface="+mn-lt"/>
          <a:ea typeface="+mn-ea"/>
          <a:cs typeface="+mn-cs"/>
        </a:defRPr>
      </a:lvl3pPr>
      <a:lvl4pPr marL="1599493" indent="-228498" algn="l" defTabSz="913996" rtl="0" eaLnBrk="1" latinLnBrk="0" hangingPunct="1">
        <a:spcBef>
          <a:spcPct val="20000"/>
        </a:spcBef>
        <a:buFont typeface="Arial" panose="020b0604020202020204" pitchFamily="34" charset="0"/>
        <a:buChar char="–"/>
        <a:defRPr sz="1999" kern="1200">
          <a:solidFill>
            <a:schemeClr val="tx1"/>
          </a:solidFill>
          <a:latin typeface="+mn-lt"/>
          <a:ea typeface="+mn-ea"/>
          <a:cs typeface="+mn-cs"/>
        </a:defRPr>
      </a:lvl4pPr>
      <a:lvl5pPr marL="2056492" indent="-228498" algn="l" defTabSz="913996" rtl="0" eaLnBrk="1" latinLnBrk="0" hangingPunct="1">
        <a:spcBef>
          <a:spcPct val="20000"/>
        </a:spcBef>
        <a:buFont typeface="Arial" panose="020b0604020202020204" pitchFamily="34" charset="0"/>
        <a:buChar char="»"/>
        <a:defRPr sz="1999" kern="1200">
          <a:solidFill>
            <a:schemeClr val="tx1"/>
          </a:solidFill>
          <a:latin typeface="+mn-lt"/>
          <a:ea typeface="+mn-ea"/>
          <a:cs typeface="+mn-cs"/>
        </a:defRPr>
      </a:lvl5pPr>
      <a:lvl6pPr marL="2513490" indent="-228498" algn="l" defTabSz="913996" rtl="0" eaLnBrk="1" latinLnBrk="0" hangingPunct="1">
        <a:spcBef>
          <a:spcPct val="20000"/>
        </a:spcBef>
        <a:buFont typeface="Arial" panose="020b0604020202020204" pitchFamily="34" charset="0"/>
        <a:buChar char="•"/>
        <a:defRPr sz="1999" kern="1200">
          <a:solidFill>
            <a:schemeClr val="tx1"/>
          </a:solidFill>
          <a:latin typeface="+mn-lt"/>
          <a:ea typeface="+mn-ea"/>
          <a:cs typeface="+mn-cs"/>
        </a:defRPr>
      </a:lvl6pPr>
      <a:lvl7pPr marL="2970488" indent="-228498" algn="l" defTabSz="913996" rtl="0" eaLnBrk="1" latinLnBrk="0" hangingPunct="1">
        <a:spcBef>
          <a:spcPct val="20000"/>
        </a:spcBef>
        <a:buFont typeface="Arial" panose="020b0604020202020204" pitchFamily="34" charset="0"/>
        <a:buChar char="•"/>
        <a:defRPr sz="1999" kern="1200">
          <a:solidFill>
            <a:schemeClr val="tx1"/>
          </a:solidFill>
          <a:latin typeface="+mn-lt"/>
          <a:ea typeface="+mn-ea"/>
          <a:cs typeface="+mn-cs"/>
        </a:defRPr>
      </a:lvl7pPr>
      <a:lvl8pPr marL="3427485" indent="-228498" algn="l" defTabSz="913996" rtl="0" eaLnBrk="1" latinLnBrk="0" hangingPunct="1">
        <a:spcBef>
          <a:spcPct val="20000"/>
        </a:spcBef>
        <a:buFont typeface="Arial" panose="020b0604020202020204" pitchFamily="34" charset="0"/>
        <a:buChar char="•"/>
        <a:defRPr sz="1999" kern="1200">
          <a:solidFill>
            <a:schemeClr val="tx1"/>
          </a:solidFill>
          <a:latin typeface="+mn-lt"/>
          <a:ea typeface="+mn-ea"/>
          <a:cs typeface="+mn-cs"/>
        </a:defRPr>
      </a:lvl8pPr>
      <a:lvl9pPr marL="3884484" indent="-228498" algn="l" defTabSz="913996" rtl="0" eaLnBrk="1" latinLnBrk="0" hangingPunct="1">
        <a:spcBef>
          <a:spcPct val="20000"/>
        </a:spcBef>
        <a:buFont typeface="Arial" panose="020b0604020202020204" pitchFamily="34" charset="0"/>
        <a:buChar char="•"/>
        <a:defRPr sz="1999" kern="1200">
          <a:solidFill>
            <a:schemeClr val="tx1"/>
          </a:solidFill>
          <a:latin typeface="+mn-lt"/>
          <a:ea typeface="+mn-ea"/>
          <a:cs typeface="+mn-cs"/>
        </a:defRPr>
      </a:lvl9pPr>
    </p:bodyStyle>
    <p:otherStyle>
      <a:defPPr>
        <a:defRPr lang="zh-CN"/>
      </a:defPPr>
      <a:lvl1pPr marL="0" algn="l" defTabSz="913996" rtl="0" eaLnBrk="1" latinLnBrk="0" hangingPunct="1">
        <a:defRPr sz="1699" kern="1200">
          <a:solidFill>
            <a:schemeClr val="tx1"/>
          </a:solidFill>
          <a:latin typeface="+mn-lt"/>
          <a:ea typeface="+mn-ea"/>
          <a:cs typeface="+mn-cs"/>
        </a:defRPr>
      </a:lvl1pPr>
      <a:lvl2pPr marL="456999" algn="l" defTabSz="913996" rtl="0" eaLnBrk="1" latinLnBrk="0" hangingPunct="1">
        <a:defRPr sz="1699" kern="1200">
          <a:solidFill>
            <a:schemeClr val="tx1"/>
          </a:solidFill>
          <a:latin typeface="+mn-lt"/>
          <a:ea typeface="+mn-ea"/>
          <a:cs typeface="+mn-cs"/>
        </a:defRPr>
      </a:lvl2pPr>
      <a:lvl3pPr marL="913996" algn="l" defTabSz="913996" rtl="0" eaLnBrk="1" latinLnBrk="0" hangingPunct="1">
        <a:defRPr sz="1699" kern="1200">
          <a:solidFill>
            <a:schemeClr val="tx1"/>
          </a:solidFill>
          <a:latin typeface="+mn-lt"/>
          <a:ea typeface="+mn-ea"/>
          <a:cs typeface="+mn-cs"/>
        </a:defRPr>
      </a:lvl3pPr>
      <a:lvl4pPr marL="1370995" algn="l" defTabSz="913996" rtl="0" eaLnBrk="1" latinLnBrk="0" hangingPunct="1">
        <a:defRPr sz="1699" kern="1200">
          <a:solidFill>
            <a:schemeClr val="tx1"/>
          </a:solidFill>
          <a:latin typeface="+mn-lt"/>
          <a:ea typeface="+mn-ea"/>
          <a:cs typeface="+mn-cs"/>
        </a:defRPr>
      </a:lvl4pPr>
      <a:lvl5pPr marL="1827992" algn="l" defTabSz="913996" rtl="0" eaLnBrk="1" latinLnBrk="0" hangingPunct="1">
        <a:defRPr sz="1699" kern="1200">
          <a:solidFill>
            <a:schemeClr val="tx1"/>
          </a:solidFill>
          <a:latin typeface="+mn-lt"/>
          <a:ea typeface="+mn-ea"/>
          <a:cs typeface="+mn-cs"/>
        </a:defRPr>
      </a:lvl5pPr>
      <a:lvl6pPr marL="2284990" algn="l" defTabSz="913996" rtl="0" eaLnBrk="1" latinLnBrk="0" hangingPunct="1">
        <a:defRPr sz="1699" kern="1200">
          <a:solidFill>
            <a:schemeClr val="tx1"/>
          </a:solidFill>
          <a:latin typeface="+mn-lt"/>
          <a:ea typeface="+mn-ea"/>
          <a:cs typeface="+mn-cs"/>
        </a:defRPr>
      </a:lvl6pPr>
      <a:lvl7pPr marL="2741988" algn="l" defTabSz="913996" rtl="0" eaLnBrk="1" latinLnBrk="0" hangingPunct="1">
        <a:defRPr sz="1699" kern="1200">
          <a:solidFill>
            <a:schemeClr val="tx1"/>
          </a:solidFill>
          <a:latin typeface="+mn-lt"/>
          <a:ea typeface="+mn-ea"/>
          <a:cs typeface="+mn-cs"/>
        </a:defRPr>
      </a:lvl7pPr>
      <a:lvl8pPr marL="3198987" algn="l" defTabSz="913996" rtl="0" eaLnBrk="1" latinLnBrk="0" hangingPunct="1">
        <a:defRPr sz="1699" kern="1200">
          <a:solidFill>
            <a:schemeClr val="tx1"/>
          </a:solidFill>
          <a:latin typeface="+mn-lt"/>
          <a:ea typeface="+mn-ea"/>
          <a:cs typeface="+mn-cs"/>
        </a:defRPr>
      </a:lvl8pPr>
      <a:lvl9pPr marL="3655984" algn="l" defTabSz="913996" rtl="0" eaLnBrk="1" latinLnBrk="0" hangingPunct="1">
        <a:defRPr sz="1699"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E5758D-A3C3-4E88-8AC0-22500507BD7E}" type="datetimeFigureOut">
              <a:rPr lang="zh-CN" altLang="en-US" smtClean="0">
                <a:solidFill>
                  <a:prstClr val="black">
                    <a:tint val="75000"/>
                  </a:prstClr>
                </a:solidFill>
              </a:rPr>
              <a:t>2015/6/2</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898449316"/>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12.xml" Type="http://schemas.openxmlformats.org/officeDocument/2006/relationships/slideLayout"/><Relationship Id="rId2" Target="../media/image1.jpe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15.xml" Type="http://schemas.openxmlformats.org/officeDocument/2006/relationships/slideLayout"/><Relationship Id="rId2" Target="../media/image11.jpeg" Type="http://schemas.openxmlformats.org/officeDocument/2006/relationships/image"/><Relationship Id="rId3" Target="../media/image9.emf"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15.xml" Type="http://schemas.openxmlformats.org/officeDocument/2006/relationships/slideLayout"/><Relationship Id="rId2" Target="../media/image12.pn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15.xml" Type="http://schemas.openxmlformats.org/officeDocument/2006/relationships/slideLayout"/><Relationship Id="rId2" Target="../media/image3.jpeg" Type="http://schemas.openxmlformats.org/officeDocument/2006/relationships/image"/><Relationship Id="rId3" Target="../media/image13.jpe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16.xml" Type="http://schemas.openxmlformats.org/officeDocument/2006/relationships/slideLayout"/><Relationship Id="rId2" Target="../media/image14.jpeg" Type="http://schemas.openxmlformats.org/officeDocument/2006/relationships/image"/><Relationship Id="rId3" Target="../tags/tag1.xml" Type="http://schemas.openxmlformats.org/officeDocument/2006/relationships/tags"/><Relationship Id="rId4" Target="../tags/tag2.xml" Type="http://schemas.openxmlformats.org/officeDocument/2006/relationships/tags"/></Relationships>
</file>

<file path=ppt/slides/_rels/slide14.xml.rels><?xml version="1.0" encoding="UTF-8" standalone="yes"?><Relationships xmlns="http://schemas.openxmlformats.org/package/2006/relationships"><Relationship Id="rId1" Target="../slideLayouts/slideLayout16.xml" Type="http://schemas.openxmlformats.org/officeDocument/2006/relationships/slideLayout"/></Relationships>
</file>

<file path=ppt/slides/_rels/slide15.xml.rels><?xml version="1.0" encoding="UTF-8" standalone="yes"?><Relationships xmlns="http://schemas.openxmlformats.org/package/2006/relationships"><Relationship Id="rId1" Target="../slideLayouts/slideLayout22.xml" Type="http://schemas.openxmlformats.org/officeDocument/2006/relationships/slideLayout"/><Relationship Id="rId2" Target="../notesSlides/notesSlide2.xml" Type="http://schemas.openxmlformats.org/officeDocument/2006/relationships/notesSlide"/><Relationship Id="rId3" Target="../media/image15.jpe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22.xml" Type="http://schemas.openxmlformats.org/officeDocument/2006/relationships/slideLayout"/><Relationship Id="rId2" Target="../notesSlides/notesSlide3.xml" Type="http://schemas.openxmlformats.org/officeDocument/2006/relationships/notesSlide"/></Relationships>
</file>

<file path=ppt/slides/_rels/slide17.xml.rels><?xml version="1.0" encoding="UTF-8" standalone="yes"?><Relationships xmlns="http://schemas.openxmlformats.org/package/2006/relationships"><Relationship Id="rId1" Target="../slideLayouts/slideLayout18.xml" Type="http://schemas.openxmlformats.org/officeDocument/2006/relationships/slideLayout"/><Relationship Id="rId2" Target="../notesSlides/notesSlide4.xml" Type="http://schemas.openxmlformats.org/officeDocument/2006/relationships/notesSlide"/><Relationship Id="rId3" Target="../diagrams/drawing1.xml" Type="http://schemas.microsoft.com/office/2007/relationships/diagramDrawing"/><Relationship Id="rId4" Target="../diagrams/data1.xml" Type="http://schemas.openxmlformats.org/officeDocument/2006/relationships/diagramData"/><Relationship Id="rId5" Target="../diagrams/layout1.xml" Type="http://schemas.openxmlformats.org/officeDocument/2006/relationships/diagramLayout"/><Relationship Id="rId6" Target="../diagrams/quickStyle1.xml" Type="http://schemas.openxmlformats.org/officeDocument/2006/relationships/diagramQuickStyle"/><Relationship Id="rId7" Target="../diagrams/colors1.xml" Type="http://schemas.openxmlformats.org/officeDocument/2006/relationships/diagramColors"/></Relationships>
</file>

<file path=ppt/slides/_rels/slide18.xml.rels><?xml version="1.0" encoding="UTF-8" standalone="yes"?><Relationships xmlns="http://schemas.openxmlformats.org/package/2006/relationships"><Relationship Id="rId1" Target="../slideLayouts/slideLayout15.xml" Type="http://schemas.openxmlformats.org/officeDocument/2006/relationships/slideLayout"/><Relationship Id="rId2" Target="../media/image3.jpeg" Type="http://schemas.openxmlformats.org/officeDocument/2006/relationships/image"/><Relationship Id="rId3" Target="../media/image20.jpeg" Type="http://schemas.openxmlformats.org/officeDocument/2006/relationships/image"/></Relationships>
</file>

<file path=ppt/slides/_rels/slide19.xml.rels><?xml version="1.0" encoding="UTF-8" standalone="yes"?><Relationships xmlns="http://schemas.openxmlformats.org/package/2006/relationships"><Relationship Id="rId1" Target="../slideLayouts/slideLayout15.xml" Type="http://schemas.openxmlformats.org/officeDocument/2006/relationships/slideLayout"/><Relationship Id="rId2" Target="../notesSlides/notesSlide5.xml" Type="http://schemas.openxmlformats.org/officeDocument/2006/relationships/notesSlide"/><Relationship Id="rId3" Target="../media/image21.jpe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13.xml" Type="http://schemas.openxmlformats.org/officeDocument/2006/relationships/slideLayout"/><Relationship Id="rId2" Target="../media/image2.jpeg" Type="http://schemas.openxmlformats.org/officeDocument/2006/relationships/image"/></Relationships>
</file>

<file path=ppt/slides/_rels/slide20.xml.rels><?xml version="1.0" encoding="UTF-8" standalone="yes"?><Relationships xmlns="http://schemas.openxmlformats.org/package/2006/relationships"><Relationship Id="rId1" Target="../slideLayouts/slideLayout22.xml" Type="http://schemas.openxmlformats.org/officeDocument/2006/relationships/slideLayout"/></Relationships>
</file>

<file path=ppt/slides/_rels/slide21.xml.rels><?xml version="1.0" encoding="UTF-8" standalone="yes"?><Relationships xmlns="http://schemas.openxmlformats.org/package/2006/relationships"><Relationship Id="rId1" Target="../slideLayouts/slideLayout15.xml" Type="http://schemas.openxmlformats.org/officeDocument/2006/relationships/slideLayout"/><Relationship Id="rId2" Target="../notesSlides/notesSlide6.xml" Type="http://schemas.openxmlformats.org/officeDocument/2006/relationships/notesSlide"/><Relationship Id="rId3" Target="../charts/chart1.xml" Type="http://schemas.openxmlformats.org/officeDocument/2006/relationships/chart"/></Relationships>
</file>

<file path=ppt/slides/_rels/slide22.xml.rels><?xml version="1.0" encoding="UTF-8" standalone="yes"?><Relationships xmlns="http://schemas.openxmlformats.org/package/2006/relationships"><Relationship Id="rId1" Target="../slideLayouts/slideLayout15.xml" Type="http://schemas.openxmlformats.org/officeDocument/2006/relationships/slideLayout"/><Relationship Id="rId2" Target="../media/image22.jpeg" Type="http://schemas.openxmlformats.org/officeDocument/2006/relationships/image"/></Relationships>
</file>

<file path=ppt/slides/_rels/slide23.xml.rels><?xml version="1.0" encoding="UTF-8" standalone="yes"?><Relationships xmlns="http://schemas.openxmlformats.org/package/2006/relationships"><Relationship Id="rId1" Target="../slideLayouts/slideLayout15.xml" Type="http://schemas.openxmlformats.org/officeDocument/2006/relationships/slideLayout"/><Relationship Id="rId2" Target="../notesSlides/notesSlide7.xml" Type="http://schemas.openxmlformats.org/officeDocument/2006/relationships/notesSlide"/><Relationship Id="rId3" Target="../media/image23.jpeg" Type="http://schemas.openxmlformats.org/officeDocument/2006/relationships/image"/></Relationships>
</file>

<file path=ppt/slides/_rels/slide24.xml.rels><?xml version="1.0" encoding="UTF-8" standalone="yes"?><Relationships xmlns="http://schemas.openxmlformats.org/package/2006/relationships"><Relationship Id="rId1" Target="../slideLayouts/slideLayout15.xml" Type="http://schemas.openxmlformats.org/officeDocument/2006/relationships/slideLayout"/><Relationship Id="rId2" Target="../charts/chart2.xml" Type="http://schemas.openxmlformats.org/officeDocument/2006/relationships/chart"/></Relationships>
</file>

<file path=ppt/slides/_rels/slide25.xml.rels><?xml version="1.0" encoding="UTF-8" standalone="yes"?><Relationships xmlns="http://schemas.openxmlformats.org/package/2006/relationships"><Relationship Id="rId1" Target="../slideLayouts/slideLayout15.xml" Type="http://schemas.openxmlformats.org/officeDocument/2006/relationships/slideLayout"/><Relationship Id="rId2" Target="../notesSlides/notesSlide8.xml" Type="http://schemas.openxmlformats.org/officeDocument/2006/relationships/notesSlide"/><Relationship Id="rId3" Target="../media/image24.jpeg" Type="http://schemas.openxmlformats.org/officeDocument/2006/relationships/image"/><Relationship Id="rId4" Target="../media/image25.jpeg" Type="http://schemas.openxmlformats.org/officeDocument/2006/relationships/image"/><Relationship Id="rId5" Target="../media/image26.jpeg" Type="http://schemas.openxmlformats.org/officeDocument/2006/relationships/image"/><Relationship Id="rId6" Target="../media/image27.jpeg" Type="http://schemas.openxmlformats.org/officeDocument/2006/relationships/image"/></Relationships>
</file>

<file path=ppt/slides/_rels/slide26.xml.rels><?xml version="1.0" encoding="UTF-8" standalone="yes"?><Relationships xmlns="http://schemas.openxmlformats.org/package/2006/relationships"><Relationship Id="rId1" Target="../slideLayouts/slideLayout15.xml" Type="http://schemas.openxmlformats.org/officeDocument/2006/relationships/slideLayout"/><Relationship Id="rId2" Target="../media/image28.jpeg" Type="http://schemas.openxmlformats.org/officeDocument/2006/relationships/image"/></Relationships>
</file>

<file path=ppt/slides/_rels/slide27.xml.rels><?xml version="1.0" encoding="UTF-8" standalone="yes"?><Relationships xmlns="http://schemas.openxmlformats.org/package/2006/relationships"><Relationship Id="rId1" Target="../slideLayouts/slideLayout15.xml" Type="http://schemas.openxmlformats.org/officeDocument/2006/relationships/slideLayout"/><Relationship Id="rId2" Target="../media/image29.png" Type="http://schemas.openxmlformats.org/officeDocument/2006/relationships/image"/></Relationships>
</file>

<file path=ppt/slides/_rels/slide28.xml.rels><?xml version="1.0" encoding="UTF-8" standalone="yes"?><Relationships xmlns="http://schemas.openxmlformats.org/package/2006/relationships"><Relationship Id="rId1" Target="../slideLayouts/slideLayout15.xml" Type="http://schemas.openxmlformats.org/officeDocument/2006/relationships/slideLayout"/><Relationship Id="rId2" Target="../notesSlides/notesSlide9.xml" Type="http://schemas.openxmlformats.org/officeDocument/2006/relationships/notesSlide"/><Relationship Id="rId3" Target="../media/image30.jpeg" Type="http://schemas.openxmlformats.org/officeDocument/2006/relationships/image"/></Relationships>
</file>

<file path=ppt/slides/_rels/slide29.xml.rels><?xml version="1.0" encoding="UTF-8" standalone="yes"?><Relationships xmlns="http://schemas.openxmlformats.org/package/2006/relationships"><Relationship Id="rId1" Target="../slideLayouts/slideLayout15.xml" Type="http://schemas.openxmlformats.org/officeDocument/2006/relationships/slideLayout"/><Relationship Id="rId2" Target="../media/image30.jpe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13.xml" Type="http://schemas.openxmlformats.org/officeDocument/2006/relationships/slideLayout"/><Relationship Id="rId2" Target="../media/image3.jpeg" Type="http://schemas.openxmlformats.org/officeDocument/2006/relationships/image"/><Relationship Id="rId3" Target="../media/image4.jpeg" Type="http://schemas.openxmlformats.org/officeDocument/2006/relationships/image"/></Relationships>
</file>

<file path=ppt/slides/_rels/slide30.xml.rels><?xml version="1.0" encoding="UTF-8" standalone="yes"?><Relationships xmlns="http://schemas.openxmlformats.org/package/2006/relationships"><Relationship Id="rId1" Target="../slideLayouts/slideLayout15.xml" Type="http://schemas.openxmlformats.org/officeDocument/2006/relationships/slideLayout"/><Relationship Id="rId2" Target="../media/image3.jpeg" Type="http://schemas.openxmlformats.org/officeDocument/2006/relationships/image"/><Relationship Id="rId3" Target="../media/image31.jpeg" Type="http://schemas.openxmlformats.org/officeDocument/2006/relationships/image"/></Relationships>
</file>

<file path=ppt/slides/_rels/slide31.xml.rels><?xml version="1.0" encoding="UTF-8" standalone="yes"?><Relationships xmlns="http://schemas.openxmlformats.org/package/2006/relationships"><Relationship Id="rId1" Target="../slideLayouts/slideLayout15.xml" Type="http://schemas.openxmlformats.org/officeDocument/2006/relationships/slideLayout"/><Relationship Id="rId2" Target="../media/image32.jpeg" Type="http://schemas.openxmlformats.org/officeDocument/2006/relationships/image"/></Relationships>
</file>

<file path=ppt/slides/_rels/slide32.xml.rels><?xml version="1.0" encoding="UTF-8" standalone="yes"?><Relationships xmlns="http://schemas.openxmlformats.org/package/2006/relationships"><Relationship Id="rId1" Target="../slideLayouts/slideLayout22.xml" Type="http://schemas.openxmlformats.org/officeDocument/2006/relationships/slideLayout"/><Relationship Id="rId2" Target="../media/image33.png" Type="http://schemas.openxmlformats.org/officeDocument/2006/relationships/image"/><Relationship Id="rId3" Target="../media/image34.jpeg" Type="http://schemas.openxmlformats.org/officeDocument/2006/relationships/image"/></Relationships>
</file>

<file path=ppt/slides/_rels/slide33.xml.rels><?xml version="1.0" encoding="UTF-8" standalone="yes"?><Relationships xmlns="http://schemas.openxmlformats.org/package/2006/relationships"><Relationship Id="rId1" Target="../slideLayouts/slideLayout22.xml" Type="http://schemas.openxmlformats.org/officeDocument/2006/relationships/slideLayout"/><Relationship Id="rId2" Target="../notesSlides/notesSlide10.xml" Type="http://schemas.openxmlformats.org/officeDocument/2006/relationships/notesSlide"/><Relationship Id="rId3" Target="../media/image35.jpeg" Type="http://schemas.openxmlformats.org/officeDocument/2006/relationships/image"/><Relationship Id="rId4" Target="../media/image36.jpeg" Type="http://schemas.openxmlformats.org/officeDocument/2006/relationships/image"/><Relationship Id="rId5" Target="../media/image37.jpeg" Type="http://schemas.openxmlformats.org/officeDocument/2006/relationships/image"/><Relationship Id="rId6" Target="../media/image38.jpeg" Type="http://schemas.openxmlformats.org/officeDocument/2006/relationships/image"/></Relationships>
</file>

<file path=ppt/slides/_rels/slide34.xml.rels><?xml version="1.0" encoding="UTF-8" standalone="yes"?><Relationships xmlns="http://schemas.openxmlformats.org/package/2006/relationships"><Relationship Id="rId1" Target="../slideLayouts/slideLayout23.xml" Type="http://schemas.openxmlformats.org/officeDocument/2006/relationships/slideLayout"/><Relationship Id="rId2" Target="../media/image39.jpeg" Type="http://schemas.openxmlformats.org/officeDocument/2006/relationships/image"/></Relationships>
</file>

<file path=ppt/slides/_rels/slide35.xml.rels><?xml version="1.0" encoding="UTF-8" standalone="yes"?><Relationships xmlns="http://schemas.openxmlformats.org/package/2006/relationships"><Relationship Id="rId1" Target="../slideLayouts/slideLayout23.xml" Type="http://schemas.openxmlformats.org/officeDocument/2006/relationships/slideLayout"/><Relationship Id="rId2" Target="../media/image40.jpeg" Type="http://schemas.openxmlformats.org/officeDocument/2006/relationships/image"/></Relationships>
</file>

<file path=ppt/slides/_rels/slide36.xml.rels><?xml version="1.0" encoding="UTF-8" standalone="yes"?><Relationships xmlns="http://schemas.openxmlformats.org/package/2006/relationships"><Relationship Id="rId1" Target="../slideLayouts/slideLayout23.xml" Type="http://schemas.openxmlformats.org/officeDocument/2006/relationships/slideLayout"/><Relationship Id="rId2" Target="../media/image41.jpeg" Type="http://schemas.openxmlformats.org/officeDocument/2006/relationships/image"/></Relationships>
</file>

<file path=ppt/slides/_rels/slide37.xml.rels><?xml version="1.0" encoding="UTF-8" standalone="yes"?><Relationships xmlns="http://schemas.openxmlformats.org/package/2006/relationships"><Relationship Id="rId1" Target="../slideLayouts/slideLayout16.xml" Type="http://schemas.openxmlformats.org/officeDocument/2006/relationships/slideLayout"/></Relationships>
</file>

<file path=ppt/slides/_rels/slide38.xml.rels><?xml version="1.0" encoding="UTF-8" standalone="yes"?><Relationships xmlns="http://schemas.openxmlformats.org/package/2006/relationships"><Relationship Id="rId1" Target="../slideLayouts/slideLayout16.xml" Type="http://schemas.openxmlformats.org/officeDocument/2006/relationships/slideLayout"/></Relationships>
</file>

<file path=ppt/slides/_rels/slide39.xml.rels><?xml version="1.0" encoding="UTF-8" standalone="yes"?><Relationships xmlns="http://schemas.openxmlformats.org/package/2006/relationships"><Relationship Id="rId1" Target="../slideLayouts/slideLayout16.xml" Type="http://schemas.openxmlformats.org/officeDocument/2006/relationships/slideLayout"/><Relationship Id="rId2" Target="../media/image42.jpe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15.xml" Type="http://schemas.openxmlformats.org/officeDocument/2006/relationships/slideLayout"/><Relationship Id="rId2" Target="../notesSlides/notesSlide1.xml" Type="http://schemas.openxmlformats.org/officeDocument/2006/relationships/notesSlide"/><Relationship Id="rId3" Target="../media/image5.png" Type="http://schemas.openxmlformats.org/officeDocument/2006/relationships/image"/></Relationships>
</file>

<file path=ppt/slides/_rels/slide40.xml.rels><?xml version="1.0" encoding="UTF-8" standalone="yes"?><Relationships xmlns="http://schemas.openxmlformats.org/package/2006/relationships"><Relationship Id="rId1" Target="../slideLayouts/slideLayout23.xml" Type="http://schemas.openxmlformats.org/officeDocument/2006/relationships/slideLayout"/><Relationship Id="rId2" Target="../media/image43.jpeg" Type="http://schemas.openxmlformats.org/officeDocument/2006/relationships/image"/></Relationships>
</file>

<file path=ppt/slides/_rels/slide41.xml.rels><?xml version="1.0" encoding="UTF-8" standalone="yes"?><Relationships xmlns="http://schemas.openxmlformats.org/package/2006/relationships"><Relationship Id="rId1" Target="../slideLayouts/slideLayout24.xml" Type="http://schemas.openxmlformats.org/officeDocument/2006/relationships/slideLayout"/><Relationship Id="rId2" Target="../media/image44.jpeg" Type="http://schemas.openxmlformats.org/officeDocument/2006/relationships/image"/></Relationships>
</file>

<file path=ppt/slides/_rels/slide42.xml.rels><?xml version="1.0" encoding="UTF-8" standalone="yes"?><Relationships xmlns="http://schemas.openxmlformats.org/package/2006/relationships"><Relationship Id="rId1" Target="../slideLayouts/slideLayout24.xml" Type="http://schemas.openxmlformats.org/officeDocument/2006/relationships/slideLayout"/><Relationship Id="rId2" Target="../media/image44.jpeg" Type="http://schemas.openxmlformats.org/officeDocument/2006/relationships/image"/></Relationships>
</file>

<file path=ppt/slides/_rels/slide43.xml.rels><?xml version="1.0" encoding="UTF-8" standalone="yes"?><Relationships xmlns="http://schemas.openxmlformats.org/package/2006/relationships"><Relationship Id="rId1" Target="../slideLayouts/slideLayout24.xml" Type="http://schemas.openxmlformats.org/officeDocument/2006/relationships/slideLayout"/><Relationship Id="rId2" Target="../notesSlides/notesSlide11.xml" Type="http://schemas.openxmlformats.org/officeDocument/2006/relationships/notesSlide"/><Relationship Id="rId3" Target="../media/image45.jpeg" Type="http://schemas.openxmlformats.org/officeDocument/2006/relationships/image"/><Relationship Id="rId4" Target="../media/image46.png" Type="http://schemas.openxmlformats.org/officeDocument/2006/relationships/image"/><Relationship Id="rId5" Target="../media/image47.wdp" Type="http://schemas.microsoft.com/office/2007/relationships/hdphoto"/></Relationships>
</file>

<file path=ppt/slides/_rels/slide44.xml.rels><?xml version="1.0" encoding="UTF-8" standalone="yes"?><Relationships xmlns="http://schemas.openxmlformats.org/package/2006/relationships"><Relationship Id="rId1" Target="../slideLayouts/slideLayout24.xml" Type="http://schemas.openxmlformats.org/officeDocument/2006/relationships/slideLayout"/><Relationship Id="rId2" Target="../notesSlides/notesSlide12.xml" Type="http://schemas.openxmlformats.org/officeDocument/2006/relationships/notesSlide"/><Relationship Id="rId3" Target="../media/image48.png" Type="http://schemas.openxmlformats.org/officeDocument/2006/relationships/image"/><Relationship Id="rId4" Target="../media/image49.png" Type="http://schemas.openxmlformats.org/officeDocument/2006/relationships/image"/><Relationship Id="rId5" Target="../media/image50.png" Type="http://schemas.openxmlformats.org/officeDocument/2006/relationships/image"/><Relationship Id="rId6" Target="../media/image51.jpeg" Type="http://schemas.openxmlformats.org/officeDocument/2006/relationships/image"/></Relationships>
</file>

<file path=ppt/slides/_rels/slide45.xml.rels><?xml version="1.0" encoding="UTF-8" standalone="yes"?><Relationships xmlns="http://schemas.openxmlformats.org/package/2006/relationships"><Relationship Id="rId1" Target="../slideLayouts/slideLayout22.xml" Type="http://schemas.openxmlformats.org/officeDocument/2006/relationships/slideLayout"/></Relationships>
</file>

<file path=ppt/slides/_rels/slide46.xml.rels><?xml version="1.0" encoding="UTF-8" standalone="yes"?><Relationships xmlns="http://schemas.openxmlformats.org/package/2006/relationships"><Relationship Id="rId1" Target="../slideLayouts/slideLayout22.xml" Type="http://schemas.openxmlformats.org/officeDocument/2006/relationships/slideLayout"/><Relationship Id="rId2" Target="../media/image52.jpeg" Type="http://schemas.openxmlformats.org/officeDocument/2006/relationships/image"/><Relationship Id="rId3" Target="../media/image53.jpeg" Type="http://schemas.openxmlformats.org/officeDocument/2006/relationships/image"/></Relationships>
</file>

<file path=ppt/slides/_rels/slide47.xml.rels><?xml version="1.0" encoding="UTF-8" standalone="yes"?><Relationships xmlns="http://schemas.openxmlformats.org/package/2006/relationships"><Relationship Id="rId1" Target="../slideLayouts/slideLayout25.xml" Type="http://schemas.openxmlformats.org/officeDocument/2006/relationships/slideLayout"/><Relationship Id="rId2" Target="../media/image54.jpeg" Type="http://schemas.openxmlformats.org/officeDocument/2006/relationships/image"/></Relationships>
</file>

<file path=ppt/slides/_rels/slide48.xml.rels><?xml version="1.0" encoding="UTF-8" standalone="yes"?><Relationships xmlns="http://schemas.openxmlformats.org/package/2006/relationships"><Relationship Id="rId1" Target="../slideLayouts/slideLayout17.xml" Type="http://schemas.openxmlformats.org/officeDocument/2006/relationships/slideLayout"/><Relationship Id="rId2" Target="../notesSlides/notesSlide13.xml" Type="http://schemas.openxmlformats.org/officeDocument/2006/relationships/notesSlide"/><Relationship Id="rId3" Target="../media/image55.jpeg" Type="http://schemas.openxmlformats.org/officeDocument/2006/relationships/image"/></Relationships>
</file>

<file path=ppt/slides/_rels/slide49.xml.rels><?xml version="1.0" encoding="UTF-8" standalone="yes"?><Relationships xmlns="http://schemas.openxmlformats.org/package/2006/relationships"><Relationship Id="rId1" Target="../slideLayouts/slideLayout25.xml" Type="http://schemas.openxmlformats.org/officeDocument/2006/relationships/slideLayout"/><Relationship Id="rId2" Target="../notesSlides/notesSlide14.xml" Type="http://schemas.openxmlformats.org/officeDocument/2006/relationships/notesSlide"/><Relationship Id="rId3" Target="../media/image56.png" Type="http://schemas.openxmlformats.org/officeDocument/2006/relationships/image"/><Relationship Id="rId4" Target="../media/image57.pn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18.xml" Type="http://schemas.openxmlformats.org/officeDocument/2006/relationships/slideLayout"/><Relationship Id="rId2" Target="../media/image6.jpeg" Type="http://schemas.openxmlformats.org/officeDocument/2006/relationships/image"/></Relationships>
</file>

<file path=ppt/slides/_rels/slide50.xml.rels><?xml version="1.0" encoding="UTF-8" standalone="yes"?><Relationships xmlns="http://schemas.openxmlformats.org/package/2006/relationships"><Relationship Id="rId1" Target="../slideLayouts/slideLayout25.xml" Type="http://schemas.openxmlformats.org/officeDocument/2006/relationships/slideLayout"/><Relationship Id="rId2" Target="../media/image58.jpe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18.xml" Type="http://schemas.openxmlformats.org/officeDocument/2006/relationships/slideLayout"/><Relationship Id="rId2" Target="../media/image7.jpe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15.xml" Type="http://schemas.openxmlformats.org/officeDocument/2006/relationships/slideLayout"/></Relationships>
</file>

<file path=ppt/slides/_rels/slide8.xml.rels><?xml version="1.0" encoding="UTF-8" standalone="yes"?><Relationships xmlns="http://schemas.openxmlformats.org/package/2006/relationships"><Relationship Id="rId1" Target="../slideLayouts/slideLayout15.xml" Type="http://schemas.openxmlformats.org/officeDocument/2006/relationships/slideLayout"/><Relationship Id="rId2" Target="../media/image8.jpe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15.xml" Type="http://schemas.openxmlformats.org/officeDocument/2006/relationships/slideLayout"/><Relationship Id="rId2" Target="../media/image9.emf" Type="http://schemas.openxmlformats.org/officeDocument/2006/relationships/image"/><Relationship Id="rId3" Target="../media/image10.jpeg" Type="http://schemas.openxmlformats.org/officeDocument/2006/relationships/image"/></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3" name="图片 2"/>
          <p:cNvPicPr>
            <a:picLocks noChangeAspect="1"/>
          </p:cNvPicPr>
          <p:nvPr/>
        </p:nvPicPr>
        <p:blipFill>
          <a:blip r:embed="rId2">
            <a:extLst>
              <a:ext uri="{28A0092B-C50C-407E-A947-70E740481C1C}">
                <a14:useLocalDpi val="0"/>
              </a:ext>
            </a:extLst>
          </a:blip>
          <a:srcRect t="6848"/>
          <a:stretch>
            <a:fillRect/>
          </a:stretch>
        </p:blipFill>
        <p:spPr>
          <a:xfrm>
            <a:off x="1" y="-26484"/>
            <a:ext cx="12280356" cy="6933476"/>
          </a:xfrm>
          <a:prstGeom prst="rect">
            <a:avLst/>
          </a:prstGeom>
        </p:spPr>
      </p:pic>
      <p:sp>
        <p:nvSpPr>
          <p:cNvPr id="9" name="TextBox 3"/>
          <p:cNvSpPr txBox="1"/>
          <p:nvPr/>
        </p:nvSpPr>
        <p:spPr>
          <a:xfrm rot="19840084">
            <a:off x="-663698" y="2055867"/>
            <a:ext cx="9646559" cy="1005499"/>
          </a:xfrm>
          <a:prstGeom prst="rect">
            <a:avLst/>
          </a:prstGeom>
          <a:noFill/>
        </p:spPr>
        <p:txBody>
          <a:bodyPr bIns="45702" lIns="91403" rIns="91403" tIns="45702" wrap="square">
            <a:spAutoFit/>
          </a:bodyPr>
          <a:lstStyle/>
          <a:p>
            <a:pPr algn="ctr" defTabSz="913996">
              <a:defRPr/>
            </a:pPr>
            <a:r>
              <a:rPr altLang="zh-CN" b="1" lang="en-US" smtClean="0" sz="5998">
                <a:ln w="19050">
                  <a:solidFill>
                    <a:prstClr val="white"/>
                  </a:solidFill>
                </a:ln>
                <a:solidFill>
                  <a:srgbClr val="1F497D"/>
                </a:solidFill>
                <a:effectLst>
                  <a:reflection algn="bl" blurRad="6350" dir="5400000" dist="60007" endA="300" endPos="50000" rotWithShape="0" stA="50000" sy="-100000"/>
                </a:effectLst>
                <a:latin charset="-122" pitchFamily="34" typeface="微软雅黑"/>
                <a:ea charset="-122" pitchFamily="34" typeface="微软雅黑"/>
              </a:rPr>
              <a:t>2015年年度工作计划</a:t>
            </a:r>
          </a:p>
        </p:txBody>
      </p:sp>
      <p:sp>
        <p:nvSpPr>
          <p:cNvPr id="10" name="矩形 9"/>
          <p:cNvSpPr/>
          <p:nvPr/>
        </p:nvSpPr>
        <p:spPr>
          <a:xfrm>
            <a:off x="264871" y="261473"/>
            <a:ext cx="2015699" cy="57591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702" lIns="91403" rIns="91403" rtlCol="0" tIns="45702"/>
          <a:lstStyle/>
          <a:p>
            <a:pPr algn="ctr" defTabSz="913996"/>
            <a:r>
              <a:rPr altLang="en-US" b="1" lang="zh-CN" sz="1699">
                <a:solidFill>
                  <a:prstClr val="white"/>
                </a:solidFill>
              </a:rPr>
              <a:t>医院logo</a:t>
            </a:r>
          </a:p>
        </p:txBody>
      </p:sp>
      <p:sp>
        <p:nvSpPr>
          <p:cNvPr id="11" name="TextBox 11"/>
          <p:cNvSpPr txBox="1">
            <a:spLocks noChangeArrowheads="1"/>
          </p:cNvSpPr>
          <p:nvPr/>
        </p:nvSpPr>
        <p:spPr bwMode="auto">
          <a:xfrm rot="19939370">
            <a:off x="2051749" y="1618260"/>
            <a:ext cx="2574986" cy="578968"/>
          </a:xfrm>
          <a:prstGeom prst="rect">
            <a:avLst/>
          </a:prstGeom>
          <a:noFill/>
          <a:ln w="9525">
            <a:noFill/>
            <a:miter lim="800000"/>
          </a:ln>
        </p:spPr>
        <p:txBody>
          <a:bodyPr wrap="square">
            <a:spAutoFit/>
          </a:bodyPr>
          <a:lstStyle/>
          <a:p>
            <a:pPr algn="ctr" defTabSz="913996">
              <a:defRPr/>
            </a:pPr>
            <a:r>
              <a:rPr altLang="zh-CN" b="1" lang="en-US" sz="3199">
                <a:solidFill>
                  <a:srgbClr val="F0AC02"/>
                </a:solidFill>
                <a:effectLst>
                  <a:reflection algn="bl" blurRad="6350" dir="5400000" dist="60007" endA="300" endPos="50000" rotWithShape="0" stA="50000" sy="-100000"/>
                </a:effectLst>
                <a:latin charset="-122" pitchFamily="34" typeface="微软雅黑"/>
                <a:ea charset="-122" pitchFamily="34" typeface="微软雅黑"/>
              </a:rPr>
              <a:t>XXX医院</a:t>
            </a:r>
          </a:p>
        </p:txBody>
      </p:sp>
    </p:spTree>
    <p:extLst>
      <p:ext uri="{BB962C8B-B14F-4D97-AF65-F5344CB8AC3E}">
        <p14:creationId val="563589288"/>
      </p:ext>
    </p:extLst>
  </p:cSld>
  <p:clrMapOvr>
    <a:masterClrMapping/>
  </p:clrMapOvr>
  <mc:AlternateContent>
    <mc:Choice Requires="p14">
      <p:transition spd="slow">
        <p14:flash/>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100000" fill="hold" grpId="0" id="5" nodeType="afterEffect" presetClass="entr" presetID="2" presetSubtype="1">
                                  <p:stCondLst>
                                    <p:cond delay="0"/>
                                  </p:stCondLst>
                                  <p:iterate type="lt">
                                    <p:tmPct val="10000"/>
                                  </p:iterate>
                                  <p:childTnLst>
                                    <p:set>
                                      <p:cBhvr>
                                        <p:cTn dur="1" fill="hold" id="6">
                                          <p:stCondLst>
                                            <p:cond delay="0"/>
                                          </p:stCondLst>
                                        </p:cTn>
                                        <p:tgtEl>
                                          <p:spTgt spid="11"/>
                                        </p:tgtEl>
                                        <p:attrNameLst>
                                          <p:attrName>style.visibility</p:attrName>
                                        </p:attrNameLst>
                                      </p:cBhvr>
                                      <p:to>
                                        <p:strVal val="visible"/>
                                      </p:to>
                                    </p:set>
                                    <p:anim calcmode="lin" valueType="num">
                                      <p:cBhvr additive="base">
                                        <p:cTn dur="500" fill="hold" id="7"/>
                                        <p:tgtEl>
                                          <p:spTgt spid="11"/>
                                        </p:tgtEl>
                                        <p:attrNameLst>
                                          <p:attrName>ppt_x</p:attrName>
                                        </p:attrNameLst>
                                      </p:cBhvr>
                                      <p:tavLst>
                                        <p:tav tm="0">
                                          <p:val>
                                            <p:strVal val="#ppt_x"/>
                                          </p:val>
                                        </p:tav>
                                        <p:tav tm="100000">
                                          <p:val>
                                            <p:strVal val="#ppt_x"/>
                                          </p:val>
                                        </p:tav>
                                      </p:tavLst>
                                    </p:anim>
                                    <p:anim calcmode="lin" valueType="num">
                                      <p:cBhvr additive="base">
                                        <p:cTn dur="500" fill="hold" id="8"/>
                                        <p:tgtEl>
                                          <p:spTgt spid="11"/>
                                        </p:tgtEl>
                                        <p:attrNameLst>
                                          <p:attrName>ppt_y</p:attrName>
                                        </p:attrNameLst>
                                      </p:cBhvr>
                                      <p:tavLst>
                                        <p:tav tm="0">
                                          <p:val>
                                            <p:strVal val="0-#ppt_h/2"/>
                                          </p:val>
                                        </p:tav>
                                        <p:tav tm="100000">
                                          <p:val>
                                            <p:strVal val="#ppt_y"/>
                                          </p:val>
                                        </p:tav>
                                      </p:tavLst>
                                    </p:anim>
                                  </p:childTnLst>
                                </p:cTn>
                              </p:par>
                            </p:childTnLst>
                          </p:cTn>
                        </p:par>
                        <p:par>
                          <p:cTn fill="hold" id="9" nodeType="afterGroup">
                            <p:stCondLst>
                              <p:cond delay="500"/>
                            </p:stCondLst>
                            <p:childTnLst>
                              <p:par>
                                <p:cTn decel="100000" fill="hold" grpId="0" id="10" nodeType="afterEffect" presetClass="entr" presetID="2" presetSubtype="4">
                                  <p:stCondLst>
                                    <p:cond delay="0"/>
                                  </p:stCondLst>
                                  <p:iterate type="lt">
                                    <p:tmPct val="10000"/>
                                  </p:iterate>
                                  <p:childTnLst>
                                    <p:set>
                                      <p:cBhvr>
                                        <p:cTn dur="1" fill="hold" id="11">
                                          <p:stCondLst>
                                            <p:cond delay="0"/>
                                          </p:stCondLst>
                                        </p:cTn>
                                        <p:tgtEl>
                                          <p:spTgt spid="9"/>
                                        </p:tgtEl>
                                        <p:attrNameLst>
                                          <p:attrName>style.visibility</p:attrName>
                                        </p:attrNameLst>
                                      </p:cBhvr>
                                      <p:to>
                                        <p:strVal val="visible"/>
                                      </p:to>
                                    </p:set>
                                    <p:anim calcmode="lin" valueType="num">
                                      <p:cBhvr additive="base">
                                        <p:cTn dur="500" fill="hold" id="12"/>
                                        <p:tgtEl>
                                          <p:spTgt spid="9"/>
                                        </p:tgtEl>
                                        <p:attrNameLst>
                                          <p:attrName>ppt_x</p:attrName>
                                        </p:attrNameLst>
                                      </p:cBhvr>
                                      <p:tavLst>
                                        <p:tav tm="0">
                                          <p:val>
                                            <p:strVal val="#ppt_x"/>
                                          </p:val>
                                        </p:tav>
                                        <p:tav tm="100000">
                                          <p:val>
                                            <p:strVal val="#ppt_x"/>
                                          </p:val>
                                        </p:tav>
                                      </p:tavLst>
                                    </p:anim>
                                    <p:anim calcmode="lin" valueType="num">
                                      <p:cBhvr additive="base">
                                        <p:cTn dur="500" fill="hold" id="13"/>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9"/>
      <p:bldP grpId="0" spid="11"/>
    </p:bldLst>
  </p:timing>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31" name="图片 30"/>
          <p:cNvPicPr>
            <a:picLocks noChangeAspect="1"/>
          </p:cNvPicPr>
          <p:nvPr/>
        </p:nvPicPr>
        <p:blipFill>
          <a:blip r:embed="rId2">
            <a:extLst>
              <a:ext uri="{28A0092B-C50C-407E-A947-70E740481C1C}">
                <a14:useLocalDpi val="0"/>
              </a:ext>
            </a:extLst>
          </a:blip>
          <a:stretch>
            <a:fillRect/>
          </a:stretch>
        </p:blipFill>
        <p:spPr>
          <a:xfrm>
            <a:off x="738437" y="2179992"/>
            <a:ext cx="2351878" cy="3527816"/>
          </a:xfrm>
          <a:prstGeom prst="roundRect">
            <a:avLst>
              <a:gd fmla="val 16667" name="adj"/>
            </a:avLst>
          </a:prstGeom>
          <a:ln w="28575">
            <a:solidFill>
              <a:schemeClr val="tx2"/>
            </a:solidFill>
          </a:ln>
          <a:effectLst>
            <a:outerShdw algn="tl" blurRad="76200" dir="7800000" dist="38100" rotWithShape="0">
              <a:srgbClr val="000000">
                <a:alpha val="40000"/>
              </a:srgbClr>
            </a:outerShdw>
          </a:effectLst>
          <a:scene3d>
            <a:camera prst="orthographicFront"/>
            <a:lightRig dir="t" rig="contrasting">
              <a:rot lat="0" lon="0" rev="4200000"/>
            </a:lightRig>
          </a:scene3d>
          <a:sp3d prstMaterial="plastic">
            <a:bevelT h="114300" prst="relaxedInset" w="381000"/>
            <a:contourClr>
              <a:srgbClr val="969696"/>
            </a:contourClr>
          </a:sp3d>
        </p:spPr>
      </p:pic>
      <p:sp>
        <p:nvSpPr>
          <p:cNvPr id="32" name="Text Box 52"/>
          <p:cNvSpPr txBox="1">
            <a:spLocks noChangeArrowheads="1"/>
          </p:cNvSpPr>
          <p:nvPr/>
        </p:nvSpPr>
        <p:spPr bwMode="auto">
          <a:xfrm>
            <a:off x="76885" y="5901787"/>
            <a:ext cx="4481119" cy="39605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02" lIns="91403" rIns="91403" tIns="45702" wrap="square">
            <a:spAutoFit/>
          </a:bodyPr>
          <a:lstStyle>
            <a:defPPr>
              <a:defRPr lang="zh-CN"/>
            </a:defPPr>
            <a:lvl1pPr fontAlgn="auto" indent="0" lvl="0" marR="0">
              <a:lnSpc>
                <a:spcPct val="100000"/>
              </a:lnSpc>
              <a:spcBef>
                <a:spcPct val="50000"/>
              </a:spcBef>
              <a:spcAft>
                <a:spcPct val="0"/>
              </a:spcAft>
              <a:buClrTx/>
              <a:buSzTx/>
              <a:buFontTx/>
              <a:buNone/>
              <a:defRPr b="1" i="0" kern="0" sz="1600">
                <a:solidFill>
                  <a:srgbClr val="8CC600"/>
                </a:solidFill>
                <a:latin charset="-122" pitchFamily="34" typeface="微软雅黑"/>
                <a:ea charset="-122" pitchFamily="34" typeface="微软雅黑"/>
              </a:defRPr>
            </a:lvl1pPr>
            <a:lvl2pPr eaLnBrk="0" hangingPunct="0" indent="-285750" marL="742950">
              <a:defRPr i="1">
                <a:latin typeface="Arial"/>
                <a:ea charset="-122" pitchFamily="2" typeface="华文细黑"/>
              </a:defRPr>
            </a:lvl2pPr>
            <a:lvl3pPr eaLnBrk="0" hangingPunct="0" indent="-228600" marL="1143000">
              <a:defRPr i="1">
                <a:latin typeface="Arial"/>
                <a:ea charset="-122" pitchFamily="2" typeface="华文细黑"/>
              </a:defRPr>
            </a:lvl3pPr>
            <a:lvl4pPr eaLnBrk="0" hangingPunct="0" indent="-228600" marL="1600200">
              <a:defRPr i="1">
                <a:latin typeface="Arial"/>
                <a:ea charset="-122" pitchFamily="2" typeface="华文细黑"/>
              </a:defRPr>
            </a:lvl4pPr>
            <a:lvl5pPr eaLnBrk="0" hangingPunct="0" indent="-228600" marL="2057400">
              <a:defRPr i="1">
                <a:latin typeface="Arial"/>
                <a:ea charset="-122" pitchFamily="2" typeface="华文细黑"/>
              </a:defRPr>
            </a:lvl5pPr>
            <a:lvl6pPr eaLnBrk="0" fontAlgn="base" hangingPunct="0" indent="-228600" marL="2514600">
              <a:spcBef>
                <a:spcPct val="0"/>
              </a:spcBef>
              <a:spcAft>
                <a:spcPct val="0"/>
              </a:spcAft>
              <a:defRPr i="1">
                <a:latin typeface="Arial"/>
                <a:ea charset="-122" pitchFamily="2" typeface="华文细黑"/>
              </a:defRPr>
            </a:lvl6pPr>
            <a:lvl7pPr eaLnBrk="0" fontAlgn="base" hangingPunct="0" indent="-228600" marL="2971800">
              <a:spcBef>
                <a:spcPct val="0"/>
              </a:spcBef>
              <a:spcAft>
                <a:spcPct val="0"/>
              </a:spcAft>
              <a:defRPr i="1">
                <a:latin typeface="Arial"/>
                <a:ea charset="-122" pitchFamily="2" typeface="华文细黑"/>
              </a:defRPr>
            </a:lvl7pPr>
            <a:lvl8pPr eaLnBrk="0" fontAlgn="base" hangingPunct="0" indent="-228600" marL="3429000">
              <a:spcBef>
                <a:spcPct val="0"/>
              </a:spcBef>
              <a:spcAft>
                <a:spcPct val="0"/>
              </a:spcAft>
              <a:defRPr i="1">
                <a:latin typeface="Arial"/>
                <a:ea charset="-122" pitchFamily="2" typeface="华文细黑"/>
              </a:defRPr>
            </a:lvl8pPr>
            <a:lvl9pPr eaLnBrk="0" fontAlgn="base" hangingPunct="0" indent="-228600" marL="3886200">
              <a:spcBef>
                <a:spcPct val="0"/>
              </a:spcBef>
              <a:spcAft>
                <a:spcPct val="0"/>
              </a:spcAft>
              <a:defRPr i="1">
                <a:latin typeface="Arial"/>
                <a:ea charset="-122" pitchFamily="2" typeface="华文细黑"/>
              </a:defRPr>
            </a:lvl9pPr>
          </a:lstStyle>
          <a:p>
            <a:pPr defTabSz="913996"/>
            <a:r>
              <a:rPr altLang="en-US" lang="zh-CN" sz="1999">
                <a:solidFill>
                  <a:srgbClr val="1F497D"/>
                </a:solidFill>
              </a:rPr>
              <a:t>打造适宜医院本身特色的运营体系</a:t>
            </a:r>
          </a:p>
        </p:txBody>
      </p:sp>
      <p:sp>
        <p:nvSpPr>
          <p:cNvPr id="33" name="TextBox 32"/>
          <p:cNvSpPr txBox="1"/>
          <p:nvPr/>
        </p:nvSpPr>
        <p:spPr>
          <a:xfrm>
            <a:off x="4743948" y="4012891"/>
            <a:ext cx="1313211" cy="350332"/>
          </a:xfrm>
          <a:prstGeom prst="rect">
            <a:avLst/>
          </a:prstGeom>
          <a:noFill/>
        </p:spPr>
        <p:txBody>
          <a:bodyPr bIns="45702" lIns="91403" rIns="91403" rtlCol="0" tIns="45702" wrap="square">
            <a:spAutoFit/>
          </a:bodyPr>
          <a:lstStyle/>
          <a:p>
            <a:pPr defTabSz="913996"/>
            <a:endParaRPr altLang="en-US" lang="zh-CN" sz="1699">
              <a:solidFill>
                <a:prstClr val="black"/>
              </a:solidFill>
            </a:endParaRPr>
          </a:p>
        </p:txBody>
      </p:sp>
      <p:sp>
        <p:nvSpPr>
          <p:cNvPr id="34" name="TextBox 33"/>
          <p:cNvSpPr txBox="1"/>
          <p:nvPr/>
        </p:nvSpPr>
        <p:spPr>
          <a:xfrm>
            <a:off x="8969135" y="2088583"/>
            <a:ext cx="1503939" cy="350332"/>
          </a:xfrm>
          <a:prstGeom prst="rect">
            <a:avLst/>
          </a:prstGeom>
          <a:noFill/>
        </p:spPr>
        <p:txBody>
          <a:bodyPr bIns="45702" lIns="91403" rIns="91403" rtlCol="0" tIns="45702" wrap="square">
            <a:spAutoFit/>
          </a:bodyPr>
          <a:lstStyle/>
          <a:p>
            <a:pPr defTabSz="913996"/>
            <a:r>
              <a:rPr altLang="en-US" lang="zh-CN" sz="1699">
                <a:solidFill>
                  <a:srgbClr val="1F497D"/>
                </a:solidFill>
                <a:latin charset="-122" pitchFamily="34" typeface="微软雅黑"/>
                <a:ea charset="-122" pitchFamily="34" typeface="微软雅黑"/>
              </a:rPr>
              <a:t>通过IPO认证</a:t>
            </a:r>
          </a:p>
        </p:txBody>
      </p:sp>
      <p:sp>
        <p:nvSpPr>
          <p:cNvPr id="35" name="TextBox 34"/>
          <p:cNvSpPr txBox="1"/>
          <p:nvPr/>
        </p:nvSpPr>
        <p:spPr>
          <a:xfrm>
            <a:off x="6160088" y="2920109"/>
            <a:ext cx="2718188" cy="609259"/>
          </a:xfrm>
          <a:prstGeom prst="rect">
            <a:avLst/>
          </a:prstGeom>
          <a:noFill/>
        </p:spPr>
        <p:txBody>
          <a:bodyPr bIns="45702" lIns="91403" rIns="91403" rtlCol="0" tIns="45702" wrap="square">
            <a:spAutoFit/>
          </a:bodyPr>
          <a:lstStyle/>
          <a:p>
            <a:pPr defTabSz="913996"/>
            <a:r>
              <a:rPr altLang="en-US" lang="zh-CN" sz="1699">
                <a:solidFill>
                  <a:srgbClr val="1F497D"/>
                </a:solidFill>
                <a:latin charset="-122" pitchFamily="34" typeface="微软雅黑"/>
                <a:ea charset="-122" pitchFamily="34" typeface="微软雅黑"/>
              </a:rPr>
              <a:t>全国连锁网络达20家以上，覆盖全国一级重点城市</a:t>
            </a:r>
          </a:p>
        </p:txBody>
      </p:sp>
      <p:sp>
        <p:nvSpPr>
          <p:cNvPr id="36" name="TextBox 35"/>
          <p:cNvSpPr txBox="1"/>
          <p:nvPr/>
        </p:nvSpPr>
        <p:spPr>
          <a:xfrm>
            <a:off x="4526534" y="4022269"/>
            <a:ext cx="2202277" cy="350332"/>
          </a:xfrm>
          <a:prstGeom prst="rect">
            <a:avLst/>
          </a:prstGeom>
          <a:noFill/>
        </p:spPr>
        <p:txBody>
          <a:bodyPr bIns="45702" lIns="91403" rIns="91403" rtlCol="0" tIns="45702" wrap="square">
            <a:spAutoFit/>
          </a:bodyPr>
          <a:lstStyle/>
          <a:p>
            <a:pPr defTabSz="913996"/>
            <a:r>
              <a:rPr altLang="en-US" lang="zh-CN" sz="1699">
                <a:solidFill>
                  <a:srgbClr val="1F497D"/>
                </a:solidFill>
                <a:latin charset="-122" pitchFamily="34" typeface="微软雅黑"/>
                <a:ea charset="-122" pitchFamily="34" typeface="微软雅黑"/>
              </a:rPr>
              <a:t>团队及品牌营销</a:t>
            </a:r>
          </a:p>
        </p:txBody>
      </p:sp>
      <p:sp>
        <p:nvSpPr>
          <p:cNvPr id="37" name="TextBox 36"/>
          <p:cNvSpPr txBox="1"/>
          <p:nvPr/>
        </p:nvSpPr>
        <p:spPr>
          <a:xfrm>
            <a:off x="9954442" y="6382837"/>
            <a:ext cx="2182190" cy="426684"/>
          </a:xfrm>
          <a:prstGeom prst="rect">
            <a:avLst/>
          </a:prstGeom>
          <a:noFill/>
          <a:ln>
            <a:solidFill>
              <a:schemeClr val="tx2"/>
            </a:solidFill>
          </a:ln>
        </p:spPr>
        <p:txBody>
          <a:bodyPr bIns="45702" lIns="91403" rIns="91403" rtlCol="0" tIns="45702" wrap="square">
            <a:spAutoFit/>
          </a:bodyPr>
          <a:lstStyle/>
          <a:p>
            <a:pPr algn="ctr" defTabSz="913996"/>
            <a:r>
              <a:rPr altLang="en-US" lang="zh-CN" sz="1100">
                <a:solidFill>
                  <a:srgbClr val="1F497D"/>
                </a:solidFill>
                <a:latin charset="-122" pitchFamily="34" typeface="微软雅黑"/>
                <a:ea charset="-122" pitchFamily="34" typeface="微软雅黑"/>
              </a:rPr>
              <a:t>详情咨询梅奥国际官方网站：www.mayocc.com</a:t>
            </a:r>
          </a:p>
        </p:txBody>
      </p:sp>
      <p:sp>
        <p:nvSpPr>
          <p:cNvPr id="38" name="矩形 37"/>
          <p:cNvSpPr/>
          <p:nvPr/>
        </p:nvSpPr>
        <p:spPr>
          <a:xfrm>
            <a:off x="912774" y="893"/>
            <a:ext cx="2159678" cy="68562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3996"/>
            <a:r>
              <a:rPr altLang="en-US" b="1" lang="zh-CN" sz="2799">
                <a:solidFill>
                  <a:prstClr val="white"/>
                </a:solidFill>
                <a:latin charset="-122" pitchFamily="34" typeface="微软雅黑"/>
                <a:ea charset="-122" pitchFamily="34" typeface="微软雅黑"/>
              </a:rPr>
              <a:t>战略规划</a:t>
            </a:r>
          </a:p>
        </p:txBody>
      </p:sp>
      <p:cxnSp>
        <p:nvCxnSpPr>
          <p:cNvPr id="39" name="直接连接符 38"/>
          <p:cNvCxnSpPr/>
          <p:nvPr/>
        </p:nvCxnSpPr>
        <p:spPr>
          <a:xfrm>
            <a:off x="0" y="686514"/>
            <a:ext cx="12188826" cy="0"/>
          </a:xfrm>
          <a:prstGeom prst="line">
            <a:avLst/>
          </a:prstGeom>
          <a:ln>
            <a:solidFill>
              <a:schemeClr val="bg1">
                <a:lumMod val="75000"/>
                <a:alpha val="50000"/>
              </a:schemeClr>
            </a:solidFill>
          </a:ln>
        </p:spPr>
        <p:style>
          <a:lnRef idx="1">
            <a:schemeClr val="accent1"/>
          </a:lnRef>
          <a:fillRef idx="0">
            <a:schemeClr val="accent1"/>
          </a:fillRef>
          <a:effectRef idx="0">
            <a:schemeClr val="accent1"/>
          </a:effectRef>
          <a:fontRef idx="minor">
            <a:schemeClr val="tx1"/>
          </a:fontRef>
        </p:style>
      </p:cxnSp>
      <p:grpSp>
        <p:nvGrpSpPr>
          <p:cNvPr id="40" name="组合 39"/>
          <p:cNvGrpSpPr/>
          <p:nvPr/>
        </p:nvGrpSpPr>
        <p:grpSpPr>
          <a:xfrm>
            <a:off x="3631702" y="2046532"/>
            <a:ext cx="7953932" cy="4055259"/>
            <a:chOff x="1612465" y="1161187"/>
            <a:chExt cx="6838137" cy="3640496"/>
          </a:xfrm>
        </p:grpSpPr>
        <p:sp>
          <p:nvSpPr>
            <p:cNvPr id="41" name="Line 13"/>
            <p:cNvSpPr>
              <a:spLocks noChangeShapeType="1"/>
            </p:cNvSpPr>
            <p:nvPr/>
          </p:nvSpPr>
          <p:spPr bwMode="auto">
            <a:xfrm>
              <a:off x="2013342" y="4467949"/>
              <a:ext cx="6103937" cy="0"/>
            </a:xfrm>
            <a:prstGeom prst="line">
              <a:avLst/>
            </a:prstGeom>
            <a:noFill/>
            <a:ln w="9525">
              <a:solidFill>
                <a:schemeClr val="tx2"/>
              </a:solidFill>
              <a:round/>
              <a:tailEnd len="med" type="triangle" w="med"/>
            </a:ln>
            <a:extLst>
              <a:ext uri="{909E8E84-426E-40DD-AFC4-6F175D3DCCD1}">
                <a14:hiddenFill>
                  <a:noFill/>
                </a14:hiddenFill>
              </a:ext>
            </a:extLst>
          </p:spPr>
          <p:txBody>
            <a:bodyPr/>
            <a:lstStyle/>
            <a:p>
              <a:pPr defTabSz="913996">
                <a:defRPr/>
              </a:pPr>
              <a:endParaRPr altLang="en-US" kern="0" lang="zh-CN" sz="1699">
                <a:solidFill>
                  <a:sysClr lastClr="000000" val="windowText"/>
                </a:solidFill>
                <a:latin charset="-122" pitchFamily="34" typeface="微软雅黑"/>
                <a:ea charset="-122" pitchFamily="34" typeface="微软雅黑"/>
              </a:endParaRPr>
            </a:p>
          </p:txBody>
        </p:sp>
        <p:sp>
          <p:nvSpPr>
            <p:cNvPr id="42" name="Line 14"/>
            <p:cNvSpPr>
              <a:spLocks noChangeShapeType="1"/>
            </p:cNvSpPr>
            <p:nvPr/>
          </p:nvSpPr>
          <p:spPr bwMode="auto">
            <a:xfrm rot="16200000">
              <a:off x="359167" y="2815362"/>
              <a:ext cx="3308350" cy="0"/>
            </a:xfrm>
            <a:prstGeom prst="line">
              <a:avLst/>
            </a:prstGeom>
            <a:noFill/>
            <a:ln w="9525">
              <a:solidFill>
                <a:schemeClr val="tx2"/>
              </a:solidFill>
              <a:round/>
              <a:tailEnd len="med" type="triangle" w="med"/>
            </a:ln>
            <a:extLst>
              <a:ext uri="{909E8E84-426E-40DD-AFC4-6F175D3DCCD1}">
                <a14:hiddenFill>
                  <a:noFill/>
                </a14:hiddenFill>
              </a:ext>
            </a:extLst>
          </p:spPr>
          <p:txBody>
            <a:bodyPr/>
            <a:lstStyle/>
            <a:p>
              <a:pPr defTabSz="913996">
                <a:defRPr/>
              </a:pPr>
              <a:endParaRPr altLang="en-US" kern="0" lang="zh-CN" sz="1699">
                <a:solidFill>
                  <a:sysClr lastClr="000000" val="windowText"/>
                </a:solidFill>
                <a:latin charset="-122" pitchFamily="34" typeface="微软雅黑"/>
                <a:ea charset="-122" pitchFamily="34" typeface="微软雅黑"/>
              </a:endParaRPr>
            </a:p>
          </p:txBody>
        </p:sp>
        <p:sp>
          <p:nvSpPr>
            <p:cNvPr id="43" name="Line 15"/>
            <p:cNvSpPr>
              <a:spLocks noChangeShapeType="1"/>
            </p:cNvSpPr>
            <p:nvPr/>
          </p:nvSpPr>
          <p:spPr bwMode="auto">
            <a:xfrm flipV="1">
              <a:off x="2016517" y="1330215"/>
              <a:ext cx="5876171" cy="3129796"/>
            </a:xfrm>
            <a:prstGeom prst="line">
              <a:avLst/>
            </a:prstGeom>
            <a:noFill/>
            <a:ln w="38100">
              <a:solidFill>
                <a:schemeClr val="tx2"/>
              </a:solidFill>
              <a:round/>
              <a:tailEnd len="med" type="triangle" w="med"/>
            </a:ln>
            <a:extLst>
              <a:ext uri="{909E8E84-426E-40DD-AFC4-6F175D3DCCD1}">
                <a14:hiddenFill>
                  <a:noFill/>
                </a14:hiddenFill>
              </a:ext>
            </a:extLst>
          </p:spPr>
          <p:txBody>
            <a:bodyPr/>
            <a:lstStyle/>
            <a:p>
              <a:pPr defTabSz="913996">
                <a:defRPr/>
              </a:pPr>
              <a:endParaRPr altLang="en-US" kern="0" lang="zh-CN" sz="1699">
                <a:solidFill>
                  <a:sysClr lastClr="000000" val="windowText"/>
                </a:solidFill>
                <a:latin charset="-122" pitchFamily="34" typeface="微软雅黑"/>
                <a:ea charset="-122" pitchFamily="34" typeface="微软雅黑"/>
              </a:endParaRPr>
            </a:p>
          </p:txBody>
        </p:sp>
        <p:grpSp>
          <p:nvGrpSpPr>
            <p:cNvPr id="44" name="Group 34"/>
            <p:cNvGrpSpPr/>
            <p:nvPr/>
          </p:nvGrpSpPr>
          <p:grpSpPr>
            <a:xfrm>
              <a:off x="6509572" y="1627912"/>
              <a:ext cx="605563" cy="593725"/>
              <a:chExt cx="300" cy="294"/>
            </a:xfrm>
          </p:grpSpPr>
          <p:grpSp>
            <p:nvGrpSpPr>
              <p:cNvPr id="63" name="Group 35"/>
              <p:cNvGrpSpPr/>
              <p:nvPr/>
            </p:nvGrpSpPr>
            <p:grpSpPr>
              <a:xfrm>
                <a:off x="0" y="0"/>
                <a:ext cx="300" cy="294"/>
                <a:chExt cx="1035" cy="1019"/>
              </a:xfrm>
            </p:grpSpPr>
            <p:sp>
              <p:nvSpPr>
                <p:cNvPr id="65" name="Oval 38"/>
                <p:cNvSpPr>
                  <a:spLocks noChangeArrowheads="1"/>
                </p:cNvSpPr>
                <p:nvPr/>
              </p:nvSpPr>
              <p:spPr bwMode="auto">
                <a:xfrm>
                  <a:off x="0" y="0"/>
                  <a:ext cx="1035" cy="1019"/>
                </a:xfrm>
                <a:prstGeom prst="ellipse">
                  <a:avLst/>
                </a:prstGeom>
                <a:solidFill>
                  <a:schemeClr val="tx2"/>
                </a:solidFill>
                <a:ln w="9525">
                  <a:solidFill>
                    <a:schemeClr val="tx2"/>
                  </a:solidFill>
                  <a:round/>
                </a:ln>
                <a:effectLst/>
              </p:spPr>
              <p:txBody>
                <a:bodyPr anchor="ctr" wrap="none"/>
                <a:lstStyle/>
                <a:p>
                  <a:pPr algn="ctr" defTabSz="913996">
                    <a:defRPr/>
                  </a:pPr>
                  <a:endParaRPr altLang="en-US" b="1" kern="0" lang="zh-CN" sz="3199">
                    <a:solidFill>
                      <a:srgbClr val="FFFFFF"/>
                    </a:solidFill>
                    <a:latin charset="-122" pitchFamily="34" typeface="微软雅黑"/>
                    <a:ea charset="-122" pitchFamily="34" typeface="微软雅黑"/>
                  </a:endParaRPr>
                </a:p>
              </p:txBody>
            </p:sp>
            <p:pic>
              <p:nvPicPr>
                <p:cNvPr descr="Picture2" id="66" name="Picture 39"/>
                <p:cNvPicPr>
                  <a:picLocks noChangeArrowheads="1" noChangeAspect="1"/>
                </p:cNvPicPr>
                <p:nvPr/>
              </p:nvPicPr>
              <p:blipFill>
                <a:blip r:embed="rId3">
                  <a:extLst>
                    <a:ext uri="{28A0092B-C50C-407E-A947-70E740481C1C}">
                      <a14:useLocalDpi val="0"/>
                    </a:ext>
                  </a:extLst>
                </a:blip>
                <a:stretch>
                  <a:fillRect/>
                </a:stretch>
              </p:blipFill>
              <p:spPr bwMode="auto">
                <a:xfrm>
                  <a:off x="126" y="32"/>
                  <a:ext cx="823" cy="3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grpSp>
          <p:sp>
            <p:nvSpPr>
              <p:cNvPr id="64" name="WordArt 40"/>
              <p:cNvSpPr>
                <a:spLocks noChangeArrowheads="1" noChangeShapeType="1"/>
              </p:cNvSpPr>
              <p:nvPr/>
            </p:nvSpPr>
            <p:spPr bwMode="auto">
              <a:xfrm>
                <a:off x="111" y="87"/>
                <a:ext cx="78" cy="115"/>
              </a:xfrm>
              <a:prstGeom prst="rect">
                <a:avLst/>
              </a:prstGeom>
            </p:spPr>
            <p:txBody>
              <a:bodyPr fromWordArt="1" wrap="none">
                <a:prstTxWarp prst="textPlain">
                  <a:avLst>
                    <a:gd fmla="val 50000" name="adj"/>
                  </a:avLst>
                </a:prstTxWarp>
              </a:bodyPr>
              <a:lstStyle/>
              <a:p>
                <a:pPr algn="ctr" defTabSz="913996">
                  <a:defRPr/>
                </a:pPr>
                <a:r>
                  <a:rPr altLang="zh-CN" kern="10" lang="en-US" sz="2399">
                    <a:ln w="9525">
                      <a:noFill/>
                      <a:round/>
                    </a:ln>
                    <a:solidFill>
                      <a:srgbClr val="FFFFFF"/>
                    </a:solidFill>
                    <a:latin charset="0" pitchFamily="34" typeface="Impact"/>
                    <a:ea charset="-122" pitchFamily="34" typeface="微软雅黑"/>
                  </a:rPr>
                  <a:t>5</a:t>
                </a:r>
              </a:p>
            </p:txBody>
          </p:sp>
        </p:grpSp>
        <p:sp>
          <p:nvSpPr>
            <p:cNvPr id="45" name="Text Box 52"/>
            <p:cNvSpPr txBox="1">
              <a:spLocks noChangeArrowheads="1"/>
            </p:cNvSpPr>
            <p:nvPr/>
          </p:nvSpPr>
          <p:spPr bwMode="auto">
            <a:xfrm>
              <a:off x="1612465" y="1187790"/>
              <a:ext cx="446147" cy="95769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defPPr>
                <a:defRPr lang="zh-CN"/>
              </a:defPPr>
              <a:lvl1pPr fontAlgn="auto" indent="0" lvl="0" marR="0">
                <a:lnSpc>
                  <a:spcPct val="100000"/>
                </a:lnSpc>
                <a:spcBef>
                  <a:spcPct val="50000"/>
                </a:spcBef>
                <a:spcAft>
                  <a:spcPct val="0"/>
                </a:spcAft>
                <a:buClrTx/>
                <a:buSzTx/>
                <a:buFontTx/>
                <a:buNone/>
                <a:defRPr b="1" i="0" kern="0" sz="1600">
                  <a:solidFill>
                    <a:srgbClr val="8CC600"/>
                  </a:solidFill>
                  <a:latin charset="-122" pitchFamily="34" typeface="微软雅黑"/>
                  <a:ea charset="-122" pitchFamily="34" typeface="微软雅黑"/>
                </a:defRPr>
              </a:lvl1pPr>
              <a:lvl2pPr eaLnBrk="0" hangingPunct="0" indent="-285750" marL="742950">
                <a:defRPr i="1">
                  <a:latin typeface="Arial"/>
                  <a:ea charset="-122" pitchFamily="2" typeface="华文细黑"/>
                </a:defRPr>
              </a:lvl2pPr>
              <a:lvl3pPr eaLnBrk="0" hangingPunct="0" indent="-228600" marL="1143000">
                <a:defRPr i="1">
                  <a:latin typeface="Arial"/>
                  <a:ea charset="-122" pitchFamily="2" typeface="华文细黑"/>
                </a:defRPr>
              </a:lvl3pPr>
              <a:lvl4pPr eaLnBrk="0" hangingPunct="0" indent="-228600" marL="1600200">
                <a:defRPr i="1">
                  <a:latin typeface="Arial"/>
                  <a:ea charset="-122" pitchFamily="2" typeface="华文细黑"/>
                </a:defRPr>
              </a:lvl4pPr>
              <a:lvl5pPr eaLnBrk="0" hangingPunct="0" indent="-228600" marL="2057400">
                <a:defRPr i="1">
                  <a:latin typeface="Arial"/>
                  <a:ea charset="-122" pitchFamily="2" typeface="华文细黑"/>
                </a:defRPr>
              </a:lvl5pPr>
              <a:lvl6pPr eaLnBrk="0" fontAlgn="base" hangingPunct="0" indent="-228600" marL="2514600">
                <a:spcBef>
                  <a:spcPct val="0"/>
                </a:spcBef>
                <a:spcAft>
                  <a:spcPct val="0"/>
                </a:spcAft>
                <a:defRPr i="1">
                  <a:latin typeface="Arial"/>
                  <a:ea charset="-122" pitchFamily="2" typeface="华文细黑"/>
                </a:defRPr>
              </a:lvl6pPr>
              <a:lvl7pPr eaLnBrk="0" fontAlgn="base" hangingPunct="0" indent="-228600" marL="2971800">
                <a:spcBef>
                  <a:spcPct val="0"/>
                </a:spcBef>
                <a:spcAft>
                  <a:spcPct val="0"/>
                </a:spcAft>
                <a:defRPr i="1">
                  <a:latin typeface="Arial"/>
                  <a:ea charset="-122" pitchFamily="2" typeface="华文细黑"/>
                </a:defRPr>
              </a:lvl7pPr>
              <a:lvl8pPr eaLnBrk="0" fontAlgn="base" hangingPunct="0" indent="-228600" marL="3429000">
                <a:spcBef>
                  <a:spcPct val="0"/>
                </a:spcBef>
                <a:spcAft>
                  <a:spcPct val="0"/>
                </a:spcAft>
                <a:defRPr i="1">
                  <a:latin typeface="Arial"/>
                  <a:ea charset="-122" pitchFamily="2" typeface="华文细黑"/>
                </a:defRPr>
              </a:lvl8pPr>
              <a:lvl9pPr eaLnBrk="0" fontAlgn="base" hangingPunct="0" indent="-228600" marL="3886200">
                <a:spcBef>
                  <a:spcPct val="0"/>
                </a:spcBef>
                <a:spcAft>
                  <a:spcPct val="0"/>
                </a:spcAft>
                <a:defRPr i="1">
                  <a:latin typeface="Arial"/>
                  <a:ea charset="-122" pitchFamily="2" typeface="华文细黑"/>
                </a:defRPr>
              </a:lvl9pPr>
            </a:lstStyle>
            <a:p>
              <a:pPr defTabSz="913996"/>
              <a:r>
                <a:rPr altLang="en-US" lang="zh-CN">
                  <a:solidFill>
                    <a:srgbClr val="1F497D"/>
                  </a:solidFill>
                </a:rPr>
                <a:t>运营战略</a:t>
              </a:r>
            </a:p>
          </p:txBody>
        </p:sp>
        <p:sp>
          <p:nvSpPr>
            <p:cNvPr id="46" name="Text Box 53"/>
            <p:cNvSpPr txBox="1">
              <a:spLocks noChangeArrowheads="1"/>
            </p:cNvSpPr>
            <p:nvPr/>
          </p:nvSpPr>
          <p:spPr bwMode="auto">
            <a:xfrm>
              <a:off x="2848953" y="4482099"/>
              <a:ext cx="958965" cy="30098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i="1">
                  <a:solidFill>
                    <a:schemeClr val="tx1"/>
                  </a:solidFill>
                  <a:latin typeface="Arial"/>
                  <a:ea charset="-122" pitchFamily="2" typeface="华文细黑"/>
                </a:defRPr>
              </a:lvl1pPr>
              <a:lvl2pPr eaLnBrk="0" hangingPunct="0" indent="-285750" marL="742950">
                <a:defRPr i="1">
                  <a:solidFill>
                    <a:schemeClr val="tx1"/>
                  </a:solidFill>
                  <a:latin typeface="Arial"/>
                  <a:ea charset="-122" pitchFamily="2" typeface="华文细黑"/>
                </a:defRPr>
              </a:lvl2pPr>
              <a:lvl3pPr eaLnBrk="0" hangingPunct="0" indent="-228600" marL="1143000">
                <a:defRPr i="1">
                  <a:solidFill>
                    <a:schemeClr val="tx1"/>
                  </a:solidFill>
                  <a:latin typeface="Arial"/>
                  <a:ea charset="-122" pitchFamily="2" typeface="华文细黑"/>
                </a:defRPr>
              </a:lvl3pPr>
              <a:lvl4pPr eaLnBrk="0" hangingPunct="0" indent="-228600" marL="1600200">
                <a:defRPr i="1">
                  <a:solidFill>
                    <a:schemeClr val="tx1"/>
                  </a:solidFill>
                  <a:latin typeface="Arial"/>
                  <a:ea charset="-122" pitchFamily="2" typeface="华文细黑"/>
                </a:defRPr>
              </a:lvl4pPr>
              <a:lvl5pPr eaLnBrk="0" hangingPunct="0" indent="-228600" marL="2057400">
                <a:defRPr i="1">
                  <a:solidFill>
                    <a:schemeClr val="tx1"/>
                  </a:solidFill>
                  <a:latin typeface="Arial"/>
                  <a:ea charset="-122" pitchFamily="2" typeface="华文细黑"/>
                </a:defRPr>
              </a:lvl5pPr>
              <a:lvl6pPr eaLnBrk="0" fontAlgn="base" hangingPunct="0" indent="-228600" marL="2514600">
                <a:spcBef>
                  <a:spcPct val="0"/>
                </a:spcBef>
                <a:spcAft>
                  <a:spcPct val="0"/>
                </a:spcAft>
                <a:defRPr i="1">
                  <a:solidFill>
                    <a:schemeClr val="tx1"/>
                  </a:solidFill>
                  <a:latin typeface="Arial"/>
                  <a:ea charset="-122" pitchFamily="2" typeface="华文细黑"/>
                </a:defRPr>
              </a:lvl6pPr>
              <a:lvl7pPr eaLnBrk="0" fontAlgn="base" hangingPunct="0" indent="-228600" marL="2971800">
                <a:spcBef>
                  <a:spcPct val="0"/>
                </a:spcBef>
                <a:spcAft>
                  <a:spcPct val="0"/>
                </a:spcAft>
                <a:defRPr i="1">
                  <a:solidFill>
                    <a:schemeClr val="tx1"/>
                  </a:solidFill>
                  <a:latin typeface="Arial"/>
                  <a:ea charset="-122" pitchFamily="2" typeface="华文细黑"/>
                </a:defRPr>
              </a:lvl7pPr>
              <a:lvl8pPr eaLnBrk="0" fontAlgn="base" hangingPunct="0" indent="-228600" marL="3429000">
                <a:spcBef>
                  <a:spcPct val="0"/>
                </a:spcBef>
                <a:spcAft>
                  <a:spcPct val="0"/>
                </a:spcAft>
                <a:defRPr i="1">
                  <a:solidFill>
                    <a:schemeClr val="tx1"/>
                  </a:solidFill>
                  <a:latin typeface="Arial"/>
                  <a:ea charset="-122" pitchFamily="2" typeface="华文细黑"/>
                </a:defRPr>
              </a:lvl8pPr>
              <a:lvl9pPr eaLnBrk="0" fontAlgn="base" hangingPunct="0" indent="-228600" marL="3886200">
                <a:spcBef>
                  <a:spcPct val="0"/>
                </a:spcBef>
                <a:spcAft>
                  <a:spcPct val="0"/>
                </a:spcAft>
                <a:defRPr i="1">
                  <a:solidFill>
                    <a:schemeClr val="tx1"/>
                  </a:solidFill>
                  <a:latin typeface="Arial"/>
                  <a:ea charset="-122" pitchFamily="2" typeface="华文细黑"/>
                </a:defRPr>
              </a:lvl9pPr>
            </a:lstStyle>
            <a:p>
              <a:pPr defTabSz="913996" eaLnBrk="1" hangingPunct="1">
                <a:spcBef>
                  <a:spcPct val="50000"/>
                </a:spcBef>
                <a:defRPr/>
              </a:pPr>
              <a:r>
                <a:rPr altLang="zh-CN" b="1" i="0" kern="0" lang="en-US" sz="1600">
                  <a:solidFill>
                    <a:srgbClr val="1F497D"/>
                  </a:solidFill>
                  <a:latin charset="-122" pitchFamily="34" typeface="微软雅黑"/>
                  <a:ea charset="-122" pitchFamily="34" typeface="微软雅黑"/>
                </a:rPr>
                <a:t>2014年</a:t>
              </a:r>
            </a:p>
          </p:txBody>
        </p:sp>
        <p:sp>
          <p:nvSpPr>
            <p:cNvPr id="47" name="Text Box 55"/>
            <p:cNvSpPr txBox="1">
              <a:spLocks noChangeArrowheads="1"/>
            </p:cNvSpPr>
            <p:nvPr/>
          </p:nvSpPr>
          <p:spPr bwMode="auto">
            <a:xfrm>
              <a:off x="4604169" y="4497835"/>
              <a:ext cx="936682" cy="30098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defPPr>
                <a:defRPr lang="zh-CN"/>
              </a:defPPr>
              <a:lvl1pPr fontAlgn="auto" indent="0" lvl="0" marR="0">
                <a:lnSpc>
                  <a:spcPct val="100000"/>
                </a:lnSpc>
                <a:spcBef>
                  <a:spcPct val="50000"/>
                </a:spcBef>
                <a:spcAft>
                  <a:spcPct val="0"/>
                </a:spcAft>
                <a:buClrTx/>
                <a:buSzTx/>
                <a:buFontTx/>
                <a:buNone/>
                <a:defRPr b="1" baseline="0" cap="none" i="0" kern="0" kumimoji="0" normalizeH="0" spc="0" strike="noStrike" sz="1400" u="none">
                  <a:ln>
                    <a:noFill/>
                  </a:ln>
                  <a:solidFill>
                    <a:srgbClr val="646464"/>
                  </a:solidFill>
                  <a:effectLst/>
                  <a:uLnTx/>
                  <a:uFillTx/>
                  <a:latin charset="0" pitchFamily="34" typeface="Impact"/>
                  <a:ea charset="-122" pitchFamily="34" typeface="微软雅黑"/>
                </a:defRPr>
              </a:lvl1pPr>
              <a:lvl2pPr eaLnBrk="0" hangingPunct="0" indent="-285750" marL="742950">
                <a:defRPr i="1">
                  <a:latin typeface="Arial"/>
                  <a:ea charset="-122" pitchFamily="2" typeface="华文细黑"/>
                </a:defRPr>
              </a:lvl2pPr>
              <a:lvl3pPr eaLnBrk="0" hangingPunct="0" indent="-228600" marL="1143000">
                <a:defRPr i="1">
                  <a:latin typeface="Arial"/>
                  <a:ea charset="-122" pitchFamily="2" typeface="华文细黑"/>
                </a:defRPr>
              </a:lvl3pPr>
              <a:lvl4pPr eaLnBrk="0" hangingPunct="0" indent="-228600" marL="1600200">
                <a:defRPr i="1">
                  <a:latin typeface="Arial"/>
                  <a:ea charset="-122" pitchFamily="2" typeface="华文细黑"/>
                </a:defRPr>
              </a:lvl4pPr>
              <a:lvl5pPr eaLnBrk="0" hangingPunct="0" indent="-228600" marL="2057400">
                <a:defRPr i="1">
                  <a:latin typeface="Arial"/>
                  <a:ea charset="-122" pitchFamily="2" typeface="华文细黑"/>
                </a:defRPr>
              </a:lvl5pPr>
              <a:lvl6pPr eaLnBrk="0" fontAlgn="base" hangingPunct="0" indent="-228600" marL="2514600">
                <a:spcBef>
                  <a:spcPct val="0"/>
                </a:spcBef>
                <a:spcAft>
                  <a:spcPct val="0"/>
                </a:spcAft>
                <a:defRPr i="1">
                  <a:latin typeface="Arial"/>
                  <a:ea charset="-122" pitchFamily="2" typeface="华文细黑"/>
                </a:defRPr>
              </a:lvl6pPr>
              <a:lvl7pPr eaLnBrk="0" fontAlgn="base" hangingPunct="0" indent="-228600" marL="2971800">
                <a:spcBef>
                  <a:spcPct val="0"/>
                </a:spcBef>
                <a:spcAft>
                  <a:spcPct val="0"/>
                </a:spcAft>
                <a:defRPr i="1">
                  <a:latin typeface="Arial"/>
                  <a:ea charset="-122" pitchFamily="2" typeface="华文细黑"/>
                </a:defRPr>
              </a:lvl7pPr>
              <a:lvl8pPr eaLnBrk="0" fontAlgn="base" hangingPunct="0" indent="-228600" marL="3429000">
                <a:spcBef>
                  <a:spcPct val="0"/>
                </a:spcBef>
                <a:spcAft>
                  <a:spcPct val="0"/>
                </a:spcAft>
                <a:defRPr i="1">
                  <a:latin typeface="Arial"/>
                  <a:ea charset="-122" pitchFamily="2" typeface="华文细黑"/>
                </a:defRPr>
              </a:lvl8pPr>
              <a:lvl9pPr eaLnBrk="0" fontAlgn="base" hangingPunct="0" indent="-228600" marL="3886200">
                <a:spcBef>
                  <a:spcPct val="0"/>
                </a:spcBef>
                <a:spcAft>
                  <a:spcPct val="0"/>
                </a:spcAft>
                <a:defRPr i="1">
                  <a:latin typeface="Arial"/>
                  <a:ea charset="-122" pitchFamily="2" typeface="华文细黑"/>
                </a:defRPr>
              </a:lvl9pPr>
            </a:lstStyle>
            <a:p>
              <a:pPr defTabSz="913996"/>
              <a:r>
                <a:rPr altLang="zh-CN" lang="en-US" sz="1600">
                  <a:solidFill>
                    <a:srgbClr val="1F497D"/>
                  </a:solidFill>
                  <a:latin charset="-122" pitchFamily="34" typeface="微软雅黑"/>
                </a:rPr>
                <a:t>2016年</a:t>
              </a:r>
            </a:p>
          </p:txBody>
        </p:sp>
        <p:sp>
          <p:nvSpPr>
            <p:cNvPr id="48" name="Text Box 56"/>
            <p:cNvSpPr txBox="1">
              <a:spLocks noChangeArrowheads="1"/>
            </p:cNvSpPr>
            <p:nvPr/>
          </p:nvSpPr>
          <p:spPr bwMode="auto">
            <a:xfrm>
              <a:off x="6562002" y="4482237"/>
              <a:ext cx="1076123" cy="30098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defPPr>
                <a:defRPr lang="zh-CN"/>
              </a:defPPr>
              <a:lvl1pPr fontAlgn="auto" indent="0" lvl="0" marR="0">
                <a:lnSpc>
                  <a:spcPct val="100000"/>
                </a:lnSpc>
                <a:spcBef>
                  <a:spcPct val="50000"/>
                </a:spcBef>
                <a:spcAft>
                  <a:spcPct val="0"/>
                </a:spcAft>
                <a:buClrTx/>
                <a:buSzTx/>
                <a:buFontTx/>
                <a:buNone/>
                <a:defRPr b="1" baseline="0" cap="none" i="0" kern="0" kumimoji="0" normalizeH="0" spc="0" strike="noStrike" sz="1400" u="none">
                  <a:ln>
                    <a:noFill/>
                  </a:ln>
                  <a:solidFill>
                    <a:srgbClr val="646464"/>
                  </a:solidFill>
                  <a:effectLst/>
                  <a:uLnTx/>
                  <a:uFillTx/>
                  <a:latin charset="0" pitchFamily="34" typeface="Impact"/>
                  <a:ea charset="-122" pitchFamily="34" typeface="微软雅黑"/>
                </a:defRPr>
              </a:lvl1pPr>
              <a:lvl2pPr eaLnBrk="0" hangingPunct="0" indent="-285750" marL="742950">
                <a:defRPr i="1">
                  <a:latin typeface="Arial"/>
                  <a:ea charset="-122" pitchFamily="2" typeface="华文细黑"/>
                </a:defRPr>
              </a:lvl2pPr>
              <a:lvl3pPr eaLnBrk="0" hangingPunct="0" indent="-228600" marL="1143000">
                <a:defRPr i="1">
                  <a:latin typeface="Arial"/>
                  <a:ea charset="-122" pitchFamily="2" typeface="华文细黑"/>
                </a:defRPr>
              </a:lvl3pPr>
              <a:lvl4pPr eaLnBrk="0" hangingPunct="0" indent="-228600" marL="1600200">
                <a:defRPr i="1">
                  <a:latin typeface="Arial"/>
                  <a:ea charset="-122" pitchFamily="2" typeface="华文细黑"/>
                </a:defRPr>
              </a:lvl4pPr>
              <a:lvl5pPr eaLnBrk="0" hangingPunct="0" indent="-228600" marL="2057400">
                <a:defRPr i="1">
                  <a:latin typeface="Arial"/>
                  <a:ea charset="-122" pitchFamily="2" typeface="华文细黑"/>
                </a:defRPr>
              </a:lvl5pPr>
              <a:lvl6pPr eaLnBrk="0" fontAlgn="base" hangingPunct="0" indent="-228600" marL="2514600">
                <a:spcBef>
                  <a:spcPct val="0"/>
                </a:spcBef>
                <a:spcAft>
                  <a:spcPct val="0"/>
                </a:spcAft>
                <a:defRPr i="1">
                  <a:latin typeface="Arial"/>
                  <a:ea charset="-122" pitchFamily="2" typeface="华文细黑"/>
                </a:defRPr>
              </a:lvl6pPr>
              <a:lvl7pPr eaLnBrk="0" fontAlgn="base" hangingPunct="0" indent="-228600" marL="2971800">
                <a:spcBef>
                  <a:spcPct val="0"/>
                </a:spcBef>
                <a:spcAft>
                  <a:spcPct val="0"/>
                </a:spcAft>
                <a:defRPr i="1">
                  <a:latin typeface="Arial"/>
                  <a:ea charset="-122" pitchFamily="2" typeface="华文细黑"/>
                </a:defRPr>
              </a:lvl7pPr>
              <a:lvl8pPr eaLnBrk="0" fontAlgn="base" hangingPunct="0" indent="-228600" marL="3429000">
                <a:spcBef>
                  <a:spcPct val="0"/>
                </a:spcBef>
                <a:spcAft>
                  <a:spcPct val="0"/>
                </a:spcAft>
                <a:defRPr i="1">
                  <a:latin typeface="Arial"/>
                  <a:ea charset="-122" pitchFamily="2" typeface="华文细黑"/>
                </a:defRPr>
              </a:lvl8pPr>
              <a:lvl9pPr eaLnBrk="0" fontAlgn="base" hangingPunct="0" indent="-228600" marL="3886200">
                <a:spcBef>
                  <a:spcPct val="0"/>
                </a:spcBef>
                <a:spcAft>
                  <a:spcPct val="0"/>
                </a:spcAft>
                <a:defRPr i="1">
                  <a:latin typeface="Arial"/>
                  <a:ea charset="-122" pitchFamily="2" typeface="华文细黑"/>
                </a:defRPr>
              </a:lvl9pPr>
            </a:lstStyle>
            <a:p>
              <a:pPr defTabSz="913996"/>
              <a:r>
                <a:rPr altLang="zh-CN" lang="en-US" sz="1600">
                  <a:solidFill>
                    <a:srgbClr val="1F497D"/>
                  </a:solidFill>
                  <a:latin charset="-122" pitchFamily="34" typeface="微软雅黑"/>
                </a:rPr>
                <a:t>2021年</a:t>
              </a:r>
            </a:p>
          </p:txBody>
        </p:sp>
        <p:grpSp>
          <p:nvGrpSpPr>
            <p:cNvPr id="49" name="Group 34"/>
            <p:cNvGrpSpPr/>
            <p:nvPr/>
          </p:nvGrpSpPr>
          <p:grpSpPr>
            <a:xfrm>
              <a:off x="4597315" y="2518498"/>
              <a:ext cx="605563" cy="593725"/>
              <a:chExt cx="300" cy="294"/>
            </a:xfrm>
          </p:grpSpPr>
          <p:grpSp>
            <p:nvGrpSpPr>
              <p:cNvPr id="59" name="Group 35"/>
              <p:cNvGrpSpPr/>
              <p:nvPr/>
            </p:nvGrpSpPr>
            <p:grpSpPr>
              <a:xfrm>
                <a:off x="0" y="0"/>
                <a:ext cx="300" cy="294"/>
                <a:chExt cx="1035" cy="1019"/>
              </a:xfrm>
            </p:grpSpPr>
            <p:sp>
              <p:nvSpPr>
                <p:cNvPr id="61" name="Oval 38"/>
                <p:cNvSpPr>
                  <a:spLocks noChangeArrowheads="1"/>
                </p:cNvSpPr>
                <p:nvPr/>
              </p:nvSpPr>
              <p:spPr bwMode="auto">
                <a:xfrm>
                  <a:off x="0" y="0"/>
                  <a:ext cx="1035" cy="1019"/>
                </a:xfrm>
                <a:prstGeom prst="ellipse">
                  <a:avLst/>
                </a:prstGeom>
                <a:solidFill>
                  <a:schemeClr val="tx2"/>
                </a:solidFill>
                <a:ln w="9525">
                  <a:solidFill>
                    <a:schemeClr val="tx2"/>
                  </a:solidFill>
                  <a:round/>
                </a:ln>
                <a:effectLst/>
              </p:spPr>
              <p:txBody>
                <a:bodyPr anchor="ctr" wrap="none"/>
                <a:lstStyle/>
                <a:p>
                  <a:pPr algn="ctr" defTabSz="913996">
                    <a:defRPr/>
                  </a:pPr>
                  <a:endParaRPr altLang="en-US" b="1" kern="0" lang="zh-CN" sz="3199">
                    <a:solidFill>
                      <a:srgbClr val="FFFFFF"/>
                    </a:solidFill>
                    <a:latin charset="-122" pitchFamily="34" typeface="微软雅黑"/>
                    <a:ea charset="-122" pitchFamily="34" typeface="微软雅黑"/>
                  </a:endParaRPr>
                </a:p>
              </p:txBody>
            </p:sp>
            <p:pic>
              <p:nvPicPr>
                <p:cNvPr descr="Picture2" id="62" name="Picture 39"/>
                <p:cNvPicPr>
                  <a:picLocks noChangeArrowheads="1" noChangeAspect="1"/>
                </p:cNvPicPr>
                <p:nvPr/>
              </p:nvPicPr>
              <p:blipFill>
                <a:blip r:embed="rId3">
                  <a:extLst>
                    <a:ext uri="{28A0092B-C50C-407E-A947-70E740481C1C}">
                      <a14:useLocalDpi val="0"/>
                    </a:ext>
                  </a:extLst>
                </a:blip>
                <a:stretch>
                  <a:fillRect/>
                </a:stretch>
              </p:blipFill>
              <p:spPr bwMode="auto">
                <a:xfrm>
                  <a:off x="126" y="32"/>
                  <a:ext cx="823" cy="3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grpSp>
          <p:sp>
            <p:nvSpPr>
              <p:cNvPr id="60" name="WordArt 40"/>
              <p:cNvSpPr>
                <a:spLocks noChangeArrowheads="1" noChangeShapeType="1"/>
              </p:cNvSpPr>
              <p:nvPr/>
            </p:nvSpPr>
            <p:spPr bwMode="auto">
              <a:xfrm>
                <a:off x="111" y="87"/>
                <a:ext cx="78" cy="115"/>
              </a:xfrm>
              <a:prstGeom prst="rect">
                <a:avLst/>
              </a:prstGeom>
            </p:spPr>
            <p:txBody>
              <a:bodyPr fromWordArt="1" wrap="none">
                <a:prstTxWarp prst="textPlain">
                  <a:avLst>
                    <a:gd fmla="val 50000" name="adj"/>
                  </a:avLst>
                </a:prstTxWarp>
              </a:bodyPr>
              <a:lstStyle/>
              <a:p>
                <a:pPr algn="ctr" defTabSz="913996">
                  <a:defRPr/>
                </a:pPr>
                <a:r>
                  <a:rPr altLang="zh-CN" kern="10" lang="en-US" sz="2399">
                    <a:ln w="9525">
                      <a:noFill/>
                      <a:round/>
                    </a:ln>
                    <a:solidFill>
                      <a:srgbClr val="FFFFFF"/>
                    </a:solidFill>
                    <a:latin charset="0" pitchFamily="34" typeface="Impact"/>
                    <a:ea charset="-122" pitchFamily="34" typeface="微软雅黑"/>
                  </a:rPr>
                  <a:t>3</a:t>
                </a:r>
              </a:p>
            </p:txBody>
          </p:sp>
        </p:grpSp>
        <p:grpSp>
          <p:nvGrpSpPr>
            <p:cNvPr id="50" name="Group 34"/>
            <p:cNvGrpSpPr/>
            <p:nvPr/>
          </p:nvGrpSpPr>
          <p:grpSpPr>
            <a:xfrm>
              <a:off x="2909121" y="3363049"/>
              <a:ext cx="605563" cy="593725"/>
              <a:chExt cx="300" cy="294"/>
            </a:xfrm>
          </p:grpSpPr>
          <p:grpSp>
            <p:nvGrpSpPr>
              <p:cNvPr id="55" name="Group 35"/>
              <p:cNvGrpSpPr/>
              <p:nvPr/>
            </p:nvGrpSpPr>
            <p:grpSpPr>
              <a:xfrm>
                <a:off x="0" y="0"/>
                <a:ext cx="300" cy="294"/>
                <a:chExt cx="1035" cy="1019"/>
              </a:xfrm>
            </p:grpSpPr>
            <p:sp>
              <p:nvSpPr>
                <p:cNvPr id="57" name="Oval 38"/>
                <p:cNvSpPr>
                  <a:spLocks noChangeArrowheads="1"/>
                </p:cNvSpPr>
                <p:nvPr/>
              </p:nvSpPr>
              <p:spPr bwMode="auto">
                <a:xfrm>
                  <a:off x="0" y="0"/>
                  <a:ext cx="1035" cy="1019"/>
                </a:xfrm>
                <a:prstGeom prst="ellipse">
                  <a:avLst/>
                </a:prstGeom>
                <a:solidFill>
                  <a:schemeClr val="tx2"/>
                </a:solidFill>
                <a:ln w="9525">
                  <a:solidFill>
                    <a:schemeClr val="tx2"/>
                  </a:solidFill>
                  <a:round/>
                </a:ln>
                <a:effectLst/>
              </p:spPr>
              <p:txBody>
                <a:bodyPr anchor="ctr" wrap="none"/>
                <a:lstStyle/>
                <a:p>
                  <a:pPr algn="ctr" defTabSz="913996">
                    <a:defRPr/>
                  </a:pPr>
                  <a:endParaRPr altLang="en-US" b="1" kern="0" lang="zh-CN" sz="3199">
                    <a:solidFill>
                      <a:srgbClr val="FFFFFF"/>
                    </a:solidFill>
                    <a:latin charset="-122" pitchFamily="34" typeface="微软雅黑"/>
                    <a:ea charset="-122" pitchFamily="34" typeface="微软雅黑"/>
                  </a:endParaRPr>
                </a:p>
              </p:txBody>
            </p:sp>
            <p:pic>
              <p:nvPicPr>
                <p:cNvPr descr="Picture2" id="58" name="Picture 39"/>
                <p:cNvPicPr>
                  <a:picLocks noChangeArrowheads="1" noChangeAspect="1"/>
                </p:cNvPicPr>
                <p:nvPr/>
              </p:nvPicPr>
              <p:blipFill>
                <a:blip r:embed="rId3">
                  <a:extLst>
                    <a:ext uri="{28A0092B-C50C-407E-A947-70E740481C1C}">
                      <a14:useLocalDpi val="0"/>
                    </a:ext>
                  </a:extLst>
                </a:blip>
                <a:stretch>
                  <a:fillRect/>
                </a:stretch>
              </p:blipFill>
              <p:spPr bwMode="auto">
                <a:xfrm>
                  <a:off x="126" y="32"/>
                  <a:ext cx="823" cy="3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grpSp>
          <p:sp>
            <p:nvSpPr>
              <p:cNvPr id="56" name="WordArt 40"/>
              <p:cNvSpPr>
                <a:spLocks noChangeArrowheads="1" noChangeShapeType="1"/>
              </p:cNvSpPr>
              <p:nvPr/>
            </p:nvSpPr>
            <p:spPr bwMode="auto">
              <a:xfrm>
                <a:off x="111" y="87"/>
                <a:ext cx="78" cy="115"/>
              </a:xfrm>
              <a:prstGeom prst="rect">
                <a:avLst/>
              </a:prstGeom>
            </p:spPr>
            <p:txBody>
              <a:bodyPr fromWordArt="1" wrap="none">
                <a:prstTxWarp prst="textPlain">
                  <a:avLst>
                    <a:gd fmla="val 50000" name="adj"/>
                  </a:avLst>
                </a:prstTxWarp>
              </a:bodyPr>
              <a:lstStyle/>
              <a:p>
                <a:pPr algn="ctr" defTabSz="913996">
                  <a:defRPr/>
                </a:pPr>
                <a:r>
                  <a:rPr altLang="zh-CN" kern="10" lang="en-US" sz="2399">
                    <a:ln w="9525">
                      <a:noFill/>
                      <a:round/>
                    </a:ln>
                    <a:solidFill>
                      <a:srgbClr val="FFFFFF"/>
                    </a:solidFill>
                    <a:latin charset="0" pitchFamily="34" typeface="Impact"/>
                    <a:ea charset="-122" pitchFamily="34" typeface="微软雅黑"/>
                  </a:rPr>
                  <a:t>1</a:t>
                </a:r>
              </a:p>
            </p:txBody>
          </p:sp>
        </p:grpSp>
        <p:sp>
          <p:nvSpPr>
            <p:cNvPr id="51" name="Text Box 52"/>
            <p:cNvSpPr txBox="1">
              <a:spLocks noChangeArrowheads="1"/>
            </p:cNvSpPr>
            <p:nvPr/>
          </p:nvSpPr>
          <p:spPr bwMode="auto">
            <a:xfrm>
              <a:off x="7638123" y="4480446"/>
              <a:ext cx="812479" cy="30098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defPPr>
                <a:defRPr lang="zh-CN"/>
              </a:defPPr>
              <a:lvl1pPr fontAlgn="auto" indent="0" lvl="0" marR="0">
                <a:lnSpc>
                  <a:spcPct val="100000"/>
                </a:lnSpc>
                <a:spcBef>
                  <a:spcPct val="50000"/>
                </a:spcBef>
                <a:spcAft>
                  <a:spcPct val="0"/>
                </a:spcAft>
                <a:buClrTx/>
                <a:buSzTx/>
                <a:buFontTx/>
                <a:buNone/>
                <a:defRPr b="1" baseline="0" cap="none" i="0" kern="0" kumimoji="0" normalizeH="0" spc="0" strike="noStrike" sz="1400" u="none">
                  <a:ln>
                    <a:noFill/>
                  </a:ln>
                  <a:solidFill>
                    <a:srgbClr val="646464"/>
                  </a:solidFill>
                  <a:effectLst/>
                  <a:uLnTx/>
                  <a:uFillTx/>
                  <a:latin charset="0" pitchFamily="34" typeface="Impact"/>
                  <a:ea charset="-122" pitchFamily="34" typeface="微软雅黑"/>
                </a:defRPr>
              </a:lvl1pPr>
              <a:lvl2pPr eaLnBrk="0" hangingPunct="0" indent="-285750" marL="742950">
                <a:defRPr i="1">
                  <a:latin typeface="Arial"/>
                  <a:ea charset="-122" pitchFamily="2" typeface="华文细黑"/>
                </a:defRPr>
              </a:lvl2pPr>
              <a:lvl3pPr eaLnBrk="0" hangingPunct="0" indent="-228600" marL="1143000">
                <a:defRPr i="1">
                  <a:latin typeface="Arial"/>
                  <a:ea charset="-122" pitchFamily="2" typeface="华文细黑"/>
                </a:defRPr>
              </a:lvl3pPr>
              <a:lvl4pPr eaLnBrk="0" hangingPunct="0" indent="-228600" marL="1600200">
                <a:defRPr i="1">
                  <a:latin typeface="Arial"/>
                  <a:ea charset="-122" pitchFamily="2" typeface="华文细黑"/>
                </a:defRPr>
              </a:lvl4pPr>
              <a:lvl5pPr eaLnBrk="0" hangingPunct="0" indent="-228600" marL="2057400">
                <a:defRPr i="1">
                  <a:latin typeface="Arial"/>
                  <a:ea charset="-122" pitchFamily="2" typeface="华文细黑"/>
                </a:defRPr>
              </a:lvl5pPr>
              <a:lvl6pPr eaLnBrk="0" fontAlgn="base" hangingPunct="0" indent="-228600" marL="2514600">
                <a:spcBef>
                  <a:spcPct val="0"/>
                </a:spcBef>
                <a:spcAft>
                  <a:spcPct val="0"/>
                </a:spcAft>
                <a:defRPr i="1">
                  <a:latin typeface="Arial"/>
                  <a:ea charset="-122" pitchFamily="2" typeface="华文细黑"/>
                </a:defRPr>
              </a:lvl6pPr>
              <a:lvl7pPr eaLnBrk="0" fontAlgn="base" hangingPunct="0" indent="-228600" marL="2971800">
                <a:spcBef>
                  <a:spcPct val="0"/>
                </a:spcBef>
                <a:spcAft>
                  <a:spcPct val="0"/>
                </a:spcAft>
                <a:defRPr i="1">
                  <a:latin typeface="Arial"/>
                  <a:ea charset="-122" pitchFamily="2" typeface="华文细黑"/>
                </a:defRPr>
              </a:lvl7pPr>
              <a:lvl8pPr eaLnBrk="0" fontAlgn="base" hangingPunct="0" indent="-228600" marL="3429000">
                <a:spcBef>
                  <a:spcPct val="0"/>
                </a:spcBef>
                <a:spcAft>
                  <a:spcPct val="0"/>
                </a:spcAft>
                <a:defRPr i="1">
                  <a:latin typeface="Arial"/>
                  <a:ea charset="-122" pitchFamily="2" typeface="华文细黑"/>
                </a:defRPr>
              </a:lvl8pPr>
              <a:lvl9pPr eaLnBrk="0" fontAlgn="base" hangingPunct="0" indent="-228600" marL="3886200">
                <a:spcBef>
                  <a:spcPct val="0"/>
                </a:spcBef>
                <a:spcAft>
                  <a:spcPct val="0"/>
                </a:spcAft>
                <a:defRPr i="1">
                  <a:latin typeface="Arial"/>
                  <a:ea charset="-122" pitchFamily="2" typeface="华文细黑"/>
                </a:defRPr>
              </a:lvl9pPr>
            </a:lstStyle>
            <a:p>
              <a:pPr defTabSz="913996"/>
              <a:r>
                <a:rPr altLang="en-US" lang="zh-CN" sz="1600">
                  <a:solidFill>
                    <a:srgbClr val="1F497D"/>
                  </a:solidFill>
                  <a:latin charset="-122" pitchFamily="34" typeface="微软雅黑"/>
                </a:rPr>
                <a:t>时间</a:t>
              </a:r>
            </a:p>
          </p:txBody>
        </p:sp>
        <p:sp>
          <p:nvSpPr>
            <p:cNvPr id="52" name="Line 17"/>
            <p:cNvSpPr>
              <a:spLocks noChangeShapeType="1"/>
            </p:cNvSpPr>
            <p:nvPr/>
          </p:nvSpPr>
          <p:spPr bwMode="auto">
            <a:xfrm flipV="1" rot="16200000">
              <a:off x="5745415" y="3332721"/>
              <a:ext cx="2197498" cy="6937"/>
            </a:xfrm>
            <a:prstGeom prst="line">
              <a:avLst/>
            </a:prstGeom>
            <a:noFill/>
            <a:ln w="15875">
              <a:solidFill>
                <a:schemeClr val="tx2"/>
              </a:solidFill>
              <a:prstDash val="dashDot"/>
              <a:round/>
            </a:ln>
            <a:extLst>
              <a:ext uri="{909E8E84-426E-40DD-AFC4-6F175D3DCCD1}">
                <a14:hiddenFill>
                  <a:noFill/>
                </a14:hiddenFill>
              </a:ext>
            </a:extLst>
          </p:spPr>
          <p:txBody>
            <a:bodyPr/>
            <a:lstStyle/>
            <a:p>
              <a:pPr defTabSz="913996">
                <a:defRPr/>
              </a:pPr>
              <a:endParaRPr altLang="en-US" kern="0" lang="zh-CN" sz="1699">
                <a:solidFill>
                  <a:sysClr lastClr="000000" val="windowText"/>
                </a:solidFill>
                <a:latin charset="-122" pitchFamily="34" typeface="微软雅黑"/>
                <a:ea charset="-122" pitchFamily="34" typeface="微软雅黑"/>
              </a:endParaRPr>
            </a:p>
          </p:txBody>
        </p:sp>
        <p:sp>
          <p:nvSpPr>
            <p:cNvPr id="53" name="Line 17"/>
            <p:cNvSpPr>
              <a:spLocks noChangeShapeType="1"/>
            </p:cNvSpPr>
            <p:nvPr/>
          </p:nvSpPr>
          <p:spPr bwMode="auto">
            <a:xfrm flipV="1" rot="16200000">
              <a:off x="4169498" y="3764096"/>
              <a:ext cx="1322716" cy="18967"/>
            </a:xfrm>
            <a:prstGeom prst="line">
              <a:avLst/>
            </a:prstGeom>
            <a:noFill/>
            <a:ln w="15875">
              <a:solidFill>
                <a:schemeClr val="tx2"/>
              </a:solidFill>
              <a:prstDash val="dashDot"/>
              <a:round/>
            </a:ln>
            <a:extLst>
              <a:ext uri="{909E8E84-426E-40DD-AFC4-6F175D3DCCD1}">
                <a14:hiddenFill>
                  <a:noFill/>
                </a14:hiddenFill>
              </a:ext>
            </a:extLst>
          </p:spPr>
          <p:txBody>
            <a:bodyPr/>
            <a:lstStyle/>
            <a:p>
              <a:pPr defTabSz="913996">
                <a:defRPr/>
              </a:pPr>
              <a:endParaRPr altLang="en-US" kern="0" lang="zh-CN" sz="1699">
                <a:solidFill>
                  <a:sysClr lastClr="000000" val="windowText"/>
                </a:solidFill>
                <a:latin charset="-122" pitchFamily="34" typeface="微软雅黑"/>
                <a:ea charset="-122" pitchFamily="34" typeface="微软雅黑"/>
              </a:endParaRPr>
            </a:p>
          </p:txBody>
        </p:sp>
        <p:sp>
          <p:nvSpPr>
            <p:cNvPr id="54" name="Line 17"/>
            <p:cNvSpPr>
              <a:spLocks noChangeShapeType="1"/>
            </p:cNvSpPr>
            <p:nvPr/>
          </p:nvSpPr>
          <p:spPr bwMode="auto">
            <a:xfrm flipV="1" rot="16200000">
              <a:off x="2836558" y="4171756"/>
              <a:ext cx="561562" cy="0"/>
            </a:xfrm>
            <a:prstGeom prst="line">
              <a:avLst/>
            </a:prstGeom>
            <a:noFill/>
            <a:ln w="15875">
              <a:solidFill>
                <a:schemeClr val="tx2"/>
              </a:solidFill>
              <a:prstDash val="dashDot"/>
              <a:round/>
            </a:ln>
            <a:extLst>
              <a:ext uri="{909E8E84-426E-40DD-AFC4-6F175D3DCCD1}">
                <a14:hiddenFill>
                  <a:noFill/>
                </a14:hiddenFill>
              </a:ext>
            </a:extLst>
          </p:spPr>
          <p:txBody>
            <a:bodyPr/>
            <a:lstStyle/>
            <a:p>
              <a:pPr defTabSz="913996">
                <a:defRPr/>
              </a:pPr>
              <a:endParaRPr altLang="en-US" kern="0" lang="zh-CN" sz="1699">
                <a:solidFill>
                  <a:sysClr lastClr="000000" val="windowText"/>
                </a:solidFill>
                <a:latin charset="-122" pitchFamily="34" typeface="微软雅黑"/>
                <a:ea charset="-122" pitchFamily="34" typeface="微软雅黑"/>
              </a:endParaRPr>
            </a:p>
          </p:txBody>
        </p:sp>
      </p:grpSp>
    </p:spTree>
    <p:extLst>
      <p:ext uri="{BB962C8B-B14F-4D97-AF65-F5344CB8AC3E}">
        <p14:creationId val="3098622219"/>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2" presetSubtype="4">
                                  <p:stCondLst>
                                    <p:cond delay="0"/>
                                  </p:stCondLst>
                                  <p:childTnLst>
                                    <p:set>
                                      <p:cBhvr>
                                        <p:cTn dur="1" fill="hold" id="6">
                                          <p:stCondLst>
                                            <p:cond delay="0"/>
                                          </p:stCondLst>
                                        </p:cTn>
                                        <p:tgtEl>
                                          <p:spTgt spid="40"/>
                                        </p:tgtEl>
                                        <p:attrNameLst>
                                          <p:attrName>style.visibility</p:attrName>
                                        </p:attrNameLst>
                                      </p:cBhvr>
                                      <p:to>
                                        <p:strVal val="visible"/>
                                      </p:to>
                                    </p:set>
                                    <p:animEffect filter="wipe(down)" transition="in">
                                      <p:cBhvr>
                                        <p:cTn dur="500" id="7"/>
                                        <p:tgtEl>
                                          <p:spTgt spid="40"/>
                                        </p:tgtEl>
                                      </p:cBhvr>
                                    </p:animEffect>
                                  </p:childTnLst>
                                </p:cTn>
                              </p:par>
                              <p:par>
                                <p:cTn fill="hold" grpId="0" id="8" nodeType="withEffect" presetClass="entr" presetID="22" presetSubtype="4">
                                  <p:stCondLst>
                                    <p:cond delay="0"/>
                                  </p:stCondLst>
                                  <p:childTnLst>
                                    <p:set>
                                      <p:cBhvr>
                                        <p:cTn dur="1" fill="hold" id="9">
                                          <p:stCondLst>
                                            <p:cond delay="0"/>
                                          </p:stCondLst>
                                        </p:cTn>
                                        <p:tgtEl>
                                          <p:spTgt spid="36"/>
                                        </p:tgtEl>
                                        <p:attrNameLst>
                                          <p:attrName>style.visibility</p:attrName>
                                        </p:attrNameLst>
                                      </p:cBhvr>
                                      <p:to>
                                        <p:strVal val="visible"/>
                                      </p:to>
                                    </p:set>
                                    <p:animEffect filter="wipe(down)" transition="in">
                                      <p:cBhvr>
                                        <p:cTn dur="500" id="10"/>
                                        <p:tgtEl>
                                          <p:spTgt spid="36"/>
                                        </p:tgtEl>
                                      </p:cBhvr>
                                    </p:animEffect>
                                  </p:childTnLst>
                                </p:cTn>
                              </p:par>
                              <p:par>
                                <p:cTn fill="hold" grpId="0" id="11" nodeType="withEffect" presetClass="entr" presetID="22" presetSubtype="4">
                                  <p:stCondLst>
                                    <p:cond delay="0"/>
                                  </p:stCondLst>
                                  <p:childTnLst>
                                    <p:set>
                                      <p:cBhvr>
                                        <p:cTn dur="1" fill="hold" id="12">
                                          <p:stCondLst>
                                            <p:cond delay="0"/>
                                          </p:stCondLst>
                                        </p:cTn>
                                        <p:tgtEl>
                                          <p:spTgt spid="35"/>
                                        </p:tgtEl>
                                        <p:attrNameLst>
                                          <p:attrName>style.visibility</p:attrName>
                                        </p:attrNameLst>
                                      </p:cBhvr>
                                      <p:to>
                                        <p:strVal val="visible"/>
                                      </p:to>
                                    </p:set>
                                    <p:animEffect filter="wipe(down)" transition="in">
                                      <p:cBhvr>
                                        <p:cTn dur="500" id="13"/>
                                        <p:tgtEl>
                                          <p:spTgt spid="35"/>
                                        </p:tgtEl>
                                      </p:cBhvr>
                                    </p:animEffect>
                                  </p:childTnLst>
                                </p:cTn>
                              </p:par>
                              <p:par>
                                <p:cTn fill="hold" grpId="0" id="14" nodeType="withEffect" presetClass="entr" presetID="22" presetSubtype="4">
                                  <p:stCondLst>
                                    <p:cond delay="0"/>
                                  </p:stCondLst>
                                  <p:childTnLst>
                                    <p:set>
                                      <p:cBhvr>
                                        <p:cTn dur="1" fill="hold" id="15">
                                          <p:stCondLst>
                                            <p:cond delay="0"/>
                                          </p:stCondLst>
                                        </p:cTn>
                                        <p:tgtEl>
                                          <p:spTgt spid="34"/>
                                        </p:tgtEl>
                                        <p:attrNameLst>
                                          <p:attrName>style.visibility</p:attrName>
                                        </p:attrNameLst>
                                      </p:cBhvr>
                                      <p:to>
                                        <p:strVal val="visible"/>
                                      </p:to>
                                    </p:set>
                                    <p:animEffect filter="wipe(down)" transition="in">
                                      <p:cBhvr>
                                        <p:cTn dur="500" id="16"/>
                                        <p:tgtEl>
                                          <p:spTgt spid="3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4"/>
      <p:bldP grpId="0" spid="35"/>
      <p:bldP grpId="0" spid="36"/>
    </p:bldLst>
  </p:timing>
</p:sld>
</file>

<file path=ppt/slides/slide1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文本框 1"/>
          <p:cNvSpPr txBox="1"/>
          <p:nvPr/>
        </p:nvSpPr>
        <p:spPr>
          <a:xfrm>
            <a:off x="2269668" y="702125"/>
            <a:ext cx="7168243" cy="396240"/>
          </a:xfrm>
          <a:prstGeom prst="rect">
            <a:avLst/>
          </a:prstGeom>
          <a:noFill/>
        </p:spPr>
        <p:txBody>
          <a:bodyPr rtlCol="0" wrap="square">
            <a:spAutoFit/>
          </a:bodyPr>
          <a:lstStyle/>
          <a:p>
            <a:pPr algn="ctr"/>
            <a:r>
              <a:rPr altLang="en-US" b="1" lang="zh-CN" smtClean="0" sz="2000">
                <a:solidFill>
                  <a:schemeClr val="tx2"/>
                </a:solidFill>
                <a:latin charset="-122" pitchFamily="34" typeface="微软雅黑"/>
                <a:ea charset="-122" pitchFamily="34" typeface="微软雅黑"/>
              </a:rPr>
              <a:t>更多战略规划详见《2014年战略规划模板》</a:t>
            </a:r>
          </a:p>
        </p:txBody>
      </p:sp>
      <p:pic>
        <p:nvPicPr>
          <p:cNvPr id="3" name="图片 2"/>
          <p:cNvPicPr>
            <a:picLocks noChangeAspect="1"/>
          </p:cNvPicPr>
          <p:nvPr/>
        </p:nvPicPr>
        <p:blipFill>
          <a:blip r:embed="rId2">
            <a:extLst>
              <a:ext uri="{28A0092B-C50C-407E-A947-70E740481C1C}">
                <a14:useLocalDpi val="0"/>
              </a:ext>
            </a:extLst>
          </a:blip>
          <a:stretch>
            <a:fillRect/>
          </a:stretch>
        </p:blipFill>
        <p:spPr>
          <a:xfrm>
            <a:off x="1877798" y="1435922"/>
            <a:ext cx="8245923" cy="4591136"/>
          </a:xfrm>
          <a:prstGeom prst="rect">
            <a:avLst/>
          </a:prstGeom>
          <a:ln>
            <a:solidFill>
              <a:schemeClr val="tx2"/>
            </a:solidFill>
          </a:ln>
        </p:spPr>
      </p:pic>
    </p:spTree>
    <p:extLst>
      <p:ext uri="{BB962C8B-B14F-4D97-AF65-F5344CB8AC3E}">
        <p14:creationId val="2743303418"/>
      </p:ext>
    </p:extLst>
  </p:cSld>
  <p:clrMapOvr>
    <a:masterClrMapping/>
  </p:clrMapOvr>
  <mc:AlternateContent>
    <mc:Choice Requires="p14">
      <p:transition p14:dur="2000" spd="slow"/>
    </mc:Choice>
    <mc:Fallback>
      <p:transition spd="slow"/>
    </mc:Fallback>
  </mc:AlternateContent>
  <p:timing/>
</p:sld>
</file>

<file path=ppt/slides/slide1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1"/>
          <p:cNvSpPr/>
          <p:nvPr/>
        </p:nvSpPr>
        <p:spPr>
          <a:xfrm>
            <a:off x="-27053" y="1701258"/>
            <a:ext cx="5183226" cy="1655753"/>
          </a:xfrm>
          <a:prstGeom prst="rect">
            <a:avLst/>
          </a:prstGeom>
          <a:solidFill>
            <a:schemeClr val="tx2">
              <a:alpha val="2509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34070"/>
            <a:endParaRPr altLang="en-US" lang="zh-CN" sz="1699">
              <a:solidFill>
                <a:srgbClr val="1F497D"/>
              </a:solidFill>
            </a:endParaRPr>
          </a:p>
        </p:txBody>
      </p:sp>
      <p:sp>
        <p:nvSpPr>
          <p:cNvPr id="3" name="矩形 2"/>
          <p:cNvSpPr/>
          <p:nvPr/>
        </p:nvSpPr>
        <p:spPr>
          <a:xfrm>
            <a:off x="5300151" y="1701258"/>
            <a:ext cx="287957" cy="165575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3996"/>
            <a:endParaRPr altLang="en-US" lang="zh-CN" sz="1699">
              <a:solidFill>
                <a:srgbClr val="1F497D"/>
              </a:solidFill>
            </a:endParaRPr>
          </a:p>
        </p:txBody>
      </p:sp>
      <p:sp>
        <p:nvSpPr>
          <p:cNvPr id="4" name="TextBox 11"/>
          <p:cNvSpPr txBox="1"/>
          <p:nvPr/>
        </p:nvSpPr>
        <p:spPr>
          <a:xfrm>
            <a:off x="563632" y="2196979"/>
            <a:ext cx="1554480" cy="639928"/>
          </a:xfrm>
          <a:prstGeom prst="rect">
            <a:avLst/>
          </a:prstGeom>
          <a:noFill/>
        </p:spPr>
        <p:txBody>
          <a:bodyPr rtlCol="0" wrap="none">
            <a:spAutoFit/>
          </a:bodyPr>
          <a:lstStyle/>
          <a:p>
            <a:pPr algn="r" defTabSz="913996"/>
            <a:r>
              <a:rPr altLang="en-US" b="1" lang="zh-CN" sz="3599">
                <a:solidFill>
                  <a:srgbClr val="1F497D"/>
                </a:solidFill>
                <a:latin charset="-122" pitchFamily="34" typeface="微软雅黑"/>
                <a:ea charset="-122" pitchFamily="34" typeface="微软雅黑"/>
              </a:rPr>
              <a:t>第二章</a:t>
            </a:r>
          </a:p>
        </p:txBody>
      </p:sp>
      <p:sp>
        <p:nvSpPr>
          <p:cNvPr id="5" name="文本占位符 3"/>
          <p:cNvSpPr txBox="1"/>
          <p:nvPr/>
        </p:nvSpPr>
        <p:spPr>
          <a:xfrm>
            <a:off x="5804076" y="2133988"/>
            <a:ext cx="4186412" cy="431935"/>
          </a:xfrm>
          <a:prstGeom prst="rect">
            <a:avLst/>
          </a:prstGeom>
        </p:spPr>
        <p:txBody>
          <a:bodyPr anchor="ctr" bIns="45708" lIns="91416" rIns="91416" rtlCol="0" tIns="45708" vert="horz">
            <a:noAutofit/>
          </a:bodyPr>
          <a:lstStyle>
            <a:lvl1pPr algn="l" defTabSz="914400" eaLnBrk="1" hangingPunct="1" indent="0" latinLnBrk="0" marL="0" rtl="0">
              <a:spcBef>
                <a:spcPct val="20000"/>
              </a:spcBef>
              <a:buFont charset="0" panose="020b0604020202020204" pitchFamily="34" typeface="Arial"/>
              <a:buNone/>
              <a:defRPr b="1" kern="1200" sz="2800">
                <a:solidFill>
                  <a:srgbClr val="56762C"/>
                </a:solidFill>
                <a:latin typeface="+mn-lt"/>
                <a:ea typeface="+mn-ea"/>
                <a:cs typeface="+mn-cs"/>
              </a:defRPr>
            </a:lvl1pPr>
            <a:lvl2pPr algn="l" defTabSz="914400" eaLnBrk="1" hangingPunct="1" indent="0" latinLnBrk="0" marL="457200" rtl="0">
              <a:spcBef>
                <a:spcPct val="20000"/>
              </a:spcBef>
              <a:buFont charset="0" panose="020b0604020202020204" pitchFamily="34" typeface="Arial"/>
              <a:buNone/>
              <a:defRPr kern="1200" sz="1800">
                <a:solidFill>
                  <a:schemeClr val="tx1">
                    <a:tint val="75000"/>
                  </a:schemeClr>
                </a:solidFill>
                <a:latin typeface="+mn-lt"/>
                <a:ea typeface="+mn-ea"/>
                <a:cs typeface="+mn-cs"/>
              </a:defRPr>
            </a:lvl2pPr>
            <a:lvl3pPr algn="l" defTabSz="914400" eaLnBrk="1" hangingPunct="1" indent="0" latinLnBrk="0" marL="914400" rtl="0">
              <a:spcBef>
                <a:spcPct val="20000"/>
              </a:spcBef>
              <a:buFont charset="0" panose="020b0604020202020204" pitchFamily="34" typeface="Arial"/>
              <a:buNone/>
              <a:defRPr kern="1200" sz="1600">
                <a:solidFill>
                  <a:schemeClr val="tx1">
                    <a:tint val="75000"/>
                  </a:schemeClr>
                </a:solidFill>
                <a:latin typeface="+mn-lt"/>
                <a:ea typeface="+mn-ea"/>
                <a:cs typeface="+mn-cs"/>
              </a:defRPr>
            </a:lvl3pPr>
            <a:lvl4pPr algn="l" defTabSz="914400" eaLnBrk="1" hangingPunct="1" indent="0" latinLnBrk="0" marL="1371600" rtl="0">
              <a:spcBef>
                <a:spcPct val="20000"/>
              </a:spcBef>
              <a:buFont charset="0" panose="020b0604020202020204" pitchFamily="34" typeface="Arial"/>
              <a:buNone/>
              <a:defRPr kern="1200" sz="1400">
                <a:solidFill>
                  <a:schemeClr val="tx1">
                    <a:tint val="75000"/>
                  </a:schemeClr>
                </a:solidFill>
                <a:latin typeface="+mn-lt"/>
                <a:ea typeface="+mn-ea"/>
                <a:cs typeface="+mn-cs"/>
              </a:defRPr>
            </a:lvl4pPr>
            <a:lvl5pPr algn="l" defTabSz="914400" eaLnBrk="1" hangingPunct="1" indent="0" latinLnBrk="0" marL="1828800" rtl="0">
              <a:spcBef>
                <a:spcPct val="20000"/>
              </a:spcBef>
              <a:buFont charset="0" panose="020b0604020202020204" pitchFamily="34" typeface="Arial"/>
              <a:buNone/>
              <a:defRPr kern="1200" sz="1400">
                <a:solidFill>
                  <a:schemeClr val="tx1">
                    <a:tint val="75000"/>
                  </a:schemeClr>
                </a:solidFill>
                <a:latin typeface="+mn-lt"/>
                <a:ea typeface="+mn-ea"/>
                <a:cs typeface="+mn-cs"/>
              </a:defRPr>
            </a:lvl5pPr>
            <a:lvl6pPr algn="l" defTabSz="914400" eaLnBrk="1" hangingPunct="1" indent="0" latinLnBrk="0" marL="2286000" rtl="0">
              <a:spcBef>
                <a:spcPct val="20000"/>
              </a:spcBef>
              <a:buFont charset="0" panose="020b0604020202020204" pitchFamily="34" typeface="Arial"/>
              <a:buNone/>
              <a:defRPr kern="1200" sz="1400">
                <a:solidFill>
                  <a:schemeClr val="tx1">
                    <a:tint val="75000"/>
                  </a:schemeClr>
                </a:solidFill>
                <a:latin typeface="+mn-lt"/>
                <a:ea typeface="+mn-ea"/>
                <a:cs typeface="+mn-cs"/>
              </a:defRPr>
            </a:lvl6pPr>
            <a:lvl7pPr algn="l" defTabSz="914400" eaLnBrk="1" hangingPunct="1" indent="0" latinLnBrk="0" marL="2743200" rtl="0">
              <a:spcBef>
                <a:spcPct val="20000"/>
              </a:spcBef>
              <a:buFont charset="0" panose="020b0604020202020204" pitchFamily="34" typeface="Arial"/>
              <a:buNone/>
              <a:defRPr kern="1200" sz="1400">
                <a:solidFill>
                  <a:schemeClr val="tx1">
                    <a:tint val="75000"/>
                  </a:schemeClr>
                </a:solidFill>
                <a:latin typeface="+mn-lt"/>
                <a:ea typeface="+mn-ea"/>
                <a:cs typeface="+mn-cs"/>
              </a:defRPr>
            </a:lvl7pPr>
            <a:lvl8pPr algn="l" defTabSz="914400" eaLnBrk="1" hangingPunct="1" indent="0" latinLnBrk="0" marL="3200400" rtl="0">
              <a:spcBef>
                <a:spcPct val="20000"/>
              </a:spcBef>
              <a:buFont charset="0" panose="020b0604020202020204" pitchFamily="34" typeface="Arial"/>
              <a:buNone/>
              <a:defRPr kern="1200" sz="1400">
                <a:solidFill>
                  <a:schemeClr val="tx1">
                    <a:tint val="75000"/>
                  </a:schemeClr>
                </a:solidFill>
                <a:latin typeface="+mn-lt"/>
                <a:ea typeface="+mn-ea"/>
                <a:cs typeface="+mn-cs"/>
              </a:defRPr>
            </a:lvl8pPr>
            <a:lvl9pPr algn="l" defTabSz="914400" eaLnBrk="1" hangingPunct="1" indent="0" latinLnBrk="0" marL="3657600" rtl="0">
              <a:spcBef>
                <a:spcPct val="20000"/>
              </a:spcBef>
              <a:buFont charset="0" panose="020b0604020202020204" pitchFamily="34" typeface="Arial"/>
              <a:buNone/>
              <a:defRPr kern="1200" sz="1400">
                <a:solidFill>
                  <a:schemeClr val="tx1">
                    <a:tint val="75000"/>
                  </a:schemeClr>
                </a:solidFill>
                <a:latin typeface="+mn-lt"/>
                <a:ea typeface="+mn-ea"/>
                <a:cs typeface="+mn-cs"/>
              </a:defRPr>
            </a:lvl9pPr>
          </a:lstStyle>
          <a:p>
            <a:r>
              <a:rPr altLang="zh-CN" lang="en-US" sz="2799">
                <a:solidFill>
                  <a:srgbClr val="1F497D"/>
                </a:solidFill>
                <a:latin charset="0" pitchFamily="34" typeface="Impact"/>
                <a:ea charset="-122" pitchFamily="34" typeface="微软雅黑"/>
              </a:rPr>
              <a:t>02  医院品牌规划</a:t>
            </a:r>
          </a:p>
        </p:txBody>
      </p:sp>
      <p:sp>
        <p:nvSpPr>
          <p:cNvPr id="6" name="矩形 5"/>
          <p:cNvSpPr/>
          <p:nvPr/>
        </p:nvSpPr>
        <p:spPr>
          <a:xfrm>
            <a:off x="5804076" y="2759037"/>
            <a:ext cx="4535323" cy="21594"/>
          </a:xfrm>
          <a:prstGeom prst="rect">
            <a:avLst/>
          </a:prstGeom>
          <a:solidFill>
            <a:schemeClr val="tx2"/>
          </a:solidFill>
          <a:ln>
            <a:solidFill>
              <a:schemeClr val="tx2"/>
            </a:solidFill>
          </a:ln>
          <a:effectLst/>
        </p:spPr>
        <p:style>
          <a:lnRef idx="1">
            <a:schemeClr val="accent6"/>
          </a:lnRef>
          <a:fillRef idx="3">
            <a:schemeClr val="accent6"/>
          </a:fillRef>
          <a:effectRef idx="2">
            <a:schemeClr val="accent6"/>
          </a:effectRef>
          <a:fontRef idx="minor">
            <a:schemeClr val="lt1"/>
          </a:fontRef>
        </p:style>
        <p:txBody>
          <a:bodyPr anchor="ctr" rtlCol="0"/>
          <a:lstStyle/>
          <a:p>
            <a:pPr algn="ctr" defTabSz="913996"/>
            <a:endParaRPr lang="en-US" sz="1699">
              <a:solidFill>
                <a:srgbClr val="1F497D"/>
              </a:solidFill>
            </a:endParaRPr>
          </a:p>
        </p:txBody>
      </p:sp>
      <p:pic>
        <p:nvPicPr>
          <p:cNvPr id="7" name="Picture 2"/>
          <p:cNvPicPr>
            <a:picLocks noChangeArrowheads="1" noChangeAspect="1"/>
          </p:cNvPicPr>
          <p:nvPr/>
        </p:nvPicPr>
        <p:blipFill>
          <a:blip r:embed="rId3">
            <a:extLst>
              <a:ext uri="{28A0092B-C50C-407E-A947-70E740481C1C}">
                <a14:useLocalDpi val="0"/>
              </a:ext>
            </a:extLst>
          </a:blip>
          <a:stretch>
            <a:fillRect/>
          </a:stretch>
        </p:blipFill>
        <p:spPr bwMode="auto">
          <a:xfrm>
            <a:off x="2905837" y="1846030"/>
            <a:ext cx="1908815" cy="1349649"/>
          </a:xfrm>
          <a:prstGeom prst="rect">
            <a:avLst/>
          </a:prstGeom>
          <a:blipFill dpi="0" rotWithShape="1">
            <a:blip r:embed="rId2">
              <a:extLst>
                <a:ext uri="{28A0092B-C50C-407E-A947-70E740481C1C}">
                  <a14:useLocalDpi val="0"/>
                </a:ext>
              </a:extLst>
            </a:blip>
            <a:stretch>
              <a:fillRect/>
            </a:stretch>
          </a:blipFill>
          <a:ln w="28575">
            <a:solidFill>
              <a:schemeClr val="bg1"/>
            </a:solidFill>
          </a:ln>
          <a:effectLst/>
          <a:extLst/>
        </p:spPr>
      </p:pic>
      <p:sp>
        <p:nvSpPr>
          <p:cNvPr id="8" name="矩形 7"/>
          <p:cNvSpPr/>
          <p:nvPr/>
        </p:nvSpPr>
        <p:spPr>
          <a:xfrm>
            <a:off x="5850460" y="2853086"/>
            <a:ext cx="3597467" cy="1367796"/>
          </a:xfrm>
          <a:prstGeom prst="rect">
            <a:avLst/>
          </a:prstGeom>
        </p:spPr>
        <p:txBody>
          <a:bodyPr anchor="ctr" bIns="45708" lIns="91416" rIns="91416" rtlCol="0" tIns="45708" vert="horz">
            <a:noAutofit/>
          </a:bodyPr>
          <a:lstStyle/>
          <a:p>
            <a:pPr>
              <a:lnSpc>
                <a:spcPct val="150000"/>
              </a:lnSpc>
              <a:spcBef>
                <a:spcPct val="20000"/>
              </a:spcBef>
              <a:buFont charset="0" panose="020b0604020202020204" pitchFamily="34" typeface="Arial"/>
              <a:buNone/>
            </a:pPr>
            <a:r>
              <a:rPr altLang="zh-CN" lang="en-US" sz="1600">
                <a:solidFill>
                  <a:srgbClr val="1F497D"/>
                </a:solidFill>
                <a:ea charset="-122" pitchFamily="34" typeface="微软雅黑"/>
              </a:rPr>
              <a:t>1、医院品牌诊断</a:t>
            </a:r>
          </a:p>
          <a:p>
            <a:pPr>
              <a:lnSpc>
                <a:spcPct val="150000"/>
              </a:lnSpc>
              <a:spcBef>
                <a:spcPct val="20000"/>
              </a:spcBef>
              <a:buFont charset="0" panose="020b0604020202020204" pitchFamily="34" typeface="Arial"/>
              <a:buNone/>
            </a:pPr>
            <a:r>
              <a:rPr altLang="zh-CN" lang="en-US" sz="1600">
                <a:solidFill>
                  <a:srgbClr val="1F497D"/>
                </a:solidFill>
                <a:ea charset="-122" pitchFamily="34" typeface="微软雅黑"/>
              </a:rPr>
              <a:t>2、医院品牌定位</a:t>
            </a:r>
          </a:p>
          <a:p>
            <a:pPr>
              <a:lnSpc>
                <a:spcPct val="150000"/>
              </a:lnSpc>
              <a:spcBef>
                <a:spcPct val="20000"/>
              </a:spcBef>
              <a:buFont charset="0" panose="020b0604020202020204" pitchFamily="34" typeface="Arial"/>
              <a:buNone/>
            </a:pPr>
            <a:r>
              <a:rPr altLang="zh-CN" lang="en-US" sz="1600">
                <a:solidFill>
                  <a:srgbClr val="1F497D"/>
                </a:solidFill>
                <a:ea charset="-122" pitchFamily="34" typeface="微软雅黑"/>
              </a:rPr>
              <a:t>3、医院品牌整合营销</a:t>
            </a:r>
          </a:p>
        </p:txBody>
      </p:sp>
      <p:sp>
        <p:nvSpPr>
          <p:cNvPr id="9" name="矩形 8"/>
          <p:cNvSpPr/>
          <p:nvPr/>
        </p:nvSpPr>
        <p:spPr>
          <a:xfrm>
            <a:off x="5854078" y="5012763"/>
            <a:ext cx="3597467" cy="338454"/>
          </a:xfrm>
          <a:prstGeom prst="rect">
            <a:avLst/>
          </a:prstGeom>
        </p:spPr>
        <p:txBody>
          <a:bodyPr anchor="ctr" bIns="45708" lIns="91416" rIns="91416" rtlCol="0" tIns="45708" vert="horz">
            <a:noAutofit/>
          </a:bodyPr>
          <a:lstStyle/>
          <a:p>
            <a:pPr>
              <a:spcBef>
                <a:spcPct val="20000"/>
              </a:spcBef>
              <a:buFont charset="0" panose="020b0604020202020204" pitchFamily="34" typeface="Arial"/>
              <a:buNone/>
            </a:pPr>
            <a:endParaRPr altLang="en-US" lang="zh-CN" sz="1600">
              <a:solidFill>
                <a:srgbClr val="1F497D"/>
              </a:solidFill>
              <a:ea charset="-122" pitchFamily="34" typeface="微软雅黑"/>
            </a:endParaRPr>
          </a:p>
        </p:txBody>
      </p:sp>
      <p:sp>
        <p:nvSpPr>
          <p:cNvPr id="10" name="矩形 9"/>
          <p:cNvSpPr/>
          <p:nvPr/>
        </p:nvSpPr>
        <p:spPr>
          <a:xfrm>
            <a:off x="10066840" y="117643"/>
            <a:ext cx="2015699" cy="57591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702" lIns="91403" rIns="91403" rtlCol="0" tIns="45702"/>
          <a:lstStyle/>
          <a:p>
            <a:pPr algn="ctr" defTabSz="913996"/>
            <a:r>
              <a:rPr altLang="en-US" b="1" lang="zh-CN" sz="2399">
                <a:solidFill>
                  <a:prstClr val="white"/>
                </a:solidFill>
                <a:latin charset="-122" pitchFamily="34" typeface="微软雅黑"/>
                <a:ea charset="-122" pitchFamily="34" typeface="微软雅黑"/>
              </a:rPr>
              <a:t>品牌规划篇</a:t>
            </a:r>
          </a:p>
        </p:txBody>
      </p:sp>
    </p:spTree>
    <p:extLst>
      <p:ext uri="{BB962C8B-B14F-4D97-AF65-F5344CB8AC3E}">
        <p14:creationId val="1037154132"/>
      </p:ext>
    </p:extLst>
  </p:cSld>
  <p:clrMapOvr>
    <a:masterClrMapping/>
  </p:clrMapOvr>
  <mc:AlternateContent>
    <mc:Choice Requires="p14">
      <p:transition p14:dur="2000" spd="slow"/>
    </mc:Choice>
    <mc:Fallback>
      <p:transition spd="slow"/>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2" presetSubtype="2">
                                  <p:stCondLst>
                                    <p:cond delay="0"/>
                                  </p:stCondLst>
                                  <p:childTnLst>
                                    <p:set>
                                      <p:cBhvr>
                                        <p:cTn dur="1" fill="hold" id="6">
                                          <p:stCondLst>
                                            <p:cond delay="0"/>
                                          </p:stCondLst>
                                        </p:cTn>
                                        <p:tgtEl>
                                          <p:spTgt spid="3"/>
                                        </p:tgtEl>
                                        <p:attrNameLst>
                                          <p:attrName>style.visibility</p:attrName>
                                        </p:attrNameLst>
                                      </p:cBhvr>
                                      <p:to>
                                        <p:strVal val="visible"/>
                                      </p:to>
                                    </p:set>
                                    <p:animEffect filter="wipe(right)" transition="in">
                                      <p:cBhvr>
                                        <p:cTn dur="400" id="7"/>
                                        <p:tgtEl>
                                          <p:spTgt spid="3"/>
                                        </p:tgtEl>
                                      </p:cBhvr>
                                    </p:animEffect>
                                  </p:childTnLst>
                                </p:cTn>
                              </p:par>
                              <p:par>
                                <p:cTn fill="hold" grpId="0" id="8" nodeType="withEffect" presetClass="entr" presetID="22" presetSubtype="2">
                                  <p:stCondLst>
                                    <p:cond delay="200"/>
                                  </p:stCondLst>
                                  <p:childTnLst>
                                    <p:set>
                                      <p:cBhvr>
                                        <p:cTn dur="1" fill="hold" id="9">
                                          <p:stCondLst>
                                            <p:cond delay="0"/>
                                          </p:stCondLst>
                                        </p:cTn>
                                        <p:tgtEl>
                                          <p:spTgt spid="2"/>
                                        </p:tgtEl>
                                        <p:attrNameLst>
                                          <p:attrName>style.visibility</p:attrName>
                                        </p:attrNameLst>
                                      </p:cBhvr>
                                      <p:to>
                                        <p:strVal val="visible"/>
                                      </p:to>
                                    </p:set>
                                    <p:animEffect filter="wipe(right)" transition="in">
                                      <p:cBhvr>
                                        <p:cTn dur="500" id="10"/>
                                        <p:tgtEl>
                                          <p:spTgt spid="2"/>
                                        </p:tgtEl>
                                      </p:cBhvr>
                                    </p:animEffect>
                                  </p:childTnLst>
                                </p:cTn>
                              </p:par>
                            </p:childTnLst>
                          </p:cTn>
                        </p:par>
                        <p:par>
                          <p:cTn fill="hold" id="11" nodeType="afterGroup">
                            <p:stCondLst>
                              <p:cond delay="700"/>
                            </p:stCondLst>
                            <p:childTnLst>
                              <p:par>
                                <p:cTn fill="hold" id="12" nodeType="afterEffect" presetClass="entr" presetID="15" presetSubtype="0">
                                  <p:stCondLst>
                                    <p:cond delay="0"/>
                                  </p:stCondLst>
                                  <p:iterate type="lt">
                                    <p:tmPct val="10000"/>
                                  </p:iterate>
                                  <p:childTnLst>
                                    <p:set>
                                      <p:cBhvr>
                                        <p:cTn dur="1" fill="hold" id="13">
                                          <p:stCondLst>
                                            <p:cond delay="0"/>
                                          </p:stCondLst>
                                        </p:cTn>
                                        <p:tgtEl>
                                          <p:spTgt spid="7"/>
                                        </p:tgtEl>
                                        <p:attrNameLst>
                                          <p:attrName>style.visibility</p:attrName>
                                        </p:attrNameLst>
                                      </p:cBhvr>
                                      <p:to>
                                        <p:strVal val="visible"/>
                                      </p:to>
                                    </p:set>
                                    <p:anim calcmode="lin" valueType="num">
                                      <p:cBhvr>
                                        <p:cTn dur="1000" fill="hold" id="14"/>
                                        <p:tgtEl>
                                          <p:spTgt spid="7"/>
                                        </p:tgtEl>
                                        <p:attrNameLst>
                                          <p:attrName>ppt_w</p:attrName>
                                        </p:attrNameLst>
                                      </p:cBhvr>
                                      <p:tavLst>
                                        <p:tav tm="0">
                                          <p:val>
                                            <p:fltVal val="0"/>
                                          </p:val>
                                        </p:tav>
                                        <p:tav tm="100000">
                                          <p:val>
                                            <p:strVal val="#ppt_w"/>
                                          </p:val>
                                        </p:tav>
                                      </p:tavLst>
                                    </p:anim>
                                    <p:anim calcmode="lin" valueType="num">
                                      <p:cBhvr>
                                        <p:cTn dur="1000" fill="hold" id="15"/>
                                        <p:tgtEl>
                                          <p:spTgt spid="7"/>
                                        </p:tgtEl>
                                        <p:attrNameLst>
                                          <p:attrName>ppt_h</p:attrName>
                                        </p:attrNameLst>
                                      </p:cBhvr>
                                      <p:tavLst>
                                        <p:tav tm="0">
                                          <p:val>
                                            <p:fltVal val="0"/>
                                          </p:val>
                                        </p:tav>
                                        <p:tav tm="100000">
                                          <p:val>
                                            <p:strVal val="#ppt_h"/>
                                          </p:val>
                                        </p:tav>
                                      </p:tavLst>
                                    </p:anim>
                                    <p:anim calcmode="lin" valueType="num">
                                      <p:cBhvr>
                                        <p:cTn dur="1000" fill="hold" id="16"/>
                                        <p:tgtEl>
                                          <p:spTgt spid="7"/>
                                        </p:tgtEl>
                                        <p:attrNameLst>
                                          <p:attrName>ppt_x</p:attrName>
                                        </p:attrNameLst>
                                      </p:cBhvr>
                                      <p:tavLst>
                                        <p:tav fmla="#ppt_x+(cos(-2*pi*(1-$))*-#ppt_x-sin(-2*pi*(1-$))*(1-#ppt_y))*(1-$)" tm="0">
                                          <p:val>
                                            <p:fltVal val="0"/>
                                          </p:val>
                                        </p:tav>
                                        <p:tav tm="100000">
                                          <p:val>
                                            <p:fltVal val="1"/>
                                          </p:val>
                                        </p:tav>
                                      </p:tavLst>
                                    </p:anim>
                                    <p:anim calcmode="lin" valueType="num">
                                      <p:cBhvr>
                                        <p:cTn dur="1000" fill="hold" id="17"/>
                                        <p:tgtEl>
                                          <p:spTgt spid="7"/>
                                        </p:tgtEl>
                                        <p:attrNameLst>
                                          <p:attrName>ppt_y</p:attrName>
                                        </p:attrNameLst>
                                      </p:cBhvr>
                                      <p:tavLst>
                                        <p:tav fmla="#ppt_y+(sin(-2*pi*(1-$))*-#ppt_x+cos(-2*pi*(1-$))*(1-#ppt_y))*(1-$)" tm="0">
                                          <p:val>
                                            <p:fltVal val="0"/>
                                          </p:val>
                                        </p:tav>
                                        <p:tav tm="100000">
                                          <p:val>
                                            <p:fltVal val="1"/>
                                          </p:val>
                                        </p:tav>
                                      </p:tavLst>
                                    </p:anim>
                                  </p:childTnLst>
                                </p:cTn>
                              </p:par>
                              <p:par>
                                <p:cTn fill="hold" grpId="0" id="18" nodeType="withEffect" presetClass="entr" presetID="15" presetSubtype="0">
                                  <p:stCondLst>
                                    <p:cond delay="200"/>
                                  </p:stCondLst>
                                  <p:iterate type="lt">
                                    <p:tmPct val="10000"/>
                                  </p:iterate>
                                  <p:childTnLst>
                                    <p:set>
                                      <p:cBhvr>
                                        <p:cTn dur="1" fill="hold" id="19">
                                          <p:stCondLst>
                                            <p:cond delay="0"/>
                                          </p:stCondLst>
                                        </p:cTn>
                                        <p:tgtEl>
                                          <p:spTgt spid="4"/>
                                        </p:tgtEl>
                                        <p:attrNameLst>
                                          <p:attrName>style.visibility</p:attrName>
                                        </p:attrNameLst>
                                      </p:cBhvr>
                                      <p:to>
                                        <p:strVal val="visible"/>
                                      </p:to>
                                    </p:set>
                                    <p:anim calcmode="lin" valueType="num">
                                      <p:cBhvr>
                                        <p:cTn dur="1000" fill="hold" id="20"/>
                                        <p:tgtEl>
                                          <p:spTgt spid="4"/>
                                        </p:tgtEl>
                                        <p:attrNameLst>
                                          <p:attrName>ppt_w</p:attrName>
                                        </p:attrNameLst>
                                      </p:cBhvr>
                                      <p:tavLst>
                                        <p:tav tm="0">
                                          <p:val>
                                            <p:fltVal val="0"/>
                                          </p:val>
                                        </p:tav>
                                        <p:tav tm="100000">
                                          <p:val>
                                            <p:strVal val="#ppt_w"/>
                                          </p:val>
                                        </p:tav>
                                      </p:tavLst>
                                    </p:anim>
                                    <p:anim calcmode="lin" valueType="num">
                                      <p:cBhvr>
                                        <p:cTn dur="1000" fill="hold" id="21"/>
                                        <p:tgtEl>
                                          <p:spTgt spid="4"/>
                                        </p:tgtEl>
                                        <p:attrNameLst>
                                          <p:attrName>ppt_h</p:attrName>
                                        </p:attrNameLst>
                                      </p:cBhvr>
                                      <p:tavLst>
                                        <p:tav tm="0">
                                          <p:val>
                                            <p:fltVal val="0"/>
                                          </p:val>
                                        </p:tav>
                                        <p:tav tm="100000">
                                          <p:val>
                                            <p:strVal val="#ppt_h"/>
                                          </p:val>
                                        </p:tav>
                                      </p:tavLst>
                                    </p:anim>
                                    <p:anim calcmode="lin" valueType="num">
                                      <p:cBhvr>
                                        <p:cTn dur="1000" fill="hold" id="22"/>
                                        <p:tgtEl>
                                          <p:spTgt spid="4"/>
                                        </p:tgtEl>
                                        <p:attrNameLst>
                                          <p:attrName>ppt_x</p:attrName>
                                        </p:attrNameLst>
                                      </p:cBhvr>
                                      <p:tavLst>
                                        <p:tav fmla="#ppt_x+(cos(-2*pi*(1-$))*-#ppt_x-sin(-2*pi*(1-$))*(1-#ppt_y))*(1-$)" tm="0">
                                          <p:val>
                                            <p:fltVal val="0"/>
                                          </p:val>
                                        </p:tav>
                                        <p:tav tm="100000">
                                          <p:val>
                                            <p:fltVal val="1"/>
                                          </p:val>
                                        </p:tav>
                                      </p:tavLst>
                                    </p:anim>
                                    <p:anim calcmode="lin" valueType="num">
                                      <p:cBhvr>
                                        <p:cTn dur="1000" fill="hold" id="23"/>
                                        <p:tgtEl>
                                          <p:spTgt spid="4"/>
                                        </p:tgtEl>
                                        <p:attrNameLst>
                                          <p:attrName>ppt_y</p:attrName>
                                        </p:attrNameLst>
                                      </p:cBhvr>
                                      <p:tavLst>
                                        <p:tav fmla="#ppt_y+(sin(-2*pi*(1-$))*-#ppt_x+cos(-2*pi*(1-$))*(1-#ppt_y))*(1-$)" tm="0">
                                          <p:val>
                                            <p:fltVal val="0"/>
                                          </p:val>
                                        </p:tav>
                                        <p:tav tm="100000">
                                          <p:val>
                                            <p:fltVal val="1"/>
                                          </p:val>
                                        </p:tav>
                                      </p:tavLst>
                                    </p:anim>
                                  </p:childTnLst>
                                </p:cTn>
                              </p:par>
                            </p:childTnLst>
                          </p:cTn>
                        </p:par>
                        <p:par>
                          <p:cTn fill="hold" id="24" nodeType="afterGroup">
                            <p:stCondLst>
                              <p:cond delay="1900"/>
                            </p:stCondLst>
                            <p:childTnLst>
                              <p:par>
                                <p:cTn fill="hold" grpId="0" id="25" nodeType="afterEffect" presetClass="entr" presetID="22" presetSubtype="8">
                                  <p:stCondLst>
                                    <p:cond delay="0"/>
                                  </p:stCondLst>
                                  <p:childTnLst>
                                    <p:set>
                                      <p:cBhvr>
                                        <p:cTn dur="1" fill="hold" id="26">
                                          <p:stCondLst>
                                            <p:cond delay="0"/>
                                          </p:stCondLst>
                                        </p:cTn>
                                        <p:tgtEl>
                                          <p:spTgt spid="5"/>
                                        </p:tgtEl>
                                        <p:attrNameLst>
                                          <p:attrName>style.visibility</p:attrName>
                                        </p:attrNameLst>
                                      </p:cBhvr>
                                      <p:to>
                                        <p:strVal val="visible"/>
                                      </p:to>
                                    </p:set>
                                    <p:animEffect filter="wipe(left)" transition="in">
                                      <p:cBhvr>
                                        <p:cTn dur="400" id="27"/>
                                        <p:tgtEl>
                                          <p:spTgt spid="5"/>
                                        </p:tgtEl>
                                      </p:cBhvr>
                                    </p:animEffect>
                                  </p:childTnLst>
                                </p:cTn>
                              </p:par>
                              <p:par>
                                <p:cTn fill="hold" grpId="0" id="28" nodeType="withEffect" presetClass="entr" presetID="22" presetSubtype="8">
                                  <p:stCondLst>
                                    <p:cond delay="200"/>
                                  </p:stCondLst>
                                  <p:childTnLst>
                                    <p:set>
                                      <p:cBhvr>
                                        <p:cTn dur="1" fill="hold" id="29">
                                          <p:stCondLst>
                                            <p:cond delay="0"/>
                                          </p:stCondLst>
                                        </p:cTn>
                                        <p:tgtEl>
                                          <p:spTgt spid="6"/>
                                        </p:tgtEl>
                                        <p:attrNameLst>
                                          <p:attrName>style.visibility</p:attrName>
                                        </p:attrNameLst>
                                      </p:cBhvr>
                                      <p:to>
                                        <p:strVal val="visible"/>
                                      </p:to>
                                    </p:set>
                                    <p:animEffect filter="wipe(left)" transition="in">
                                      <p:cBhvr>
                                        <p:cTn dur="400" id="30"/>
                                        <p:tgtEl>
                                          <p:spTgt spid="6"/>
                                        </p:tgtEl>
                                      </p:cBhvr>
                                    </p:animEffect>
                                  </p:childTnLst>
                                </p:cTn>
                              </p:par>
                            </p:childTnLst>
                          </p:cTn>
                        </p:par>
                        <p:par>
                          <p:cTn fill="hold" id="31" nodeType="afterGroup">
                            <p:stCondLst>
                              <p:cond delay="2500"/>
                            </p:stCondLst>
                            <p:childTnLst>
                              <p:par>
                                <p:cTn fill="hold" grpId="0" id="32" nodeType="afterEffect" presetClass="entr" presetID="22" presetSubtype="8">
                                  <p:stCondLst>
                                    <p:cond delay="0"/>
                                  </p:stCondLst>
                                  <p:childTnLst>
                                    <p:set>
                                      <p:cBhvr>
                                        <p:cTn dur="1" fill="hold" id="33">
                                          <p:stCondLst>
                                            <p:cond delay="0"/>
                                          </p:stCondLst>
                                        </p:cTn>
                                        <p:tgtEl>
                                          <p:spTgt spid="8"/>
                                        </p:tgtEl>
                                        <p:attrNameLst>
                                          <p:attrName>style.visibility</p:attrName>
                                        </p:attrNameLst>
                                      </p:cBhvr>
                                      <p:to>
                                        <p:strVal val="visible"/>
                                      </p:to>
                                    </p:set>
                                    <p:animEffect filter="wipe(left)" transition="in">
                                      <p:cBhvr>
                                        <p:cTn dur="400" id="34"/>
                                        <p:tgtEl>
                                          <p:spTgt spid="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3"/>
      <p:bldP grpId="0" spid="4"/>
      <p:bldP grpId="0" spid="5"/>
      <p:bldP grpId="0" spid="6"/>
      <p:bldP grpId="0" spid="8"/>
    </p:bldLst>
  </p:timing>
</p:sld>
</file>

<file path=ppt/slides/slide1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 name="TextBox 6"/>
          <p:cNvSpPr txBox="1"/>
          <p:nvPr/>
        </p:nvSpPr>
        <p:spPr>
          <a:xfrm>
            <a:off x="9119548" y="3439368"/>
            <a:ext cx="2519624" cy="3261325"/>
          </a:xfrm>
          <a:prstGeom prst="rect">
            <a:avLst/>
          </a:prstGeom>
          <a:noFill/>
        </p:spPr>
        <p:txBody>
          <a:bodyPr bIns="45702" lIns="91403" rIns="91403" rtlCol="0" tIns="45702" wrap="square">
            <a:spAutoFit/>
          </a:bodyPr>
          <a:lstStyle/>
          <a:p>
            <a:pPr defTabSz="913996">
              <a:lnSpc>
                <a:spcPct val="130000"/>
              </a:lnSpc>
            </a:pPr>
            <a:r>
              <a:rPr altLang="en-US" lang="zh-CN" sz="1600">
                <a:solidFill>
                  <a:prstClr val="black"/>
                </a:solidFill>
                <a:latin charset="-122" pitchFamily="34" typeface="微软雅黑"/>
                <a:ea charset="-122" pitchFamily="34" typeface="微软雅黑"/>
              </a:rPr>
              <a:t>战略缺失会带来医院以下的诸多困惑：</a:t>
            </a:r>
          </a:p>
          <a:p>
            <a:pPr defTabSz="913996">
              <a:lnSpc>
                <a:spcPct val="130000"/>
              </a:lnSpc>
            </a:pPr>
            <a:r>
              <a:rPr altLang="en-US" lang="zh-CN" sz="1600">
                <a:solidFill>
                  <a:prstClr val="black"/>
                </a:solidFill>
                <a:latin charset="-122" pitchFamily="34" typeface="微软雅黑"/>
                <a:ea charset="-122" pitchFamily="34" typeface="微软雅黑"/>
              </a:rPr>
              <a:t>      1、战略目标模糊</a:t>
            </a:r>
          </a:p>
          <a:p>
            <a:pPr defTabSz="913996">
              <a:lnSpc>
                <a:spcPct val="130000"/>
              </a:lnSpc>
            </a:pPr>
            <a:r>
              <a:rPr altLang="en-US" lang="zh-CN" sz="1600">
                <a:solidFill>
                  <a:prstClr val="black"/>
                </a:solidFill>
                <a:latin charset="-122" pitchFamily="34" typeface="微软雅黑"/>
                <a:ea charset="-122" pitchFamily="34" typeface="微软雅黑"/>
              </a:rPr>
              <a:t>      2、管理成本过高</a:t>
            </a:r>
          </a:p>
          <a:p>
            <a:pPr defTabSz="913996">
              <a:lnSpc>
                <a:spcPct val="130000"/>
              </a:lnSpc>
            </a:pPr>
            <a:r>
              <a:rPr altLang="en-US" lang="zh-CN" sz="1600">
                <a:solidFill>
                  <a:prstClr val="black"/>
                </a:solidFill>
                <a:latin charset="-122" pitchFamily="34" typeface="微软雅黑"/>
                <a:ea charset="-122" pitchFamily="34" typeface="微软雅黑"/>
              </a:rPr>
              <a:t>      3、人才资源匮乏</a:t>
            </a:r>
          </a:p>
          <a:p>
            <a:pPr defTabSz="913996">
              <a:lnSpc>
                <a:spcPct val="130000"/>
              </a:lnSpc>
            </a:pPr>
            <a:r>
              <a:rPr altLang="en-US" lang="zh-CN" sz="1600">
                <a:solidFill>
                  <a:prstClr val="black"/>
                </a:solidFill>
                <a:latin charset="-122" pitchFamily="34" typeface="微软雅黑"/>
                <a:ea charset="-122" pitchFamily="34" typeface="微软雅黑"/>
              </a:rPr>
              <a:t>      4、医疗技术薄弱</a:t>
            </a:r>
          </a:p>
          <a:p>
            <a:pPr defTabSz="913996">
              <a:lnSpc>
                <a:spcPct val="130000"/>
              </a:lnSpc>
            </a:pPr>
            <a:r>
              <a:rPr altLang="en-US" lang="zh-CN" sz="1600">
                <a:solidFill>
                  <a:prstClr val="black"/>
                </a:solidFill>
                <a:latin charset="-122" pitchFamily="34" typeface="微软雅黑"/>
                <a:ea charset="-122" pitchFamily="34" typeface="微软雅黑"/>
              </a:rPr>
              <a:t>      5、病患满意度低</a:t>
            </a:r>
          </a:p>
          <a:p>
            <a:pPr defTabSz="913996">
              <a:lnSpc>
                <a:spcPct val="130000"/>
              </a:lnSpc>
            </a:pPr>
            <a:r>
              <a:rPr altLang="en-US" lang="zh-CN" sz="1600">
                <a:solidFill>
                  <a:prstClr val="black"/>
                </a:solidFill>
                <a:latin charset="-122" pitchFamily="34" typeface="微软雅黑"/>
                <a:ea charset="-122" pitchFamily="34" typeface="微软雅黑"/>
              </a:rPr>
              <a:t>      6、市场营销疲软</a:t>
            </a:r>
          </a:p>
          <a:p>
            <a:pPr defTabSz="913996">
              <a:lnSpc>
                <a:spcPct val="130000"/>
              </a:lnSpc>
            </a:pPr>
            <a:r>
              <a:rPr altLang="en-US" lang="zh-CN" sz="1600">
                <a:solidFill>
                  <a:prstClr val="black"/>
                </a:solidFill>
                <a:latin charset="-122" pitchFamily="34" typeface="微软雅黑"/>
                <a:ea charset="-122" pitchFamily="34" typeface="微软雅黑"/>
              </a:rPr>
              <a:t>      7、医院文化缺失</a:t>
            </a:r>
          </a:p>
          <a:p>
            <a:pPr defTabSz="913996">
              <a:lnSpc>
                <a:spcPct val="130000"/>
              </a:lnSpc>
            </a:pPr>
            <a:r>
              <a:rPr altLang="en-US" lang="zh-CN" sz="1600">
                <a:solidFill>
                  <a:prstClr val="black"/>
                </a:solidFill>
                <a:latin charset="-122" pitchFamily="34" typeface="微软雅黑"/>
                <a:ea charset="-122" pitchFamily="34" typeface="微软雅黑"/>
              </a:rPr>
              <a:t>      8、医院形象落伍</a:t>
            </a:r>
          </a:p>
        </p:txBody>
      </p:sp>
      <p:pic>
        <p:nvPicPr>
          <p:cNvPr id="4" name="图片 3"/>
          <p:cNvPicPr>
            <a:picLocks noChangeAspect="1"/>
          </p:cNvPicPr>
          <p:nvPr/>
        </p:nvPicPr>
        <p:blipFill>
          <a:blip r:embed="rId2">
            <a:extLst>
              <a:ext uri="{28A0092B-C50C-407E-A947-70E740481C1C}">
                <a14:useLocalDpi val="0"/>
              </a:ext>
            </a:extLst>
          </a:blip>
          <a:stretch>
            <a:fillRect/>
          </a:stretch>
        </p:blipFill>
        <p:spPr>
          <a:xfrm>
            <a:off x="1653636" y="1773247"/>
            <a:ext cx="7278360" cy="4607312"/>
          </a:xfrm>
          <a:prstGeom prst="rect">
            <a:avLst/>
          </a:prstGeom>
          <a:ln w="28575">
            <a:solidFill>
              <a:schemeClr val="tx2"/>
            </a:solidFill>
          </a:ln>
          <a:effectLst>
            <a:outerShdw algn="tl" blurRad="50800" dir="2700000" dist="38100" rotWithShape="0">
              <a:prstClr val="black">
                <a:alpha val="40000"/>
              </a:prstClr>
            </a:outerShdw>
          </a:effectLst>
        </p:spPr>
      </p:pic>
      <p:sp>
        <p:nvSpPr>
          <p:cNvPr id="5" name="Rectangle 33"/>
          <p:cNvSpPr/>
          <p:nvPr>
            <p:custDataLst>
              <p:tags r:id="rId3"/>
            </p:custDataLst>
          </p:nvPr>
        </p:nvSpPr>
        <p:spPr bwMode="auto">
          <a:xfrm>
            <a:off x="8543635" y="2805783"/>
            <a:ext cx="2662587" cy="488137"/>
          </a:xfrm>
          <a:prstGeom prst="rect">
            <a:avLst/>
          </a:prstGeom>
          <a:solidFill>
            <a:schemeClr val="tx2">
              <a:alpha val="69804"/>
            </a:schemeClr>
          </a:solidFill>
          <a:ln algn="ctr" cap="flat" cmpd="sng" w="9525">
            <a:noFill/>
            <a:prstDash val="solid"/>
            <a:headEnd len="med" type="none" w="med"/>
            <a:tailEnd len="med" type="none" w="med"/>
          </a:ln>
          <a:effectLst/>
        </p:spPr>
        <p:txBody>
          <a:bodyPr anchor="t" anchorCtr="0" bIns="34278" compatLnSpc="1" lIns="68556" numCol="1" rIns="68556" rtlCol="0" tIns="34278" vert="horz" wrap="square">
            <a:prstTxWarp prst="textNoShape">
              <a:avLst/>
            </a:prstTxWarp>
          </a:bodyPr>
          <a:lstStyle/>
          <a:p>
            <a:pPr algn="ctr" defTabSz="685334" fontAlgn="base">
              <a:spcBef>
                <a:spcPct val="0"/>
              </a:spcBef>
              <a:spcAft>
                <a:spcPct val="0"/>
              </a:spcAft>
            </a:pPr>
            <a:endParaRPr b="1" kern="0" lang="en-US" sz="1500">
              <a:gradFill>
                <a:gsLst>
                  <a:gs pos="0">
                    <a:srgbClr val="FFFFFF"/>
                  </a:gs>
                  <a:gs pos="100000">
                    <a:srgbClr val="FFFFFF"/>
                  </a:gs>
                </a:gsLst>
                <a:lin ang="5400000" scaled="0"/>
              </a:gradFill>
              <a:latin typeface="Segoe UI"/>
            </a:endParaRPr>
          </a:p>
        </p:txBody>
      </p:sp>
      <p:sp>
        <p:nvSpPr>
          <p:cNvPr id="6" name="TextBox 32"/>
          <p:cNvSpPr txBox="1"/>
          <p:nvPr>
            <p:custDataLst>
              <p:tags r:id="rId4"/>
            </p:custDataLst>
          </p:nvPr>
        </p:nvSpPr>
        <p:spPr>
          <a:xfrm>
            <a:off x="8543635" y="2853086"/>
            <a:ext cx="2662587" cy="411286"/>
          </a:xfrm>
          <a:prstGeom prst="rect">
            <a:avLst/>
          </a:prstGeom>
          <a:noFill/>
        </p:spPr>
        <p:txBody>
          <a:bodyPr bIns="68559" lIns="68559" rIns="68559" rtlCol="0" tIns="68559" wrap="square">
            <a:spAutoFit/>
          </a:bodyPr>
          <a:lstStyle/>
          <a:p>
            <a:pPr defTabSz="913996">
              <a:buSzPct val="90000"/>
              <a:defRPr/>
            </a:pPr>
            <a:r>
              <a:rPr altLang="en-US" b="1" kern="0" lang="zh-CN" sz="1799">
                <a:solidFill>
                  <a:srgbClr val="FFFFFF">
                    <a:alpha val="99000"/>
                  </a:srgbClr>
                </a:solidFill>
                <a:latin charset="-122" pitchFamily="34" typeface="微软雅黑"/>
                <a:ea charset="-122" pitchFamily="34" typeface="微软雅黑"/>
              </a:rPr>
              <a:t>打造一流的品牌医院</a:t>
            </a:r>
          </a:p>
        </p:txBody>
      </p:sp>
      <p:sp>
        <p:nvSpPr>
          <p:cNvPr id="8" name="矩形 7"/>
          <p:cNvSpPr/>
          <p:nvPr/>
        </p:nvSpPr>
        <p:spPr>
          <a:xfrm>
            <a:off x="912774" y="893"/>
            <a:ext cx="2159678" cy="68562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3996"/>
            <a:r>
              <a:rPr altLang="en-US" b="1" lang="zh-CN" sz="2799">
                <a:solidFill>
                  <a:prstClr val="white"/>
                </a:solidFill>
                <a:latin charset="-122" pitchFamily="34" typeface="微软雅黑"/>
                <a:ea charset="-122" pitchFamily="34" typeface="微软雅黑"/>
              </a:rPr>
              <a:t>品牌规划</a:t>
            </a:r>
          </a:p>
        </p:txBody>
      </p:sp>
      <p:cxnSp>
        <p:nvCxnSpPr>
          <p:cNvPr id="9" name="直接连接符 8"/>
          <p:cNvCxnSpPr/>
          <p:nvPr/>
        </p:nvCxnSpPr>
        <p:spPr>
          <a:xfrm>
            <a:off x="0" y="686514"/>
            <a:ext cx="12188826" cy="0"/>
          </a:xfrm>
          <a:prstGeom prst="line">
            <a:avLst/>
          </a:prstGeom>
          <a:ln>
            <a:solidFill>
              <a:schemeClr val="bg1">
                <a:lumMod val="75000"/>
                <a:alpha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val="1049417025"/>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1">
                                  <p:stCondLst>
                                    <p:cond delay="0"/>
                                  </p:stCondLst>
                                  <p:childTnLst>
                                    <p:set>
                                      <p:cBhvr>
                                        <p:cTn dur="1" fill="hold" id="6">
                                          <p:stCondLst>
                                            <p:cond delay="0"/>
                                          </p:stCondLst>
                                        </p:cTn>
                                        <p:tgtEl>
                                          <p:spTgt spid="3"/>
                                        </p:tgtEl>
                                        <p:attrNameLst>
                                          <p:attrName>style.visibility</p:attrName>
                                        </p:attrNameLst>
                                      </p:cBhvr>
                                      <p:to>
                                        <p:strVal val="visible"/>
                                      </p:to>
                                    </p:set>
                                    <p:animEffect filter="wipe(up)" transition="in">
                                      <p:cBhvr>
                                        <p:cTn dur="500" id="7"/>
                                        <p:tgtEl>
                                          <p:spTgt spid="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
    </p:bldLst>
  </p:timing>
</p:sld>
</file>

<file path=ppt/slides/slide1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 name="椭圆 7"/>
          <p:cNvSpPr/>
          <p:nvPr/>
        </p:nvSpPr>
        <p:spPr>
          <a:xfrm>
            <a:off x="2584489" y="981365"/>
            <a:ext cx="6879043" cy="1628376"/>
          </a:xfrm>
          <a:custGeom>
            <a:rect b="b" l="l" r="r" t="t"/>
            <a:pathLst>
              <a:path h="1628800" w="6880834">
                <a:moveTo>
                  <a:pt x="0" y="0"/>
                </a:moveTo>
                <a:lnTo>
                  <a:pt x="6880834" y="0"/>
                </a:lnTo>
                <a:cubicBezTo>
                  <a:pt x="6065253" y="994467"/>
                  <a:pt x="4826913" y="1628800"/>
                  <a:pt x="3440417" y="1628800"/>
                </a:cubicBezTo>
                <a:cubicBezTo>
                  <a:pt x="2053921" y="1628800"/>
                  <a:pt x="815581" y="994467"/>
                  <a:pt x="0" y="0"/>
                </a:cubicBezTo>
                <a:close/>
              </a:path>
            </a:pathLst>
          </a:custGeom>
          <a:solidFill>
            <a:schemeClr val="tx2"/>
          </a:solidFill>
          <a:ln>
            <a:noFill/>
          </a:ln>
          <a:effectLst>
            <a:outerShdw algn="t" blurRad="50800" dir="54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3996"/>
            <a:endParaRPr altLang="en-US" lang="zh-CN" sz="1699">
              <a:solidFill>
                <a:prstClr val="white"/>
              </a:solidFill>
            </a:endParaRPr>
          </a:p>
        </p:txBody>
      </p:sp>
      <p:sp>
        <p:nvSpPr>
          <p:cNvPr id="4" name="圆角矩形 3"/>
          <p:cNvSpPr/>
          <p:nvPr/>
        </p:nvSpPr>
        <p:spPr>
          <a:xfrm>
            <a:off x="8399656" y="3401623"/>
            <a:ext cx="2951559" cy="575914"/>
          </a:xfrm>
          <a:prstGeom prst="roundRect">
            <a:avLst/>
          </a:prstGeom>
          <a:solidFill>
            <a:schemeClr val="tx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3996"/>
            <a:r>
              <a:rPr altLang="en-US" b="1" lang="zh-CN" sz="1999">
                <a:solidFill>
                  <a:prstClr val="white"/>
                </a:solidFill>
                <a:latin charset="-122" pitchFamily="34" typeface="微软雅黑"/>
                <a:ea charset="-122" pitchFamily="34" typeface="微软雅黑"/>
              </a:rPr>
              <a:t>鱼骨分析  定量战略分析</a:t>
            </a:r>
          </a:p>
        </p:txBody>
      </p:sp>
      <p:sp>
        <p:nvSpPr>
          <p:cNvPr id="5" name="圆角矩形 4"/>
          <p:cNvSpPr/>
          <p:nvPr/>
        </p:nvSpPr>
        <p:spPr>
          <a:xfrm>
            <a:off x="2352559" y="4589446"/>
            <a:ext cx="2951559" cy="575914"/>
          </a:xfrm>
          <a:prstGeom prst="roundRect">
            <a:avLst/>
          </a:prstGeom>
          <a:solidFill>
            <a:schemeClr val="tx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3996"/>
            <a:r>
              <a:rPr altLang="en-US" b="1" lang="zh-CN" sz="1999">
                <a:solidFill>
                  <a:prstClr val="white"/>
                </a:solidFill>
                <a:latin charset="-122" pitchFamily="34" typeface="微软雅黑"/>
                <a:ea charset="-122" pitchFamily="34" typeface="微软雅黑"/>
              </a:rPr>
              <a:t>竞争态势矩阵分析</a:t>
            </a:r>
          </a:p>
        </p:txBody>
      </p:sp>
      <p:sp>
        <p:nvSpPr>
          <p:cNvPr id="6" name="圆角矩形 5"/>
          <p:cNvSpPr/>
          <p:nvPr/>
        </p:nvSpPr>
        <p:spPr>
          <a:xfrm>
            <a:off x="6743903" y="4589446"/>
            <a:ext cx="2951559" cy="575914"/>
          </a:xfrm>
          <a:prstGeom prst="roundRect">
            <a:avLst/>
          </a:prstGeom>
          <a:solidFill>
            <a:schemeClr val="tx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3996"/>
            <a:r>
              <a:rPr altLang="en-US" b="1" lang="zh-CN" sz="1999">
                <a:solidFill>
                  <a:prstClr val="white"/>
                </a:solidFill>
                <a:latin charset="-122" pitchFamily="34" typeface="微软雅黑"/>
                <a:ea charset="-122" pitchFamily="34" typeface="微软雅黑"/>
              </a:rPr>
              <a:t>波士顿矩阵分析</a:t>
            </a:r>
          </a:p>
        </p:txBody>
      </p:sp>
      <p:sp>
        <p:nvSpPr>
          <p:cNvPr id="7" name="圆角矩形 6"/>
          <p:cNvSpPr/>
          <p:nvPr/>
        </p:nvSpPr>
        <p:spPr>
          <a:xfrm>
            <a:off x="4548231" y="5777268"/>
            <a:ext cx="2951559" cy="575914"/>
          </a:xfrm>
          <a:prstGeom prst="roundRect">
            <a:avLst/>
          </a:prstGeom>
          <a:solidFill>
            <a:schemeClr val="tx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3996"/>
            <a:r>
              <a:rPr altLang="zh-CN" b="1" lang="en-US" sz="1999">
                <a:solidFill>
                  <a:prstClr val="white"/>
                </a:solidFill>
                <a:latin charset="-122" pitchFamily="34" typeface="微软雅黑"/>
                <a:ea charset="-122" pitchFamily="34" typeface="微软雅黑"/>
              </a:rPr>
              <a:t>SWOT分析</a:t>
            </a:r>
          </a:p>
        </p:txBody>
      </p:sp>
      <p:sp>
        <p:nvSpPr>
          <p:cNvPr id="8" name="TextBox 15"/>
          <p:cNvSpPr txBox="1"/>
          <p:nvPr/>
        </p:nvSpPr>
        <p:spPr>
          <a:xfrm>
            <a:off x="5232129" y="1934364"/>
            <a:ext cx="1655753" cy="365608"/>
          </a:xfrm>
          <a:prstGeom prst="rect">
            <a:avLst/>
          </a:prstGeom>
          <a:noFill/>
        </p:spPr>
        <p:txBody>
          <a:bodyPr rtlCol="0" wrap="square">
            <a:spAutoFit/>
          </a:bodyPr>
          <a:lstStyle/>
          <a:p>
            <a:pPr algn="ctr" defTabSz="913996"/>
            <a:r>
              <a:rPr altLang="zh-CN" b="1" lang="en-US" sz="1799">
                <a:solidFill>
                  <a:prstClr val="white"/>
                </a:solidFill>
                <a:latin charset="0" panose="020b0503020202020204" pitchFamily="34" typeface="Agency FB"/>
                <a:ea charset="-122" pitchFamily="18" typeface="Adobe 宋体 Std L"/>
              </a:rPr>
              <a:t>Brand Dagnosis</a:t>
            </a:r>
          </a:p>
        </p:txBody>
      </p:sp>
      <p:sp>
        <p:nvSpPr>
          <p:cNvPr id="9" name="文本框 13"/>
          <p:cNvSpPr txBox="1"/>
          <p:nvPr/>
        </p:nvSpPr>
        <p:spPr>
          <a:xfrm>
            <a:off x="5196134" y="1493946"/>
            <a:ext cx="1655753" cy="457048"/>
          </a:xfrm>
          <a:prstGeom prst="rect">
            <a:avLst/>
          </a:prstGeom>
          <a:noFill/>
        </p:spPr>
        <p:txBody>
          <a:bodyPr rtlCol="0" wrap="square">
            <a:spAutoFit/>
          </a:bodyPr>
          <a:lstStyle/>
          <a:p>
            <a:pPr algn="ctr" defTabSz="913996"/>
            <a:r>
              <a:rPr altLang="en-US" b="1" lang="zh-CN" sz="2399">
                <a:solidFill>
                  <a:prstClr val="white"/>
                </a:solidFill>
                <a:ea typeface="微软雅黑"/>
              </a:rPr>
              <a:t>品牌诊断</a:t>
            </a:r>
          </a:p>
        </p:txBody>
      </p:sp>
      <p:sp>
        <p:nvSpPr>
          <p:cNvPr id="10" name="椭圆 9"/>
          <p:cNvSpPr/>
          <p:nvPr/>
        </p:nvSpPr>
        <p:spPr>
          <a:xfrm>
            <a:off x="4376096" y="2193844"/>
            <a:ext cx="287957" cy="287957"/>
          </a:xfrm>
          <a:prstGeom prst="ellipse">
            <a:avLst/>
          </a:prstGeom>
          <a:solidFill>
            <a:schemeClr val="tx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3996"/>
            <a:endParaRPr altLang="en-US" b="1" lang="zh-CN" sz="1999">
              <a:solidFill>
                <a:prstClr val="white"/>
              </a:solidFill>
              <a:latin charset="-122" pitchFamily="34" typeface="微软雅黑"/>
              <a:ea charset="-122" pitchFamily="34" typeface="微软雅黑"/>
            </a:endParaRPr>
          </a:p>
        </p:txBody>
      </p:sp>
      <p:sp>
        <p:nvSpPr>
          <p:cNvPr id="11" name="椭圆 10"/>
          <p:cNvSpPr/>
          <p:nvPr/>
        </p:nvSpPr>
        <p:spPr>
          <a:xfrm>
            <a:off x="5880032" y="2465763"/>
            <a:ext cx="287957" cy="287957"/>
          </a:xfrm>
          <a:prstGeom prst="ellipse">
            <a:avLst/>
          </a:prstGeom>
          <a:solidFill>
            <a:schemeClr val="tx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3996"/>
            <a:endParaRPr altLang="en-US" b="1" lang="zh-CN" sz="1999">
              <a:solidFill>
                <a:prstClr val="white"/>
              </a:solidFill>
              <a:latin charset="-122" pitchFamily="34" typeface="微软雅黑"/>
              <a:ea charset="-122" pitchFamily="34" typeface="微软雅黑"/>
            </a:endParaRPr>
          </a:p>
        </p:txBody>
      </p:sp>
      <p:sp>
        <p:nvSpPr>
          <p:cNvPr id="12" name="椭圆 11"/>
          <p:cNvSpPr/>
          <p:nvPr/>
        </p:nvSpPr>
        <p:spPr>
          <a:xfrm>
            <a:off x="7321036" y="2193844"/>
            <a:ext cx="287957" cy="287957"/>
          </a:xfrm>
          <a:prstGeom prst="ellipse">
            <a:avLst/>
          </a:prstGeom>
          <a:solidFill>
            <a:schemeClr val="tx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3996"/>
            <a:endParaRPr altLang="en-US" b="1" lang="zh-CN" sz="1999">
              <a:solidFill>
                <a:prstClr val="white"/>
              </a:solidFill>
              <a:latin charset="-122" pitchFamily="34" typeface="微软雅黑"/>
              <a:ea charset="-122" pitchFamily="34" typeface="微软雅黑"/>
            </a:endParaRPr>
          </a:p>
        </p:txBody>
      </p:sp>
      <p:sp>
        <p:nvSpPr>
          <p:cNvPr id="13" name="椭圆 12"/>
          <p:cNvSpPr/>
          <p:nvPr/>
        </p:nvSpPr>
        <p:spPr>
          <a:xfrm>
            <a:off x="8727527" y="1449894"/>
            <a:ext cx="287957" cy="287957"/>
          </a:xfrm>
          <a:prstGeom prst="ellipse">
            <a:avLst/>
          </a:prstGeom>
          <a:solidFill>
            <a:schemeClr val="tx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3996"/>
            <a:endParaRPr altLang="en-US" b="1" lang="zh-CN" sz="1999">
              <a:solidFill>
                <a:prstClr val="white"/>
              </a:solidFill>
              <a:latin charset="-122" pitchFamily="34" typeface="微软雅黑"/>
              <a:ea charset="-122" pitchFamily="34" typeface="微软雅黑"/>
            </a:endParaRPr>
          </a:p>
        </p:txBody>
      </p:sp>
      <p:cxnSp>
        <p:nvCxnSpPr>
          <p:cNvPr id="14" name="直接箭头连接符 13"/>
          <p:cNvCxnSpPr>
            <a:endCxn id="5" idx="0"/>
          </p:cNvCxnSpPr>
          <p:nvPr/>
        </p:nvCxnSpPr>
        <p:spPr>
          <a:xfrm flipH="1">
            <a:off x="3828338" y="2481801"/>
            <a:ext cx="611909" cy="2107645"/>
          </a:xfrm>
          <a:prstGeom prst="straightConnector1">
            <a:avLst/>
          </a:prstGeom>
          <a:ln w="22225">
            <a:solidFill>
              <a:schemeClr val="tx2"/>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15" name="直接箭头连接符 14"/>
          <p:cNvCxnSpPr>
            <a:stCxn id="11" idx="4"/>
          </p:cNvCxnSpPr>
          <p:nvPr/>
        </p:nvCxnSpPr>
        <p:spPr>
          <a:xfrm flipH="1">
            <a:off x="6024011" y="2753720"/>
            <a:ext cx="0" cy="3023549"/>
          </a:xfrm>
          <a:prstGeom prst="straightConnector1">
            <a:avLst/>
          </a:prstGeom>
          <a:ln w="22225">
            <a:solidFill>
              <a:schemeClr val="tx2"/>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16" name="直接箭头连接符 15"/>
          <p:cNvCxnSpPr>
            <a:endCxn id="6" idx="0"/>
          </p:cNvCxnSpPr>
          <p:nvPr/>
        </p:nvCxnSpPr>
        <p:spPr>
          <a:xfrm>
            <a:off x="7535785" y="2465763"/>
            <a:ext cx="683898" cy="2123683"/>
          </a:xfrm>
          <a:prstGeom prst="straightConnector1">
            <a:avLst/>
          </a:prstGeom>
          <a:ln w="22225">
            <a:solidFill>
              <a:schemeClr val="tx2"/>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17" name="直接箭头连接符 16"/>
          <p:cNvCxnSpPr>
            <a:stCxn id="13" idx="5"/>
            <a:endCxn id="4" idx="0"/>
          </p:cNvCxnSpPr>
          <p:nvPr/>
        </p:nvCxnSpPr>
        <p:spPr>
          <a:xfrm>
            <a:off x="8973314" y="1695681"/>
            <a:ext cx="902122" cy="1705942"/>
          </a:xfrm>
          <a:prstGeom prst="straightConnector1">
            <a:avLst/>
          </a:prstGeom>
          <a:ln w="22225">
            <a:solidFill>
              <a:schemeClr val="tx2"/>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20" name="圆角矩形 19"/>
          <p:cNvSpPr/>
          <p:nvPr/>
        </p:nvSpPr>
        <p:spPr>
          <a:xfrm>
            <a:off x="696806" y="3401623"/>
            <a:ext cx="2951559" cy="575914"/>
          </a:xfrm>
          <a:prstGeom prst="roundRect">
            <a:avLst/>
          </a:prstGeom>
          <a:solidFill>
            <a:schemeClr val="tx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3996"/>
            <a:r>
              <a:rPr altLang="en-US" b="1" lang="zh-CN" sz="1999">
                <a:solidFill>
                  <a:prstClr val="white"/>
                </a:solidFill>
                <a:latin charset="-122" pitchFamily="34" typeface="微软雅黑"/>
                <a:ea charset="-122" pitchFamily="34" typeface="微软雅黑"/>
              </a:rPr>
              <a:t>内外部因素矩阵分析</a:t>
            </a:r>
          </a:p>
        </p:txBody>
      </p:sp>
      <p:sp>
        <p:nvSpPr>
          <p:cNvPr id="21" name="椭圆 20"/>
          <p:cNvSpPr/>
          <p:nvPr/>
        </p:nvSpPr>
        <p:spPr>
          <a:xfrm>
            <a:off x="3000462" y="1449894"/>
            <a:ext cx="287957" cy="287957"/>
          </a:xfrm>
          <a:prstGeom prst="ellipse">
            <a:avLst/>
          </a:prstGeom>
          <a:solidFill>
            <a:schemeClr val="tx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3996"/>
            <a:endParaRPr altLang="en-US" b="1" lang="zh-CN" sz="1999">
              <a:solidFill>
                <a:prstClr val="white"/>
              </a:solidFill>
              <a:latin charset="-122" pitchFamily="34" typeface="微软雅黑"/>
              <a:ea charset="-122" pitchFamily="34" typeface="微软雅黑"/>
            </a:endParaRPr>
          </a:p>
        </p:txBody>
      </p:sp>
      <p:cxnSp>
        <p:nvCxnSpPr>
          <p:cNvPr id="22" name="直接箭头连接符 21"/>
          <p:cNvCxnSpPr>
            <a:stCxn id="21" idx="3"/>
            <a:endCxn id="20" idx="0"/>
          </p:cNvCxnSpPr>
          <p:nvPr/>
        </p:nvCxnSpPr>
        <p:spPr>
          <a:xfrm flipH="1">
            <a:off x="2172586" y="1695681"/>
            <a:ext cx="870046" cy="1705942"/>
          </a:xfrm>
          <a:prstGeom prst="straightConnector1">
            <a:avLst/>
          </a:prstGeom>
          <a:ln w="22225">
            <a:solidFill>
              <a:schemeClr val="tx2"/>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23" name="矩形 22"/>
          <p:cNvSpPr/>
          <p:nvPr/>
        </p:nvSpPr>
        <p:spPr>
          <a:xfrm>
            <a:off x="912774" y="7787"/>
            <a:ext cx="2159678" cy="68562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3996"/>
            <a:r>
              <a:rPr altLang="en-US" b="1" lang="zh-CN" sz="2799">
                <a:solidFill>
                  <a:prstClr val="white"/>
                </a:solidFill>
                <a:latin charset="-122" pitchFamily="34" typeface="微软雅黑"/>
                <a:ea charset="-122" pitchFamily="34" typeface="微软雅黑"/>
              </a:rPr>
              <a:t>品牌规划</a:t>
            </a:r>
          </a:p>
        </p:txBody>
      </p:sp>
      <p:cxnSp>
        <p:nvCxnSpPr>
          <p:cNvPr id="24" name="直接连接符 23"/>
          <p:cNvCxnSpPr/>
          <p:nvPr/>
        </p:nvCxnSpPr>
        <p:spPr>
          <a:xfrm>
            <a:off x="0" y="693408"/>
            <a:ext cx="12188826" cy="0"/>
          </a:xfrm>
          <a:prstGeom prst="line">
            <a:avLst/>
          </a:prstGeom>
          <a:ln>
            <a:solidFill>
              <a:schemeClr val="bg1">
                <a:lumMod val="75000"/>
                <a:alpha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val="59836873"/>
      </p:ext>
    </p:extLst>
  </p:cSld>
  <p:clrMapOvr>
    <a:masterClrMapping/>
  </p:clrMapOvr>
  <mc:AlternateContent>
    <mc:Choice Requires="p14">
      <p:transition p14:dur="2000" spd="slow"/>
    </mc:Choice>
    <mc:Fallback>
      <p:transition spd="slow"/>
    </mc:Fallback>
  </mc:AlternateContent>
  <p:timing/>
</p:sld>
</file>

<file path=ppt/slides/slide1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0" name="矩形 29"/>
          <p:cNvSpPr/>
          <p:nvPr/>
        </p:nvSpPr>
        <p:spPr>
          <a:xfrm>
            <a:off x="7171214" y="1629269"/>
            <a:ext cx="3888432" cy="79188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3996"/>
            <a:r>
              <a:rPr altLang="en-US" b="1" lang="zh-CN" sz="2399">
                <a:solidFill>
                  <a:prstClr val="white"/>
                </a:solidFill>
                <a:latin charset="-122" pitchFamily="34" typeface="微软雅黑"/>
                <a:ea charset="-122" pitchFamily="34" typeface="微软雅黑"/>
              </a:rPr>
              <a:t>品牌定位</a:t>
            </a:r>
          </a:p>
        </p:txBody>
      </p:sp>
      <p:pic>
        <p:nvPicPr>
          <p:cNvPr id="2" name="图片 1"/>
          <p:cNvPicPr>
            <a:picLocks noChangeAspect="1"/>
          </p:cNvPicPr>
          <p:nvPr/>
        </p:nvPicPr>
        <p:blipFill>
          <a:blip r:embed="rId3">
            <a:extLst>
              <a:ext uri="{28A0092B-C50C-407E-A947-70E740481C1C}">
                <a14:useLocalDpi val="0"/>
              </a:ext>
            </a:extLst>
          </a:blip>
          <a:stretch>
            <a:fillRect/>
          </a:stretch>
        </p:blipFill>
        <p:spPr>
          <a:xfrm>
            <a:off x="1055699" y="1629269"/>
            <a:ext cx="6023782" cy="4256685"/>
          </a:xfrm>
          <a:prstGeom prst="rect">
            <a:avLst/>
          </a:prstGeom>
        </p:spPr>
      </p:pic>
      <p:sp>
        <p:nvSpPr>
          <p:cNvPr id="4" name="矩形 3"/>
          <p:cNvSpPr/>
          <p:nvPr/>
        </p:nvSpPr>
        <p:spPr>
          <a:xfrm>
            <a:off x="7159287" y="2493140"/>
            <a:ext cx="3888432" cy="79188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defTabSz="913996"/>
            <a:r>
              <a:rPr altLang="zh-CN" b="1" lang="en-US" sz="1699">
                <a:solidFill>
                  <a:prstClr val="white"/>
                </a:solidFill>
                <a:latin charset="-122" pitchFamily="34" typeface="微软雅黑"/>
                <a:ea charset="-122" pitchFamily="34" typeface="微软雅黑"/>
              </a:rPr>
              <a:t>1、精品医院</a:t>
            </a:r>
          </a:p>
        </p:txBody>
      </p:sp>
      <p:sp>
        <p:nvSpPr>
          <p:cNvPr id="5" name="矩形 4"/>
          <p:cNvSpPr/>
          <p:nvPr/>
        </p:nvSpPr>
        <p:spPr>
          <a:xfrm>
            <a:off x="7159287" y="3361670"/>
            <a:ext cx="3888432" cy="79188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defTabSz="913996"/>
            <a:r>
              <a:rPr altLang="zh-CN" b="1" lang="en-US" sz="1699">
                <a:solidFill>
                  <a:prstClr val="white"/>
                </a:solidFill>
                <a:latin charset="-122" pitchFamily="34" typeface="微软雅黑"/>
                <a:ea charset="-122" pitchFamily="34" typeface="微软雅黑"/>
              </a:rPr>
              <a:t>2、专家型医院</a:t>
            </a:r>
          </a:p>
        </p:txBody>
      </p:sp>
      <p:sp>
        <p:nvSpPr>
          <p:cNvPr id="6" name="矩形 5"/>
          <p:cNvSpPr/>
          <p:nvPr/>
        </p:nvSpPr>
        <p:spPr>
          <a:xfrm>
            <a:off x="7165048" y="4230201"/>
            <a:ext cx="3888432" cy="79188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defTabSz="913996"/>
            <a:r>
              <a:rPr altLang="zh-CN" b="1" lang="en-US" sz="1699">
                <a:solidFill>
                  <a:prstClr val="white"/>
                </a:solidFill>
                <a:latin charset="-122" pitchFamily="34" typeface="微软雅黑"/>
                <a:ea charset="-122" pitchFamily="34" typeface="微软雅黑"/>
              </a:rPr>
              <a:t>3、社区慈善医院</a:t>
            </a:r>
          </a:p>
        </p:txBody>
      </p:sp>
      <p:sp>
        <p:nvSpPr>
          <p:cNvPr id="7" name="矩形 6"/>
          <p:cNvSpPr/>
          <p:nvPr/>
        </p:nvSpPr>
        <p:spPr>
          <a:xfrm>
            <a:off x="7171215" y="5094072"/>
            <a:ext cx="3888432" cy="79188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defTabSz="913996"/>
            <a:r>
              <a:rPr altLang="zh-CN" b="1" lang="en-US" sz="1699">
                <a:solidFill>
                  <a:prstClr val="white"/>
                </a:solidFill>
                <a:latin charset="-122" pitchFamily="34" typeface="微软雅黑"/>
                <a:ea charset="-122" pitchFamily="34" typeface="微软雅黑"/>
              </a:rPr>
              <a:t>4、品牌连锁医院</a:t>
            </a:r>
          </a:p>
        </p:txBody>
      </p:sp>
      <p:sp>
        <p:nvSpPr>
          <p:cNvPr id="26" name="矩形 25"/>
          <p:cNvSpPr/>
          <p:nvPr/>
        </p:nvSpPr>
        <p:spPr>
          <a:xfrm>
            <a:off x="912774" y="7787"/>
            <a:ext cx="2159678" cy="68562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3996"/>
            <a:r>
              <a:rPr altLang="en-US" b="1" lang="zh-CN" sz="2799">
                <a:solidFill>
                  <a:prstClr val="white"/>
                </a:solidFill>
                <a:latin charset="-122" pitchFamily="34" typeface="微软雅黑"/>
                <a:ea charset="-122" pitchFamily="34" typeface="微软雅黑"/>
              </a:rPr>
              <a:t>品牌规划</a:t>
            </a:r>
          </a:p>
        </p:txBody>
      </p:sp>
      <p:cxnSp>
        <p:nvCxnSpPr>
          <p:cNvPr id="27" name="直接连接符 26"/>
          <p:cNvCxnSpPr/>
          <p:nvPr/>
        </p:nvCxnSpPr>
        <p:spPr>
          <a:xfrm>
            <a:off x="0" y="693408"/>
            <a:ext cx="12188826" cy="0"/>
          </a:xfrm>
          <a:prstGeom prst="line">
            <a:avLst/>
          </a:prstGeom>
          <a:ln>
            <a:solidFill>
              <a:schemeClr val="bg1">
                <a:lumMod val="75000"/>
                <a:alpha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val="4292997973"/>
      </p:ext>
    </p:extLst>
  </p:cSld>
  <p:clrMapOvr>
    <a:masterClrMapping/>
  </p:clrMapOvr>
  <mc:AlternateContent>
    <mc:Choice Requires="p14">
      <p:transition p14:dur="1600" spd="slow">
        <p14:prism isInverted="1"/>
      </p:transition>
    </mc:Choice>
    <mc:Fallback>
      <p:transition spd="slow">
        <p:fade/>
      </p:transition>
    </mc:Fallback>
  </mc:AlternateContent>
  <p:timing/>
</p:sld>
</file>

<file path=ppt/slides/slide1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 name="Oval 16"/>
          <p:cNvSpPr/>
          <p:nvPr/>
        </p:nvSpPr>
        <p:spPr bwMode="auto">
          <a:xfrm rot="16200000">
            <a:off x="6020955" y="1896845"/>
            <a:ext cx="732176" cy="6013449"/>
          </a:xfrm>
          <a:prstGeom prst="ellipse">
            <a:avLst/>
          </a:prstGeom>
          <a:gradFill flip="none" rotWithShape="1">
            <a:gsLst>
              <a:gs pos="0">
                <a:schemeClr val="tx1">
                  <a:alpha val="85000"/>
                </a:schemeClr>
              </a:gs>
              <a:gs pos="100000">
                <a:schemeClr val="accent1">
                  <a:tint val="50000"/>
                  <a:shade val="100000"/>
                  <a:satMod val="350000"/>
                  <a:alpha val="0"/>
                </a:schemeClr>
              </a:gs>
            </a:gsLst>
            <a:path path="shape">
              <a:fillToRect b="50000" l="50000" r="50000" t="50000"/>
            </a:path>
          </a:gradFill>
          <a:ln>
            <a:noFill/>
          </a:ln>
        </p:spPr>
        <p:style>
          <a:lnRef idx="1">
            <a:schemeClr val="accent1"/>
          </a:lnRef>
          <a:fillRef idx="3">
            <a:schemeClr val="accent1"/>
          </a:fillRef>
          <a:effectRef idx="2">
            <a:schemeClr val="accent1"/>
          </a:effectRef>
          <a:fontRef idx="minor">
            <a:schemeClr val="lt1"/>
          </a:fontRef>
        </p:style>
        <p:txBody>
          <a:bodyPr anchor="ctr" bIns="60952" lIns="121903" rIns="121903" tIns="60952"/>
          <a:lstStyle/>
          <a:p>
            <a:pPr defTabSz="609493">
              <a:defRPr/>
            </a:pPr>
            <a:endParaRPr lang="en-US" sz="1699">
              <a:solidFill>
                <a:prstClr val="white"/>
              </a:solidFill>
            </a:endParaRPr>
          </a:p>
        </p:txBody>
      </p:sp>
      <p:grpSp>
        <p:nvGrpSpPr>
          <p:cNvPr id="4" name="Group 25"/>
          <p:cNvGrpSpPr/>
          <p:nvPr/>
        </p:nvGrpSpPr>
        <p:grpSpPr>
          <a:xfrm rot="2713102">
            <a:off x="3697291" y="1044578"/>
            <a:ext cx="4909444" cy="4910716"/>
            <a:chOff x="3173413" y="1849438"/>
            <a:chExt cx="2894012" cy="2894011"/>
          </a:xfrm>
          <a:gradFill>
            <a:gsLst>
              <a:gs pos="0">
                <a:schemeClr val="accent3">
                  <a:lumMod val="75000"/>
                </a:schemeClr>
              </a:gs>
              <a:gs pos="100000">
                <a:schemeClr val="accent3">
                  <a:lumMod val="50000"/>
                </a:schemeClr>
              </a:gs>
            </a:gsLst>
            <a:lin ang="5400000" scaled="0"/>
          </a:gradFill>
          <a:effectLst/>
          <a:scene3d>
            <a:camera prst="perspectiveRelaxed">
              <a:rot lat="17984372" lon="288131" rev="3232366"/>
            </a:camera>
            <a:lightRig dir="t" rig="threePt">
              <a:rot lat="0" lon="0" rev="5400000"/>
            </a:lightRig>
          </a:scene3d>
        </p:grpSpPr>
        <p:sp>
          <p:nvSpPr>
            <p:cNvPr id="5" name="Freeform 181"/>
            <p:cNvSpPr/>
            <p:nvPr/>
          </p:nvSpPr>
          <p:spPr bwMode="auto">
            <a:xfrm>
              <a:off x="4629150" y="1852613"/>
              <a:ext cx="1438275" cy="1627187"/>
            </a:xfrm>
            <a:custGeom>
              <a:gdLst>
                <a:gd fmla="*/ 0 w 906" name="T0"/>
                <a:gd fmla="*/ 250 h 1025" name="T1"/>
                <a:gd fmla="*/ 64 w 906" name="T2"/>
                <a:gd fmla="*/ 254 h 1025" name="T3"/>
                <a:gd fmla="*/ 128 w 906" name="T4"/>
                <a:gd fmla="*/ 263 h 1025" name="T5"/>
                <a:gd fmla="*/ 189 w 906" name="T6"/>
                <a:gd fmla="*/ 278 h 1025" name="T7"/>
                <a:gd fmla="*/ 249 w 906" name="T8"/>
                <a:gd fmla="*/ 301 h 1025" name="T9"/>
                <a:gd fmla="*/ 304 w 906" name="T10"/>
                <a:gd fmla="*/ 326 h 1025" name="T11"/>
                <a:gd fmla="*/ 357 w 906" name="T12"/>
                <a:gd fmla="*/ 358 h 1025" name="T13"/>
                <a:gd fmla="*/ 407 w 906" name="T14"/>
                <a:gd fmla="*/ 394 h 1025" name="T15"/>
                <a:gd fmla="*/ 452 w 906" name="T16"/>
                <a:gd fmla="*/ 434 h 1025" name="T17"/>
                <a:gd fmla="*/ 495 w 906" name="T18"/>
                <a:gd fmla="*/ 479 h 1025" name="T19"/>
                <a:gd fmla="*/ 532 w 906" name="T20"/>
                <a:gd fmla="*/ 527 h 1025" name="T21"/>
                <a:gd fmla="*/ 566 w 906" name="T22"/>
                <a:gd fmla="*/ 578 h 1025" name="T23"/>
                <a:gd fmla="*/ 595 w 906" name="T24"/>
                <a:gd fmla="*/ 634 h 1025" name="T25"/>
                <a:gd fmla="*/ 618 w 906" name="T26"/>
                <a:gd fmla="*/ 691 h 1025" name="T27"/>
                <a:gd fmla="*/ 635 w 906" name="T28"/>
                <a:gd fmla="*/ 752 h 1025" name="T29"/>
                <a:gd fmla="*/ 648 w 906" name="T30"/>
                <a:gd fmla="*/ 814 h 1025" name="T31"/>
                <a:gd fmla="*/ 654 w 906" name="T32"/>
                <a:gd fmla="*/ 877 h 1025" name="T33"/>
                <a:gd fmla="*/ 906 w 906" name="T34"/>
                <a:gd fmla="*/ 903 h 1025" name="T35"/>
                <a:gd fmla="*/ 903 w 906" name="T36"/>
                <a:gd fmla="*/ 858 h 1025" name="T37"/>
                <a:gd fmla="*/ 894 w 906" name="T38"/>
                <a:gd fmla="*/ 769 h 1025" name="T39"/>
                <a:gd fmla="*/ 876 w 906" name="T40"/>
                <a:gd fmla="*/ 682 h 1025" name="T41"/>
                <a:gd fmla="*/ 850 w 906" name="T42"/>
                <a:gd fmla="*/ 599 h 1025" name="T43"/>
                <a:gd fmla="*/ 818 w 906" name="T44"/>
                <a:gd fmla="*/ 518 h 1025" name="T45"/>
                <a:gd fmla="*/ 776 w 906" name="T46"/>
                <a:gd fmla="*/ 443 h 1025" name="T47"/>
                <a:gd fmla="*/ 730 w 906" name="T48"/>
                <a:gd fmla="*/ 372 h 1025" name="T49"/>
                <a:gd fmla="*/ 676 w 906" name="T50"/>
                <a:gd fmla="*/ 306 h 1025" name="T51"/>
                <a:gd fmla="*/ 617 w 906" name="T52"/>
                <a:gd fmla="*/ 245 h 1025" name="T53"/>
                <a:gd fmla="*/ 552 w 906" name="T54"/>
                <a:gd fmla="*/ 189 h 1025" name="T55"/>
                <a:gd fmla="*/ 482 w 906" name="T56"/>
                <a:gd fmla="*/ 140 h 1025" name="T57"/>
                <a:gd fmla="*/ 408 w 906" name="T58"/>
                <a:gd fmla="*/ 98 h 1025" name="T59"/>
                <a:gd fmla="*/ 329 w 906" name="T60"/>
                <a:gd fmla="*/ 62 h 1025" name="T61"/>
                <a:gd fmla="*/ 246 w 906" name="T62"/>
                <a:gd fmla="*/ 35 h 1025" name="T63"/>
                <a:gd fmla="*/ 160 w 906" name="T64"/>
                <a:gd fmla="*/ 14 h 1025" name="T65"/>
                <a:gd fmla="*/ 72 w 906" name="T66"/>
                <a:gd fmla="*/ 2 h 1025" name="T67"/>
                <a:gd fmla="*/ 149 w 906" name="T68"/>
                <a:gd fmla="*/ 129 h 1025"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w 906" name="T105"/>
                <a:gd fmla="*/ 0 h 1025" name="T106"/>
                <a:gd fmla="*/ 906 w 906" name="T107"/>
                <a:gd fmla="*/ 1025 h 1025" name="T108"/>
              </a:gd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b="T108" l="T105" r="T107" t="T106"/>
              <a:pathLst>
                <a:path h="1025" w="905">
                  <a:moveTo>
                    <a:pt x="0" y="250"/>
                  </a:moveTo>
                  <a:lnTo>
                    <a:pt x="0" y="250"/>
                  </a:lnTo>
                  <a:lnTo>
                    <a:pt x="32" y="250"/>
                  </a:lnTo>
                  <a:lnTo>
                    <a:pt x="64" y="254"/>
                  </a:lnTo>
                  <a:lnTo>
                    <a:pt x="97" y="258"/>
                  </a:lnTo>
                  <a:lnTo>
                    <a:pt x="128" y="263"/>
                  </a:lnTo>
                  <a:lnTo>
                    <a:pt x="159" y="271"/>
                  </a:lnTo>
                  <a:lnTo>
                    <a:pt x="189" y="278"/>
                  </a:lnTo>
                  <a:lnTo>
                    <a:pt x="219" y="289"/>
                  </a:lnTo>
                  <a:lnTo>
                    <a:pt x="249" y="301"/>
                  </a:lnTo>
                  <a:lnTo>
                    <a:pt x="276" y="312"/>
                  </a:lnTo>
                  <a:lnTo>
                    <a:pt x="304" y="326"/>
                  </a:lnTo>
                  <a:lnTo>
                    <a:pt x="330" y="342"/>
                  </a:lnTo>
                  <a:lnTo>
                    <a:pt x="357" y="358"/>
                  </a:lnTo>
                  <a:lnTo>
                    <a:pt x="382" y="376"/>
                  </a:lnTo>
                  <a:lnTo>
                    <a:pt x="407" y="394"/>
                  </a:lnTo>
                  <a:lnTo>
                    <a:pt x="430" y="413"/>
                  </a:lnTo>
                  <a:lnTo>
                    <a:pt x="452" y="434"/>
                  </a:lnTo>
                  <a:lnTo>
                    <a:pt x="474" y="456"/>
                  </a:lnTo>
                  <a:lnTo>
                    <a:pt x="495" y="479"/>
                  </a:lnTo>
                  <a:lnTo>
                    <a:pt x="514" y="503"/>
                  </a:lnTo>
                  <a:lnTo>
                    <a:pt x="532" y="527"/>
                  </a:lnTo>
                  <a:lnTo>
                    <a:pt x="549" y="552"/>
                  </a:lnTo>
                  <a:lnTo>
                    <a:pt x="566" y="578"/>
                  </a:lnTo>
                  <a:lnTo>
                    <a:pt x="580" y="605"/>
                  </a:lnTo>
                  <a:lnTo>
                    <a:pt x="595" y="634"/>
                  </a:lnTo>
                  <a:lnTo>
                    <a:pt x="606" y="662"/>
                  </a:lnTo>
                  <a:lnTo>
                    <a:pt x="618" y="691"/>
                  </a:lnTo>
                  <a:lnTo>
                    <a:pt x="627" y="721"/>
                  </a:lnTo>
                  <a:lnTo>
                    <a:pt x="635" y="752"/>
                  </a:lnTo>
                  <a:lnTo>
                    <a:pt x="643" y="782"/>
                  </a:lnTo>
                  <a:lnTo>
                    <a:pt x="648" y="814"/>
                  </a:lnTo>
                  <a:lnTo>
                    <a:pt x="652" y="845"/>
                  </a:lnTo>
                  <a:lnTo>
                    <a:pt x="654" y="877"/>
                  </a:lnTo>
                  <a:lnTo>
                    <a:pt x="774" y="1025"/>
                  </a:lnTo>
                  <a:lnTo>
                    <a:pt x="906" y="903"/>
                  </a:lnTo>
                  <a:lnTo>
                    <a:pt x="903" y="858"/>
                  </a:lnTo>
                  <a:lnTo>
                    <a:pt x="901" y="813"/>
                  </a:lnTo>
                  <a:lnTo>
                    <a:pt x="894" y="769"/>
                  </a:lnTo>
                  <a:lnTo>
                    <a:pt x="886" y="724"/>
                  </a:lnTo>
                  <a:lnTo>
                    <a:pt x="876" y="682"/>
                  </a:lnTo>
                  <a:lnTo>
                    <a:pt x="864" y="639"/>
                  </a:lnTo>
                  <a:lnTo>
                    <a:pt x="850" y="599"/>
                  </a:lnTo>
                  <a:lnTo>
                    <a:pt x="835" y="559"/>
                  </a:lnTo>
                  <a:lnTo>
                    <a:pt x="818" y="518"/>
                  </a:lnTo>
                  <a:lnTo>
                    <a:pt x="798" y="481"/>
                  </a:lnTo>
                  <a:lnTo>
                    <a:pt x="776" y="443"/>
                  </a:lnTo>
                  <a:lnTo>
                    <a:pt x="754" y="407"/>
                  </a:lnTo>
                  <a:lnTo>
                    <a:pt x="730" y="372"/>
                  </a:lnTo>
                  <a:lnTo>
                    <a:pt x="704" y="338"/>
                  </a:lnTo>
                  <a:lnTo>
                    <a:pt x="676" y="306"/>
                  </a:lnTo>
                  <a:lnTo>
                    <a:pt x="647" y="275"/>
                  </a:lnTo>
                  <a:lnTo>
                    <a:pt x="617" y="245"/>
                  </a:lnTo>
                  <a:lnTo>
                    <a:pt x="584" y="216"/>
                  </a:lnTo>
                  <a:lnTo>
                    <a:pt x="552" y="189"/>
                  </a:lnTo>
                  <a:lnTo>
                    <a:pt x="517" y="164"/>
                  </a:lnTo>
                  <a:lnTo>
                    <a:pt x="482" y="140"/>
                  </a:lnTo>
                  <a:lnTo>
                    <a:pt x="446" y="118"/>
                  </a:lnTo>
                  <a:lnTo>
                    <a:pt x="408" y="98"/>
                  </a:lnTo>
                  <a:lnTo>
                    <a:pt x="369" y="79"/>
                  </a:lnTo>
                  <a:lnTo>
                    <a:pt x="329" y="62"/>
                  </a:lnTo>
                  <a:lnTo>
                    <a:pt x="289" y="48"/>
                  </a:lnTo>
                  <a:lnTo>
                    <a:pt x="246" y="35"/>
                  </a:lnTo>
                  <a:lnTo>
                    <a:pt x="204" y="23"/>
                  </a:lnTo>
                  <a:lnTo>
                    <a:pt x="160" y="14"/>
                  </a:lnTo>
                  <a:lnTo>
                    <a:pt x="116" y="8"/>
                  </a:lnTo>
                  <a:lnTo>
                    <a:pt x="72" y="2"/>
                  </a:lnTo>
                  <a:lnTo>
                    <a:pt x="27" y="0"/>
                  </a:lnTo>
                  <a:lnTo>
                    <a:pt x="149" y="129"/>
                  </a:lnTo>
                  <a:lnTo>
                    <a:pt x="0" y="250"/>
                  </a:lnTo>
                  <a:close/>
                </a:path>
              </a:pathLst>
            </a:custGeom>
            <a:solidFill>
              <a:schemeClr val="tx2"/>
            </a:solidFill>
            <a:ln algn="ctr" cap="flat" cmpd="sng" w="25400">
              <a:noFill/>
              <a:prstDash val="solid"/>
            </a:ln>
            <a:effectLst/>
            <a:sp3d extrusionH="165100"/>
          </p:spPr>
          <p:txBody>
            <a:bodyPr anchor="ctr"/>
            <a:lstStyle/>
            <a:p>
              <a:pPr defTabSz="609493" indent="-457120">
                <a:buFont panose="020f0502020204030204" typeface="Calibri"/>
                <a:buAutoNum type="arabicPeriod"/>
                <a:defRPr/>
              </a:pPr>
              <a:endParaRPr noProof="1" sz="1699">
                <a:solidFill>
                  <a:srgbClr val="FFFFFF"/>
                </a:solidFill>
                <a:ea charset="-128" typeface="ＭＳ Ｐゴシック"/>
                <a:cs charset="0" typeface="ＭＳ Ｐゴシック"/>
              </a:endParaRPr>
            </a:p>
          </p:txBody>
        </p:sp>
        <p:sp>
          <p:nvSpPr>
            <p:cNvPr id="6" name="Freeform 182"/>
            <p:cNvSpPr/>
            <p:nvPr/>
          </p:nvSpPr>
          <p:spPr bwMode="auto">
            <a:xfrm>
              <a:off x="3173413" y="1849438"/>
              <a:ext cx="1633537" cy="1474787"/>
            </a:xfrm>
            <a:custGeom>
              <a:gdLst>
                <a:gd fmla="*/ 250 w 1029" name="T0"/>
                <a:gd fmla="*/ 920 h 929" name="T1"/>
                <a:gd fmla="*/ 250 w 1029" name="T2"/>
                <a:gd fmla="*/ 912 h 929" name="T3"/>
                <a:gd fmla="*/ 254 w 1029" name="T4"/>
                <a:gd fmla="*/ 847 h 929" name="T5"/>
                <a:gd fmla="*/ 263 w 1029" name="T6"/>
                <a:gd fmla="*/ 782 h 929" name="T7"/>
                <a:gd fmla="*/ 279 w 1029" name="T8"/>
                <a:gd fmla="*/ 721 h 929" name="T9"/>
                <a:gd fmla="*/ 299 w 1029" name="T10"/>
                <a:gd fmla="*/ 662 h 929" name="T11"/>
                <a:gd fmla="*/ 325 w 1029" name="T12"/>
                <a:gd fmla="*/ 606 h 929" name="T13"/>
                <a:gd fmla="*/ 357 w 1029" name="T14"/>
                <a:gd fmla="*/ 553 h 929" name="T15"/>
                <a:gd fmla="*/ 393 w 1029" name="T16"/>
                <a:gd fmla="*/ 502 h 929" name="T17"/>
                <a:gd fmla="*/ 433 w 1029" name="T18"/>
                <a:gd fmla="*/ 456 h 929" name="T19"/>
                <a:gd fmla="*/ 477 w 1029" name="T20"/>
                <a:gd fmla="*/ 414 h 929" name="T21"/>
                <a:gd fmla="*/ 526 w 1029" name="T22"/>
                <a:gd fmla="*/ 375 h 929" name="T23"/>
                <a:gd fmla="*/ 577 w 1029" name="T24"/>
                <a:gd fmla="*/ 341 h 929" name="T25"/>
                <a:gd fmla="*/ 633 w 1029" name="T26"/>
                <a:gd fmla="*/ 313 h 929" name="T27"/>
                <a:gd fmla="*/ 690 w 1029" name="T28"/>
                <a:gd fmla="*/ 290 h 929" name="T29"/>
                <a:gd fmla="*/ 751 w 1029" name="T30"/>
                <a:gd fmla="*/ 271 h 929" name="T31"/>
                <a:gd fmla="*/ 813 w 1029" name="T32"/>
                <a:gd fmla="*/ 258 h 929" name="T33"/>
                <a:gd fmla="*/ 878 w 1029" name="T34"/>
                <a:gd fmla="*/ 252 h 929" name="T35"/>
                <a:gd fmla="*/ 910 w 1029" name="T36"/>
                <a:gd fmla="*/ 0 h 929" name="T37"/>
                <a:gd fmla="*/ 863 w 1029" name="T38"/>
                <a:gd fmla="*/ 2 h 929" name="T39"/>
                <a:gd fmla="*/ 771 w 1029" name="T40"/>
                <a:gd fmla="*/ 11 h 929" name="T41"/>
                <a:gd fmla="*/ 682 w 1029" name="T42"/>
                <a:gd fmla="*/ 29 h 929" name="T43"/>
                <a:gd fmla="*/ 596 w 1029" name="T44"/>
                <a:gd fmla="*/ 56 h 929" name="T45"/>
                <a:gd fmla="*/ 515 w 1029" name="T46"/>
                <a:gd fmla="*/ 91 h 929" name="T47"/>
                <a:gd fmla="*/ 438 w 1029" name="T48"/>
                <a:gd fmla="*/ 133 h 929" name="T49"/>
                <a:gd fmla="*/ 366 w 1029" name="T50"/>
                <a:gd fmla="*/ 182 h 929" name="T51"/>
                <a:gd fmla="*/ 298 w 1029" name="T52"/>
                <a:gd fmla="*/ 238 h 929" name="T53"/>
                <a:gd fmla="*/ 236 w 1029" name="T54"/>
                <a:gd fmla="*/ 300 h 929" name="T55"/>
                <a:gd fmla="*/ 180 w 1029" name="T56"/>
                <a:gd fmla="*/ 367 h 929" name="T57"/>
                <a:gd fmla="*/ 131 w 1029" name="T58"/>
                <a:gd fmla="*/ 440 h 929" name="T59"/>
                <a:gd fmla="*/ 89 w 1029" name="T60"/>
                <a:gd fmla="*/ 518 h 929" name="T61"/>
                <a:gd fmla="*/ 54 w 1029" name="T62"/>
                <a:gd fmla="*/ 599 h 929" name="T63"/>
                <a:gd fmla="*/ 29 w 1029" name="T64"/>
                <a:gd fmla="*/ 685 h 929" name="T65"/>
                <a:gd fmla="*/ 10 w 1029" name="T66"/>
                <a:gd fmla="*/ 773 h 929" name="T67"/>
                <a:gd fmla="*/ 1 w 1029" name="T68"/>
                <a:gd fmla="*/ 865 h 929" name="T69"/>
                <a:gd fmla="*/ 0 w 1029" name="T70"/>
                <a:gd fmla="*/ 912 h 929" name="T71"/>
                <a:gd fmla="*/ 118 w 1029" name="T72"/>
                <a:gd fmla="*/ 793 h 929"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w 1029" name="T111"/>
                <a:gd fmla="*/ 0 h 929" name="T112"/>
                <a:gd fmla="*/ 1029 w 1029" name="T113"/>
                <a:gd fmla="*/ 929 h 929" name="T114"/>
              </a:gd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b="T114" l="T111" r="T113" t="T112"/>
              <a:pathLst>
                <a:path h="929" w="1029">
                  <a:moveTo>
                    <a:pt x="250" y="920"/>
                  </a:moveTo>
                  <a:lnTo>
                    <a:pt x="250" y="920"/>
                  </a:lnTo>
                  <a:lnTo>
                    <a:pt x="250" y="912"/>
                  </a:lnTo>
                  <a:lnTo>
                    <a:pt x="252" y="879"/>
                  </a:lnTo>
                  <a:lnTo>
                    <a:pt x="254" y="847"/>
                  </a:lnTo>
                  <a:lnTo>
                    <a:pt x="258" y="815"/>
                  </a:lnTo>
                  <a:lnTo>
                    <a:pt x="263" y="782"/>
                  </a:lnTo>
                  <a:lnTo>
                    <a:pt x="270" y="752"/>
                  </a:lnTo>
                  <a:lnTo>
                    <a:pt x="279" y="721"/>
                  </a:lnTo>
                  <a:lnTo>
                    <a:pt x="288" y="691"/>
                  </a:lnTo>
                  <a:lnTo>
                    <a:pt x="299" y="662"/>
                  </a:lnTo>
                  <a:lnTo>
                    <a:pt x="311" y="633"/>
                  </a:lnTo>
                  <a:lnTo>
                    <a:pt x="325" y="606"/>
                  </a:lnTo>
                  <a:lnTo>
                    <a:pt x="341" y="579"/>
                  </a:lnTo>
                  <a:lnTo>
                    <a:pt x="357" y="553"/>
                  </a:lnTo>
                  <a:lnTo>
                    <a:pt x="375" y="527"/>
                  </a:lnTo>
                  <a:lnTo>
                    <a:pt x="393" y="502"/>
                  </a:lnTo>
                  <a:lnTo>
                    <a:pt x="412" y="479"/>
                  </a:lnTo>
                  <a:lnTo>
                    <a:pt x="433" y="456"/>
                  </a:lnTo>
                  <a:lnTo>
                    <a:pt x="455" y="435"/>
                  </a:lnTo>
                  <a:lnTo>
                    <a:pt x="477" y="414"/>
                  </a:lnTo>
                  <a:lnTo>
                    <a:pt x="502" y="393"/>
                  </a:lnTo>
                  <a:lnTo>
                    <a:pt x="526" y="375"/>
                  </a:lnTo>
                  <a:lnTo>
                    <a:pt x="551" y="358"/>
                  </a:lnTo>
                  <a:lnTo>
                    <a:pt x="577" y="341"/>
                  </a:lnTo>
                  <a:lnTo>
                    <a:pt x="604" y="327"/>
                  </a:lnTo>
                  <a:lnTo>
                    <a:pt x="633" y="313"/>
                  </a:lnTo>
                  <a:lnTo>
                    <a:pt x="661" y="300"/>
                  </a:lnTo>
                  <a:lnTo>
                    <a:pt x="690" y="290"/>
                  </a:lnTo>
                  <a:lnTo>
                    <a:pt x="720" y="279"/>
                  </a:lnTo>
                  <a:lnTo>
                    <a:pt x="751" y="271"/>
                  </a:lnTo>
                  <a:lnTo>
                    <a:pt x="782" y="264"/>
                  </a:lnTo>
                  <a:lnTo>
                    <a:pt x="813" y="258"/>
                  </a:lnTo>
                  <a:lnTo>
                    <a:pt x="845" y="255"/>
                  </a:lnTo>
                  <a:lnTo>
                    <a:pt x="878" y="252"/>
                  </a:lnTo>
                  <a:lnTo>
                    <a:pt x="1029" y="129"/>
                  </a:lnTo>
                  <a:lnTo>
                    <a:pt x="910" y="0"/>
                  </a:lnTo>
                  <a:lnTo>
                    <a:pt x="863" y="2"/>
                  </a:lnTo>
                  <a:lnTo>
                    <a:pt x="817" y="6"/>
                  </a:lnTo>
                  <a:lnTo>
                    <a:pt x="771" y="11"/>
                  </a:lnTo>
                  <a:lnTo>
                    <a:pt x="726" y="20"/>
                  </a:lnTo>
                  <a:lnTo>
                    <a:pt x="682" y="29"/>
                  </a:lnTo>
                  <a:lnTo>
                    <a:pt x="639" y="42"/>
                  </a:lnTo>
                  <a:lnTo>
                    <a:pt x="596" y="56"/>
                  </a:lnTo>
                  <a:lnTo>
                    <a:pt x="555" y="73"/>
                  </a:lnTo>
                  <a:lnTo>
                    <a:pt x="515" y="91"/>
                  </a:lnTo>
                  <a:lnTo>
                    <a:pt x="476" y="111"/>
                  </a:lnTo>
                  <a:lnTo>
                    <a:pt x="438" y="133"/>
                  </a:lnTo>
                  <a:lnTo>
                    <a:pt x="401" y="156"/>
                  </a:lnTo>
                  <a:lnTo>
                    <a:pt x="366" y="182"/>
                  </a:lnTo>
                  <a:lnTo>
                    <a:pt x="331" y="209"/>
                  </a:lnTo>
                  <a:lnTo>
                    <a:pt x="298" y="238"/>
                  </a:lnTo>
                  <a:lnTo>
                    <a:pt x="266" y="268"/>
                  </a:lnTo>
                  <a:lnTo>
                    <a:pt x="236" y="300"/>
                  </a:lnTo>
                  <a:lnTo>
                    <a:pt x="207" y="332"/>
                  </a:lnTo>
                  <a:lnTo>
                    <a:pt x="180" y="367"/>
                  </a:lnTo>
                  <a:lnTo>
                    <a:pt x="156" y="402"/>
                  </a:lnTo>
                  <a:lnTo>
                    <a:pt x="131" y="440"/>
                  </a:lnTo>
                  <a:lnTo>
                    <a:pt x="109" y="478"/>
                  </a:lnTo>
                  <a:lnTo>
                    <a:pt x="89" y="518"/>
                  </a:lnTo>
                  <a:lnTo>
                    <a:pt x="71" y="558"/>
                  </a:lnTo>
                  <a:lnTo>
                    <a:pt x="54" y="599"/>
                  </a:lnTo>
                  <a:lnTo>
                    <a:pt x="40" y="641"/>
                  </a:lnTo>
                  <a:lnTo>
                    <a:pt x="29" y="685"/>
                  </a:lnTo>
                  <a:lnTo>
                    <a:pt x="18" y="729"/>
                  </a:lnTo>
                  <a:lnTo>
                    <a:pt x="10" y="773"/>
                  </a:lnTo>
                  <a:lnTo>
                    <a:pt x="4" y="819"/>
                  </a:lnTo>
                  <a:lnTo>
                    <a:pt x="1" y="865"/>
                  </a:lnTo>
                  <a:lnTo>
                    <a:pt x="0" y="912"/>
                  </a:lnTo>
                  <a:lnTo>
                    <a:pt x="0" y="929"/>
                  </a:lnTo>
                  <a:lnTo>
                    <a:pt x="118" y="793"/>
                  </a:lnTo>
                  <a:lnTo>
                    <a:pt x="250" y="920"/>
                  </a:lnTo>
                  <a:close/>
                </a:path>
              </a:pathLst>
            </a:custGeom>
            <a:solidFill>
              <a:schemeClr val="tx2"/>
            </a:solidFill>
            <a:ln algn="ctr" cap="flat" cmpd="sng" w="25400">
              <a:noFill/>
              <a:prstDash val="solid"/>
            </a:ln>
            <a:effectLst/>
            <a:sp3d extrusionH="165100"/>
          </p:spPr>
          <p:txBody>
            <a:bodyPr anchor="ctr"/>
            <a:lstStyle/>
            <a:p>
              <a:pPr defTabSz="609493" indent="-457120">
                <a:buFont panose="020f0502020204030204" typeface="Calibri"/>
                <a:buAutoNum type="arabicPeriod"/>
                <a:defRPr/>
              </a:pPr>
              <a:endParaRPr noProof="1" sz="1699">
                <a:solidFill>
                  <a:srgbClr val="FFFFFF"/>
                </a:solidFill>
                <a:ea charset="-128" typeface="ＭＳ Ｐゴシック"/>
                <a:cs charset="0" typeface="ＭＳ Ｐゴシック"/>
              </a:endParaRPr>
            </a:p>
          </p:txBody>
        </p:sp>
        <p:sp>
          <p:nvSpPr>
            <p:cNvPr id="7" name="Freeform 183"/>
            <p:cNvSpPr/>
            <p:nvPr/>
          </p:nvSpPr>
          <p:spPr bwMode="auto">
            <a:xfrm>
              <a:off x="3174999" y="3163887"/>
              <a:ext cx="1479550" cy="1579562"/>
            </a:xfrm>
            <a:custGeom>
              <a:gdLst>
                <a:gd fmla="*/ 1457325 w 932" name="T0"/>
                <a:gd fmla="*/ 1182687 h 995" name="T1"/>
                <a:gd fmla="*/ 1444625 w 932" name="T2"/>
                <a:gd fmla="*/ 1182687 h 995" name="T3"/>
                <a:gd fmla="*/ 1343025 w 932" name="T4"/>
                <a:gd fmla="*/ 1176337 h 995" name="T5"/>
                <a:gd fmla="*/ 1241425 w 932" name="T6"/>
                <a:gd fmla="*/ 1162050 h 995" name="T7"/>
                <a:gd fmla="*/ 1144588 w 932" name="T8"/>
                <a:gd fmla="*/ 1139825 h 995" name="T9"/>
                <a:gd fmla="*/ 1052513 w 932" name="T10"/>
                <a:gd fmla="*/ 1106487 h 995" name="T11"/>
                <a:gd fmla="*/ 962025 w 932" name="T12"/>
                <a:gd fmla="*/ 1065212 h 995" name="T13"/>
                <a:gd fmla="*/ 879475 w 932" name="T14"/>
                <a:gd fmla="*/ 1016000 h 995" name="T15"/>
                <a:gd fmla="*/ 798513 w 932" name="T16"/>
                <a:gd fmla="*/ 960437 h 995" name="T17"/>
                <a:gd fmla="*/ 727075 w 932" name="T18"/>
                <a:gd fmla="*/ 896937 h 995" name="T19"/>
                <a:gd fmla="*/ 658813 w 932" name="T20"/>
                <a:gd fmla="*/ 828675 h 995" name="T21"/>
                <a:gd fmla="*/ 596900 w 932" name="T22"/>
                <a:gd fmla="*/ 752475 h 995" name="T23"/>
                <a:gd fmla="*/ 544513 w 932" name="T24"/>
                <a:gd fmla="*/ 673100 h 995" name="T25"/>
                <a:gd fmla="*/ 498475 w 932" name="T26"/>
                <a:gd fmla="*/ 585787 h 995" name="T27"/>
                <a:gd fmla="*/ 458788 w 932" name="T28"/>
                <a:gd fmla="*/ 495300 h 995" name="T29"/>
                <a:gd fmla="*/ 430213 w 932" name="T30"/>
                <a:gd fmla="*/ 400050 h 995" name="T31"/>
                <a:gd fmla="*/ 409575 w 932" name="T32"/>
                <a:gd fmla="*/ 303212 h 995" name="T33"/>
                <a:gd fmla="*/ 398463 w 932" name="T34"/>
                <a:gd fmla="*/ 201612 h 995" name="T35"/>
                <a:gd fmla="*/ 0 w 932" name="T36"/>
                <a:gd fmla="*/ 217487 h 995" name="T37"/>
                <a:gd fmla="*/ 6350 w 932" name="T38"/>
                <a:gd fmla="*/ 287337 h 995" name="T39"/>
                <a:gd fmla="*/ 26988 w 932" name="T40"/>
                <a:gd fmla="*/ 427037 h 995" name="T41"/>
                <a:gd fmla="*/ 61913 w 932" name="T42"/>
                <a:gd fmla="*/ 561975 h 995" name="T43"/>
                <a:gd fmla="*/ 107950 w 932" name="T44"/>
                <a:gd fmla="*/ 688975 h 995" name="T45"/>
                <a:gd fmla="*/ 166688 w 932" name="T46"/>
                <a:gd fmla="*/ 812800 h 995" name="T47"/>
                <a:gd fmla="*/ 234950 w 932" name="T48"/>
                <a:gd fmla="*/ 927100 h 995" name="T49"/>
                <a:gd fmla="*/ 312738 w 932" name="T50"/>
                <a:gd fmla="*/ 1036637 h 995" name="T51"/>
                <a:gd fmla="*/ 401638 w 932" name="T52"/>
                <a:gd fmla="*/ 1138237 h 995" name="T53"/>
                <a:gd fmla="*/ 498475 w 932" name="T54"/>
                <a:gd fmla="*/ 1228725 h 995" name="T55"/>
                <a:gd fmla="*/ 604838 w 932" name="T56"/>
                <a:gd fmla="*/ 1312862 h 995" name="T57"/>
                <a:gd fmla="*/ 715963 w 932" name="T58"/>
                <a:gd fmla="*/ 1384300 h 995" name="T59"/>
                <a:gd fmla="*/ 838200 w 932" name="T60"/>
                <a:gd fmla="*/ 1446212 h 995" name="T61"/>
                <a:gd fmla="*/ 963613 w 932" name="T62"/>
                <a:gd fmla="*/ 1497012 h 995" name="T63"/>
                <a:gd fmla="*/ 1095375 w 932" name="T64"/>
                <a:gd fmla="*/ 1536700 h 995" name="T65"/>
                <a:gd fmla="*/ 1231900 w 932" name="T66"/>
                <a:gd fmla="*/ 1565275 h 995" name="T67"/>
                <a:gd fmla="*/ 1373188 w 932" name="T68"/>
                <a:gd fmla="*/ 1577975 h 995" name="T69"/>
                <a:gd fmla="*/ 1444625 w 932" name="T70"/>
                <a:gd fmla="*/ 1579562 h 995" name="T71"/>
                <a:gd fmla="*/ 1260475 w 932" name="T72"/>
                <a:gd fmla="*/ 1389062 h 995"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w 932" name="T111"/>
                <a:gd fmla="*/ 0 h 995" name="T112"/>
                <a:gd fmla="*/ 932 w 932" name="T113"/>
                <a:gd fmla="*/ 995 h 995" name="T114"/>
              </a:gd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b="T114" l="T111" r="T113" t="T112"/>
              <a:pathLst>
                <a:path h="995" w="932">
                  <a:moveTo>
                    <a:pt x="918" y="745"/>
                  </a:moveTo>
                  <a:lnTo>
                    <a:pt x="918" y="745"/>
                  </a:lnTo>
                  <a:lnTo>
                    <a:pt x="910" y="745"/>
                  </a:lnTo>
                  <a:lnTo>
                    <a:pt x="877" y="744"/>
                  </a:lnTo>
                  <a:lnTo>
                    <a:pt x="846" y="741"/>
                  </a:lnTo>
                  <a:lnTo>
                    <a:pt x="813" y="737"/>
                  </a:lnTo>
                  <a:lnTo>
                    <a:pt x="782" y="732"/>
                  </a:lnTo>
                  <a:lnTo>
                    <a:pt x="751" y="726"/>
                  </a:lnTo>
                  <a:lnTo>
                    <a:pt x="721" y="718"/>
                  </a:lnTo>
                  <a:lnTo>
                    <a:pt x="691" y="707"/>
                  </a:lnTo>
                  <a:lnTo>
                    <a:pt x="663" y="697"/>
                  </a:lnTo>
                  <a:lnTo>
                    <a:pt x="634" y="684"/>
                  </a:lnTo>
                  <a:lnTo>
                    <a:pt x="606" y="671"/>
                  </a:lnTo>
                  <a:lnTo>
                    <a:pt x="580" y="657"/>
                  </a:lnTo>
                  <a:lnTo>
                    <a:pt x="554" y="640"/>
                  </a:lnTo>
                  <a:lnTo>
                    <a:pt x="528" y="623"/>
                  </a:lnTo>
                  <a:lnTo>
                    <a:pt x="503" y="605"/>
                  </a:lnTo>
                  <a:lnTo>
                    <a:pt x="480" y="586"/>
                  </a:lnTo>
                  <a:lnTo>
                    <a:pt x="458" y="565"/>
                  </a:lnTo>
                  <a:lnTo>
                    <a:pt x="436" y="544"/>
                  </a:lnTo>
                  <a:lnTo>
                    <a:pt x="415" y="522"/>
                  </a:lnTo>
                  <a:lnTo>
                    <a:pt x="396" y="499"/>
                  </a:lnTo>
                  <a:lnTo>
                    <a:pt x="376" y="474"/>
                  </a:lnTo>
                  <a:lnTo>
                    <a:pt x="359" y="449"/>
                  </a:lnTo>
                  <a:lnTo>
                    <a:pt x="343" y="424"/>
                  </a:lnTo>
                  <a:lnTo>
                    <a:pt x="328" y="396"/>
                  </a:lnTo>
                  <a:lnTo>
                    <a:pt x="314" y="369"/>
                  </a:lnTo>
                  <a:lnTo>
                    <a:pt x="301" y="341"/>
                  </a:lnTo>
                  <a:lnTo>
                    <a:pt x="289" y="312"/>
                  </a:lnTo>
                  <a:lnTo>
                    <a:pt x="280" y="282"/>
                  </a:lnTo>
                  <a:lnTo>
                    <a:pt x="271" y="252"/>
                  </a:lnTo>
                  <a:lnTo>
                    <a:pt x="263" y="223"/>
                  </a:lnTo>
                  <a:lnTo>
                    <a:pt x="258" y="191"/>
                  </a:lnTo>
                  <a:lnTo>
                    <a:pt x="253" y="159"/>
                  </a:lnTo>
                  <a:lnTo>
                    <a:pt x="251" y="127"/>
                  </a:lnTo>
                  <a:lnTo>
                    <a:pt x="118" y="0"/>
                  </a:lnTo>
                  <a:lnTo>
                    <a:pt x="0" y="137"/>
                  </a:lnTo>
                  <a:lnTo>
                    <a:pt x="4" y="181"/>
                  </a:lnTo>
                  <a:lnTo>
                    <a:pt x="9" y="225"/>
                  </a:lnTo>
                  <a:lnTo>
                    <a:pt x="17" y="269"/>
                  </a:lnTo>
                  <a:lnTo>
                    <a:pt x="28" y="312"/>
                  </a:lnTo>
                  <a:lnTo>
                    <a:pt x="39" y="354"/>
                  </a:lnTo>
                  <a:lnTo>
                    <a:pt x="52" y="394"/>
                  </a:lnTo>
                  <a:lnTo>
                    <a:pt x="68" y="434"/>
                  </a:lnTo>
                  <a:lnTo>
                    <a:pt x="86" y="473"/>
                  </a:lnTo>
                  <a:lnTo>
                    <a:pt x="105" y="512"/>
                  </a:lnTo>
                  <a:lnTo>
                    <a:pt x="126" y="548"/>
                  </a:lnTo>
                  <a:lnTo>
                    <a:pt x="148" y="584"/>
                  </a:lnTo>
                  <a:lnTo>
                    <a:pt x="171" y="619"/>
                  </a:lnTo>
                  <a:lnTo>
                    <a:pt x="197" y="653"/>
                  </a:lnTo>
                  <a:lnTo>
                    <a:pt x="225" y="685"/>
                  </a:lnTo>
                  <a:lnTo>
                    <a:pt x="253" y="717"/>
                  </a:lnTo>
                  <a:lnTo>
                    <a:pt x="283" y="746"/>
                  </a:lnTo>
                  <a:lnTo>
                    <a:pt x="314" y="774"/>
                  </a:lnTo>
                  <a:lnTo>
                    <a:pt x="348" y="801"/>
                  </a:lnTo>
                  <a:lnTo>
                    <a:pt x="381" y="827"/>
                  </a:lnTo>
                  <a:lnTo>
                    <a:pt x="416" y="850"/>
                  </a:lnTo>
                  <a:lnTo>
                    <a:pt x="451" y="872"/>
                  </a:lnTo>
                  <a:lnTo>
                    <a:pt x="489" y="893"/>
                  </a:lnTo>
                  <a:lnTo>
                    <a:pt x="528" y="911"/>
                  </a:lnTo>
                  <a:lnTo>
                    <a:pt x="567" y="929"/>
                  </a:lnTo>
                  <a:lnTo>
                    <a:pt x="607" y="943"/>
                  </a:lnTo>
                  <a:lnTo>
                    <a:pt x="649" y="958"/>
                  </a:lnTo>
                  <a:lnTo>
                    <a:pt x="690" y="968"/>
                  </a:lnTo>
                  <a:lnTo>
                    <a:pt x="733" y="978"/>
                  </a:lnTo>
                  <a:lnTo>
                    <a:pt x="776" y="986"/>
                  </a:lnTo>
                  <a:lnTo>
                    <a:pt x="820" y="991"/>
                  </a:lnTo>
                  <a:lnTo>
                    <a:pt x="865" y="994"/>
                  </a:lnTo>
                  <a:lnTo>
                    <a:pt x="910" y="995"/>
                  </a:lnTo>
                  <a:lnTo>
                    <a:pt x="932" y="995"/>
                  </a:lnTo>
                  <a:lnTo>
                    <a:pt x="794" y="875"/>
                  </a:lnTo>
                  <a:lnTo>
                    <a:pt x="918" y="745"/>
                  </a:lnTo>
                  <a:close/>
                </a:path>
              </a:pathLst>
            </a:custGeom>
            <a:solidFill>
              <a:schemeClr val="tx2"/>
            </a:solidFill>
            <a:ln algn="ctr" cap="flat" cmpd="sng" w="25400">
              <a:noFill/>
              <a:prstDash val="solid"/>
            </a:ln>
            <a:effectLst/>
            <a:sp3d extrusionH="165100"/>
          </p:spPr>
          <p:txBody>
            <a:bodyPr anchor="ctr"/>
            <a:lstStyle/>
            <a:p>
              <a:pPr defTabSz="609493" indent="-457120">
                <a:buFont panose="020f0502020204030204" typeface="Calibri"/>
                <a:buAutoNum type="arabicPeriod"/>
                <a:defRPr/>
              </a:pPr>
              <a:endParaRPr noProof="1" sz="1699">
                <a:solidFill>
                  <a:srgbClr val="FFFFFF"/>
                </a:solidFill>
                <a:ea charset="-128" typeface="ＭＳ Ｐゴシック"/>
                <a:cs charset="0" typeface="ＭＳ Ｐゴシック"/>
              </a:endParaRPr>
            </a:p>
          </p:txBody>
        </p:sp>
        <p:sp>
          <p:nvSpPr>
            <p:cNvPr id="8" name="Freeform 184"/>
            <p:cNvSpPr/>
            <p:nvPr/>
          </p:nvSpPr>
          <p:spPr bwMode="auto">
            <a:xfrm>
              <a:off x="4491038" y="3306763"/>
              <a:ext cx="1574800" cy="1435100"/>
            </a:xfrm>
            <a:custGeom>
              <a:gdLst>
                <a:gd fmla="*/ 1362075 w 992" name="T0"/>
                <a:gd fmla="*/ 231775 h 904" name="T1"/>
                <a:gd fmla="*/ 1176338 w 992" name="T2"/>
                <a:gd fmla="*/ 0 h 904" name="T3"/>
                <a:gd fmla="*/ 1169988 w 992" name="T4"/>
                <a:gd fmla="*/ 103188 h 904" name="T5"/>
                <a:gd fmla="*/ 1155700 w 992" name="T6"/>
                <a:gd fmla="*/ 201613 h 904" name="T7"/>
                <a:gd fmla="*/ 1131888 w 992" name="T8"/>
                <a:gd fmla="*/ 298450 h 904" name="T9"/>
                <a:gd fmla="*/ 1098550 w 992" name="T10"/>
                <a:gd fmla="*/ 392113 h 904" name="T11"/>
                <a:gd fmla="*/ 1057275 w 992" name="T12"/>
                <a:gd fmla="*/ 477838 h 904" name="T13"/>
                <a:gd fmla="*/ 1008063 w 992" name="T14"/>
                <a:gd fmla="*/ 561975 h 904" name="T15"/>
                <a:gd fmla="*/ 952500 w 992" name="T16"/>
                <a:gd fmla="*/ 641350 h 904" name="T17"/>
                <a:gd fmla="*/ 889000 w 992" name="T18"/>
                <a:gd fmla="*/ 712788 h 904" name="T19"/>
                <a:gd fmla="*/ 819150 w 992" name="T20"/>
                <a:gd fmla="*/ 781050 h 904" name="T21"/>
                <a:gd fmla="*/ 744538 w 992" name="T22"/>
                <a:gd fmla="*/ 839788 h 904" name="T23"/>
                <a:gd fmla="*/ 665163 w 992" name="T24"/>
                <a:gd fmla="*/ 892175 h 904" name="T25"/>
                <a:gd fmla="*/ 577850 w 992" name="T26"/>
                <a:gd fmla="*/ 939800 h 904" name="T27"/>
                <a:gd fmla="*/ 488950 w 992" name="T28"/>
                <a:gd fmla="*/ 976313 h 904" name="T29"/>
                <a:gd fmla="*/ 395288 w 992" name="T30"/>
                <a:gd fmla="*/ 1004888 h 904" name="T31"/>
                <a:gd fmla="*/ 298450 w 992" name="T32"/>
                <a:gd fmla="*/ 1025525 h 904" name="T33"/>
                <a:gd fmla="*/ 196850 w 992" name="T34"/>
                <a:gd fmla="*/ 1038225 h 904" name="T35"/>
                <a:gd fmla="*/ 222250 w 992" name="T36"/>
                <a:gd fmla="*/ 1435100 h 904" name="T37"/>
                <a:gd fmla="*/ 290513 w 992" name="T38"/>
                <a:gd fmla="*/ 1428750 h 904" name="T39"/>
                <a:gd fmla="*/ 425450 w 992" name="T40"/>
                <a:gd fmla="*/ 1406525 h 904" name="T41"/>
                <a:gd fmla="*/ 557213 w 992" name="T42"/>
                <a:gd fmla="*/ 1373188 h 904" name="T43"/>
                <a:gd fmla="*/ 682625 w 992" name="T44"/>
                <a:gd fmla="*/ 1328738 h 904" name="T45"/>
                <a:gd fmla="*/ 801688 w 992" name="T46"/>
                <a:gd fmla="*/ 1270000 h 904" name="T47"/>
                <a:gd fmla="*/ 915988 w 992" name="T48"/>
                <a:gd fmla="*/ 1204913 h 904" name="T49"/>
                <a:gd fmla="*/ 1022350 w 992" name="T50"/>
                <a:gd fmla="*/ 1128713 h 904" name="T51"/>
                <a:gd fmla="*/ 1120775 w 992" name="T52"/>
                <a:gd fmla="*/ 1041400 h 904" name="T53"/>
                <a:gd fmla="*/ 1211263 w 992" name="T54"/>
                <a:gd fmla="*/ 949325 h 904" name="T55"/>
                <a:gd fmla="*/ 1293813 w 992" name="T56"/>
                <a:gd fmla="*/ 846138 h 904" name="T57"/>
                <a:gd fmla="*/ 1368425 w 992" name="T58"/>
                <a:gd fmla="*/ 736600 h 904" name="T59"/>
                <a:gd fmla="*/ 1430338 w 992" name="T60"/>
                <a:gd fmla="*/ 622300 h 904" name="T61"/>
                <a:gd fmla="*/ 1484313 w 992" name="T62"/>
                <a:gd fmla="*/ 498475 h 904" name="T63"/>
                <a:gd fmla="*/ 1524000 w 992" name="T64"/>
                <a:gd fmla="*/ 371475 h 904" name="T65"/>
                <a:gd fmla="*/ 1554163 w 992" name="T66"/>
                <a:gd fmla="*/ 239713 h 904" name="T67"/>
                <a:gd fmla="*/ 1571625 w 992" name="T68"/>
                <a:gd fmla="*/ 103188 h 904" name="T69"/>
                <a:gd fmla="*/ 1574800 w 992" name="T70"/>
                <a:gd fmla="*/ 33338 h 904"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w 992" name="T108"/>
                <a:gd fmla="*/ 0 h 904" name="T109"/>
                <a:gd fmla="*/ 992 w 992" name="T110"/>
                <a:gd fmla="*/ 904 h 904" name="T111"/>
              </a:gd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b="T111" l="T108" r="T110" t="T109"/>
              <a:pathLst>
                <a:path h="904" w="992">
                  <a:moveTo>
                    <a:pt x="992" y="21"/>
                  </a:moveTo>
                  <a:lnTo>
                    <a:pt x="858" y="146"/>
                  </a:lnTo>
                  <a:lnTo>
                    <a:pt x="741" y="0"/>
                  </a:lnTo>
                  <a:lnTo>
                    <a:pt x="740" y="33"/>
                  </a:lnTo>
                  <a:lnTo>
                    <a:pt x="737" y="65"/>
                  </a:lnTo>
                  <a:lnTo>
                    <a:pt x="734" y="96"/>
                  </a:lnTo>
                  <a:lnTo>
                    <a:pt x="728" y="127"/>
                  </a:lnTo>
                  <a:lnTo>
                    <a:pt x="721" y="159"/>
                  </a:lnTo>
                  <a:lnTo>
                    <a:pt x="713" y="188"/>
                  </a:lnTo>
                  <a:lnTo>
                    <a:pt x="702" y="217"/>
                  </a:lnTo>
                  <a:lnTo>
                    <a:pt x="692" y="247"/>
                  </a:lnTo>
                  <a:lnTo>
                    <a:pt x="679" y="274"/>
                  </a:lnTo>
                  <a:lnTo>
                    <a:pt x="666" y="301"/>
                  </a:lnTo>
                  <a:lnTo>
                    <a:pt x="651" y="328"/>
                  </a:lnTo>
                  <a:lnTo>
                    <a:pt x="635" y="354"/>
                  </a:lnTo>
                  <a:lnTo>
                    <a:pt x="618" y="379"/>
                  </a:lnTo>
                  <a:lnTo>
                    <a:pt x="600" y="404"/>
                  </a:lnTo>
                  <a:lnTo>
                    <a:pt x="581" y="427"/>
                  </a:lnTo>
                  <a:lnTo>
                    <a:pt x="560" y="449"/>
                  </a:lnTo>
                  <a:lnTo>
                    <a:pt x="539" y="471"/>
                  </a:lnTo>
                  <a:lnTo>
                    <a:pt x="516" y="492"/>
                  </a:lnTo>
                  <a:lnTo>
                    <a:pt x="494" y="510"/>
                  </a:lnTo>
                  <a:lnTo>
                    <a:pt x="469" y="529"/>
                  </a:lnTo>
                  <a:lnTo>
                    <a:pt x="444" y="546"/>
                  </a:lnTo>
                  <a:lnTo>
                    <a:pt x="419" y="562"/>
                  </a:lnTo>
                  <a:lnTo>
                    <a:pt x="391" y="577"/>
                  </a:lnTo>
                  <a:lnTo>
                    <a:pt x="364" y="592"/>
                  </a:lnTo>
                  <a:lnTo>
                    <a:pt x="337" y="603"/>
                  </a:lnTo>
                  <a:lnTo>
                    <a:pt x="308" y="615"/>
                  </a:lnTo>
                  <a:lnTo>
                    <a:pt x="278" y="625"/>
                  </a:lnTo>
                  <a:lnTo>
                    <a:pt x="249" y="633"/>
                  </a:lnTo>
                  <a:lnTo>
                    <a:pt x="219" y="641"/>
                  </a:lnTo>
                  <a:lnTo>
                    <a:pt x="188" y="646"/>
                  </a:lnTo>
                  <a:lnTo>
                    <a:pt x="155" y="651"/>
                  </a:lnTo>
                  <a:lnTo>
                    <a:pt x="124" y="654"/>
                  </a:lnTo>
                  <a:lnTo>
                    <a:pt x="0" y="782"/>
                  </a:lnTo>
                  <a:lnTo>
                    <a:pt x="140" y="904"/>
                  </a:lnTo>
                  <a:lnTo>
                    <a:pt x="183" y="900"/>
                  </a:lnTo>
                  <a:lnTo>
                    <a:pt x="225" y="894"/>
                  </a:lnTo>
                  <a:lnTo>
                    <a:pt x="268" y="886"/>
                  </a:lnTo>
                  <a:lnTo>
                    <a:pt x="310" y="877"/>
                  </a:lnTo>
                  <a:lnTo>
                    <a:pt x="351" y="865"/>
                  </a:lnTo>
                  <a:lnTo>
                    <a:pt x="390" y="852"/>
                  </a:lnTo>
                  <a:lnTo>
                    <a:pt x="430" y="837"/>
                  </a:lnTo>
                  <a:lnTo>
                    <a:pt x="468" y="820"/>
                  </a:lnTo>
                  <a:lnTo>
                    <a:pt x="505" y="800"/>
                  </a:lnTo>
                  <a:lnTo>
                    <a:pt x="542" y="781"/>
                  </a:lnTo>
                  <a:lnTo>
                    <a:pt x="577" y="759"/>
                  </a:lnTo>
                  <a:lnTo>
                    <a:pt x="610" y="735"/>
                  </a:lnTo>
                  <a:lnTo>
                    <a:pt x="644" y="711"/>
                  </a:lnTo>
                  <a:lnTo>
                    <a:pt x="675" y="685"/>
                  </a:lnTo>
                  <a:lnTo>
                    <a:pt x="706" y="656"/>
                  </a:lnTo>
                  <a:lnTo>
                    <a:pt x="736" y="628"/>
                  </a:lnTo>
                  <a:lnTo>
                    <a:pt x="763" y="598"/>
                  </a:lnTo>
                  <a:lnTo>
                    <a:pt x="791" y="566"/>
                  </a:lnTo>
                  <a:lnTo>
                    <a:pt x="815" y="533"/>
                  </a:lnTo>
                  <a:lnTo>
                    <a:pt x="840" y="499"/>
                  </a:lnTo>
                  <a:lnTo>
                    <a:pt x="862" y="464"/>
                  </a:lnTo>
                  <a:lnTo>
                    <a:pt x="883" y="428"/>
                  </a:lnTo>
                  <a:lnTo>
                    <a:pt x="901" y="392"/>
                  </a:lnTo>
                  <a:lnTo>
                    <a:pt x="919" y="353"/>
                  </a:lnTo>
                  <a:lnTo>
                    <a:pt x="935" y="314"/>
                  </a:lnTo>
                  <a:lnTo>
                    <a:pt x="949" y="275"/>
                  </a:lnTo>
                  <a:lnTo>
                    <a:pt x="960" y="234"/>
                  </a:lnTo>
                  <a:lnTo>
                    <a:pt x="971" y="194"/>
                  </a:lnTo>
                  <a:lnTo>
                    <a:pt x="979" y="151"/>
                  </a:lnTo>
                  <a:lnTo>
                    <a:pt x="985" y="108"/>
                  </a:lnTo>
                  <a:lnTo>
                    <a:pt x="990" y="65"/>
                  </a:lnTo>
                  <a:lnTo>
                    <a:pt x="992" y="21"/>
                  </a:lnTo>
                  <a:close/>
                </a:path>
              </a:pathLst>
            </a:custGeom>
            <a:solidFill>
              <a:schemeClr val="tx2"/>
            </a:solidFill>
            <a:ln algn="ctr" cap="flat" cmpd="sng" w="25400">
              <a:noFill/>
              <a:prstDash val="solid"/>
            </a:ln>
            <a:effectLst/>
            <a:sp3d extrusionH="165100"/>
          </p:spPr>
          <p:txBody>
            <a:bodyPr anchor="ctr"/>
            <a:lstStyle/>
            <a:p>
              <a:pPr defTabSz="609493" indent="-457120">
                <a:buFont panose="020f0502020204030204" typeface="Calibri"/>
                <a:buAutoNum type="arabicPeriod"/>
                <a:defRPr/>
              </a:pPr>
              <a:endParaRPr noProof="1" sz="1699">
                <a:solidFill>
                  <a:srgbClr val="FFFFFF"/>
                </a:solidFill>
                <a:ea charset="-128" typeface="ＭＳ Ｐゴシック"/>
                <a:cs charset="0" typeface="ＭＳ Ｐゴシック"/>
              </a:endParaRPr>
            </a:p>
          </p:txBody>
        </p:sp>
      </p:grpSp>
      <p:sp>
        <p:nvSpPr>
          <p:cNvPr id="9" name="Slide Number Placeholder 3"/>
          <p:cNvSpPr txBox="1"/>
          <p:nvPr/>
        </p:nvSpPr>
        <p:spPr bwMode="auto">
          <a:xfrm>
            <a:off x="440267" y="7204680"/>
            <a:ext cx="2844800" cy="486706"/>
          </a:xfrm>
          <a:prstGeom prst="rect">
            <a:avLst/>
          </a:prstGeom>
          <a:noFill/>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0" bIns="60952" compatLnSpc="1" lIns="121903" numCol="1" rIns="121903" tIns="60952" wrap="square">
            <a:prstTxWarp prst="textNoShape">
              <a:avLst/>
            </a:prstTxWarp>
          </a:bodyPr>
          <a:lstStyle>
            <a:defPPr>
              <a:defRPr lang="zh-CN"/>
            </a:defPPr>
            <a:lvl1pPr algn="l" defTabSz="914400" eaLnBrk="1" hangingPunct="1" latinLnBrk="0" marL="0" rtl="0">
              <a:defRPr kern="1200" sz="1800">
                <a:solidFill>
                  <a:schemeClr val="tx1"/>
                </a:solidFill>
                <a:latin charset="0" pitchFamily="34" typeface="Calibri"/>
                <a:ea typeface="+mn-ea"/>
                <a:cs typeface="+mn-cs"/>
              </a:defRPr>
            </a:lvl1pPr>
            <a:lvl2pPr algn="l" defTabSz="914400" eaLnBrk="1" hangingPunct="1" indent="-285750" latinLnBrk="0" marL="742950" rtl="0">
              <a:defRPr kern="1200" sz="1800">
                <a:solidFill>
                  <a:schemeClr val="tx1"/>
                </a:solidFill>
                <a:latin charset="0" pitchFamily="34" typeface="Calibri"/>
                <a:ea typeface="+mn-ea"/>
                <a:cs typeface="+mn-cs"/>
              </a:defRPr>
            </a:lvl2pPr>
            <a:lvl3pPr algn="l" defTabSz="914400" eaLnBrk="1" hangingPunct="1" indent="-228600" latinLnBrk="0" marL="1143000" rtl="0">
              <a:defRPr kern="1200" sz="1800">
                <a:solidFill>
                  <a:schemeClr val="tx1"/>
                </a:solidFill>
                <a:latin charset="0" pitchFamily="34" typeface="Calibri"/>
                <a:ea typeface="+mn-ea"/>
                <a:cs typeface="+mn-cs"/>
              </a:defRPr>
            </a:lvl3pPr>
            <a:lvl4pPr algn="l" defTabSz="914400" eaLnBrk="1" hangingPunct="1" indent="-228600" latinLnBrk="0" marL="1600200" rtl="0">
              <a:defRPr kern="1200" sz="1800">
                <a:solidFill>
                  <a:schemeClr val="tx1"/>
                </a:solidFill>
                <a:latin charset="0" pitchFamily="34" typeface="Calibri"/>
                <a:ea typeface="+mn-ea"/>
                <a:cs typeface="+mn-cs"/>
              </a:defRPr>
            </a:lvl4pPr>
            <a:lvl5pPr algn="l" defTabSz="914400" eaLnBrk="1" hangingPunct="1" indent="-228600" latinLnBrk="0" marL="2057400" rtl="0">
              <a:defRPr kern="1200" sz="1800">
                <a:solidFill>
                  <a:schemeClr val="tx1"/>
                </a:solidFill>
                <a:latin charset="0" pitchFamily="34" typeface="Calibri"/>
                <a:ea typeface="+mn-ea"/>
                <a:cs typeface="+mn-cs"/>
              </a:defRPr>
            </a:lvl5pPr>
            <a:lvl6pPr algn="l" defTabSz="914400" eaLnBrk="1" fontAlgn="base" hangingPunct="1" indent="-228600" latinLnBrk="0" marL="2514600" rtl="0">
              <a:spcBef>
                <a:spcPct val="0"/>
              </a:spcBef>
              <a:spcAft>
                <a:spcPct val="0"/>
              </a:spcAft>
              <a:defRPr kern="1200" sz="1800">
                <a:solidFill>
                  <a:schemeClr val="tx1"/>
                </a:solidFill>
                <a:latin charset="0" pitchFamily="34" typeface="Calibri"/>
                <a:ea typeface="+mn-ea"/>
                <a:cs typeface="+mn-cs"/>
              </a:defRPr>
            </a:lvl6pPr>
            <a:lvl7pPr algn="l" defTabSz="914400" eaLnBrk="1" fontAlgn="base" hangingPunct="1" indent="-228600" latinLnBrk="0" marL="2971800" rtl="0">
              <a:spcBef>
                <a:spcPct val="0"/>
              </a:spcBef>
              <a:spcAft>
                <a:spcPct val="0"/>
              </a:spcAft>
              <a:defRPr kern="1200" sz="1800">
                <a:solidFill>
                  <a:schemeClr val="tx1"/>
                </a:solidFill>
                <a:latin charset="0" pitchFamily="34" typeface="Calibri"/>
                <a:ea typeface="+mn-ea"/>
                <a:cs typeface="+mn-cs"/>
              </a:defRPr>
            </a:lvl7pPr>
            <a:lvl8pPr algn="l" defTabSz="914400" eaLnBrk="1" fontAlgn="base" hangingPunct="1" indent="-228600" latinLnBrk="0" marL="3429000" rtl="0">
              <a:spcBef>
                <a:spcPct val="0"/>
              </a:spcBef>
              <a:spcAft>
                <a:spcPct val="0"/>
              </a:spcAft>
              <a:defRPr kern="1200" sz="1800">
                <a:solidFill>
                  <a:schemeClr val="tx1"/>
                </a:solidFill>
                <a:latin charset="0" pitchFamily="34" typeface="Calibri"/>
                <a:ea typeface="+mn-ea"/>
                <a:cs typeface="+mn-cs"/>
              </a:defRPr>
            </a:lvl8pPr>
            <a:lvl9pPr algn="l" defTabSz="914400" eaLnBrk="1" fontAlgn="base" hangingPunct="1" indent="-228600" latinLnBrk="0" marL="3886200" rtl="0">
              <a:spcBef>
                <a:spcPct val="0"/>
              </a:spcBef>
              <a:spcAft>
                <a:spcPct val="0"/>
              </a:spcAft>
              <a:defRPr kern="1200" sz="1800">
                <a:solidFill>
                  <a:schemeClr val="tx1"/>
                </a:solidFill>
                <a:latin charset="0" pitchFamily="34" typeface="Calibri"/>
                <a:ea typeface="+mn-ea"/>
                <a:cs typeface="+mn-cs"/>
              </a:defRPr>
            </a:lvl9pPr>
          </a:lstStyle>
          <a:p>
            <a:pPr fontAlgn="base">
              <a:spcBef>
                <a:spcPct val="0"/>
              </a:spcBef>
              <a:spcAft>
                <a:spcPct val="0"/>
              </a:spcAft>
            </a:pPr>
            <a:fld id="{4378889E-C7BE-4DC4-A895-5907C5C50EA0}" type="slidenum">
              <a:rPr altLang="zh-CN" lang="en-US" sz="1799">
                <a:solidFill>
                  <a:srgbClr val="898989"/>
                </a:solidFill>
              </a:rPr>
              <a:pPr fontAlgn="base">
                <a:spcBef>
                  <a:spcPct val="0"/>
                </a:spcBef>
                <a:spcAft>
                  <a:spcPct val="0"/>
                </a:spcAft>
              </a:pPr>
              <a:t>16</a:t>
            </a:fld>
          </a:p>
        </p:txBody>
      </p:sp>
      <p:grpSp>
        <p:nvGrpSpPr>
          <p:cNvPr id="10" name="Group 5192"/>
          <p:cNvGrpSpPr/>
          <p:nvPr/>
        </p:nvGrpSpPr>
        <p:grpSpPr>
          <a:xfrm>
            <a:off x="4497565" y="1785122"/>
            <a:ext cx="2946048" cy="2606632"/>
            <a:chOff x="1857375" y="1411288"/>
            <a:chExt cx="911225" cy="806450"/>
          </a:xfrm>
          <a:effectLst>
            <a:outerShdw algn="t" blurRad="50800" dir="5400000" dist="38100" rotWithShape="0">
              <a:prstClr val="black">
                <a:alpha val="40000"/>
              </a:prstClr>
            </a:outerShdw>
          </a:effectLst>
        </p:grpSpPr>
        <p:sp>
          <p:nvSpPr>
            <p:cNvPr id="11" name="Freeform 79"/>
            <p:cNvSpPr/>
            <p:nvPr/>
          </p:nvSpPr>
          <p:spPr bwMode="auto">
            <a:xfrm>
              <a:off x="1936750" y="1674813"/>
              <a:ext cx="381000" cy="542925"/>
            </a:xfrm>
            <a:custGeom>
              <a:gdLst>
                <a:gd fmla="*/ 118 w 240" name="T0"/>
                <a:gd fmla="*/ 0 h 342" name="T1"/>
                <a:gd fmla="*/ 240 w 240" name="T2"/>
                <a:gd fmla="*/ 154 h 342" name="T3"/>
                <a:gd fmla="*/ 240 w 240" name="T4"/>
                <a:gd fmla="*/ 342 h 342" name="T5"/>
                <a:gd fmla="*/ 0 w 240" name="T6"/>
                <a:gd fmla="*/ 204 h 342" name="T7"/>
                <a:gd fmla="*/ 0 w 240" name="T8"/>
                <a:gd fmla="*/ 16 h 342" name="T9"/>
                <a:gd fmla="*/ 118 w 240" name="T10"/>
                <a:gd fmla="*/ 0 h 342" name="T11"/>
              </a:gdLst>
              <a:cxnLst>
                <a:cxn ang="0">
                  <a:pos x="T0" y="T1"/>
                </a:cxn>
                <a:cxn ang="0">
                  <a:pos x="T2" y="T3"/>
                </a:cxn>
                <a:cxn ang="0">
                  <a:pos x="T4" y="T5"/>
                </a:cxn>
                <a:cxn ang="0">
                  <a:pos x="T6" y="T7"/>
                </a:cxn>
                <a:cxn ang="0">
                  <a:pos x="T8" y="T9"/>
                </a:cxn>
                <a:cxn ang="0">
                  <a:pos x="T10" y="T11"/>
                </a:cxn>
              </a:cxnLst>
              <a:rect b="b" l="0" r="r" t="0"/>
              <a:pathLst>
                <a:path h="342" w="240">
                  <a:moveTo>
                    <a:pt x="118" y="0"/>
                  </a:moveTo>
                  <a:lnTo>
                    <a:pt x="240" y="154"/>
                  </a:lnTo>
                  <a:lnTo>
                    <a:pt x="240" y="342"/>
                  </a:lnTo>
                  <a:lnTo>
                    <a:pt x="0" y="204"/>
                  </a:lnTo>
                  <a:lnTo>
                    <a:pt x="0" y="16"/>
                  </a:lnTo>
                  <a:lnTo>
                    <a:pt x="118" y="0"/>
                  </a:lnTo>
                  <a:close/>
                </a:path>
              </a:pathLst>
            </a:custGeom>
            <a:solidFill>
              <a:schemeClr val="bg1">
                <a:lumMod val="85000"/>
              </a:schemeClr>
            </a:solidFill>
            <a:ln>
              <a:noFill/>
            </a:ln>
            <a:extLst>
              <a:ext uri="{91240B29-F687-4F45-9708-019B960494DF}">
                <a14:hiddenLine w="9525">
                  <a:solidFill>
                    <a:srgbClr val="000000"/>
                  </a:solidFill>
                  <a:round/>
                  <a:headEnd/>
                  <a:tailEnd/>
                </a14:hiddenLine>
              </a:ext>
            </a:extLst>
          </p:spPr>
          <p:txBody>
            <a:bodyPr/>
            <a:lstStyle/>
            <a:p>
              <a:pPr defTabSz="609493">
                <a:defRPr/>
              </a:pPr>
              <a:endParaRPr lang="en-US" sz="1699">
                <a:solidFill>
                  <a:prstClr val="black"/>
                </a:solidFill>
                <a:cs typeface="Arial"/>
              </a:endParaRPr>
            </a:p>
          </p:txBody>
        </p:sp>
        <p:sp>
          <p:nvSpPr>
            <p:cNvPr id="12" name="Freeform 80"/>
            <p:cNvSpPr/>
            <p:nvPr/>
          </p:nvSpPr>
          <p:spPr bwMode="auto">
            <a:xfrm>
              <a:off x="2317750" y="1700213"/>
              <a:ext cx="377825" cy="517525"/>
            </a:xfrm>
            <a:custGeom>
              <a:gdLst>
                <a:gd fmla="*/ 238 w 238" name="T0"/>
                <a:gd fmla="*/ 0 h 326" name="T1"/>
                <a:gd fmla="*/ 238 w 238" name="T2"/>
                <a:gd fmla="*/ 188 h 326" name="T3"/>
                <a:gd fmla="*/ 0 w 238" name="T4"/>
                <a:gd fmla="*/ 326 h 326" name="T5"/>
                <a:gd fmla="*/ 0 w 238" name="T6"/>
                <a:gd fmla="*/ 138 h 326" name="T7"/>
                <a:gd fmla="*/ 238 w 238" name="T8"/>
                <a:gd fmla="*/ 0 h 326" name="T9"/>
              </a:gdLst>
              <a:cxnLst>
                <a:cxn ang="0">
                  <a:pos x="T0" y="T1"/>
                </a:cxn>
                <a:cxn ang="0">
                  <a:pos x="T2" y="T3"/>
                </a:cxn>
                <a:cxn ang="0">
                  <a:pos x="T4" y="T5"/>
                </a:cxn>
                <a:cxn ang="0">
                  <a:pos x="T6" y="T7"/>
                </a:cxn>
                <a:cxn ang="0">
                  <a:pos x="T8" y="T9"/>
                </a:cxn>
              </a:cxnLst>
              <a:rect b="b" l="0" r="r" t="0"/>
              <a:pathLst>
                <a:path h="326" w="238">
                  <a:moveTo>
                    <a:pt x="238" y="0"/>
                  </a:moveTo>
                  <a:lnTo>
                    <a:pt x="238" y="188"/>
                  </a:lnTo>
                  <a:lnTo>
                    <a:pt x="0" y="326"/>
                  </a:lnTo>
                  <a:lnTo>
                    <a:pt x="0" y="138"/>
                  </a:lnTo>
                  <a:lnTo>
                    <a:pt x="238" y="0"/>
                  </a:lnTo>
                  <a:close/>
                </a:path>
              </a:pathLst>
            </a:custGeom>
            <a:solidFill>
              <a:schemeClr val="bg1">
                <a:lumMod val="65000"/>
              </a:schemeClr>
            </a:solidFill>
            <a:ln>
              <a:noFill/>
            </a:ln>
            <a:extLst>
              <a:ext uri="{91240B29-F687-4F45-9708-019B960494DF}">
                <a14:hiddenLine w="9525">
                  <a:solidFill>
                    <a:srgbClr val="000000"/>
                  </a:solidFill>
                  <a:round/>
                  <a:headEnd/>
                  <a:tailEnd/>
                </a14:hiddenLine>
              </a:ext>
            </a:extLst>
          </p:spPr>
          <p:txBody>
            <a:bodyPr/>
            <a:lstStyle/>
            <a:p>
              <a:pPr defTabSz="609493">
                <a:defRPr/>
              </a:pPr>
              <a:endParaRPr lang="en-US" sz="1699">
                <a:solidFill>
                  <a:prstClr val="black"/>
                </a:solidFill>
                <a:cs typeface="Arial"/>
              </a:endParaRPr>
            </a:p>
          </p:txBody>
        </p:sp>
        <p:sp>
          <p:nvSpPr>
            <p:cNvPr id="13" name="Freeform 81"/>
            <p:cNvSpPr/>
            <p:nvPr/>
          </p:nvSpPr>
          <p:spPr bwMode="auto">
            <a:xfrm>
              <a:off x="2101850" y="1433513"/>
              <a:ext cx="666750" cy="549275"/>
            </a:xfrm>
            <a:custGeom>
              <a:gdLst>
                <a:gd fmla="*/ 288 w 420" name="T0"/>
                <a:gd fmla="*/ 0 h 346" name="T1"/>
                <a:gd fmla="*/ 420 w 420" name="T2"/>
                <a:gd fmla="*/ 182 h 346" name="T3"/>
                <a:gd fmla="*/ 134 w 420" name="T4"/>
                <a:gd fmla="*/ 346 h 346" name="T5"/>
                <a:gd fmla="*/ 0 w 420" name="T6"/>
                <a:gd fmla="*/ 166 h 346" name="T7"/>
                <a:gd fmla="*/ 288 w 420" name="T8"/>
                <a:gd fmla="*/ 0 h 346" name="T9"/>
              </a:gdLst>
              <a:cxnLst>
                <a:cxn ang="0">
                  <a:pos x="T0" y="T1"/>
                </a:cxn>
                <a:cxn ang="0">
                  <a:pos x="T2" y="T3"/>
                </a:cxn>
                <a:cxn ang="0">
                  <a:pos x="T4" y="T5"/>
                </a:cxn>
                <a:cxn ang="0">
                  <a:pos x="T6" y="T7"/>
                </a:cxn>
                <a:cxn ang="0">
                  <a:pos x="T8" y="T9"/>
                </a:cxn>
              </a:cxnLst>
              <a:rect b="b" l="0" r="r" t="0"/>
              <a:pathLst>
                <a:path h="346" w="420">
                  <a:moveTo>
                    <a:pt x="288" y="0"/>
                  </a:moveTo>
                  <a:lnTo>
                    <a:pt x="420" y="182"/>
                  </a:lnTo>
                  <a:lnTo>
                    <a:pt x="134" y="346"/>
                  </a:lnTo>
                  <a:lnTo>
                    <a:pt x="0" y="166"/>
                  </a:lnTo>
                  <a:lnTo>
                    <a:pt x="288" y="0"/>
                  </a:lnTo>
                  <a:close/>
                </a:path>
              </a:pathLst>
            </a:custGeom>
            <a:solidFill>
              <a:schemeClr val="tx2"/>
            </a:solidFill>
            <a:ln w="9525">
              <a:solidFill>
                <a:srgbClr val="000000"/>
              </a:solidFill>
              <a:round/>
            </a:ln>
            <a:extLst/>
          </p:spPr>
          <p:txBody>
            <a:bodyPr/>
            <a:lstStyle/>
            <a:p>
              <a:pPr defTabSz="609493">
                <a:defRPr/>
              </a:pPr>
              <a:endParaRPr lang="en-US" sz="1699">
                <a:solidFill>
                  <a:prstClr val="black"/>
                </a:solidFill>
                <a:cs typeface="Arial"/>
              </a:endParaRPr>
            </a:p>
          </p:txBody>
        </p:sp>
        <p:sp>
          <p:nvSpPr>
            <p:cNvPr id="14" name="Freeform 82"/>
            <p:cNvSpPr/>
            <p:nvPr/>
          </p:nvSpPr>
          <p:spPr bwMode="auto">
            <a:xfrm>
              <a:off x="1857375" y="1411288"/>
              <a:ext cx="660400" cy="311150"/>
            </a:xfrm>
            <a:custGeom>
              <a:gdLst>
                <a:gd fmla="*/ 288 w 416" name="T0"/>
                <a:gd fmla="*/ 30 h 196" name="T1"/>
                <a:gd fmla="*/ 416 w 416" name="T2"/>
                <a:gd fmla="*/ 0 h 196" name="T3"/>
                <a:gd fmla="*/ 128 w 416" name="T4"/>
                <a:gd fmla="*/ 166 h 196" name="T5"/>
                <a:gd fmla="*/ 0 w 416" name="T6"/>
                <a:gd fmla="*/ 196 h 196" name="T7"/>
                <a:gd fmla="*/ 288 w 416" name="T8"/>
                <a:gd fmla="*/ 30 h 196" name="T9"/>
              </a:gdLst>
              <a:cxnLst>
                <a:cxn ang="0">
                  <a:pos x="T0" y="T1"/>
                </a:cxn>
                <a:cxn ang="0">
                  <a:pos x="T2" y="T3"/>
                </a:cxn>
                <a:cxn ang="0">
                  <a:pos x="T4" y="T5"/>
                </a:cxn>
                <a:cxn ang="0">
                  <a:pos x="T6" y="T7"/>
                </a:cxn>
                <a:cxn ang="0">
                  <a:pos x="T8" y="T9"/>
                </a:cxn>
              </a:cxnLst>
              <a:rect b="b" l="0" r="r" t="0"/>
              <a:pathLst>
                <a:path h="196" w="416">
                  <a:moveTo>
                    <a:pt x="288" y="30"/>
                  </a:moveTo>
                  <a:lnTo>
                    <a:pt x="416" y="0"/>
                  </a:lnTo>
                  <a:lnTo>
                    <a:pt x="128" y="166"/>
                  </a:lnTo>
                  <a:lnTo>
                    <a:pt x="0" y="196"/>
                  </a:lnTo>
                  <a:lnTo>
                    <a:pt x="288" y="30"/>
                  </a:lnTo>
                  <a:close/>
                </a:path>
              </a:pathLst>
            </a:custGeom>
            <a:solidFill>
              <a:schemeClr val="tx2"/>
            </a:solidFill>
            <a:ln>
              <a:noFill/>
            </a:ln>
            <a:extLst>
              <a:ext uri="{91240B29-F687-4F45-9708-019B960494DF}">
                <a14:hiddenLine w="9525">
                  <a:solidFill>
                    <a:srgbClr val="000000"/>
                  </a:solidFill>
                  <a:round/>
                  <a:headEnd/>
                  <a:tailEnd/>
                </a14:hiddenLine>
              </a:ext>
            </a:extLst>
          </p:spPr>
          <p:txBody>
            <a:bodyPr/>
            <a:lstStyle/>
            <a:p>
              <a:pPr defTabSz="609493">
                <a:defRPr/>
              </a:pPr>
              <a:endParaRPr lang="en-US" sz="1699">
                <a:solidFill>
                  <a:prstClr val="black"/>
                </a:solidFill>
                <a:cs typeface="Arial"/>
              </a:endParaRPr>
            </a:p>
          </p:txBody>
        </p:sp>
        <p:sp>
          <p:nvSpPr>
            <p:cNvPr id="15" name="Freeform 83"/>
            <p:cNvSpPr/>
            <p:nvPr/>
          </p:nvSpPr>
          <p:spPr bwMode="auto">
            <a:xfrm>
              <a:off x="2060575" y="1411288"/>
              <a:ext cx="498475" cy="285750"/>
            </a:xfrm>
            <a:custGeom>
              <a:gdLst>
                <a:gd fmla="*/ 314 w 314" name="T0"/>
                <a:gd fmla="*/ 14 h 180" name="T1"/>
                <a:gd fmla="*/ 26 w 314" name="T2"/>
                <a:gd fmla="*/ 180 h 180" name="T3"/>
                <a:gd fmla="*/ 0 w 314" name="T4"/>
                <a:gd fmla="*/ 166 h 180" name="T5"/>
                <a:gd fmla="*/ 288 w 314" name="T6"/>
                <a:gd fmla="*/ 0 h 180" name="T7"/>
                <a:gd fmla="*/ 314 w 314" name="T8"/>
                <a:gd fmla="*/ 14 h 180" name="T9"/>
              </a:gdLst>
              <a:cxnLst>
                <a:cxn ang="0">
                  <a:pos x="T0" y="T1"/>
                </a:cxn>
                <a:cxn ang="0">
                  <a:pos x="T2" y="T3"/>
                </a:cxn>
                <a:cxn ang="0">
                  <a:pos x="T4" y="T5"/>
                </a:cxn>
                <a:cxn ang="0">
                  <a:pos x="T6" y="T7"/>
                </a:cxn>
                <a:cxn ang="0">
                  <a:pos x="T8" y="T9"/>
                </a:cxn>
              </a:cxnLst>
              <a:rect b="b" l="0" r="r" t="0"/>
              <a:pathLst>
                <a:path h="180" w="314">
                  <a:moveTo>
                    <a:pt x="314" y="14"/>
                  </a:moveTo>
                  <a:lnTo>
                    <a:pt x="26" y="180"/>
                  </a:lnTo>
                  <a:lnTo>
                    <a:pt x="0" y="166"/>
                  </a:lnTo>
                  <a:lnTo>
                    <a:pt x="288" y="0"/>
                  </a:lnTo>
                  <a:lnTo>
                    <a:pt x="314" y="14"/>
                  </a:lnTo>
                  <a:close/>
                </a:path>
              </a:pathLst>
            </a:custGeom>
            <a:solidFill>
              <a:schemeClr val="tx2">
                <a:lumMod val="75000"/>
              </a:schemeClr>
            </a:solidFill>
            <a:ln>
              <a:solidFill>
                <a:schemeClr val="accent1">
                  <a:lumMod val="50000"/>
                </a:schemeClr>
              </a:solidFill>
            </a:ln>
            <a:extLst/>
          </p:spPr>
          <p:txBody>
            <a:bodyPr/>
            <a:lstStyle/>
            <a:p>
              <a:pPr defTabSz="609493">
                <a:defRPr/>
              </a:pPr>
              <a:endParaRPr lang="en-US" sz="1699">
                <a:solidFill>
                  <a:prstClr val="black"/>
                </a:solidFill>
                <a:cs typeface="Arial"/>
              </a:endParaRPr>
            </a:p>
          </p:txBody>
        </p:sp>
        <p:sp>
          <p:nvSpPr>
            <p:cNvPr id="16" name="Freeform 84"/>
            <p:cNvSpPr/>
            <p:nvPr/>
          </p:nvSpPr>
          <p:spPr bwMode="auto">
            <a:xfrm>
              <a:off x="2314575" y="1722438"/>
              <a:ext cx="454025" cy="282575"/>
            </a:xfrm>
            <a:custGeom>
              <a:gdLst>
                <a:gd fmla="*/ 0 w 286" name="T0"/>
                <a:gd fmla="*/ 164 h 178" name="T1"/>
                <a:gd fmla="*/ 0 w 286" name="T2"/>
                <a:gd fmla="*/ 178 h 178" name="T3"/>
                <a:gd fmla="*/ 286 w 286" name="T4"/>
                <a:gd fmla="*/ 12 h 178" name="T5"/>
                <a:gd fmla="*/ 286 w 286" name="T6"/>
                <a:gd fmla="*/ 0 h 178" name="T7"/>
                <a:gd fmla="*/ 0 w 286" name="T8"/>
                <a:gd fmla="*/ 164 h 178" name="T9"/>
              </a:gdLst>
              <a:cxnLst>
                <a:cxn ang="0">
                  <a:pos x="T0" y="T1"/>
                </a:cxn>
                <a:cxn ang="0">
                  <a:pos x="T2" y="T3"/>
                </a:cxn>
                <a:cxn ang="0">
                  <a:pos x="T4" y="T5"/>
                </a:cxn>
                <a:cxn ang="0">
                  <a:pos x="T6" y="T7"/>
                </a:cxn>
                <a:cxn ang="0">
                  <a:pos x="T8" y="T9"/>
                </a:cxn>
              </a:cxnLst>
              <a:rect b="b" l="0" r="r" t="0"/>
              <a:pathLst>
                <a:path h="178" w="286">
                  <a:moveTo>
                    <a:pt x="0" y="164"/>
                  </a:moveTo>
                  <a:lnTo>
                    <a:pt x="0" y="178"/>
                  </a:lnTo>
                  <a:lnTo>
                    <a:pt x="286" y="12"/>
                  </a:lnTo>
                  <a:lnTo>
                    <a:pt x="286" y="0"/>
                  </a:lnTo>
                  <a:lnTo>
                    <a:pt x="0" y="164"/>
                  </a:lnTo>
                  <a:close/>
                </a:path>
              </a:pathLst>
            </a:custGeom>
            <a:solidFill>
              <a:schemeClr val="tx2"/>
            </a:solidFill>
            <a:ln>
              <a:noFill/>
            </a:ln>
            <a:extLst>
              <a:ext uri="{91240B29-F687-4F45-9708-019B960494DF}">
                <a14:hiddenLine w="9525">
                  <a:solidFill>
                    <a:srgbClr val="000000"/>
                  </a:solidFill>
                  <a:round/>
                  <a:headEnd/>
                  <a:tailEnd/>
                </a14:hiddenLine>
              </a:ext>
            </a:extLst>
          </p:spPr>
          <p:txBody>
            <a:bodyPr/>
            <a:lstStyle/>
            <a:p>
              <a:pPr defTabSz="609493">
                <a:defRPr/>
              </a:pPr>
              <a:endParaRPr lang="en-US" sz="1699">
                <a:solidFill>
                  <a:prstClr val="black"/>
                </a:solidFill>
                <a:cs typeface="Arial"/>
              </a:endParaRPr>
            </a:p>
          </p:txBody>
        </p:sp>
        <p:sp>
          <p:nvSpPr>
            <p:cNvPr id="17" name="Freeform 85"/>
            <p:cNvSpPr/>
            <p:nvPr/>
          </p:nvSpPr>
          <p:spPr bwMode="auto">
            <a:xfrm>
              <a:off x="1857375" y="1674813"/>
              <a:ext cx="457200" cy="330200"/>
            </a:xfrm>
            <a:custGeom>
              <a:gdLst>
                <a:gd fmla="*/ 154 w 288" name="T0"/>
                <a:gd fmla="*/ 14 h 208" name="T1"/>
                <a:gd fmla="*/ 128 w 288" name="T2"/>
                <a:gd fmla="*/ 0 h 208" name="T3"/>
                <a:gd fmla="*/ 0 w 288" name="T4"/>
                <a:gd fmla="*/ 30 h 208" name="T5"/>
                <a:gd fmla="*/ 0 w 288" name="T6"/>
                <a:gd fmla="*/ 42 h 208" name="T7"/>
                <a:gd fmla="*/ 128 w 288" name="T8"/>
                <a:gd fmla="*/ 12 h 208" name="T9"/>
                <a:gd fmla="*/ 154 w 288" name="T10"/>
                <a:gd fmla="*/ 26 h 208" name="T11"/>
                <a:gd fmla="*/ 288 w 288" name="T12"/>
                <a:gd fmla="*/ 208 h 208" name="T13"/>
                <a:gd fmla="*/ 288 w 288" name="T14"/>
                <a:gd fmla="*/ 194 h 208" name="T15"/>
                <a:gd fmla="*/ 154 w 288" name="T16"/>
                <a:gd fmla="*/ 14 h 208"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08" w="288">
                  <a:moveTo>
                    <a:pt x="154" y="14"/>
                  </a:moveTo>
                  <a:lnTo>
                    <a:pt x="128" y="0"/>
                  </a:lnTo>
                  <a:lnTo>
                    <a:pt x="0" y="30"/>
                  </a:lnTo>
                  <a:lnTo>
                    <a:pt x="0" y="42"/>
                  </a:lnTo>
                  <a:lnTo>
                    <a:pt x="128" y="12"/>
                  </a:lnTo>
                  <a:lnTo>
                    <a:pt x="154" y="26"/>
                  </a:lnTo>
                  <a:lnTo>
                    <a:pt x="288" y="208"/>
                  </a:lnTo>
                  <a:lnTo>
                    <a:pt x="288" y="194"/>
                  </a:lnTo>
                  <a:lnTo>
                    <a:pt x="154" y="14"/>
                  </a:lnTo>
                  <a:close/>
                </a:path>
              </a:pathLst>
            </a:custGeom>
            <a:solidFill>
              <a:schemeClr val="tx2"/>
            </a:solidFill>
            <a:ln>
              <a:noFill/>
            </a:ln>
            <a:extLst>
              <a:ext uri="{91240B29-F687-4F45-9708-019B960494DF}">
                <a14:hiddenLine w="9525">
                  <a:solidFill>
                    <a:srgbClr val="000000"/>
                  </a:solidFill>
                  <a:round/>
                  <a:headEnd/>
                  <a:tailEnd/>
                </a14:hiddenLine>
              </a:ext>
            </a:extLst>
          </p:spPr>
          <p:txBody>
            <a:bodyPr/>
            <a:lstStyle/>
            <a:p>
              <a:pPr defTabSz="609493">
                <a:defRPr/>
              </a:pPr>
              <a:endParaRPr lang="en-US" sz="1699">
                <a:solidFill>
                  <a:prstClr val="black"/>
                </a:solidFill>
                <a:cs typeface="Arial"/>
              </a:endParaRPr>
            </a:p>
          </p:txBody>
        </p:sp>
        <p:sp>
          <p:nvSpPr>
            <p:cNvPr id="18" name="Freeform 86"/>
            <p:cNvSpPr/>
            <p:nvPr/>
          </p:nvSpPr>
          <p:spPr bwMode="auto">
            <a:xfrm>
              <a:off x="2381250" y="1992313"/>
              <a:ext cx="60325" cy="114300"/>
            </a:xfrm>
            <a:custGeom>
              <a:gdLst>
                <a:gd fmla="*/ 38 w 38" name="T0"/>
                <a:gd fmla="*/ 0 h 72" name="T1"/>
                <a:gd fmla="*/ 0 w 38" name="T2"/>
                <a:gd fmla="*/ 22 h 72" name="T3"/>
                <a:gd fmla="*/ 0 w 38" name="T4"/>
                <a:gd fmla="*/ 72 h 72" name="T5"/>
                <a:gd fmla="*/ 38 w 38" name="T6"/>
                <a:gd fmla="*/ 50 h 72" name="T7"/>
                <a:gd fmla="*/ 38 w 38" name="T8"/>
                <a:gd fmla="*/ 0 h 72" name="T9"/>
              </a:gdLst>
              <a:cxnLst>
                <a:cxn ang="0">
                  <a:pos x="T0" y="T1"/>
                </a:cxn>
                <a:cxn ang="0">
                  <a:pos x="T2" y="T3"/>
                </a:cxn>
                <a:cxn ang="0">
                  <a:pos x="T4" y="T5"/>
                </a:cxn>
                <a:cxn ang="0">
                  <a:pos x="T6" y="T7"/>
                </a:cxn>
                <a:cxn ang="0">
                  <a:pos x="T8" y="T9"/>
                </a:cxn>
              </a:cxnLst>
              <a:rect b="b" l="0" r="r" t="0"/>
              <a:pathLst>
                <a:path h="72" w="38">
                  <a:moveTo>
                    <a:pt x="38" y="0"/>
                  </a:moveTo>
                  <a:lnTo>
                    <a:pt x="0" y="22"/>
                  </a:lnTo>
                  <a:lnTo>
                    <a:pt x="0" y="72"/>
                  </a:lnTo>
                  <a:lnTo>
                    <a:pt x="38" y="50"/>
                  </a:lnTo>
                  <a:lnTo>
                    <a:pt x="38" y="0"/>
                  </a:lnTo>
                  <a:close/>
                </a:path>
              </a:pathLst>
            </a:custGeom>
            <a:solidFill>
              <a:schemeClr val="tx1">
                <a:lumMod val="50000"/>
                <a:lumOff val="50000"/>
              </a:schemeClr>
            </a:solidFill>
            <a:ln>
              <a:noFill/>
            </a:ln>
            <a:extLst>
              <a:ext uri="{91240B29-F687-4F45-9708-019B960494DF}">
                <a14:hiddenLine w="9525">
                  <a:solidFill>
                    <a:srgbClr val="000000"/>
                  </a:solidFill>
                  <a:round/>
                  <a:headEnd/>
                  <a:tailEnd/>
                </a14:hiddenLine>
              </a:ext>
            </a:extLst>
          </p:spPr>
          <p:txBody>
            <a:bodyPr/>
            <a:lstStyle/>
            <a:p>
              <a:pPr defTabSz="609493">
                <a:defRPr/>
              </a:pPr>
              <a:endParaRPr lang="en-US" sz="1699">
                <a:solidFill>
                  <a:prstClr val="black"/>
                </a:solidFill>
                <a:cs typeface="Arial"/>
              </a:endParaRPr>
            </a:p>
          </p:txBody>
        </p:sp>
        <p:sp>
          <p:nvSpPr>
            <p:cNvPr id="19" name="Freeform 87"/>
            <p:cNvSpPr/>
            <p:nvPr/>
          </p:nvSpPr>
          <p:spPr bwMode="auto">
            <a:xfrm>
              <a:off x="2381250" y="2071688"/>
              <a:ext cx="76200" cy="53975"/>
            </a:xfrm>
            <a:custGeom>
              <a:gdLst>
                <a:gd fmla="*/ 38 w 48" name="T0"/>
                <a:gd fmla="*/ 0 h 34" name="T1"/>
                <a:gd fmla="*/ 38 w 48" name="T2"/>
                <a:gd fmla="*/ 0 h 34" name="T3"/>
                <a:gd fmla="*/ 0 w 48" name="T4"/>
                <a:gd fmla="*/ 22 h 34" name="T5"/>
                <a:gd fmla="*/ 0 w 48" name="T6"/>
                <a:gd fmla="*/ 34 h 34" name="T7"/>
                <a:gd fmla="*/ 48 w 48" name="T8"/>
                <a:gd fmla="*/ 6 h 34" name="T9"/>
                <a:gd fmla="*/ 48 w 48" name="T10"/>
                <a:gd fmla="*/ 6 h 34" name="T11"/>
                <a:gd fmla="*/ 38 w 48" name="T12"/>
                <a:gd fmla="*/ 0 h 34" name="T13"/>
              </a:gdLst>
              <a:cxnLst>
                <a:cxn ang="0">
                  <a:pos x="T0" y="T1"/>
                </a:cxn>
                <a:cxn ang="0">
                  <a:pos x="T2" y="T3"/>
                </a:cxn>
                <a:cxn ang="0">
                  <a:pos x="T4" y="T5"/>
                </a:cxn>
                <a:cxn ang="0">
                  <a:pos x="T6" y="T7"/>
                </a:cxn>
                <a:cxn ang="0">
                  <a:pos x="T8" y="T9"/>
                </a:cxn>
                <a:cxn ang="0">
                  <a:pos x="T10" y="T11"/>
                </a:cxn>
                <a:cxn ang="0">
                  <a:pos x="T12" y="T13"/>
                </a:cxn>
              </a:cxnLst>
              <a:rect b="b" l="0" r="r" t="0"/>
              <a:pathLst>
                <a:path h="34" w="48">
                  <a:moveTo>
                    <a:pt x="38" y="0"/>
                  </a:moveTo>
                  <a:lnTo>
                    <a:pt x="38" y="0"/>
                  </a:lnTo>
                  <a:lnTo>
                    <a:pt x="0" y="22"/>
                  </a:lnTo>
                  <a:lnTo>
                    <a:pt x="0" y="34"/>
                  </a:lnTo>
                  <a:lnTo>
                    <a:pt x="48" y="6"/>
                  </a:lnTo>
                  <a:lnTo>
                    <a:pt x="48" y="6"/>
                  </a:lnTo>
                  <a:lnTo>
                    <a:pt x="38" y="0"/>
                  </a:lnTo>
                  <a:close/>
                </a:path>
              </a:pathLst>
            </a:custGeom>
            <a:solidFill>
              <a:schemeClr val="tx1">
                <a:lumMod val="65000"/>
                <a:lumOff val="35000"/>
              </a:schemeClr>
            </a:solidFill>
            <a:ln>
              <a:noFill/>
            </a:ln>
            <a:extLst>
              <a:ext uri="{91240B29-F687-4F45-9708-019B960494DF}">
                <a14:hiddenLine w="9525">
                  <a:solidFill>
                    <a:srgbClr val="000000"/>
                  </a:solidFill>
                  <a:round/>
                  <a:headEnd/>
                  <a:tailEnd/>
                </a14:hiddenLine>
              </a:ext>
            </a:extLst>
          </p:spPr>
          <p:txBody>
            <a:bodyPr/>
            <a:lstStyle/>
            <a:p>
              <a:pPr defTabSz="609493">
                <a:defRPr/>
              </a:pPr>
              <a:endParaRPr lang="en-US" sz="1699">
                <a:solidFill>
                  <a:prstClr val="black"/>
                </a:solidFill>
                <a:cs typeface="Arial"/>
              </a:endParaRPr>
            </a:p>
          </p:txBody>
        </p:sp>
        <p:sp>
          <p:nvSpPr>
            <p:cNvPr id="20" name="Freeform 88"/>
            <p:cNvSpPr/>
            <p:nvPr/>
          </p:nvSpPr>
          <p:spPr bwMode="auto">
            <a:xfrm>
              <a:off x="2441575" y="1982788"/>
              <a:ext cx="15875" cy="98425"/>
            </a:xfrm>
            <a:custGeom>
              <a:gdLst>
                <a:gd fmla="*/ 10 w 10" name="T0"/>
                <a:gd fmla="*/ 0 h 62" name="T1"/>
                <a:gd fmla="*/ 0 w 10" name="T2"/>
                <a:gd fmla="*/ 6 h 62" name="T3"/>
                <a:gd fmla="*/ 0 w 10" name="T4"/>
                <a:gd fmla="*/ 56 h 62" name="T5"/>
                <a:gd fmla="*/ 10 w 10" name="T6"/>
                <a:gd fmla="*/ 62 h 62" name="T7"/>
                <a:gd fmla="*/ 10 w 10" name="T8"/>
                <a:gd fmla="*/ 0 h 62" name="T9"/>
              </a:gdLst>
              <a:cxnLst>
                <a:cxn ang="0">
                  <a:pos x="T0" y="T1"/>
                </a:cxn>
                <a:cxn ang="0">
                  <a:pos x="T2" y="T3"/>
                </a:cxn>
                <a:cxn ang="0">
                  <a:pos x="T4" y="T5"/>
                </a:cxn>
                <a:cxn ang="0">
                  <a:pos x="T6" y="T7"/>
                </a:cxn>
                <a:cxn ang="0">
                  <a:pos x="T8" y="T9"/>
                </a:cxn>
              </a:cxnLst>
              <a:rect b="b" l="0" r="r" t="0"/>
              <a:pathLst>
                <a:path h="62" w="10">
                  <a:moveTo>
                    <a:pt x="10" y="0"/>
                  </a:moveTo>
                  <a:lnTo>
                    <a:pt x="0" y="6"/>
                  </a:lnTo>
                  <a:lnTo>
                    <a:pt x="0" y="56"/>
                  </a:lnTo>
                  <a:lnTo>
                    <a:pt x="10" y="62"/>
                  </a:lnTo>
                  <a:lnTo>
                    <a:pt x="10" y="0"/>
                  </a:lnTo>
                  <a:close/>
                </a:path>
              </a:pathLst>
            </a:custGeom>
            <a:solidFill>
              <a:schemeClr val="bg1">
                <a:lumMod val="75000"/>
              </a:schemeClr>
            </a:solidFill>
            <a:ln>
              <a:noFill/>
            </a:ln>
            <a:extLst>
              <a:ext uri="{91240B29-F687-4F45-9708-019B960494DF}">
                <a14:hiddenLine w="9525">
                  <a:solidFill>
                    <a:srgbClr val="000000"/>
                  </a:solidFill>
                  <a:round/>
                  <a:headEnd/>
                  <a:tailEnd/>
                </a14:hiddenLine>
              </a:ext>
            </a:extLst>
          </p:spPr>
          <p:txBody>
            <a:bodyPr/>
            <a:lstStyle/>
            <a:p>
              <a:pPr defTabSz="609493">
                <a:defRPr/>
              </a:pPr>
              <a:endParaRPr lang="en-US" sz="1699">
                <a:solidFill>
                  <a:prstClr val="black"/>
                </a:solidFill>
                <a:cs typeface="Arial"/>
              </a:endParaRPr>
            </a:p>
          </p:txBody>
        </p:sp>
        <p:sp>
          <p:nvSpPr>
            <p:cNvPr id="21" name="Freeform 89"/>
            <p:cNvSpPr/>
            <p:nvPr/>
          </p:nvSpPr>
          <p:spPr bwMode="auto">
            <a:xfrm>
              <a:off x="2476500" y="1935163"/>
              <a:ext cx="60325" cy="114300"/>
            </a:xfrm>
            <a:custGeom>
              <a:gdLst>
                <a:gd fmla="*/ 38 w 38" name="T0"/>
                <a:gd fmla="*/ 0 h 72" name="T1"/>
                <a:gd fmla="*/ 0 w 38" name="T2"/>
                <a:gd fmla="*/ 22 h 72" name="T3"/>
                <a:gd fmla="*/ 0 w 38" name="T4"/>
                <a:gd fmla="*/ 72 h 72" name="T5"/>
                <a:gd fmla="*/ 38 w 38" name="T6"/>
                <a:gd fmla="*/ 50 h 72" name="T7"/>
                <a:gd fmla="*/ 38 w 38" name="T8"/>
                <a:gd fmla="*/ 0 h 72" name="T9"/>
              </a:gdLst>
              <a:cxnLst>
                <a:cxn ang="0">
                  <a:pos x="T0" y="T1"/>
                </a:cxn>
                <a:cxn ang="0">
                  <a:pos x="T2" y="T3"/>
                </a:cxn>
                <a:cxn ang="0">
                  <a:pos x="T4" y="T5"/>
                </a:cxn>
                <a:cxn ang="0">
                  <a:pos x="T6" y="T7"/>
                </a:cxn>
                <a:cxn ang="0">
                  <a:pos x="T8" y="T9"/>
                </a:cxn>
              </a:cxnLst>
              <a:rect b="b" l="0" r="r" t="0"/>
              <a:pathLst>
                <a:path h="72" w="38">
                  <a:moveTo>
                    <a:pt x="38" y="0"/>
                  </a:moveTo>
                  <a:lnTo>
                    <a:pt x="0" y="22"/>
                  </a:lnTo>
                  <a:lnTo>
                    <a:pt x="0" y="72"/>
                  </a:lnTo>
                  <a:lnTo>
                    <a:pt x="38" y="50"/>
                  </a:lnTo>
                  <a:lnTo>
                    <a:pt x="38" y="0"/>
                  </a:lnTo>
                  <a:close/>
                </a:path>
              </a:pathLst>
            </a:custGeom>
            <a:solidFill>
              <a:schemeClr val="tx1">
                <a:lumMod val="50000"/>
                <a:lumOff val="50000"/>
              </a:schemeClr>
            </a:solidFill>
            <a:ln>
              <a:noFill/>
            </a:ln>
            <a:extLst>
              <a:ext uri="{91240B29-F687-4F45-9708-019B960494DF}">
                <a14:hiddenLine w="9525">
                  <a:solidFill>
                    <a:srgbClr val="000000"/>
                  </a:solidFill>
                  <a:round/>
                  <a:headEnd/>
                  <a:tailEnd/>
                </a14:hiddenLine>
              </a:ext>
            </a:extLst>
          </p:spPr>
          <p:txBody>
            <a:bodyPr/>
            <a:lstStyle/>
            <a:p>
              <a:pPr defTabSz="609493">
                <a:defRPr/>
              </a:pPr>
              <a:endParaRPr lang="en-US" sz="1699">
                <a:solidFill>
                  <a:prstClr val="black"/>
                </a:solidFill>
                <a:cs typeface="Arial"/>
              </a:endParaRPr>
            </a:p>
          </p:txBody>
        </p:sp>
        <p:sp>
          <p:nvSpPr>
            <p:cNvPr id="22" name="Freeform 90"/>
            <p:cNvSpPr/>
            <p:nvPr/>
          </p:nvSpPr>
          <p:spPr bwMode="auto">
            <a:xfrm>
              <a:off x="2476500" y="2014538"/>
              <a:ext cx="76200" cy="53975"/>
            </a:xfrm>
            <a:custGeom>
              <a:gdLst>
                <a:gd fmla="*/ 38 w 48" name="T0"/>
                <a:gd fmla="*/ 0 h 34" name="T1"/>
                <a:gd fmla="*/ 38 w 48" name="T2"/>
                <a:gd fmla="*/ 0 h 34" name="T3"/>
                <a:gd fmla="*/ 0 w 48" name="T4"/>
                <a:gd fmla="*/ 22 h 34" name="T5"/>
                <a:gd fmla="*/ 0 w 48" name="T6"/>
                <a:gd fmla="*/ 34 h 34" name="T7"/>
                <a:gd fmla="*/ 48 w 48" name="T8"/>
                <a:gd fmla="*/ 8 h 34" name="T9"/>
                <a:gd fmla="*/ 48 w 48" name="T10"/>
                <a:gd fmla="*/ 6 h 34" name="T11"/>
                <a:gd fmla="*/ 38 w 48" name="T12"/>
                <a:gd fmla="*/ 0 h 34" name="T13"/>
              </a:gdLst>
              <a:cxnLst>
                <a:cxn ang="0">
                  <a:pos x="T0" y="T1"/>
                </a:cxn>
                <a:cxn ang="0">
                  <a:pos x="T2" y="T3"/>
                </a:cxn>
                <a:cxn ang="0">
                  <a:pos x="T4" y="T5"/>
                </a:cxn>
                <a:cxn ang="0">
                  <a:pos x="T6" y="T7"/>
                </a:cxn>
                <a:cxn ang="0">
                  <a:pos x="T8" y="T9"/>
                </a:cxn>
                <a:cxn ang="0">
                  <a:pos x="T10" y="T11"/>
                </a:cxn>
                <a:cxn ang="0">
                  <a:pos x="T12" y="T13"/>
                </a:cxn>
              </a:cxnLst>
              <a:rect b="b" l="0" r="r" t="0"/>
              <a:pathLst>
                <a:path h="34" w="48">
                  <a:moveTo>
                    <a:pt x="38" y="0"/>
                  </a:moveTo>
                  <a:lnTo>
                    <a:pt x="38" y="0"/>
                  </a:lnTo>
                  <a:lnTo>
                    <a:pt x="0" y="22"/>
                  </a:lnTo>
                  <a:lnTo>
                    <a:pt x="0" y="34"/>
                  </a:lnTo>
                  <a:lnTo>
                    <a:pt x="48" y="8"/>
                  </a:lnTo>
                  <a:lnTo>
                    <a:pt x="48" y="6"/>
                  </a:lnTo>
                  <a:lnTo>
                    <a:pt x="38" y="0"/>
                  </a:lnTo>
                  <a:close/>
                </a:path>
              </a:pathLst>
            </a:custGeom>
            <a:solidFill>
              <a:schemeClr val="tx1">
                <a:lumMod val="65000"/>
                <a:lumOff val="35000"/>
              </a:schemeClr>
            </a:solidFill>
            <a:ln>
              <a:noFill/>
            </a:ln>
            <a:extLst>
              <a:ext uri="{91240B29-F687-4F45-9708-019B960494DF}">
                <a14:hiddenLine w="9525">
                  <a:solidFill>
                    <a:srgbClr val="000000"/>
                  </a:solidFill>
                  <a:round/>
                  <a:headEnd/>
                  <a:tailEnd/>
                </a14:hiddenLine>
              </a:ext>
            </a:extLst>
          </p:spPr>
          <p:txBody>
            <a:bodyPr/>
            <a:lstStyle/>
            <a:p>
              <a:pPr defTabSz="609493">
                <a:defRPr/>
              </a:pPr>
              <a:endParaRPr lang="en-US" sz="1699">
                <a:solidFill>
                  <a:prstClr val="black"/>
                </a:solidFill>
                <a:cs typeface="Arial"/>
              </a:endParaRPr>
            </a:p>
          </p:txBody>
        </p:sp>
        <p:sp>
          <p:nvSpPr>
            <p:cNvPr id="23" name="Freeform 91"/>
            <p:cNvSpPr/>
            <p:nvPr/>
          </p:nvSpPr>
          <p:spPr bwMode="auto">
            <a:xfrm>
              <a:off x="2536825" y="1928813"/>
              <a:ext cx="15875" cy="95250"/>
            </a:xfrm>
            <a:custGeom>
              <a:gdLst>
                <a:gd fmla="*/ 10 w 10" name="T0"/>
                <a:gd fmla="*/ 0 h 60" name="T1"/>
                <a:gd fmla="*/ 0 w 10" name="T2"/>
                <a:gd fmla="*/ 4 h 60" name="T3"/>
                <a:gd fmla="*/ 0 w 10" name="T4"/>
                <a:gd fmla="*/ 54 h 60" name="T5"/>
                <a:gd fmla="*/ 10 w 10" name="T6"/>
                <a:gd fmla="*/ 60 h 60" name="T7"/>
                <a:gd fmla="*/ 10 w 10" name="T8"/>
                <a:gd fmla="*/ 0 h 60" name="T9"/>
              </a:gdLst>
              <a:cxnLst>
                <a:cxn ang="0">
                  <a:pos x="T0" y="T1"/>
                </a:cxn>
                <a:cxn ang="0">
                  <a:pos x="T2" y="T3"/>
                </a:cxn>
                <a:cxn ang="0">
                  <a:pos x="T4" y="T5"/>
                </a:cxn>
                <a:cxn ang="0">
                  <a:pos x="T6" y="T7"/>
                </a:cxn>
                <a:cxn ang="0">
                  <a:pos x="T8" y="T9"/>
                </a:cxn>
              </a:cxnLst>
              <a:rect b="b" l="0" r="r" t="0"/>
              <a:pathLst>
                <a:path h="60" w="10">
                  <a:moveTo>
                    <a:pt x="10" y="0"/>
                  </a:moveTo>
                  <a:lnTo>
                    <a:pt x="0" y="4"/>
                  </a:lnTo>
                  <a:lnTo>
                    <a:pt x="0" y="54"/>
                  </a:lnTo>
                  <a:lnTo>
                    <a:pt x="10" y="60"/>
                  </a:lnTo>
                  <a:lnTo>
                    <a:pt x="10" y="0"/>
                  </a:lnTo>
                  <a:close/>
                </a:path>
              </a:pathLst>
            </a:custGeom>
            <a:solidFill>
              <a:schemeClr val="bg1">
                <a:lumMod val="75000"/>
              </a:schemeClr>
            </a:solidFill>
            <a:ln>
              <a:noFill/>
            </a:ln>
            <a:extLst>
              <a:ext uri="{91240B29-F687-4F45-9708-019B960494DF}">
                <a14:hiddenLine w="9525">
                  <a:solidFill>
                    <a:srgbClr val="000000"/>
                  </a:solidFill>
                  <a:round/>
                  <a:headEnd/>
                  <a:tailEnd/>
                </a14:hiddenLine>
              </a:ext>
            </a:extLst>
          </p:spPr>
          <p:txBody>
            <a:bodyPr/>
            <a:lstStyle/>
            <a:p>
              <a:pPr defTabSz="609493">
                <a:defRPr/>
              </a:pPr>
              <a:endParaRPr lang="en-US" sz="1699">
                <a:solidFill>
                  <a:prstClr val="black"/>
                </a:solidFill>
                <a:cs typeface="Arial"/>
              </a:endParaRPr>
            </a:p>
          </p:txBody>
        </p:sp>
        <p:sp>
          <p:nvSpPr>
            <p:cNvPr id="24" name="Freeform 92"/>
            <p:cNvSpPr/>
            <p:nvPr/>
          </p:nvSpPr>
          <p:spPr bwMode="auto">
            <a:xfrm>
              <a:off x="2568575" y="1881188"/>
              <a:ext cx="60325" cy="114300"/>
            </a:xfrm>
            <a:custGeom>
              <a:gdLst>
                <a:gd fmla="*/ 38 w 38" name="T0"/>
                <a:gd fmla="*/ 0 h 72" name="T1"/>
                <a:gd fmla="*/ 0 w 38" name="T2"/>
                <a:gd fmla="*/ 22 h 72" name="T3"/>
                <a:gd fmla="*/ 0 w 38" name="T4"/>
                <a:gd fmla="*/ 72 h 72" name="T5"/>
                <a:gd fmla="*/ 38 w 38" name="T6"/>
                <a:gd fmla="*/ 50 h 72" name="T7"/>
                <a:gd fmla="*/ 38 w 38" name="T8"/>
                <a:gd fmla="*/ 0 h 72" name="T9"/>
              </a:gdLst>
              <a:cxnLst>
                <a:cxn ang="0">
                  <a:pos x="T0" y="T1"/>
                </a:cxn>
                <a:cxn ang="0">
                  <a:pos x="T2" y="T3"/>
                </a:cxn>
                <a:cxn ang="0">
                  <a:pos x="T4" y="T5"/>
                </a:cxn>
                <a:cxn ang="0">
                  <a:pos x="T6" y="T7"/>
                </a:cxn>
                <a:cxn ang="0">
                  <a:pos x="T8" y="T9"/>
                </a:cxn>
              </a:cxnLst>
              <a:rect b="b" l="0" r="r" t="0"/>
              <a:pathLst>
                <a:path h="72" w="38">
                  <a:moveTo>
                    <a:pt x="38" y="0"/>
                  </a:moveTo>
                  <a:lnTo>
                    <a:pt x="0" y="22"/>
                  </a:lnTo>
                  <a:lnTo>
                    <a:pt x="0" y="72"/>
                  </a:lnTo>
                  <a:lnTo>
                    <a:pt x="38" y="50"/>
                  </a:lnTo>
                  <a:lnTo>
                    <a:pt x="38" y="0"/>
                  </a:lnTo>
                  <a:close/>
                </a:path>
              </a:pathLst>
            </a:custGeom>
            <a:solidFill>
              <a:schemeClr val="tx1">
                <a:lumMod val="50000"/>
                <a:lumOff val="50000"/>
              </a:schemeClr>
            </a:solidFill>
            <a:ln>
              <a:noFill/>
            </a:ln>
            <a:extLst>
              <a:ext uri="{91240B29-F687-4F45-9708-019B960494DF}">
                <a14:hiddenLine w="9525">
                  <a:solidFill>
                    <a:srgbClr val="000000"/>
                  </a:solidFill>
                  <a:round/>
                  <a:headEnd/>
                  <a:tailEnd/>
                </a14:hiddenLine>
              </a:ext>
            </a:extLst>
          </p:spPr>
          <p:txBody>
            <a:bodyPr/>
            <a:lstStyle/>
            <a:p>
              <a:pPr defTabSz="609493">
                <a:defRPr/>
              </a:pPr>
              <a:endParaRPr lang="en-US" sz="1699">
                <a:solidFill>
                  <a:prstClr val="black"/>
                </a:solidFill>
                <a:cs typeface="Arial"/>
              </a:endParaRPr>
            </a:p>
          </p:txBody>
        </p:sp>
        <p:sp>
          <p:nvSpPr>
            <p:cNvPr id="25" name="Freeform 93"/>
            <p:cNvSpPr/>
            <p:nvPr/>
          </p:nvSpPr>
          <p:spPr bwMode="auto">
            <a:xfrm>
              <a:off x="2568575" y="1960563"/>
              <a:ext cx="76200" cy="53975"/>
            </a:xfrm>
            <a:custGeom>
              <a:gdLst>
                <a:gd fmla="*/ 38 w 48" name="T0"/>
                <a:gd fmla="*/ 0 h 34" name="T1"/>
                <a:gd fmla="*/ 38 w 48" name="T2"/>
                <a:gd fmla="*/ 0 h 34" name="T3"/>
                <a:gd fmla="*/ 0 w 48" name="T4"/>
                <a:gd fmla="*/ 22 h 34" name="T5"/>
                <a:gd fmla="*/ 0 w 48" name="T6"/>
                <a:gd fmla="*/ 34 h 34" name="T7"/>
                <a:gd fmla="*/ 48 w 48" name="T8"/>
                <a:gd fmla="*/ 6 h 34" name="T9"/>
                <a:gd fmla="*/ 48 w 48" name="T10"/>
                <a:gd fmla="*/ 6 h 34" name="T11"/>
                <a:gd fmla="*/ 38 w 48" name="T12"/>
                <a:gd fmla="*/ 0 h 34" name="T13"/>
              </a:gdLst>
              <a:cxnLst>
                <a:cxn ang="0">
                  <a:pos x="T0" y="T1"/>
                </a:cxn>
                <a:cxn ang="0">
                  <a:pos x="T2" y="T3"/>
                </a:cxn>
                <a:cxn ang="0">
                  <a:pos x="T4" y="T5"/>
                </a:cxn>
                <a:cxn ang="0">
                  <a:pos x="T6" y="T7"/>
                </a:cxn>
                <a:cxn ang="0">
                  <a:pos x="T8" y="T9"/>
                </a:cxn>
                <a:cxn ang="0">
                  <a:pos x="T10" y="T11"/>
                </a:cxn>
                <a:cxn ang="0">
                  <a:pos x="T12" y="T13"/>
                </a:cxn>
              </a:cxnLst>
              <a:rect b="b" l="0" r="r" t="0"/>
              <a:pathLst>
                <a:path h="34" w="48">
                  <a:moveTo>
                    <a:pt x="38" y="0"/>
                  </a:moveTo>
                  <a:lnTo>
                    <a:pt x="38" y="0"/>
                  </a:lnTo>
                  <a:lnTo>
                    <a:pt x="0" y="22"/>
                  </a:lnTo>
                  <a:lnTo>
                    <a:pt x="0" y="34"/>
                  </a:lnTo>
                  <a:lnTo>
                    <a:pt x="48" y="6"/>
                  </a:lnTo>
                  <a:lnTo>
                    <a:pt x="48" y="6"/>
                  </a:lnTo>
                  <a:lnTo>
                    <a:pt x="38" y="0"/>
                  </a:lnTo>
                  <a:close/>
                </a:path>
              </a:pathLst>
            </a:custGeom>
            <a:solidFill>
              <a:schemeClr val="tx1">
                <a:lumMod val="65000"/>
                <a:lumOff val="35000"/>
              </a:schemeClr>
            </a:solidFill>
            <a:ln>
              <a:noFill/>
            </a:ln>
            <a:extLst>
              <a:ext uri="{91240B29-F687-4F45-9708-019B960494DF}">
                <a14:hiddenLine w="9525">
                  <a:solidFill>
                    <a:srgbClr val="000000"/>
                  </a:solidFill>
                  <a:round/>
                  <a:headEnd/>
                  <a:tailEnd/>
                </a14:hiddenLine>
              </a:ext>
            </a:extLst>
          </p:spPr>
          <p:txBody>
            <a:bodyPr/>
            <a:lstStyle/>
            <a:p>
              <a:pPr defTabSz="609493">
                <a:defRPr/>
              </a:pPr>
              <a:endParaRPr lang="en-US" sz="1699">
                <a:solidFill>
                  <a:prstClr val="black"/>
                </a:solidFill>
                <a:cs typeface="Arial"/>
              </a:endParaRPr>
            </a:p>
          </p:txBody>
        </p:sp>
        <p:sp>
          <p:nvSpPr>
            <p:cNvPr id="26" name="Freeform 94"/>
            <p:cNvSpPr/>
            <p:nvPr/>
          </p:nvSpPr>
          <p:spPr bwMode="auto">
            <a:xfrm>
              <a:off x="2628900" y="1874838"/>
              <a:ext cx="15875" cy="95250"/>
            </a:xfrm>
            <a:custGeom>
              <a:gdLst>
                <a:gd fmla="*/ 10 w 10" name="T0"/>
                <a:gd fmla="*/ 0 h 60" name="T1"/>
                <a:gd fmla="*/ 0 w 10" name="T2"/>
                <a:gd fmla="*/ 4 h 60" name="T3"/>
                <a:gd fmla="*/ 0 w 10" name="T4"/>
                <a:gd fmla="*/ 54 h 60" name="T5"/>
                <a:gd fmla="*/ 10 w 10" name="T6"/>
                <a:gd fmla="*/ 60 h 60" name="T7"/>
                <a:gd fmla="*/ 10 w 10" name="T8"/>
                <a:gd fmla="*/ 0 h 60" name="T9"/>
              </a:gdLst>
              <a:cxnLst>
                <a:cxn ang="0">
                  <a:pos x="T0" y="T1"/>
                </a:cxn>
                <a:cxn ang="0">
                  <a:pos x="T2" y="T3"/>
                </a:cxn>
                <a:cxn ang="0">
                  <a:pos x="T4" y="T5"/>
                </a:cxn>
                <a:cxn ang="0">
                  <a:pos x="T6" y="T7"/>
                </a:cxn>
                <a:cxn ang="0">
                  <a:pos x="T8" y="T9"/>
                </a:cxn>
              </a:cxnLst>
              <a:rect b="b" l="0" r="r" t="0"/>
              <a:pathLst>
                <a:path h="60" w="10">
                  <a:moveTo>
                    <a:pt x="10" y="0"/>
                  </a:moveTo>
                  <a:lnTo>
                    <a:pt x="0" y="4"/>
                  </a:lnTo>
                  <a:lnTo>
                    <a:pt x="0" y="54"/>
                  </a:lnTo>
                  <a:lnTo>
                    <a:pt x="10" y="60"/>
                  </a:lnTo>
                  <a:lnTo>
                    <a:pt x="10" y="0"/>
                  </a:lnTo>
                  <a:close/>
                </a:path>
              </a:pathLst>
            </a:custGeom>
            <a:solidFill>
              <a:schemeClr val="bg1">
                <a:lumMod val="75000"/>
              </a:schemeClr>
            </a:solidFill>
            <a:ln>
              <a:noFill/>
            </a:ln>
            <a:extLst>
              <a:ext uri="{91240B29-F687-4F45-9708-019B960494DF}">
                <a14:hiddenLine w="9525">
                  <a:solidFill>
                    <a:srgbClr val="000000"/>
                  </a:solidFill>
                  <a:round/>
                  <a:headEnd/>
                  <a:tailEnd/>
                </a14:hiddenLine>
              </a:ext>
            </a:extLst>
          </p:spPr>
          <p:txBody>
            <a:bodyPr/>
            <a:lstStyle/>
            <a:p>
              <a:pPr defTabSz="609493">
                <a:defRPr/>
              </a:pPr>
              <a:endParaRPr lang="en-US" sz="1699">
                <a:solidFill>
                  <a:prstClr val="black"/>
                </a:solidFill>
                <a:cs typeface="Arial"/>
              </a:endParaRPr>
            </a:p>
          </p:txBody>
        </p:sp>
        <p:sp>
          <p:nvSpPr>
            <p:cNvPr id="27" name="Freeform 34"/>
            <p:cNvSpPr/>
            <p:nvPr/>
          </p:nvSpPr>
          <p:spPr bwMode="auto">
            <a:xfrm>
              <a:off x="2041525" y="1855788"/>
              <a:ext cx="187325" cy="231775"/>
            </a:xfrm>
            <a:custGeom>
              <a:gdLst>
                <a:gd fmla="*/ 0 w 118" name="T0"/>
                <a:gd fmla="*/ 0 h 146" name="T1"/>
                <a:gd fmla="*/ 118 w 118" name="T2"/>
                <a:gd fmla="*/ 70 h 146" name="T3"/>
                <a:gd fmla="*/ 118 w 118" name="T4"/>
                <a:gd fmla="*/ 146 h 146" name="T5"/>
                <a:gd fmla="*/ 0 w 118" name="T6"/>
                <a:gd fmla="*/ 78 h 146" name="T7"/>
                <a:gd fmla="*/ 0 w 118" name="T8"/>
                <a:gd fmla="*/ 0 h 146" name="T9"/>
              </a:gdLst>
              <a:cxnLst>
                <a:cxn ang="0">
                  <a:pos x="T0" y="T1"/>
                </a:cxn>
                <a:cxn ang="0">
                  <a:pos x="T2" y="T3"/>
                </a:cxn>
                <a:cxn ang="0">
                  <a:pos x="T4" y="T5"/>
                </a:cxn>
                <a:cxn ang="0">
                  <a:pos x="T6" y="T7"/>
                </a:cxn>
                <a:cxn ang="0">
                  <a:pos x="T8" y="T9"/>
                </a:cxn>
              </a:cxnLst>
              <a:rect b="b" l="0" r="r" t="0"/>
              <a:pathLst>
                <a:path h="146" w="118">
                  <a:moveTo>
                    <a:pt x="0" y="0"/>
                  </a:moveTo>
                  <a:lnTo>
                    <a:pt x="118" y="70"/>
                  </a:lnTo>
                  <a:lnTo>
                    <a:pt x="118" y="146"/>
                  </a:lnTo>
                  <a:lnTo>
                    <a:pt x="0" y="78"/>
                  </a:lnTo>
                  <a:lnTo>
                    <a:pt x="0" y="0"/>
                  </a:lnTo>
                  <a:close/>
                </a:path>
              </a:pathLst>
            </a:custGeom>
            <a:solidFill>
              <a:schemeClr val="tx1">
                <a:lumMod val="50000"/>
                <a:lumOff val="50000"/>
              </a:schemeClr>
            </a:solidFill>
            <a:ln>
              <a:noFill/>
            </a:ln>
            <a:extLst>
              <a:ext uri="{91240B29-F687-4F45-9708-019B960494DF}">
                <a14:hiddenLine w="9525">
                  <a:solidFill>
                    <a:srgbClr val="000000"/>
                  </a:solidFill>
                  <a:round/>
                  <a:headEnd/>
                  <a:tailEnd/>
                </a14:hiddenLine>
              </a:ext>
            </a:extLst>
          </p:spPr>
          <p:txBody>
            <a:bodyPr/>
            <a:lstStyle/>
            <a:p>
              <a:pPr defTabSz="609493">
                <a:defRPr/>
              </a:pPr>
              <a:endParaRPr lang="en-US" sz="1699">
                <a:solidFill>
                  <a:prstClr val="black"/>
                </a:solidFill>
                <a:cs typeface="Arial"/>
              </a:endParaRPr>
            </a:p>
          </p:txBody>
        </p:sp>
        <p:sp>
          <p:nvSpPr>
            <p:cNvPr id="28" name="Freeform 35"/>
            <p:cNvSpPr/>
            <p:nvPr/>
          </p:nvSpPr>
          <p:spPr bwMode="auto">
            <a:xfrm>
              <a:off x="2022475" y="1979613"/>
              <a:ext cx="206375" cy="130175"/>
            </a:xfrm>
            <a:custGeom>
              <a:gdLst>
                <a:gd fmla="*/ 12 w 130" name="T0"/>
                <a:gd fmla="*/ 0 h 82" name="T1"/>
                <a:gd fmla="*/ 130 w 130" name="T2"/>
                <a:gd fmla="*/ 68 h 82" name="T3"/>
                <a:gd fmla="*/ 130 w 130" name="T4"/>
                <a:gd fmla="*/ 82 h 82" name="T5"/>
                <a:gd fmla="*/ 0 w 130" name="T6"/>
                <a:gd fmla="*/ 6 h 82" name="T7"/>
                <a:gd fmla="*/ 0 w 130" name="T8"/>
                <a:gd fmla="*/ 6 h 82" name="T9"/>
                <a:gd fmla="*/ 12 w 130" name="T10"/>
                <a:gd fmla="*/ 0 h 82" name="T11"/>
                <a:gd fmla="*/ 12 w 130" name="T12"/>
                <a:gd fmla="*/ 0 h 82" name="T13"/>
              </a:gdLst>
              <a:cxnLst>
                <a:cxn ang="0">
                  <a:pos x="T0" y="T1"/>
                </a:cxn>
                <a:cxn ang="0">
                  <a:pos x="T2" y="T3"/>
                </a:cxn>
                <a:cxn ang="0">
                  <a:pos x="T4" y="T5"/>
                </a:cxn>
                <a:cxn ang="0">
                  <a:pos x="T6" y="T7"/>
                </a:cxn>
                <a:cxn ang="0">
                  <a:pos x="T8" y="T9"/>
                </a:cxn>
                <a:cxn ang="0">
                  <a:pos x="T10" y="T11"/>
                </a:cxn>
                <a:cxn ang="0">
                  <a:pos x="T12" y="T13"/>
                </a:cxn>
              </a:cxnLst>
              <a:rect b="b" l="0" r="r" t="0"/>
              <a:pathLst>
                <a:path h="82" w="130">
                  <a:moveTo>
                    <a:pt x="12" y="0"/>
                  </a:moveTo>
                  <a:lnTo>
                    <a:pt x="130" y="68"/>
                  </a:lnTo>
                  <a:lnTo>
                    <a:pt x="130" y="82"/>
                  </a:lnTo>
                  <a:lnTo>
                    <a:pt x="0" y="6"/>
                  </a:lnTo>
                  <a:lnTo>
                    <a:pt x="0" y="6"/>
                  </a:lnTo>
                  <a:lnTo>
                    <a:pt x="12" y="0"/>
                  </a:lnTo>
                  <a:lnTo>
                    <a:pt x="12" y="0"/>
                  </a:lnTo>
                  <a:close/>
                </a:path>
              </a:pathLst>
            </a:custGeom>
            <a:solidFill>
              <a:schemeClr val="tx1">
                <a:lumMod val="65000"/>
                <a:lumOff val="35000"/>
              </a:schemeClr>
            </a:solidFill>
            <a:ln>
              <a:noFill/>
            </a:ln>
            <a:extLst>
              <a:ext uri="{91240B29-F687-4F45-9708-019B960494DF}">
                <a14:hiddenLine w="9525">
                  <a:solidFill>
                    <a:srgbClr val="000000"/>
                  </a:solidFill>
                  <a:round/>
                  <a:headEnd/>
                  <a:tailEnd/>
                </a14:hiddenLine>
              </a:ext>
            </a:extLst>
          </p:spPr>
          <p:txBody>
            <a:bodyPr/>
            <a:lstStyle/>
            <a:p>
              <a:pPr defTabSz="609493">
                <a:defRPr/>
              </a:pPr>
              <a:endParaRPr lang="en-US" sz="1699">
                <a:solidFill>
                  <a:prstClr val="black"/>
                </a:solidFill>
                <a:cs typeface="Arial"/>
              </a:endParaRPr>
            </a:p>
          </p:txBody>
        </p:sp>
        <p:sp>
          <p:nvSpPr>
            <p:cNvPr id="29" name="Freeform 36"/>
            <p:cNvSpPr/>
            <p:nvPr/>
          </p:nvSpPr>
          <p:spPr bwMode="auto">
            <a:xfrm>
              <a:off x="2022475" y="1846263"/>
              <a:ext cx="19050" cy="142875"/>
            </a:xfrm>
            <a:custGeom>
              <a:gdLst>
                <a:gd fmla="*/ 12 w 12" name="T0"/>
                <a:gd fmla="*/ 6 h 90" name="T1"/>
                <a:gd fmla="*/ 12 w 12" name="T2"/>
                <a:gd fmla="*/ 84 h 90" name="T3"/>
                <a:gd fmla="*/ 0 w 12" name="T4"/>
                <a:gd fmla="*/ 90 h 90" name="T5"/>
                <a:gd fmla="*/ 0 w 12" name="T6"/>
                <a:gd fmla="*/ 0 h 90" name="T7"/>
                <a:gd fmla="*/ 12 w 12" name="T8"/>
                <a:gd fmla="*/ 6 h 90" name="T9"/>
              </a:gdLst>
              <a:cxnLst>
                <a:cxn ang="0">
                  <a:pos x="T0" y="T1"/>
                </a:cxn>
                <a:cxn ang="0">
                  <a:pos x="T2" y="T3"/>
                </a:cxn>
                <a:cxn ang="0">
                  <a:pos x="T4" y="T5"/>
                </a:cxn>
                <a:cxn ang="0">
                  <a:pos x="T6" y="T7"/>
                </a:cxn>
                <a:cxn ang="0">
                  <a:pos x="T8" y="T9"/>
                </a:cxn>
              </a:cxnLst>
              <a:rect b="b" l="0" r="r" t="0"/>
              <a:pathLst>
                <a:path h="90" w="12">
                  <a:moveTo>
                    <a:pt x="12" y="6"/>
                  </a:moveTo>
                  <a:lnTo>
                    <a:pt x="12" y="84"/>
                  </a:lnTo>
                  <a:lnTo>
                    <a:pt x="0" y="90"/>
                  </a:lnTo>
                  <a:lnTo>
                    <a:pt x="0" y="0"/>
                  </a:lnTo>
                  <a:lnTo>
                    <a:pt x="12" y="6"/>
                  </a:lnTo>
                  <a:close/>
                </a:path>
              </a:pathLst>
            </a:custGeom>
            <a:solidFill>
              <a:schemeClr val="bg1">
                <a:lumMod val="75000"/>
              </a:schemeClr>
            </a:solidFill>
            <a:ln>
              <a:noFill/>
            </a:ln>
            <a:extLst>
              <a:ext uri="{91240B29-F687-4F45-9708-019B960494DF}">
                <a14:hiddenLine w="9525">
                  <a:solidFill>
                    <a:srgbClr val="000000"/>
                  </a:solidFill>
                  <a:round/>
                  <a:headEnd/>
                  <a:tailEnd/>
                </a14:hiddenLine>
              </a:ext>
            </a:extLst>
          </p:spPr>
          <p:txBody>
            <a:bodyPr/>
            <a:lstStyle/>
            <a:p>
              <a:pPr defTabSz="609493">
                <a:defRPr/>
              </a:pPr>
              <a:endParaRPr lang="en-US" sz="1699">
                <a:solidFill>
                  <a:prstClr val="black"/>
                </a:solidFill>
                <a:cs typeface="Arial"/>
              </a:endParaRPr>
            </a:p>
          </p:txBody>
        </p:sp>
      </p:grpSp>
      <p:sp>
        <p:nvSpPr>
          <p:cNvPr id="30" name="TextBox 58"/>
          <p:cNvSpPr txBox="1">
            <a:spLocks noChangeArrowheads="1"/>
          </p:cNvSpPr>
          <p:nvPr/>
        </p:nvSpPr>
        <p:spPr bwMode="auto">
          <a:xfrm>
            <a:off x="1016546" y="1928577"/>
            <a:ext cx="3329970" cy="67054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60952" lIns="121903" rIns="121903" tIns="60952" wrap="square">
            <a:spAutoFit/>
          </a:bodyPr>
          <a:lstStyle>
            <a:lvl1pPr defTabSz="457200">
              <a:defRPr>
                <a:solidFill>
                  <a:schemeClr val="tx1"/>
                </a:solidFill>
                <a:latin charset="0" pitchFamily="34" typeface="Calibri"/>
              </a:defRPr>
            </a:lvl1pPr>
            <a:lvl2pPr defTabSz="457200" indent="-285750" marL="742950">
              <a:defRPr>
                <a:solidFill>
                  <a:schemeClr val="tx1"/>
                </a:solidFill>
                <a:latin charset="0" pitchFamily="34" typeface="Calibri"/>
              </a:defRPr>
            </a:lvl2pPr>
            <a:lvl3pPr defTabSz="457200" indent="-228600" marL="1143000">
              <a:defRPr>
                <a:solidFill>
                  <a:schemeClr val="tx1"/>
                </a:solidFill>
                <a:latin charset="0" pitchFamily="34" typeface="Calibri"/>
              </a:defRPr>
            </a:lvl3pPr>
            <a:lvl4pPr defTabSz="457200" indent="-228600" marL="1600200">
              <a:defRPr>
                <a:solidFill>
                  <a:schemeClr val="tx1"/>
                </a:solidFill>
                <a:latin charset="0" pitchFamily="34" typeface="Calibri"/>
              </a:defRPr>
            </a:lvl4pPr>
            <a:lvl5pPr defTabSz="457200" indent="-228600" marL="2057400">
              <a:defRPr>
                <a:solidFill>
                  <a:schemeClr val="tx1"/>
                </a:solidFill>
                <a:latin charset="0" pitchFamily="34" typeface="Calibri"/>
              </a:defRPr>
            </a:lvl5pPr>
            <a:lvl6pPr defTabSz="457200" fontAlgn="base" indent="-228600" marL="2514600">
              <a:spcBef>
                <a:spcPct val="0"/>
              </a:spcBef>
              <a:spcAft>
                <a:spcPct val="0"/>
              </a:spcAft>
              <a:defRPr>
                <a:solidFill>
                  <a:schemeClr val="tx1"/>
                </a:solidFill>
                <a:latin charset="0" pitchFamily="34" typeface="Calibri"/>
              </a:defRPr>
            </a:lvl6pPr>
            <a:lvl7pPr defTabSz="457200" fontAlgn="base" indent="-228600" marL="2971800">
              <a:spcBef>
                <a:spcPct val="0"/>
              </a:spcBef>
              <a:spcAft>
                <a:spcPct val="0"/>
              </a:spcAft>
              <a:defRPr>
                <a:solidFill>
                  <a:schemeClr val="tx1"/>
                </a:solidFill>
                <a:latin charset="0" pitchFamily="34" typeface="Calibri"/>
              </a:defRPr>
            </a:lvl7pPr>
            <a:lvl8pPr defTabSz="457200" fontAlgn="base" indent="-228600" marL="3429000">
              <a:spcBef>
                <a:spcPct val="0"/>
              </a:spcBef>
              <a:spcAft>
                <a:spcPct val="0"/>
              </a:spcAft>
              <a:defRPr>
                <a:solidFill>
                  <a:schemeClr val="tx1"/>
                </a:solidFill>
                <a:latin charset="0" pitchFamily="34" typeface="Calibri"/>
              </a:defRPr>
            </a:lvl8pPr>
            <a:lvl9pPr defTabSz="457200" fontAlgn="base" indent="-228600" marL="3886200">
              <a:spcBef>
                <a:spcPct val="0"/>
              </a:spcBef>
              <a:spcAft>
                <a:spcPct val="0"/>
              </a:spcAft>
              <a:defRPr>
                <a:solidFill>
                  <a:schemeClr val="tx1"/>
                </a:solidFill>
                <a:latin charset="0" pitchFamily="34" typeface="Calibri"/>
              </a:defRPr>
            </a:lvl9pPr>
          </a:lstStyle>
          <a:p>
            <a:r>
              <a:rPr altLang="en-US" b="1" lang="zh-CN">
                <a:latin charset="-122" pitchFamily="34" typeface="微软雅黑"/>
                <a:ea charset="-122" pitchFamily="34" typeface="微软雅黑"/>
              </a:rPr>
              <a:t>品牌视觉（CIS）体系的建立与完善</a:t>
            </a:r>
          </a:p>
        </p:txBody>
      </p:sp>
      <p:sp>
        <p:nvSpPr>
          <p:cNvPr id="31" name="TextBox 43"/>
          <p:cNvSpPr txBox="1">
            <a:spLocks noChangeArrowheads="1"/>
          </p:cNvSpPr>
          <p:nvPr/>
        </p:nvSpPr>
        <p:spPr bwMode="auto">
          <a:xfrm>
            <a:off x="7293313" y="5634217"/>
            <a:ext cx="3291806" cy="48766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60952" lIns="121903" rIns="121903" tIns="60952" wrap="none">
            <a:spAutoFit/>
          </a:bodyPr>
          <a:lstStyle>
            <a:lvl1pPr defTabSz="457200">
              <a:defRPr>
                <a:solidFill>
                  <a:schemeClr val="tx1"/>
                </a:solidFill>
                <a:latin charset="0" pitchFamily="34" typeface="Calibri"/>
              </a:defRPr>
            </a:lvl1pPr>
            <a:lvl2pPr defTabSz="457200" indent="-285750" marL="742950">
              <a:defRPr>
                <a:solidFill>
                  <a:schemeClr val="tx1"/>
                </a:solidFill>
                <a:latin charset="0" pitchFamily="34" typeface="Calibri"/>
              </a:defRPr>
            </a:lvl2pPr>
            <a:lvl3pPr defTabSz="457200" indent="-228600" marL="1143000">
              <a:defRPr>
                <a:solidFill>
                  <a:schemeClr val="tx1"/>
                </a:solidFill>
                <a:latin charset="0" pitchFamily="34" typeface="Calibri"/>
              </a:defRPr>
            </a:lvl3pPr>
            <a:lvl4pPr defTabSz="457200" indent="-228600" marL="1600200">
              <a:defRPr>
                <a:solidFill>
                  <a:schemeClr val="tx1"/>
                </a:solidFill>
                <a:latin charset="0" pitchFamily="34" typeface="Calibri"/>
              </a:defRPr>
            </a:lvl4pPr>
            <a:lvl5pPr defTabSz="457200" indent="-228600" marL="2057400">
              <a:defRPr>
                <a:solidFill>
                  <a:schemeClr val="tx1"/>
                </a:solidFill>
                <a:latin charset="0" pitchFamily="34" typeface="Calibri"/>
              </a:defRPr>
            </a:lvl5pPr>
            <a:lvl6pPr defTabSz="457200" fontAlgn="base" indent="-228600" marL="2514600">
              <a:spcBef>
                <a:spcPct val="0"/>
              </a:spcBef>
              <a:spcAft>
                <a:spcPct val="0"/>
              </a:spcAft>
              <a:defRPr>
                <a:solidFill>
                  <a:schemeClr val="tx1"/>
                </a:solidFill>
                <a:latin charset="0" pitchFamily="34" typeface="Calibri"/>
              </a:defRPr>
            </a:lvl6pPr>
            <a:lvl7pPr defTabSz="457200" fontAlgn="base" indent="-228600" marL="2971800">
              <a:spcBef>
                <a:spcPct val="0"/>
              </a:spcBef>
              <a:spcAft>
                <a:spcPct val="0"/>
              </a:spcAft>
              <a:defRPr>
                <a:solidFill>
                  <a:schemeClr val="tx1"/>
                </a:solidFill>
                <a:latin charset="0" pitchFamily="34" typeface="Calibri"/>
              </a:defRPr>
            </a:lvl7pPr>
            <a:lvl8pPr defTabSz="457200" fontAlgn="base" indent="-228600" marL="3429000">
              <a:spcBef>
                <a:spcPct val="0"/>
              </a:spcBef>
              <a:spcAft>
                <a:spcPct val="0"/>
              </a:spcAft>
              <a:defRPr>
                <a:solidFill>
                  <a:schemeClr val="tx1"/>
                </a:solidFill>
                <a:latin charset="0" pitchFamily="34" typeface="Calibri"/>
              </a:defRPr>
            </a:lvl8pPr>
            <a:lvl9pPr defTabSz="457200" fontAlgn="base" indent="-228600" marL="3886200">
              <a:spcBef>
                <a:spcPct val="0"/>
              </a:spcBef>
              <a:spcAft>
                <a:spcPct val="0"/>
              </a:spcAft>
              <a:defRPr>
                <a:solidFill>
                  <a:schemeClr val="tx1"/>
                </a:solidFill>
                <a:latin charset="0" pitchFamily="34" typeface="Calibri"/>
              </a:defRPr>
            </a:lvl9pPr>
          </a:lstStyle>
          <a:p>
            <a:pPr algn="ctr"/>
            <a:r>
              <a:rPr altLang="en-US" b="1" lang="zh-CN" sz="2400">
                <a:solidFill>
                  <a:schemeClr val="tx2"/>
                </a:solidFill>
                <a:latin charset="-122" pitchFamily="34" typeface="华康俪金黑W8(P)"/>
                <a:ea charset="-122" pitchFamily="34" typeface="华康俪金黑W8(P)"/>
              </a:rPr>
              <a:t>品牌体系的建立与完善</a:t>
            </a:r>
          </a:p>
        </p:txBody>
      </p:sp>
      <p:sp>
        <p:nvSpPr>
          <p:cNvPr id="33" name="TextBox 58"/>
          <p:cNvSpPr txBox="1">
            <a:spLocks noChangeArrowheads="1"/>
          </p:cNvSpPr>
          <p:nvPr/>
        </p:nvSpPr>
        <p:spPr bwMode="auto">
          <a:xfrm>
            <a:off x="8889665" y="3076425"/>
            <a:ext cx="2756428" cy="39622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60952" lIns="121903" rIns="121903" tIns="60952" wrap="square">
            <a:spAutoFit/>
          </a:bodyPr>
          <a:lstStyle>
            <a:lvl1pPr defTabSz="457200">
              <a:defRPr>
                <a:solidFill>
                  <a:schemeClr val="tx1"/>
                </a:solidFill>
                <a:latin charset="0" pitchFamily="34" typeface="Calibri"/>
              </a:defRPr>
            </a:lvl1pPr>
            <a:lvl2pPr defTabSz="457200" indent="-285750" marL="742950">
              <a:defRPr>
                <a:solidFill>
                  <a:schemeClr val="tx1"/>
                </a:solidFill>
                <a:latin charset="0" pitchFamily="34" typeface="Calibri"/>
              </a:defRPr>
            </a:lvl2pPr>
            <a:lvl3pPr defTabSz="457200" indent="-228600" marL="1143000">
              <a:defRPr>
                <a:solidFill>
                  <a:schemeClr val="tx1"/>
                </a:solidFill>
                <a:latin charset="0" pitchFamily="34" typeface="Calibri"/>
              </a:defRPr>
            </a:lvl3pPr>
            <a:lvl4pPr defTabSz="457200" indent="-228600" marL="1600200">
              <a:defRPr>
                <a:solidFill>
                  <a:schemeClr val="tx1"/>
                </a:solidFill>
                <a:latin charset="0" pitchFamily="34" typeface="Calibri"/>
              </a:defRPr>
            </a:lvl4pPr>
            <a:lvl5pPr defTabSz="457200" indent="-228600" marL="2057400">
              <a:defRPr>
                <a:solidFill>
                  <a:schemeClr val="tx1"/>
                </a:solidFill>
                <a:latin charset="0" pitchFamily="34" typeface="Calibri"/>
              </a:defRPr>
            </a:lvl5pPr>
            <a:lvl6pPr defTabSz="457200" fontAlgn="base" indent="-228600" marL="2514600">
              <a:spcBef>
                <a:spcPct val="0"/>
              </a:spcBef>
              <a:spcAft>
                <a:spcPct val="0"/>
              </a:spcAft>
              <a:defRPr>
                <a:solidFill>
                  <a:schemeClr val="tx1"/>
                </a:solidFill>
                <a:latin charset="0" pitchFamily="34" typeface="Calibri"/>
              </a:defRPr>
            </a:lvl6pPr>
            <a:lvl7pPr defTabSz="457200" fontAlgn="base" indent="-228600" marL="2971800">
              <a:spcBef>
                <a:spcPct val="0"/>
              </a:spcBef>
              <a:spcAft>
                <a:spcPct val="0"/>
              </a:spcAft>
              <a:defRPr>
                <a:solidFill>
                  <a:schemeClr val="tx1"/>
                </a:solidFill>
                <a:latin charset="0" pitchFamily="34" typeface="Calibri"/>
              </a:defRPr>
            </a:lvl7pPr>
            <a:lvl8pPr defTabSz="457200" fontAlgn="base" indent="-228600" marL="3429000">
              <a:spcBef>
                <a:spcPct val="0"/>
              </a:spcBef>
              <a:spcAft>
                <a:spcPct val="0"/>
              </a:spcAft>
              <a:defRPr>
                <a:solidFill>
                  <a:schemeClr val="tx1"/>
                </a:solidFill>
                <a:latin charset="0" pitchFamily="34" typeface="Calibri"/>
              </a:defRPr>
            </a:lvl8pPr>
            <a:lvl9pPr defTabSz="457200" fontAlgn="base" indent="-228600" marL="3886200">
              <a:spcBef>
                <a:spcPct val="0"/>
              </a:spcBef>
              <a:spcAft>
                <a:spcPct val="0"/>
              </a:spcAft>
              <a:defRPr>
                <a:solidFill>
                  <a:schemeClr val="tx1"/>
                </a:solidFill>
                <a:latin charset="0" pitchFamily="34" typeface="Calibri"/>
              </a:defRPr>
            </a:lvl9pPr>
          </a:lstStyle>
          <a:p>
            <a:r>
              <a:rPr altLang="zh-CN" b="1" lang="zh-CN">
                <a:latin charset="-122" pitchFamily="34" typeface="微软雅黑"/>
                <a:ea charset="-122" pitchFamily="34" typeface="微软雅黑"/>
              </a:rPr>
              <a:t>核心竞争力的打造与提升</a:t>
            </a:r>
          </a:p>
        </p:txBody>
      </p:sp>
      <p:sp>
        <p:nvSpPr>
          <p:cNvPr id="35" name="TextBox 58"/>
          <p:cNvSpPr txBox="1">
            <a:spLocks noChangeArrowheads="1"/>
          </p:cNvSpPr>
          <p:nvPr/>
        </p:nvSpPr>
        <p:spPr bwMode="auto">
          <a:xfrm>
            <a:off x="2034403" y="5036897"/>
            <a:ext cx="3120121" cy="39622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60952" lIns="121903" rIns="121903" tIns="60952" wrap="square">
            <a:spAutoFit/>
          </a:bodyPr>
          <a:lstStyle>
            <a:lvl1pPr defTabSz="457200">
              <a:defRPr>
                <a:solidFill>
                  <a:schemeClr val="tx1"/>
                </a:solidFill>
                <a:latin charset="0" pitchFamily="34" typeface="Calibri"/>
              </a:defRPr>
            </a:lvl1pPr>
            <a:lvl2pPr defTabSz="457200" indent="-285750" marL="742950">
              <a:defRPr>
                <a:solidFill>
                  <a:schemeClr val="tx1"/>
                </a:solidFill>
                <a:latin charset="0" pitchFamily="34" typeface="Calibri"/>
              </a:defRPr>
            </a:lvl2pPr>
            <a:lvl3pPr defTabSz="457200" indent="-228600" marL="1143000">
              <a:defRPr>
                <a:solidFill>
                  <a:schemeClr val="tx1"/>
                </a:solidFill>
                <a:latin charset="0" pitchFamily="34" typeface="Calibri"/>
              </a:defRPr>
            </a:lvl3pPr>
            <a:lvl4pPr defTabSz="457200" indent="-228600" marL="1600200">
              <a:defRPr>
                <a:solidFill>
                  <a:schemeClr val="tx1"/>
                </a:solidFill>
                <a:latin charset="0" pitchFamily="34" typeface="Calibri"/>
              </a:defRPr>
            </a:lvl4pPr>
            <a:lvl5pPr defTabSz="457200" indent="-228600" marL="2057400">
              <a:defRPr>
                <a:solidFill>
                  <a:schemeClr val="tx1"/>
                </a:solidFill>
                <a:latin charset="0" pitchFamily="34" typeface="Calibri"/>
              </a:defRPr>
            </a:lvl5pPr>
            <a:lvl6pPr defTabSz="457200" fontAlgn="base" indent="-228600" marL="2514600">
              <a:spcBef>
                <a:spcPct val="0"/>
              </a:spcBef>
              <a:spcAft>
                <a:spcPct val="0"/>
              </a:spcAft>
              <a:defRPr>
                <a:solidFill>
                  <a:schemeClr val="tx1"/>
                </a:solidFill>
                <a:latin charset="0" pitchFamily="34" typeface="Calibri"/>
              </a:defRPr>
            </a:lvl6pPr>
            <a:lvl7pPr defTabSz="457200" fontAlgn="base" indent="-228600" marL="2971800">
              <a:spcBef>
                <a:spcPct val="0"/>
              </a:spcBef>
              <a:spcAft>
                <a:spcPct val="0"/>
              </a:spcAft>
              <a:defRPr>
                <a:solidFill>
                  <a:schemeClr val="tx1"/>
                </a:solidFill>
                <a:latin charset="0" pitchFamily="34" typeface="Calibri"/>
              </a:defRPr>
            </a:lvl7pPr>
            <a:lvl8pPr defTabSz="457200" fontAlgn="base" indent="-228600" marL="3429000">
              <a:spcBef>
                <a:spcPct val="0"/>
              </a:spcBef>
              <a:spcAft>
                <a:spcPct val="0"/>
              </a:spcAft>
              <a:defRPr>
                <a:solidFill>
                  <a:schemeClr val="tx1"/>
                </a:solidFill>
                <a:latin charset="0" pitchFamily="34" typeface="Calibri"/>
              </a:defRPr>
            </a:lvl8pPr>
            <a:lvl9pPr defTabSz="457200" fontAlgn="base" indent="-228600" marL="3886200">
              <a:spcBef>
                <a:spcPct val="0"/>
              </a:spcBef>
              <a:spcAft>
                <a:spcPct val="0"/>
              </a:spcAft>
              <a:defRPr>
                <a:solidFill>
                  <a:schemeClr val="tx1"/>
                </a:solidFill>
                <a:latin charset="0" pitchFamily="34" typeface="Calibri"/>
              </a:defRPr>
            </a:lvl9pPr>
          </a:lstStyle>
          <a:p>
            <a:r>
              <a:rPr altLang="en-US" b="1" lang="zh-CN">
                <a:latin charset="-122" pitchFamily="34" typeface="微软雅黑"/>
                <a:ea charset="-122" pitchFamily="34" typeface="微软雅黑"/>
              </a:rPr>
              <a:t>品牌整合传播</a:t>
            </a:r>
          </a:p>
        </p:txBody>
      </p:sp>
      <p:sp>
        <p:nvSpPr>
          <p:cNvPr id="36" name="矩形 35"/>
          <p:cNvSpPr/>
          <p:nvPr/>
        </p:nvSpPr>
        <p:spPr>
          <a:xfrm>
            <a:off x="912774" y="7787"/>
            <a:ext cx="2159678" cy="68562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3996"/>
            <a:r>
              <a:rPr altLang="en-US" b="1" lang="zh-CN" sz="2799">
                <a:solidFill>
                  <a:prstClr val="white"/>
                </a:solidFill>
                <a:latin charset="-122" pitchFamily="34" typeface="微软雅黑"/>
                <a:ea charset="-122" pitchFamily="34" typeface="微软雅黑"/>
              </a:rPr>
              <a:t>品牌规划</a:t>
            </a:r>
          </a:p>
        </p:txBody>
      </p:sp>
      <p:cxnSp>
        <p:nvCxnSpPr>
          <p:cNvPr id="38" name="直接连接符 37"/>
          <p:cNvCxnSpPr/>
          <p:nvPr/>
        </p:nvCxnSpPr>
        <p:spPr>
          <a:xfrm>
            <a:off x="0" y="693408"/>
            <a:ext cx="12188826" cy="0"/>
          </a:xfrm>
          <a:prstGeom prst="line">
            <a:avLst/>
          </a:prstGeom>
          <a:ln>
            <a:solidFill>
              <a:schemeClr val="bg1">
                <a:lumMod val="75000"/>
                <a:alpha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val="975597706"/>
      </p:ext>
    </p:extLst>
  </p:cSld>
  <p:clrMapOvr>
    <a:masterClrMapping/>
  </p:clrMapOvr>
  <mc:AlternateContent>
    <mc:Choice Requires="p14">
      <p:transition p14:dur="2000" spd="slow"/>
    </mc:Choice>
    <mc:Fallback>
      <p:transition spd="slow"/>
    </mc:Fallback>
  </mc:AlternateContent>
  <p:timing/>
</p:sld>
</file>

<file path=ppt/slides/slide1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1"/>
          <p:cNvSpPr/>
          <p:nvPr/>
        </p:nvSpPr>
        <p:spPr>
          <a:xfrm>
            <a:off x="1262390" y="2075884"/>
            <a:ext cx="731334" cy="5787253"/>
          </a:xfrm>
          <a:prstGeom prst="rect">
            <a:avLst/>
          </a:prstGeom>
        </p:spPr>
        <p:txBody>
          <a:bodyPr bIns="143981" lIns="121903" rIns="121903" tIns="143981" vert="eaVert" wrap="square">
            <a:spAutoFit/>
          </a:bodyPr>
          <a:lstStyle/>
          <a:p>
            <a:pPr defTabSz="913996"/>
            <a:r>
              <a:rPr altLang="en-US" b="1" lang="zh-CN" spc="300" sz="3199">
                <a:solidFill>
                  <a:srgbClr val="1F497D"/>
                </a:solidFill>
                <a:latin charset="-122" pitchFamily="34" typeface="华康俪金黑W8(P)"/>
                <a:ea charset="-122" pitchFamily="34" typeface="华康俪金黑W8(P)"/>
              </a:rPr>
              <a:t>品牌整合营销</a:t>
            </a:r>
          </a:p>
        </p:txBody>
      </p:sp>
      <p:graphicFrame>
        <p:nvGraphicFramePr>
          <p:cNvPr id="7" name="图示 6"/>
          <p:cNvGraphicFramePr/>
          <p:nvPr>
            <p:extLst/>
          </p:nvPr>
        </p:nvGraphicFramePr>
        <p:xfrm>
          <a:off x="3092795" y="1485290"/>
          <a:ext cx="6359620" cy="4995371"/>
        </p:xfrm>
        <a:graphic>
          <a:graphicData uri="http://schemas.openxmlformats.org/drawingml/2006/diagram">
            <dgm:relIds xmlns:dgm="http://schemas.openxmlformats.org/drawingml/2006/diagram" r:cs="rId7" r:dm="rId4" r:lo="rId5" r:qs="rId6"/>
          </a:graphicData>
        </a:graphic>
      </p:graphicFrame>
      <p:cxnSp>
        <p:nvCxnSpPr>
          <p:cNvPr id="15" name="直接箭头连接符 14"/>
          <p:cNvCxnSpPr/>
          <p:nvPr/>
        </p:nvCxnSpPr>
        <p:spPr>
          <a:xfrm>
            <a:off x="2330421" y="3572979"/>
            <a:ext cx="3471919" cy="0"/>
          </a:xfrm>
          <a:prstGeom prst="straightConnector1">
            <a:avLst/>
          </a:prstGeom>
          <a:ln>
            <a:solidFill>
              <a:schemeClr val="tx2"/>
            </a:solidFill>
            <a:prstDash val="dash"/>
            <a:headEnd type="diamond"/>
            <a:tailEnd type="diamond"/>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2640517" y="3138871"/>
            <a:ext cx="3023548" cy="289524"/>
          </a:xfrm>
          <a:prstGeom prst="rect">
            <a:avLst/>
          </a:prstGeom>
          <a:noFill/>
        </p:spPr>
        <p:txBody>
          <a:bodyPr bIns="45702" lIns="91403" rIns="91403" rtlCol="0" tIns="45702" wrap="square">
            <a:spAutoFit/>
          </a:bodyPr>
          <a:lstStyle/>
          <a:p>
            <a:pPr defTabSz="913996"/>
            <a:r>
              <a:rPr altLang="en-US" lang="zh-CN" sz="1300">
                <a:solidFill>
                  <a:srgbClr val="1F497D"/>
                </a:solidFill>
                <a:latin charset="-122" pitchFamily="34" typeface="微软雅黑"/>
                <a:ea charset="-122" pitchFamily="34" typeface="微软雅黑"/>
              </a:rPr>
              <a:t>导入阳光服务体系，提升服务品牌。</a:t>
            </a:r>
          </a:p>
        </p:txBody>
      </p:sp>
      <p:sp>
        <p:nvSpPr>
          <p:cNvPr id="13" name="TextBox 12"/>
          <p:cNvSpPr txBox="1"/>
          <p:nvPr/>
        </p:nvSpPr>
        <p:spPr>
          <a:xfrm>
            <a:off x="2330421" y="6037361"/>
            <a:ext cx="3704280" cy="289524"/>
          </a:xfrm>
          <a:prstGeom prst="rect">
            <a:avLst/>
          </a:prstGeom>
          <a:noFill/>
        </p:spPr>
        <p:txBody>
          <a:bodyPr bIns="45702" lIns="91403" rIns="91403" rtlCol="0" tIns="45702" wrap="square">
            <a:spAutoFit/>
          </a:bodyPr>
          <a:lstStyle/>
          <a:p>
            <a:pPr defTabSz="913996"/>
            <a:r>
              <a:rPr altLang="en-US" lang="zh-CN" sz="1300">
                <a:solidFill>
                  <a:srgbClr val="1F497D"/>
                </a:solidFill>
                <a:latin charset="-122" pitchFamily="34" typeface="微软雅黑"/>
                <a:ea charset="-122" pitchFamily="34" typeface="微软雅黑"/>
              </a:rPr>
              <a:t>开展义诊、健康知识传播等活动提升品牌。</a:t>
            </a:r>
          </a:p>
        </p:txBody>
      </p:sp>
      <p:cxnSp>
        <p:nvCxnSpPr>
          <p:cNvPr id="14" name="直接箭头连接符 13"/>
          <p:cNvCxnSpPr/>
          <p:nvPr/>
        </p:nvCxnSpPr>
        <p:spPr>
          <a:xfrm>
            <a:off x="2136592" y="6380559"/>
            <a:ext cx="3743440" cy="0"/>
          </a:xfrm>
          <a:prstGeom prst="straightConnector1">
            <a:avLst/>
          </a:prstGeom>
          <a:ln>
            <a:solidFill>
              <a:schemeClr val="tx2"/>
            </a:solidFill>
            <a:prstDash val="dash"/>
            <a:headEnd type="diamond"/>
            <a:tailEnd type="diamond"/>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7103850" y="1773247"/>
            <a:ext cx="3671453" cy="487644"/>
          </a:xfrm>
          <a:prstGeom prst="rect">
            <a:avLst/>
          </a:prstGeom>
          <a:noFill/>
        </p:spPr>
        <p:txBody>
          <a:bodyPr bIns="45702" lIns="91403" rIns="91403" rtlCol="0" tIns="45702" wrap="square">
            <a:spAutoFit/>
          </a:bodyPr>
          <a:lstStyle/>
          <a:p>
            <a:pPr defTabSz="913996"/>
            <a:r>
              <a:rPr altLang="en-US" lang="zh-CN" sz="1300">
                <a:solidFill>
                  <a:srgbClr val="1F497D"/>
                </a:solidFill>
                <a:latin charset="-122" pitchFamily="34" typeface="微软雅黑"/>
                <a:ea charset="-122" pitchFamily="34" typeface="微软雅黑"/>
              </a:rPr>
              <a:t>做好内部员工管理，建立客户档案及回访工作，开展特定节假日宣传活动；</a:t>
            </a:r>
          </a:p>
        </p:txBody>
      </p:sp>
      <p:cxnSp>
        <p:nvCxnSpPr>
          <p:cNvPr id="18" name="直接箭头连接符 17"/>
          <p:cNvCxnSpPr/>
          <p:nvPr/>
        </p:nvCxnSpPr>
        <p:spPr>
          <a:xfrm>
            <a:off x="6743903" y="2326788"/>
            <a:ext cx="4103387" cy="0"/>
          </a:xfrm>
          <a:prstGeom prst="straightConnector1">
            <a:avLst/>
          </a:prstGeom>
          <a:ln>
            <a:solidFill>
              <a:schemeClr val="tx2"/>
            </a:solidFill>
            <a:prstDash val="dash"/>
            <a:headEnd type="diamond"/>
            <a:tailEnd type="diamond"/>
          </a:ln>
        </p:spPr>
        <p:style>
          <a:lnRef idx="1">
            <a:schemeClr val="accent1"/>
          </a:lnRef>
          <a:fillRef idx="0">
            <a:schemeClr val="accent1"/>
          </a:fillRef>
          <a:effectRef idx="0">
            <a:schemeClr val="accent1"/>
          </a:effectRef>
          <a:fontRef idx="minor">
            <a:schemeClr val="tx1"/>
          </a:fontRef>
        </p:style>
      </p:cxnSp>
      <p:cxnSp>
        <p:nvCxnSpPr>
          <p:cNvPr id="21" name="直接箭头连接符 20"/>
          <p:cNvCxnSpPr/>
          <p:nvPr/>
        </p:nvCxnSpPr>
        <p:spPr>
          <a:xfrm>
            <a:off x="6887882" y="4868785"/>
            <a:ext cx="3671452" cy="0"/>
          </a:xfrm>
          <a:prstGeom prst="straightConnector1">
            <a:avLst/>
          </a:prstGeom>
          <a:ln>
            <a:solidFill>
              <a:schemeClr val="tx2"/>
            </a:solidFill>
            <a:prstDash val="dash"/>
            <a:headEnd type="diamond"/>
            <a:tailEnd type="diamond"/>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7031858" y="4446563"/>
            <a:ext cx="3327941" cy="487644"/>
          </a:xfrm>
          <a:prstGeom prst="rect">
            <a:avLst/>
          </a:prstGeom>
          <a:noFill/>
        </p:spPr>
        <p:txBody>
          <a:bodyPr bIns="45702" lIns="91403" rIns="91403" rtlCol="0" tIns="45702" wrap="square">
            <a:spAutoFit/>
          </a:bodyPr>
          <a:lstStyle/>
          <a:p>
            <a:pPr defTabSz="913996"/>
            <a:r>
              <a:rPr altLang="en-US" lang="zh-CN" sz="1300">
                <a:solidFill>
                  <a:srgbClr val="1F497D"/>
                </a:solidFill>
                <a:latin charset="-122" pitchFamily="34" typeface="微软雅黑"/>
                <a:ea charset="-122" pitchFamily="34" typeface="微软雅黑"/>
              </a:rPr>
              <a:t>建立医院自媒体平台，on-line+down-line；</a:t>
            </a:r>
          </a:p>
        </p:txBody>
      </p:sp>
      <p:sp>
        <p:nvSpPr>
          <p:cNvPr id="16" name="矩形 15"/>
          <p:cNvSpPr/>
          <p:nvPr/>
        </p:nvSpPr>
        <p:spPr>
          <a:xfrm>
            <a:off x="912774" y="7787"/>
            <a:ext cx="2159678" cy="68562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3996"/>
            <a:r>
              <a:rPr altLang="en-US" b="1" lang="zh-CN" sz="2799">
                <a:solidFill>
                  <a:prstClr val="white"/>
                </a:solidFill>
                <a:latin charset="-122" pitchFamily="34" typeface="微软雅黑"/>
                <a:ea charset="-122" pitchFamily="34" typeface="微软雅黑"/>
              </a:rPr>
              <a:t>品牌规划</a:t>
            </a:r>
          </a:p>
        </p:txBody>
      </p:sp>
      <p:cxnSp>
        <p:nvCxnSpPr>
          <p:cNvPr id="19" name="直接连接符 18"/>
          <p:cNvCxnSpPr/>
          <p:nvPr/>
        </p:nvCxnSpPr>
        <p:spPr>
          <a:xfrm>
            <a:off x="0" y="693408"/>
            <a:ext cx="12188826" cy="0"/>
          </a:xfrm>
          <a:prstGeom prst="line">
            <a:avLst/>
          </a:prstGeom>
          <a:ln>
            <a:solidFill>
              <a:schemeClr val="bg1">
                <a:lumMod val="75000"/>
                <a:alpha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val="2604474599"/>
      </p:ext>
    </p:extLst>
  </p:cSld>
  <p:clrMapOvr>
    <a:masterClrMapping/>
  </p:clrMapOvr>
  <mc:AlternateContent>
    <mc:Choice Requires="p14">
      <p:transition p14:dur="2000" spd="slow"/>
    </mc:Choice>
    <mc:Fallback>
      <p:transition spd="slow"/>
    </mc:Fallback>
  </mc:AlternateContent>
  <p:timing/>
</p:sld>
</file>

<file path=ppt/slides/slide1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1"/>
          <p:cNvSpPr/>
          <p:nvPr/>
        </p:nvSpPr>
        <p:spPr>
          <a:xfrm>
            <a:off x="-27053" y="1701258"/>
            <a:ext cx="5183226" cy="1655753"/>
          </a:xfrm>
          <a:prstGeom prst="rect">
            <a:avLst/>
          </a:prstGeom>
          <a:solidFill>
            <a:schemeClr val="tx2">
              <a:alpha val="2509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34070"/>
            <a:endParaRPr altLang="en-US" lang="zh-CN" sz="1699">
              <a:solidFill>
                <a:srgbClr val="1F497D"/>
              </a:solidFill>
            </a:endParaRPr>
          </a:p>
        </p:txBody>
      </p:sp>
      <p:sp>
        <p:nvSpPr>
          <p:cNvPr id="3" name="矩形 2"/>
          <p:cNvSpPr/>
          <p:nvPr/>
        </p:nvSpPr>
        <p:spPr>
          <a:xfrm>
            <a:off x="5300151" y="1701258"/>
            <a:ext cx="287957" cy="165575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3996"/>
            <a:endParaRPr altLang="en-US" lang="zh-CN" sz="1699">
              <a:solidFill>
                <a:srgbClr val="1F497D"/>
              </a:solidFill>
            </a:endParaRPr>
          </a:p>
        </p:txBody>
      </p:sp>
      <p:sp>
        <p:nvSpPr>
          <p:cNvPr id="4" name="TextBox 11"/>
          <p:cNvSpPr txBox="1"/>
          <p:nvPr/>
        </p:nvSpPr>
        <p:spPr>
          <a:xfrm>
            <a:off x="563632" y="2196979"/>
            <a:ext cx="1554480" cy="639928"/>
          </a:xfrm>
          <a:prstGeom prst="rect">
            <a:avLst/>
          </a:prstGeom>
          <a:noFill/>
        </p:spPr>
        <p:txBody>
          <a:bodyPr rtlCol="0" wrap="none">
            <a:spAutoFit/>
          </a:bodyPr>
          <a:lstStyle/>
          <a:p>
            <a:pPr algn="r" defTabSz="913996"/>
            <a:r>
              <a:rPr altLang="en-US" b="1" lang="zh-CN" sz="3599">
                <a:solidFill>
                  <a:srgbClr val="1F497D"/>
                </a:solidFill>
                <a:latin charset="-122" pitchFamily="34" typeface="微软雅黑"/>
                <a:ea charset="-122" pitchFamily="34" typeface="微软雅黑"/>
              </a:rPr>
              <a:t>第三章</a:t>
            </a:r>
          </a:p>
        </p:txBody>
      </p:sp>
      <p:sp>
        <p:nvSpPr>
          <p:cNvPr id="5" name="文本占位符 3"/>
          <p:cNvSpPr txBox="1"/>
          <p:nvPr/>
        </p:nvSpPr>
        <p:spPr>
          <a:xfrm>
            <a:off x="5804076" y="2133988"/>
            <a:ext cx="4186412" cy="431935"/>
          </a:xfrm>
          <a:prstGeom prst="rect">
            <a:avLst/>
          </a:prstGeom>
        </p:spPr>
        <p:txBody>
          <a:bodyPr anchor="ctr" bIns="45708" lIns="91416" rIns="91416" rtlCol="0" tIns="45708" vert="horz">
            <a:noAutofit/>
          </a:bodyPr>
          <a:lstStyle>
            <a:lvl1pPr algn="l" defTabSz="914400" eaLnBrk="1" hangingPunct="1" indent="0" latinLnBrk="0" marL="0" rtl="0">
              <a:spcBef>
                <a:spcPct val="20000"/>
              </a:spcBef>
              <a:buFont charset="0" panose="020b0604020202020204" pitchFamily="34" typeface="Arial"/>
              <a:buNone/>
              <a:defRPr b="1" kern="1200" sz="2800">
                <a:solidFill>
                  <a:srgbClr val="56762C"/>
                </a:solidFill>
                <a:latin typeface="+mn-lt"/>
                <a:ea typeface="+mn-ea"/>
                <a:cs typeface="+mn-cs"/>
              </a:defRPr>
            </a:lvl1pPr>
            <a:lvl2pPr algn="l" defTabSz="914400" eaLnBrk="1" hangingPunct="1" indent="0" latinLnBrk="0" marL="457200" rtl="0">
              <a:spcBef>
                <a:spcPct val="20000"/>
              </a:spcBef>
              <a:buFont charset="0" panose="020b0604020202020204" pitchFamily="34" typeface="Arial"/>
              <a:buNone/>
              <a:defRPr kern="1200" sz="1800">
                <a:solidFill>
                  <a:schemeClr val="tx1">
                    <a:tint val="75000"/>
                  </a:schemeClr>
                </a:solidFill>
                <a:latin typeface="+mn-lt"/>
                <a:ea typeface="+mn-ea"/>
                <a:cs typeface="+mn-cs"/>
              </a:defRPr>
            </a:lvl2pPr>
            <a:lvl3pPr algn="l" defTabSz="914400" eaLnBrk="1" hangingPunct="1" indent="0" latinLnBrk="0" marL="914400" rtl="0">
              <a:spcBef>
                <a:spcPct val="20000"/>
              </a:spcBef>
              <a:buFont charset="0" panose="020b0604020202020204" pitchFamily="34" typeface="Arial"/>
              <a:buNone/>
              <a:defRPr kern="1200" sz="1600">
                <a:solidFill>
                  <a:schemeClr val="tx1">
                    <a:tint val="75000"/>
                  </a:schemeClr>
                </a:solidFill>
                <a:latin typeface="+mn-lt"/>
                <a:ea typeface="+mn-ea"/>
                <a:cs typeface="+mn-cs"/>
              </a:defRPr>
            </a:lvl3pPr>
            <a:lvl4pPr algn="l" defTabSz="914400" eaLnBrk="1" hangingPunct="1" indent="0" latinLnBrk="0" marL="1371600" rtl="0">
              <a:spcBef>
                <a:spcPct val="20000"/>
              </a:spcBef>
              <a:buFont charset="0" panose="020b0604020202020204" pitchFamily="34" typeface="Arial"/>
              <a:buNone/>
              <a:defRPr kern="1200" sz="1400">
                <a:solidFill>
                  <a:schemeClr val="tx1">
                    <a:tint val="75000"/>
                  </a:schemeClr>
                </a:solidFill>
                <a:latin typeface="+mn-lt"/>
                <a:ea typeface="+mn-ea"/>
                <a:cs typeface="+mn-cs"/>
              </a:defRPr>
            </a:lvl4pPr>
            <a:lvl5pPr algn="l" defTabSz="914400" eaLnBrk="1" hangingPunct="1" indent="0" latinLnBrk="0" marL="1828800" rtl="0">
              <a:spcBef>
                <a:spcPct val="20000"/>
              </a:spcBef>
              <a:buFont charset="0" panose="020b0604020202020204" pitchFamily="34" typeface="Arial"/>
              <a:buNone/>
              <a:defRPr kern="1200" sz="1400">
                <a:solidFill>
                  <a:schemeClr val="tx1">
                    <a:tint val="75000"/>
                  </a:schemeClr>
                </a:solidFill>
                <a:latin typeface="+mn-lt"/>
                <a:ea typeface="+mn-ea"/>
                <a:cs typeface="+mn-cs"/>
              </a:defRPr>
            </a:lvl5pPr>
            <a:lvl6pPr algn="l" defTabSz="914400" eaLnBrk="1" hangingPunct="1" indent="0" latinLnBrk="0" marL="2286000" rtl="0">
              <a:spcBef>
                <a:spcPct val="20000"/>
              </a:spcBef>
              <a:buFont charset="0" panose="020b0604020202020204" pitchFamily="34" typeface="Arial"/>
              <a:buNone/>
              <a:defRPr kern="1200" sz="1400">
                <a:solidFill>
                  <a:schemeClr val="tx1">
                    <a:tint val="75000"/>
                  </a:schemeClr>
                </a:solidFill>
                <a:latin typeface="+mn-lt"/>
                <a:ea typeface="+mn-ea"/>
                <a:cs typeface="+mn-cs"/>
              </a:defRPr>
            </a:lvl6pPr>
            <a:lvl7pPr algn="l" defTabSz="914400" eaLnBrk="1" hangingPunct="1" indent="0" latinLnBrk="0" marL="2743200" rtl="0">
              <a:spcBef>
                <a:spcPct val="20000"/>
              </a:spcBef>
              <a:buFont charset="0" panose="020b0604020202020204" pitchFamily="34" typeface="Arial"/>
              <a:buNone/>
              <a:defRPr kern="1200" sz="1400">
                <a:solidFill>
                  <a:schemeClr val="tx1">
                    <a:tint val="75000"/>
                  </a:schemeClr>
                </a:solidFill>
                <a:latin typeface="+mn-lt"/>
                <a:ea typeface="+mn-ea"/>
                <a:cs typeface="+mn-cs"/>
              </a:defRPr>
            </a:lvl7pPr>
            <a:lvl8pPr algn="l" defTabSz="914400" eaLnBrk="1" hangingPunct="1" indent="0" latinLnBrk="0" marL="3200400" rtl="0">
              <a:spcBef>
                <a:spcPct val="20000"/>
              </a:spcBef>
              <a:buFont charset="0" panose="020b0604020202020204" pitchFamily="34" typeface="Arial"/>
              <a:buNone/>
              <a:defRPr kern="1200" sz="1400">
                <a:solidFill>
                  <a:schemeClr val="tx1">
                    <a:tint val="75000"/>
                  </a:schemeClr>
                </a:solidFill>
                <a:latin typeface="+mn-lt"/>
                <a:ea typeface="+mn-ea"/>
                <a:cs typeface="+mn-cs"/>
              </a:defRPr>
            </a:lvl8pPr>
            <a:lvl9pPr algn="l" defTabSz="914400" eaLnBrk="1" hangingPunct="1" indent="0" latinLnBrk="0" marL="3657600" rtl="0">
              <a:spcBef>
                <a:spcPct val="20000"/>
              </a:spcBef>
              <a:buFont charset="0" panose="020b0604020202020204" pitchFamily="34" typeface="Arial"/>
              <a:buNone/>
              <a:defRPr kern="1200" sz="1400">
                <a:solidFill>
                  <a:schemeClr val="tx1">
                    <a:tint val="75000"/>
                  </a:schemeClr>
                </a:solidFill>
                <a:latin typeface="+mn-lt"/>
                <a:ea typeface="+mn-ea"/>
                <a:cs typeface="+mn-cs"/>
              </a:defRPr>
            </a:lvl9pPr>
          </a:lstStyle>
          <a:p>
            <a:r>
              <a:rPr altLang="zh-CN" lang="en-US" sz="2799">
                <a:solidFill>
                  <a:srgbClr val="1F497D"/>
                </a:solidFill>
                <a:latin charset="0" pitchFamily="34" typeface="Impact"/>
                <a:ea charset="-122" pitchFamily="34" typeface="微软雅黑"/>
              </a:rPr>
              <a:t>03  医院运营规划</a:t>
            </a:r>
          </a:p>
        </p:txBody>
      </p:sp>
      <p:sp>
        <p:nvSpPr>
          <p:cNvPr id="6" name="矩形 5"/>
          <p:cNvSpPr/>
          <p:nvPr/>
        </p:nvSpPr>
        <p:spPr>
          <a:xfrm>
            <a:off x="5804076" y="2759037"/>
            <a:ext cx="4535323" cy="21594"/>
          </a:xfrm>
          <a:prstGeom prst="rect">
            <a:avLst/>
          </a:prstGeom>
          <a:solidFill>
            <a:schemeClr val="tx2"/>
          </a:solidFill>
          <a:ln>
            <a:solidFill>
              <a:schemeClr val="tx2"/>
            </a:solidFill>
          </a:ln>
          <a:effectLst/>
        </p:spPr>
        <p:style>
          <a:lnRef idx="1">
            <a:schemeClr val="accent6"/>
          </a:lnRef>
          <a:fillRef idx="3">
            <a:schemeClr val="accent6"/>
          </a:fillRef>
          <a:effectRef idx="2">
            <a:schemeClr val="accent6"/>
          </a:effectRef>
          <a:fontRef idx="minor">
            <a:schemeClr val="lt1"/>
          </a:fontRef>
        </p:style>
        <p:txBody>
          <a:bodyPr anchor="ctr" rtlCol="0"/>
          <a:lstStyle/>
          <a:p>
            <a:pPr algn="ctr" defTabSz="913996"/>
            <a:endParaRPr lang="en-US" sz="1699">
              <a:solidFill>
                <a:srgbClr val="1F497D"/>
              </a:solidFill>
            </a:endParaRPr>
          </a:p>
        </p:txBody>
      </p:sp>
      <p:pic>
        <p:nvPicPr>
          <p:cNvPr id="7" name="Picture 2"/>
          <p:cNvPicPr>
            <a:picLocks noChangeArrowheads="1" noChangeAspect="1"/>
          </p:cNvPicPr>
          <p:nvPr/>
        </p:nvPicPr>
        <p:blipFill>
          <a:blip r:embed="rId3">
            <a:extLst>
              <a:ext uri="{28A0092B-C50C-407E-A947-70E740481C1C}">
                <a14:useLocalDpi val="0"/>
              </a:ext>
            </a:extLst>
          </a:blip>
          <a:stretch>
            <a:fillRect/>
          </a:stretch>
        </p:blipFill>
        <p:spPr bwMode="auto">
          <a:xfrm>
            <a:off x="2905837" y="1884582"/>
            <a:ext cx="1908815" cy="1272543"/>
          </a:xfrm>
          <a:prstGeom prst="rect">
            <a:avLst/>
          </a:prstGeom>
          <a:blipFill dpi="0" rotWithShape="1">
            <a:blip r:embed="rId2">
              <a:extLst>
                <a:ext uri="{28A0092B-C50C-407E-A947-70E740481C1C}">
                  <a14:useLocalDpi val="0"/>
                </a:ext>
              </a:extLst>
            </a:blip>
            <a:stretch>
              <a:fillRect/>
            </a:stretch>
          </a:blipFill>
          <a:ln w="28575">
            <a:solidFill>
              <a:schemeClr val="bg1"/>
            </a:solidFill>
          </a:ln>
          <a:effectLst/>
          <a:extLst/>
        </p:spPr>
      </p:pic>
      <p:sp>
        <p:nvSpPr>
          <p:cNvPr id="8" name="矩形 7"/>
          <p:cNvSpPr/>
          <p:nvPr/>
        </p:nvSpPr>
        <p:spPr>
          <a:xfrm>
            <a:off x="5850460" y="2853086"/>
            <a:ext cx="3597467" cy="1367796"/>
          </a:xfrm>
          <a:prstGeom prst="rect">
            <a:avLst/>
          </a:prstGeom>
        </p:spPr>
        <p:txBody>
          <a:bodyPr anchor="ctr" bIns="45708" lIns="91416" rIns="91416" rtlCol="0" tIns="45708" vert="horz">
            <a:noAutofit/>
          </a:bodyPr>
          <a:lstStyle/>
          <a:p>
            <a:pPr>
              <a:lnSpc>
                <a:spcPct val="150000"/>
              </a:lnSpc>
              <a:spcBef>
                <a:spcPct val="20000"/>
              </a:spcBef>
              <a:buFont charset="0" panose="020b0604020202020204" pitchFamily="34" typeface="Arial"/>
              <a:buNone/>
            </a:pPr>
            <a:r>
              <a:rPr altLang="zh-CN" lang="en-US" sz="1600">
                <a:solidFill>
                  <a:srgbClr val="1F497D"/>
                </a:solidFill>
                <a:ea charset="-122" pitchFamily="34" typeface="微软雅黑"/>
              </a:rPr>
              <a:t>1、医院经济收入指标规划</a:t>
            </a:r>
          </a:p>
          <a:p>
            <a:pPr>
              <a:lnSpc>
                <a:spcPct val="150000"/>
              </a:lnSpc>
              <a:spcBef>
                <a:spcPct val="20000"/>
              </a:spcBef>
              <a:buFont charset="0" panose="020b0604020202020204" pitchFamily="34" typeface="Arial"/>
              <a:buNone/>
            </a:pPr>
            <a:r>
              <a:rPr altLang="zh-CN" lang="en-US" sz="1600">
                <a:solidFill>
                  <a:srgbClr val="1F497D"/>
                </a:solidFill>
                <a:ea charset="-122" pitchFamily="34" typeface="微软雅黑"/>
              </a:rPr>
              <a:t>2、医院经济利润指标规划</a:t>
            </a:r>
          </a:p>
        </p:txBody>
      </p:sp>
      <p:sp>
        <p:nvSpPr>
          <p:cNvPr id="10" name="矩形 9"/>
          <p:cNvSpPr/>
          <p:nvPr/>
        </p:nvSpPr>
        <p:spPr>
          <a:xfrm>
            <a:off x="10066840" y="117643"/>
            <a:ext cx="2015699" cy="57591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702" lIns="91403" rIns="91403" rtlCol="0" tIns="45702"/>
          <a:lstStyle/>
          <a:p>
            <a:pPr algn="ctr" defTabSz="913996"/>
            <a:r>
              <a:rPr altLang="en-US" b="1" lang="zh-CN" sz="2399">
                <a:solidFill>
                  <a:prstClr val="white"/>
                </a:solidFill>
                <a:latin charset="-122" pitchFamily="34" typeface="微软雅黑"/>
                <a:ea charset="-122" pitchFamily="34" typeface="微软雅黑"/>
              </a:rPr>
              <a:t>运营规划篇</a:t>
            </a:r>
          </a:p>
        </p:txBody>
      </p:sp>
      <p:cxnSp>
        <p:nvCxnSpPr>
          <p:cNvPr id="12" name="直接连接符 11"/>
          <p:cNvCxnSpPr/>
          <p:nvPr/>
        </p:nvCxnSpPr>
        <p:spPr>
          <a:xfrm>
            <a:off x="5804076" y="4220882"/>
            <a:ext cx="4603667" cy="0"/>
          </a:xfrm>
          <a:prstGeom prst="line">
            <a:avLst/>
          </a:prstGeom>
          <a:ln w="19050">
            <a:solidFill>
              <a:schemeClr val="tx2"/>
            </a:solidFill>
            <a:prstDash val="dash"/>
            <a:headEnd len="med" type="oval" w="med"/>
            <a:tailEnd len="med" type="oval" w="med"/>
          </a:ln>
        </p:spPr>
        <p:style>
          <a:lnRef idx="1">
            <a:schemeClr val="accent1"/>
          </a:lnRef>
          <a:fillRef idx="0">
            <a:schemeClr val="accent1"/>
          </a:fillRef>
          <a:effectRef idx="0">
            <a:schemeClr val="accent1"/>
          </a:effectRef>
          <a:fontRef idx="minor">
            <a:schemeClr val="tx1"/>
          </a:fontRef>
        </p:style>
      </p:cxnSp>
      <p:grpSp>
        <p:nvGrpSpPr>
          <p:cNvPr id="21" name="组合 20"/>
          <p:cNvGrpSpPr/>
          <p:nvPr/>
        </p:nvGrpSpPr>
        <p:grpSpPr>
          <a:xfrm>
            <a:off x="5965151" y="4436850"/>
            <a:ext cx="4090258" cy="2122568"/>
            <a:chOff x="5855602" y="4437112"/>
            <a:chExt cx="4091323" cy="2123121"/>
          </a:xfrm>
        </p:grpSpPr>
        <p:sp>
          <p:nvSpPr>
            <p:cNvPr id="9" name="矩形 8"/>
            <p:cNvSpPr/>
            <p:nvPr/>
          </p:nvSpPr>
          <p:spPr>
            <a:xfrm>
              <a:off x="5855602" y="5013176"/>
              <a:ext cx="3598404" cy="338542"/>
            </a:xfrm>
            <a:prstGeom prst="rect">
              <a:avLst/>
            </a:prstGeom>
          </p:spPr>
          <p:txBody>
            <a:bodyPr anchor="ctr" bIns="45708" lIns="91416" rIns="91416" rtlCol="0" tIns="45708" vert="horz">
              <a:noAutofit/>
            </a:bodyPr>
            <a:lstStyle/>
            <a:p>
              <a:pPr>
                <a:spcBef>
                  <a:spcPct val="20000"/>
                </a:spcBef>
                <a:buFont charset="0" panose="020b0604020202020204" pitchFamily="34" typeface="Arial"/>
                <a:buNone/>
              </a:pPr>
              <a:endParaRPr altLang="en-US" lang="zh-CN" sz="1600">
                <a:solidFill>
                  <a:prstClr val="black">
                    <a:lumMod val="65000"/>
                    <a:lumOff val="35000"/>
                  </a:prstClr>
                </a:solidFill>
                <a:ea charset="-122" pitchFamily="34" typeface="微软雅黑"/>
              </a:endParaRPr>
            </a:p>
          </p:txBody>
        </p:sp>
        <p:sp>
          <p:nvSpPr>
            <p:cNvPr id="16" name="矩形 15"/>
            <p:cNvSpPr/>
            <p:nvPr/>
          </p:nvSpPr>
          <p:spPr>
            <a:xfrm>
              <a:off x="5855602" y="4437112"/>
              <a:ext cx="3598404" cy="274355"/>
            </a:xfrm>
            <a:prstGeom prst="rect">
              <a:avLst/>
            </a:prstGeom>
          </p:spPr>
          <p:txBody>
            <a:bodyPr bIns="45702" lIns="91403" rIns="91403" tIns="45702" wrap="square">
              <a:spAutoFit/>
            </a:bodyPr>
            <a:lstStyle/>
            <a:p>
              <a:pPr defTabSz="913996" indent="-285623" marL="285623">
                <a:buFont charset="0" panose="020b0604020202020204" pitchFamily="34" typeface="Arial"/>
                <a:buChar char="•"/>
                <a:defRPr/>
              </a:pPr>
              <a:r>
                <a:rPr altLang="en-US" kern="0" lang="zh-CN" sz="1200">
                  <a:solidFill>
                    <a:prstClr val="black">
                      <a:lumMod val="65000"/>
                      <a:lumOff val="35000"/>
                    </a:prstClr>
                  </a:solidFill>
                  <a:latin charset="-122" pitchFamily="34" typeface="微软雅黑"/>
                  <a:ea charset="-122" pitchFamily="34" typeface="微软雅黑"/>
                </a:rPr>
                <a:t>各科室出入院收入及利润指标</a:t>
              </a:r>
            </a:p>
          </p:txBody>
        </p:sp>
        <p:sp>
          <p:nvSpPr>
            <p:cNvPr id="17" name="矩形 16"/>
            <p:cNvSpPr/>
            <p:nvPr/>
          </p:nvSpPr>
          <p:spPr>
            <a:xfrm>
              <a:off x="5855601" y="4926614"/>
              <a:ext cx="4091323" cy="274355"/>
            </a:xfrm>
            <a:prstGeom prst="rect">
              <a:avLst/>
            </a:prstGeom>
          </p:spPr>
          <p:txBody>
            <a:bodyPr bIns="45702" lIns="91403" rIns="91403" tIns="45702" wrap="square">
              <a:spAutoFit/>
            </a:bodyPr>
            <a:lstStyle/>
            <a:p>
              <a:pPr defTabSz="913996" indent="-285623" marL="285623">
                <a:buFont charset="0" panose="020b0604020202020204" pitchFamily="34" typeface="Arial"/>
                <a:buChar char="•"/>
                <a:defRPr/>
              </a:pPr>
              <a:r>
                <a:rPr altLang="en-US" kern="0" lang="zh-CN" sz="1200">
                  <a:solidFill>
                    <a:prstClr val="black">
                      <a:lumMod val="65000"/>
                      <a:lumOff val="35000"/>
                    </a:prstClr>
                  </a:solidFill>
                  <a:latin charset="-122" pitchFamily="34" typeface="微软雅黑"/>
                  <a:ea charset="-122" pitchFamily="34" typeface="微软雅黑"/>
                </a:rPr>
                <a:t>各科室门诊及手术收入和利润指标</a:t>
              </a:r>
            </a:p>
          </p:txBody>
        </p:sp>
        <p:sp>
          <p:nvSpPr>
            <p:cNvPr id="18" name="矩形 17"/>
            <p:cNvSpPr/>
            <p:nvPr/>
          </p:nvSpPr>
          <p:spPr>
            <a:xfrm>
              <a:off x="5855602" y="5440650"/>
              <a:ext cx="3598404" cy="274355"/>
            </a:xfrm>
            <a:prstGeom prst="rect">
              <a:avLst/>
            </a:prstGeom>
          </p:spPr>
          <p:txBody>
            <a:bodyPr bIns="45702" lIns="91403" rIns="91403" tIns="45702" wrap="square">
              <a:spAutoFit/>
            </a:bodyPr>
            <a:lstStyle/>
            <a:p>
              <a:pPr defTabSz="913996" indent="-285623" marL="285623">
                <a:buFont charset="0" panose="020b0604020202020204" pitchFamily="34" typeface="Arial"/>
                <a:buChar char="•"/>
                <a:defRPr/>
              </a:pPr>
              <a:r>
                <a:rPr altLang="en-US" kern="0" lang="zh-CN" sz="1200">
                  <a:solidFill>
                    <a:prstClr val="black">
                      <a:lumMod val="65000"/>
                      <a:lumOff val="35000"/>
                    </a:prstClr>
                  </a:solidFill>
                  <a:latin charset="-122" pitchFamily="34" typeface="微软雅黑"/>
                  <a:ea charset="-122" pitchFamily="34" typeface="微软雅黑"/>
                </a:rPr>
                <a:t>各科室满意度指标</a:t>
              </a:r>
            </a:p>
          </p:txBody>
        </p:sp>
        <p:sp>
          <p:nvSpPr>
            <p:cNvPr id="19" name="矩形 18"/>
            <p:cNvSpPr/>
            <p:nvPr/>
          </p:nvSpPr>
          <p:spPr>
            <a:xfrm>
              <a:off x="5855602" y="5895120"/>
              <a:ext cx="3598404" cy="274355"/>
            </a:xfrm>
            <a:prstGeom prst="rect">
              <a:avLst/>
            </a:prstGeom>
          </p:spPr>
          <p:txBody>
            <a:bodyPr bIns="45702" lIns="91403" rIns="91403" tIns="45702" wrap="square">
              <a:spAutoFit/>
            </a:bodyPr>
            <a:lstStyle/>
            <a:p>
              <a:pPr defTabSz="913996" indent="-285623" marL="285623">
                <a:buFont charset="0" panose="020b0604020202020204" pitchFamily="34" typeface="Arial"/>
                <a:buChar char="•"/>
                <a:defRPr/>
              </a:pPr>
              <a:r>
                <a:rPr altLang="en-US" kern="0" lang="zh-CN" sz="1200">
                  <a:solidFill>
                    <a:prstClr val="black">
                      <a:lumMod val="65000"/>
                      <a:lumOff val="35000"/>
                    </a:prstClr>
                  </a:solidFill>
                  <a:latin charset="-122" pitchFamily="34" typeface="微软雅黑"/>
                  <a:ea charset="-122" pitchFamily="34" typeface="微软雅黑"/>
                </a:rPr>
                <a:t>各科室床位及药占比指标</a:t>
              </a:r>
            </a:p>
          </p:txBody>
        </p:sp>
        <p:sp>
          <p:nvSpPr>
            <p:cNvPr id="20" name="矩形 19"/>
            <p:cNvSpPr/>
            <p:nvPr/>
          </p:nvSpPr>
          <p:spPr>
            <a:xfrm>
              <a:off x="5855602" y="6283246"/>
              <a:ext cx="3598404" cy="274355"/>
            </a:xfrm>
            <a:prstGeom prst="rect">
              <a:avLst/>
            </a:prstGeom>
          </p:spPr>
          <p:txBody>
            <a:bodyPr bIns="45702" lIns="91403" rIns="91403" tIns="45702" wrap="square">
              <a:spAutoFit/>
            </a:bodyPr>
            <a:lstStyle/>
            <a:p>
              <a:pPr defTabSz="913996" indent="-285623" marL="285623">
                <a:buFont charset="0" panose="020b0604020202020204" pitchFamily="34" typeface="Arial"/>
                <a:buChar char="•"/>
                <a:defRPr/>
              </a:pPr>
              <a:r>
                <a:rPr altLang="en-US" kern="0" lang="zh-CN" sz="1200">
                  <a:solidFill>
                    <a:prstClr val="black">
                      <a:lumMod val="65000"/>
                      <a:lumOff val="35000"/>
                    </a:prstClr>
                  </a:solidFill>
                  <a:latin charset="-122" pitchFamily="34" typeface="微软雅黑"/>
                  <a:ea charset="-122" pitchFamily="34" typeface="微软雅黑"/>
                </a:rPr>
                <a:t>医保指标</a:t>
              </a:r>
            </a:p>
          </p:txBody>
        </p:sp>
      </p:grpSp>
    </p:spTree>
    <p:extLst>
      <p:ext uri="{BB962C8B-B14F-4D97-AF65-F5344CB8AC3E}">
        <p14:creationId val="930597664"/>
      </p:ext>
    </p:extLst>
  </p:cSld>
  <p:clrMapOvr>
    <a:masterClrMapping/>
  </p:clrMapOvr>
  <mc:AlternateContent>
    <mc:Choice Requires="p14">
      <p:transition p14:dur="2000" spd="slow"/>
    </mc:Choice>
    <mc:Fallback>
      <p:transition spd="slow"/>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2" presetSubtype="2">
                                  <p:stCondLst>
                                    <p:cond delay="0"/>
                                  </p:stCondLst>
                                  <p:childTnLst>
                                    <p:set>
                                      <p:cBhvr>
                                        <p:cTn dur="1" fill="hold" id="6">
                                          <p:stCondLst>
                                            <p:cond delay="0"/>
                                          </p:stCondLst>
                                        </p:cTn>
                                        <p:tgtEl>
                                          <p:spTgt spid="3"/>
                                        </p:tgtEl>
                                        <p:attrNameLst>
                                          <p:attrName>style.visibility</p:attrName>
                                        </p:attrNameLst>
                                      </p:cBhvr>
                                      <p:to>
                                        <p:strVal val="visible"/>
                                      </p:to>
                                    </p:set>
                                    <p:animEffect filter="wipe(right)" transition="in">
                                      <p:cBhvr>
                                        <p:cTn dur="400" id="7"/>
                                        <p:tgtEl>
                                          <p:spTgt spid="3"/>
                                        </p:tgtEl>
                                      </p:cBhvr>
                                    </p:animEffect>
                                  </p:childTnLst>
                                </p:cTn>
                              </p:par>
                              <p:par>
                                <p:cTn fill="hold" grpId="0" id="8" nodeType="withEffect" presetClass="entr" presetID="22" presetSubtype="2">
                                  <p:stCondLst>
                                    <p:cond delay="200"/>
                                  </p:stCondLst>
                                  <p:childTnLst>
                                    <p:set>
                                      <p:cBhvr>
                                        <p:cTn dur="1" fill="hold" id="9">
                                          <p:stCondLst>
                                            <p:cond delay="0"/>
                                          </p:stCondLst>
                                        </p:cTn>
                                        <p:tgtEl>
                                          <p:spTgt spid="2"/>
                                        </p:tgtEl>
                                        <p:attrNameLst>
                                          <p:attrName>style.visibility</p:attrName>
                                        </p:attrNameLst>
                                      </p:cBhvr>
                                      <p:to>
                                        <p:strVal val="visible"/>
                                      </p:to>
                                    </p:set>
                                    <p:animEffect filter="wipe(right)" transition="in">
                                      <p:cBhvr>
                                        <p:cTn dur="500" id="10"/>
                                        <p:tgtEl>
                                          <p:spTgt spid="2"/>
                                        </p:tgtEl>
                                      </p:cBhvr>
                                    </p:animEffect>
                                  </p:childTnLst>
                                </p:cTn>
                              </p:par>
                            </p:childTnLst>
                          </p:cTn>
                        </p:par>
                        <p:par>
                          <p:cTn fill="hold" id="11" nodeType="afterGroup">
                            <p:stCondLst>
                              <p:cond delay="700"/>
                            </p:stCondLst>
                            <p:childTnLst>
                              <p:par>
                                <p:cTn fill="hold" id="12" nodeType="afterEffect" presetClass="entr" presetID="15" presetSubtype="0">
                                  <p:stCondLst>
                                    <p:cond delay="0"/>
                                  </p:stCondLst>
                                  <p:iterate type="lt">
                                    <p:tmPct val="10000"/>
                                  </p:iterate>
                                  <p:childTnLst>
                                    <p:set>
                                      <p:cBhvr>
                                        <p:cTn dur="1" fill="hold" id="13">
                                          <p:stCondLst>
                                            <p:cond delay="0"/>
                                          </p:stCondLst>
                                        </p:cTn>
                                        <p:tgtEl>
                                          <p:spTgt spid="7"/>
                                        </p:tgtEl>
                                        <p:attrNameLst>
                                          <p:attrName>style.visibility</p:attrName>
                                        </p:attrNameLst>
                                      </p:cBhvr>
                                      <p:to>
                                        <p:strVal val="visible"/>
                                      </p:to>
                                    </p:set>
                                    <p:anim calcmode="lin" valueType="num">
                                      <p:cBhvr>
                                        <p:cTn dur="1000" fill="hold" id="14"/>
                                        <p:tgtEl>
                                          <p:spTgt spid="7"/>
                                        </p:tgtEl>
                                        <p:attrNameLst>
                                          <p:attrName>ppt_w</p:attrName>
                                        </p:attrNameLst>
                                      </p:cBhvr>
                                      <p:tavLst>
                                        <p:tav tm="0">
                                          <p:val>
                                            <p:fltVal val="0"/>
                                          </p:val>
                                        </p:tav>
                                        <p:tav tm="100000">
                                          <p:val>
                                            <p:strVal val="#ppt_w"/>
                                          </p:val>
                                        </p:tav>
                                      </p:tavLst>
                                    </p:anim>
                                    <p:anim calcmode="lin" valueType="num">
                                      <p:cBhvr>
                                        <p:cTn dur="1000" fill="hold" id="15"/>
                                        <p:tgtEl>
                                          <p:spTgt spid="7"/>
                                        </p:tgtEl>
                                        <p:attrNameLst>
                                          <p:attrName>ppt_h</p:attrName>
                                        </p:attrNameLst>
                                      </p:cBhvr>
                                      <p:tavLst>
                                        <p:tav tm="0">
                                          <p:val>
                                            <p:fltVal val="0"/>
                                          </p:val>
                                        </p:tav>
                                        <p:tav tm="100000">
                                          <p:val>
                                            <p:strVal val="#ppt_h"/>
                                          </p:val>
                                        </p:tav>
                                      </p:tavLst>
                                    </p:anim>
                                    <p:anim calcmode="lin" valueType="num">
                                      <p:cBhvr>
                                        <p:cTn dur="1000" fill="hold" id="16"/>
                                        <p:tgtEl>
                                          <p:spTgt spid="7"/>
                                        </p:tgtEl>
                                        <p:attrNameLst>
                                          <p:attrName>ppt_x</p:attrName>
                                        </p:attrNameLst>
                                      </p:cBhvr>
                                      <p:tavLst>
                                        <p:tav fmla="#ppt_x+(cos(-2*pi*(1-$))*-#ppt_x-sin(-2*pi*(1-$))*(1-#ppt_y))*(1-$)" tm="0">
                                          <p:val>
                                            <p:fltVal val="0"/>
                                          </p:val>
                                        </p:tav>
                                        <p:tav tm="100000">
                                          <p:val>
                                            <p:fltVal val="1"/>
                                          </p:val>
                                        </p:tav>
                                      </p:tavLst>
                                    </p:anim>
                                    <p:anim calcmode="lin" valueType="num">
                                      <p:cBhvr>
                                        <p:cTn dur="1000" fill="hold" id="17"/>
                                        <p:tgtEl>
                                          <p:spTgt spid="7"/>
                                        </p:tgtEl>
                                        <p:attrNameLst>
                                          <p:attrName>ppt_y</p:attrName>
                                        </p:attrNameLst>
                                      </p:cBhvr>
                                      <p:tavLst>
                                        <p:tav fmla="#ppt_y+(sin(-2*pi*(1-$))*-#ppt_x+cos(-2*pi*(1-$))*(1-#ppt_y))*(1-$)" tm="0">
                                          <p:val>
                                            <p:fltVal val="0"/>
                                          </p:val>
                                        </p:tav>
                                        <p:tav tm="100000">
                                          <p:val>
                                            <p:fltVal val="1"/>
                                          </p:val>
                                        </p:tav>
                                      </p:tavLst>
                                    </p:anim>
                                  </p:childTnLst>
                                </p:cTn>
                              </p:par>
                              <p:par>
                                <p:cTn fill="hold" grpId="0" id="18" nodeType="withEffect" presetClass="entr" presetID="15" presetSubtype="0">
                                  <p:stCondLst>
                                    <p:cond delay="200"/>
                                  </p:stCondLst>
                                  <p:iterate type="lt">
                                    <p:tmPct val="10000"/>
                                  </p:iterate>
                                  <p:childTnLst>
                                    <p:set>
                                      <p:cBhvr>
                                        <p:cTn dur="1" fill="hold" id="19">
                                          <p:stCondLst>
                                            <p:cond delay="0"/>
                                          </p:stCondLst>
                                        </p:cTn>
                                        <p:tgtEl>
                                          <p:spTgt spid="4"/>
                                        </p:tgtEl>
                                        <p:attrNameLst>
                                          <p:attrName>style.visibility</p:attrName>
                                        </p:attrNameLst>
                                      </p:cBhvr>
                                      <p:to>
                                        <p:strVal val="visible"/>
                                      </p:to>
                                    </p:set>
                                    <p:anim calcmode="lin" valueType="num">
                                      <p:cBhvr>
                                        <p:cTn dur="1000" fill="hold" id="20"/>
                                        <p:tgtEl>
                                          <p:spTgt spid="4"/>
                                        </p:tgtEl>
                                        <p:attrNameLst>
                                          <p:attrName>ppt_w</p:attrName>
                                        </p:attrNameLst>
                                      </p:cBhvr>
                                      <p:tavLst>
                                        <p:tav tm="0">
                                          <p:val>
                                            <p:fltVal val="0"/>
                                          </p:val>
                                        </p:tav>
                                        <p:tav tm="100000">
                                          <p:val>
                                            <p:strVal val="#ppt_w"/>
                                          </p:val>
                                        </p:tav>
                                      </p:tavLst>
                                    </p:anim>
                                    <p:anim calcmode="lin" valueType="num">
                                      <p:cBhvr>
                                        <p:cTn dur="1000" fill="hold" id="21"/>
                                        <p:tgtEl>
                                          <p:spTgt spid="4"/>
                                        </p:tgtEl>
                                        <p:attrNameLst>
                                          <p:attrName>ppt_h</p:attrName>
                                        </p:attrNameLst>
                                      </p:cBhvr>
                                      <p:tavLst>
                                        <p:tav tm="0">
                                          <p:val>
                                            <p:fltVal val="0"/>
                                          </p:val>
                                        </p:tav>
                                        <p:tav tm="100000">
                                          <p:val>
                                            <p:strVal val="#ppt_h"/>
                                          </p:val>
                                        </p:tav>
                                      </p:tavLst>
                                    </p:anim>
                                    <p:anim calcmode="lin" valueType="num">
                                      <p:cBhvr>
                                        <p:cTn dur="1000" fill="hold" id="22"/>
                                        <p:tgtEl>
                                          <p:spTgt spid="4"/>
                                        </p:tgtEl>
                                        <p:attrNameLst>
                                          <p:attrName>ppt_x</p:attrName>
                                        </p:attrNameLst>
                                      </p:cBhvr>
                                      <p:tavLst>
                                        <p:tav fmla="#ppt_x+(cos(-2*pi*(1-$))*-#ppt_x-sin(-2*pi*(1-$))*(1-#ppt_y))*(1-$)" tm="0">
                                          <p:val>
                                            <p:fltVal val="0"/>
                                          </p:val>
                                        </p:tav>
                                        <p:tav tm="100000">
                                          <p:val>
                                            <p:fltVal val="1"/>
                                          </p:val>
                                        </p:tav>
                                      </p:tavLst>
                                    </p:anim>
                                    <p:anim calcmode="lin" valueType="num">
                                      <p:cBhvr>
                                        <p:cTn dur="1000" fill="hold" id="23"/>
                                        <p:tgtEl>
                                          <p:spTgt spid="4"/>
                                        </p:tgtEl>
                                        <p:attrNameLst>
                                          <p:attrName>ppt_y</p:attrName>
                                        </p:attrNameLst>
                                      </p:cBhvr>
                                      <p:tavLst>
                                        <p:tav fmla="#ppt_y+(sin(-2*pi*(1-$))*-#ppt_x+cos(-2*pi*(1-$))*(1-#ppt_y))*(1-$)" tm="0">
                                          <p:val>
                                            <p:fltVal val="0"/>
                                          </p:val>
                                        </p:tav>
                                        <p:tav tm="100000">
                                          <p:val>
                                            <p:fltVal val="1"/>
                                          </p:val>
                                        </p:tav>
                                      </p:tavLst>
                                    </p:anim>
                                  </p:childTnLst>
                                </p:cTn>
                              </p:par>
                            </p:childTnLst>
                          </p:cTn>
                        </p:par>
                        <p:par>
                          <p:cTn fill="hold" id="24" nodeType="afterGroup">
                            <p:stCondLst>
                              <p:cond delay="1900"/>
                            </p:stCondLst>
                            <p:childTnLst>
                              <p:par>
                                <p:cTn fill="hold" grpId="0" id="25" nodeType="afterEffect" presetClass="entr" presetID="22" presetSubtype="8">
                                  <p:stCondLst>
                                    <p:cond delay="0"/>
                                  </p:stCondLst>
                                  <p:childTnLst>
                                    <p:set>
                                      <p:cBhvr>
                                        <p:cTn dur="1" fill="hold" id="26">
                                          <p:stCondLst>
                                            <p:cond delay="0"/>
                                          </p:stCondLst>
                                        </p:cTn>
                                        <p:tgtEl>
                                          <p:spTgt spid="5"/>
                                        </p:tgtEl>
                                        <p:attrNameLst>
                                          <p:attrName>style.visibility</p:attrName>
                                        </p:attrNameLst>
                                      </p:cBhvr>
                                      <p:to>
                                        <p:strVal val="visible"/>
                                      </p:to>
                                    </p:set>
                                    <p:animEffect filter="wipe(left)" transition="in">
                                      <p:cBhvr>
                                        <p:cTn dur="400" id="27"/>
                                        <p:tgtEl>
                                          <p:spTgt spid="5"/>
                                        </p:tgtEl>
                                      </p:cBhvr>
                                    </p:animEffect>
                                  </p:childTnLst>
                                </p:cTn>
                              </p:par>
                              <p:par>
                                <p:cTn fill="hold" grpId="0" id="28" nodeType="withEffect" presetClass="entr" presetID="22" presetSubtype="8">
                                  <p:stCondLst>
                                    <p:cond delay="200"/>
                                  </p:stCondLst>
                                  <p:childTnLst>
                                    <p:set>
                                      <p:cBhvr>
                                        <p:cTn dur="1" fill="hold" id="29">
                                          <p:stCondLst>
                                            <p:cond delay="0"/>
                                          </p:stCondLst>
                                        </p:cTn>
                                        <p:tgtEl>
                                          <p:spTgt spid="6"/>
                                        </p:tgtEl>
                                        <p:attrNameLst>
                                          <p:attrName>style.visibility</p:attrName>
                                        </p:attrNameLst>
                                      </p:cBhvr>
                                      <p:to>
                                        <p:strVal val="visible"/>
                                      </p:to>
                                    </p:set>
                                    <p:animEffect filter="wipe(left)" transition="in">
                                      <p:cBhvr>
                                        <p:cTn dur="400" id="30"/>
                                        <p:tgtEl>
                                          <p:spTgt spid="6"/>
                                        </p:tgtEl>
                                      </p:cBhvr>
                                    </p:animEffect>
                                  </p:childTnLst>
                                </p:cTn>
                              </p:par>
                            </p:childTnLst>
                          </p:cTn>
                        </p:par>
                        <p:par>
                          <p:cTn fill="hold" id="31" nodeType="afterGroup">
                            <p:stCondLst>
                              <p:cond delay="2500"/>
                            </p:stCondLst>
                            <p:childTnLst>
                              <p:par>
                                <p:cTn fill="hold" grpId="0" id="32" nodeType="afterEffect" presetClass="entr" presetID="22" presetSubtype="8">
                                  <p:stCondLst>
                                    <p:cond delay="0"/>
                                  </p:stCondLst>
                                  <p:childTnLst>
                                    <p:set>
                                      <p:cBhvr>
                                        <p:cTn dur="1" fill="hold" id="33">
                                          <p:stCondLst>
                                            <p:cond delay="0"/>
                                          </p:stCondLst>
                                        </p:cTn>
                                        <p:tgtEl>
                                          <p:spTgt spid="8"/>
                                        </p:tgtEl>
                                        <p:attrNameLst>
                                          <p:attrName>style.visibility</p:attrName>
                                        </p:attrNameLst>
                                      </p:cBhvr>
                                      <p:to>
                                        <p:strVal val="visible"/>
                                      </p:to>
                                    </p:set>
                                    <p:animEffect filter="wipe(left)" transition="in">
                                      <p:cBhvr>
                                        <p:cTn dur="400" id="34"/>
                                        <p:tgtEl>
                                          <p:spTgt spid="8"/>
                                        </p:tgtEl>
                                      </p:cBhvr>
                                    </p:animEffect>
                                  </p:childTnLst>
                                </p:cTn>
                              </p:par>
                            </p:childTnLst>
                          </p:cTn>
                        </p:par>
                        <p:par>
                          <p:cTn fill="hold" id="35" nodeType="afterGroup">
                            <p:stCondLst>
                              <p:cond delay="2900"/>
                            </p:stCondLst>
                            <p:childTnLst>
                              <p:par>
                                <p:cTn fill="hold" id="36" nodeType="afterEffect" presetClass="entr" presetID="22" presetSubtype="8">
                                  <p:stCondLst>
                                    <p:cond delay="0"/>
                                  </p:stCondLst>
                                  <p:childTnLst>
                                    <p:set>
                                      <p:cBhvr>
                                        <p:cTn dur="1" fill="hold" id="37">
                                          <p:stCondLst>
                                            <p:cond delay="0"/>
                                          </p:stCondLst>
                                        </p:cTn>
                                        <p:tgtEl>
                                          <p:spTgt spid="12"/>
                                        </p:tgtEl>
                                        <p:attrNameLst>
                                          <p:attrName>style.visibility</p:attrName>
                                        </p:attrNameLst>
                                      </p:cBhvr>
                                      <p:to>
                                        <p:strVal val="visible"/>
                                      </p:to>
                                    </p:set>
                                    <p:animEffect filter="wipe(left)" transition="in">
                                      <p:cBhvr>
                                        <p:cTn dur="400" id="38"/>
                                        <p:tgtEl>
                                          <p:spTgt spid="12"/>
                                        </p:tgtEl>
                                      </p:cBhvr>
                                    </p:animEffect>
                                  </p:childTnLst>
                                </p:cTn>
                              </p:par>
                            </p:childTnLst>
                          </p:cTn>
                        </p:par>
                        <p:par>
                          <p:cTn fill="hold" id="39" nodeType="afterGroup">
                            <p:stCondLst>
                              <p:cond delay="3300"/>
                            </p:stCondLst>
                            <p:childTnLst>
                              <p:par>
                                <p:cTn fill="hold" id="40" nodeType="afterEffect" presetClass="entr" presetID="22" presetSubtype="8">
                                  <p:stCondLst>
                                    <p:cond delay="0"/>
                                  </p:stCondLst>
                                  <p:childTnLst>
                                    <p:set>
                                      <p:cBhvr>
                                        <p:cTn dur="1" fill="hold" id="41">
                                          <p:stCondLst>
                                            <p:cond delay="0"/>
                                          </p:stCondLst>
                                        </p:cTn>
                                        <p:tgtEl>
                                          <p:spTgt spid="21"/>
                                        </p:tgtEl>
                                        <p:attrNameLst>
                                          <p:attrName>style.visibility</p:attrName>
                                        </p:attrNameLst>
                                      </p:cBhvr>
                                      <p:to>
                                        <p:strVal val="visible"/>
                                      </p:to>
                                    </p:set>
                                    <p:animEffect filter="wipe(left)" transition="in">
                                      <p:cBhvr>
                                        <p:cTn dur="400" id="42"/>
                                        <p:tgtEl>
                                          <p:spTgt spid="2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3"/>
      <p:bldP grpId="0" spid="4"/>
      <p:bldP grpId="0" spid="5"/>
      <p:bldP grpId="0" spid="6"/>
      <p:bldP grpId="0" spid="8"/>
    </p:bldLst>
  </p:timing>
</p:sld>
</file>

<file path=ppt/slides/slide1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6" name="文本框 10"/>
          <p:cNvSpPr txBox="1"/>
          <p:nvPr/>
        </p:nvSpPr>
        <p:spPr>
          <a:xfrm>
            <a:off x="1416699" y="1053355"/>
            <a:ext cx="4443706" cy="472576"/>
          </a:xfrm>
          <a:prstGeom prst="rect">
            <a:avLst/>
          </a:prstGeom>
          <a:noFill/>
          <a:ln algn="ctr" cap="rnd" w="12700">
            <a:noFill/>
            <a:prstDash val="sysDash"/>
            <a:round/>
          </a:ln>
          <a:effectLst/>
          <a:extLst/>
        </p:spPr>
        <p:txBody>
          <a:bodyPr anchor="ctr" bIns="45702" lIns="91403" rIns="91403" tIns="45702" wrap="none"/>
          <a:lstStyle>
            <a:defPPr>
              <a:defRPr lang="zh-CN"/>
            </a:defPPr>
            <a:lvl1pPr algn="ctr" fontAlgn="base" latinLnBrk="1">
              <a:spcBef>
                <a:spcPct val="0"/>
              </a:spcBef>
              <a:spcAft>
                <a:spcPct val="0"/>
              </a:spcAft>
              <a:defRPr kumimoji="1">
                <a:solidFill>
                  <a:srgbClr val="000000"/>
                </a:solidFill>
                <a:latin charset="-127" panose="020b0600000101010101" pitchFamily="34" typeface="굴림"/>
                <a:ea charset="-127" panose="020b0600000101010101" pitchFamily="34" typeface="굴림"/>
              </a:defRPr>
            </a:lvl1pPr>
          </a:lstStyle>
          <a:p>
            <a:pPr algn="l" defTabSz="913996" indent="97158"/>
            <a:r>
              <a:rPr altLang="zh-CN" b="1" lang="en-US" sz="2399">
                <a:solidFill>
                  <a:srgbClr val="1F497D"/>
                </a:solidFill>
                <a:latin charset="-122" pitchFamily="34" typeface="微软雅黑"/>
                <a:ea charset="-122" pitchFamily="34" typeface="微软雅黑"/>
              </a:rPr>
              <a:t>--2014年医院经济收入指标规划</a:t>
            </a:r>
          </a:p>
        </p:txBody>
      </p:sp>
      <p:pic>
        <p:nvPicPr>
          <p:cNvPr descr="F:\我的酷盘\素材\图片素材\新图片\锐普内部商务PPT图片29 (11).jpg" id="1027" name="Picture 3"/>
          <p:cNvPicPr>
            <a:picLocks noChangeArrowheads="1" noChangeAspect="1"/>
          </p:cNvPicPr>
          <p:nvPr/>
        </p:nvPicPr>
        <p:blipFill>
          <a:blip r:embed="rId3">
            <a:clrChange>
              <a:clrFrom>
                <a:srgbClr val="FFFFFF"/>
              </a:clrFrom>
              <a:clrTo>
                <a:srgbClr val="FFFFFF">
                  <a:alpha val="0"/>
                </a:srgbClr>
              </a:clrTo>
            </a:clrChange>
            <a:extLst>
              <a:ext uri="{28A0092B-C50C-407E-A947-70E740481C1C}">
                <a14:useLocalDpi val="0"/>
              </a:ext>
            </a:extLst>
          </a:blip>
          <a:srcRect b="45808"/>
          <a:stretch>
            <a:fillRect/>
          </a:stretch>
        </p:blipFill>
        <p:spPr bwMode="auto">
          <a:xfrm>
            <a:off x="2486058" y="3145011"/>
            <a:ext cx="3160839" cy="1284702"/>
          </a:xfrm>
          <a:prstGeom prst="rect">
            <a:avLst/>
          </a:prstGeom>
          <a:noFill/>
          <a:extLst>
            <a:ext uri="{909E8E84-426E-40DD-AFC4-6F175D3DCCD1}">
              <a14:hiddenFill>
                <a:solidFill>
                  <a:srgbClr val="FFFFFF"/>
                </a:solidFill>
              </a14:hiddenFill>
            </a:ext>
          </a:extLst>
        </p:spPr>
      </p:pic>
      <p:sp>
        <p:nvSpPr>
          <p:cNvPr id="6" name="TextBox 5"/>
          <p:cNvSpPr txBox="1"/>
          <p:nvPr/>
        </p:nvSpPr>
        <p:spPr>
          <a:xfrm>
            <a:off x="2159449" y="4510580"/>
            <a:ext cx="3527473" cy="639892"/>
          </a:xfrm>
          <a:prstGeom prst="rect">
            <a:avLst/>
          </a:prstGeom>
          <a:noFill/>
        </p:spPr>
        <p:txBody>
          <a:bodyPr bIns="45702" lIns="91403" rIns="91403" rtlCol="0" tIns="45702" wrap="square">
            <a:spAutoFit/>
          </a:bodyPr>
          <a:lstStyle/>
          <a:p>
            <a:pPr algn="ctr" defTabSz="913996"/>
            <a:r>
              <a:rPr altLang="en-US" b="1" lang="zh-CN" sz="3599">
                <a:solidFill>
                  <a:srgbClr val="1F497D"/>
                </a:solidFill>
                <a:latin charset="-122" pitchFamily="34" typeface="微软雅黑"/>
                <a:ea charset="-122" pitchFamily="34" typeface="微软雅黑"/>
              </a:rPr>
              <a:t>医院总收入</a:t>
            </a:r>
          </a:p>
        </p:txBody>
      </p:sp>
      <p:sp>
        <p:nvSpPr>
          <p:cNvPr id="8" name="TextBox 7"/>
          <p:cNvSpPr txBox="1"/>
          <p:nvPr/>
        </p:nvSpPr>
        <p:spPr>
          <a:xfrm>
            <a:off x="2526602" y="2384374"/>
            <a:ext cx="2793167" cy="639892"/>
          </a:xfrm>
          <a:prstGeom prst="rect">
            <a:avLst/>
          </a:prstGeom>
          <a:noFill/>
        </p:spPr>
        <p:txBody>
          <a:bodyPr bIns="45702" lIns="91403" rIns="91403" rtlCol="0" tIns="45702" wrap="square">
            <a:spAutoFit/>
          </a:bodyPr>
          <a:lstStyle>
            <a:defPPr>
              <a:defRPr lang="zh-CN"/>
            </a:defPPr>
            <a:lvl1pPr algn="ctr">
              <a:defRPr b="1" sz="3600">
                <a:solidFill>
                  <a:srgbClr val="C00000"/>
                </a:solidFill>
                <a:latin charset="-122" pitchFamily="34" typeface="微软雅黑"/>
                <a:ea charset="-122" pitchFamily="34" typeface="微软雅黑"/>
              </a:defRPr>
            </a:lvl1pPr>
          </a:lstStyle>
          <a:p>
            <a:pPr defTabSz="913996"/>
            <a:r>
              <a:rPr altLang="zh-CN" lang="en-US" sz="3599"/>
              <a:t>1.5亿元</a:t>
            </a:r>
          </a:p>
        </p:txBody>
      </p:sp>
      <p:grpSp>
        <p:nvGrpSpPr>
          <p:cNvPr id="41" name="组合 40"/>
          <p:cNvGrpSpPr/>
          <p:nvPr/>
        </p:nvGrpSpPr>
        <p:grpSpPr>
          <a:xfrm>
            <a:off x="6454236" y="1874785"/>
            <a:ext cx="4183998" cy="3857871"/>
            <a:chOff x="5697232" y="1567389"/>
            <a:chExt cx="4927794" cy="4597915"/>
          </a:xfrm>
        </p:grpSpPr>
        <p:grpSp>
          <p:nvGrpSpPr>
            <p:cNvPr id="42" name="组合 41"/>
            <p:cNvGrpSpPr/>
            <p:nvPr/>
          </p:nvGrpSpPr>
          <p:grpSpPr>
            <a:xfrm>
              <a:off x="5740822" y="1567389"/>
              <a:ext cx="4677245" cy="4597915"/>
              <a:chOff x="513871" y="2189173"/>
              <a:chExt cx="4677245" cy="4597915"/>
            </a:xfrm>
          </p:grpSpPr>
          <p:sp>
            <p:nvSpPr>
              <p:cNvPr id="48" name="Ellipse 11"/>
              <p:cNvSpPr/>
              <p:nvPr/>
            </p:nvSpPr>
            <p:spPr>
              <a:xfrm>
                <a:off x="1829253" y="3602050"/>
                <a:ext cx="2016000" cy="2016000"/>
              </a:xfrm>
              <a:prstGeom prst="ellipse">
                <a:avLst/>
              </a:prstGeom>
              <a:solidFill>
                <a:schemeClr val="tx2"/>
              </a:solidFill>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lIns="0" rIns="0" rtlCol="0"/>
              <a:lstStyle/>
              <a:p>
                <a:pPr algn="ctr" defTabSz="913996"/>
                <a:r>
                  <a:rPr altLang="en-US" b="1" lang="zh-CN" sz="1999">
                    <a:solidFill>
                      <a:prstClr val="white"/>
                    </a:solidFill>
                    <a:latin charset="-122" pitchFamily="34" typeface="微软雅黑"/>
                    <a:ea charset="-122" pitchFamily="34" typeface="微软雅黑"/>
                  </a:rPr>
                  <a:t>业务收入</a:t>
                </a:r>
              </a:p>
            </p:txBody>
          </p:sp>
          <p:grpSp>
            <p:nvGrpSpPr>
              <p:cNvPr id="49" name="Groupe 6"/>
              <p:cNvGrpSpPr/>
              <p:nvPr/>
            </p:nvGrpSpPr>
            <p:grpSpPr>
              <a:xfrm>
                <a:off x="513871" y="2189173"/>
                <a:ext cx="4677245" cy="4597915"/>
                <a:chOff x="1891684" y="1021838"/>
                <a:chExt cx="5346684" cy="5256000"/>
              </a:xfrm>
            </p:grpSpPr>
            <p:sp>
              <p:nvSpPr>
                <p:cNvPr id="50" name="Ellipse 1"/>
                <p:cNvSpPr/>
                <p:nvPr/>
              </p:nvSpPr>
              <p:spPr bwMode="auto">
                <a:xfrm>
                  <a:off x="3449603" y="1021838"/>
                  <a:ext cx="2203944" cy="1810269"/>
                </a:xfrm>
                <a:custGeom>
                  <a:rect b="b" l="l" r="r" t="t"/>
                  <a:pathLst>
                    <a:path h="2225141" w="2709038">
                      <a:moveTo>
                        <a:pt x="1354519" y="0"/>
                      </a:moveTo>
                      <a:cubicBezTo>
                        <a:pt x="2102599" y="0"/>
                        <a:pt x="2709038" y="606439"/>
                        <a:pt x="2709038" y="1354519"/>
                      </a:cubicBezTo>
                      <a:cubicBezTo>
                        <a:pt x="2709038" y="1686182"/>
                        <a:pt x="2589836" y="1990004"/>
                        <a:pt x="2391532" y="2225141"/>
                      </a:cubicBezTo>
                      <a:cubicBezTo>
                        <a:pt x="2118271" y="1987777"/>
                        <a:pt x="1761303" y="1844825"/>
                        <a:pt x="1370947" y="1844825"/>
                      </a:cubicBezTo>
                      <a:cubicBezTo>
                        <a:pt x="1080693" y="1844825"/>
                        <a:pt x="808899" y="1923861"/>
                        <a:pt x="576781" y="2063055"/>
                      </a:cubicBezTo>
                      <a:cubicBezTo>
                        <a:pt x="446805" y="1848102"/>
                        <a:pt x="254756" y="1670088"/>
                        <a:pt x="16605" y="1555988"/>
                      </a:cubicBezTo>
                      <a:cubicBezTo>
                        <a:pt x="5092" y="1490427"/>
                        <a:pt x="0" y="1423068"/>
                        <a:pt x="0" y="1354519"/>
                      </a:cubicBezTo>
                      <a:cubicBezTo>
                        <a:pt x="0" y="606439"/>
                        <a:pt x="606439" y="0"/>
                        <a:pt x="1354519" y="0"/>
                      </a:cubicBezTo>
                      <a:close/>
                    </a:path>
                  </a:pathLst>
                </a:custGeom>
                <a:gradFill flip="none" rotWithShape="1">
                  <a:gsLst>
                    <a:gs pos="0">
                      <a:srgbClr val="8FC332">
                        <a:shade val="30000"/>
                        <a:satMod val="115000"/>
                      </a:srgbClr>
                    </a:gs>
                    <a:gs pos="50000">
                      <a:srgbClr val="8FC332">
                        <a:shade val="67500"/>
                        <a:satMod val="115000"/>
                      </a:srgbClr>
                    </a:gs>
                    <a:gs pos="100000">
                      <a:srgbClr val="8FC332">
                        <a:shade val="100000"/>
                        <a:satMod val="115000"/>
                      </a:srgbClr>
                    </a:gs>
                  </a:gsLst>
                  <a:lin ang="16200000" scaled="1"/>
                </a:gradFill>
                <a:ln algn="ctr" cap="flat" cmpd="sng" w="38100">
                  <a:solidFill>
                    <a:schemeClr val="bg1"/>
                  </a:solidFill>
                  <a:prstDash val="solid"/>
                  <a:round/>
                  <a:headEnd len="med" type="none" w="med"/>
                  <a:tailEnd len="med" type="none" w="med"/>
                </a:ln>
                <a:effectLst/>
              </p:spPr>
              <p:txBody>
                <a:bodyPr anchor="t" anchorCtr="0" bIns="45708" compatLnSpc="1" lIns="91416" numCol="1" rIns="91416" rtlCol="0" tIns="45708" vert="horz" wrap="square">
                  <a:prstTxWarp prst="textNoShape">
                    <a:avLst/>
                  </a:prstTxWarp>
                </a:bodyPr>
                <a:lstStyle/>
                <a:p>
                  <a:pPr defTabSz="913996" fontAlgn="base">
                    <a:spcBef>
                      <a:spcPct val="0"/>
                    </a:spcBef>
                    <a:spcAft>
                      <a:spcPct val="0"/>
                    </a:spcAft>
                  </a:pPr>
                  <a:endParaRPr b="1" lang="fr-FR" sz="1300">
                    <a:solidFill>
                      <a:prstClr val="black"/>
                    </a:solidFill>
                    <a:latin charset="0" pitchFamily="34" typeface="Lucida Sans Unicode"/>
                  </a:endParaRPr>
                </a:p>
              </p:txBody>
            </p:sp>
            <p:sp>
              <p:nvSpPr>
                <p:cNvPr id="51" name="Ellipse 2"/>
                <p:cNvSpPr/>
                <p:nvPr/>
              </p:nvSpPr>
              <p:spPr bwMode="auto">
                <a:xfrm rot="1602816">
                  <a:off x="5245384" y="2203403"/>
                  <a:ext cx="1992984" cy="2198981"/>
                </a:xfrm>
                <a:custGeom>
                  <a:rect b="b" l="l" r="r" t="t"/>
                  <a:pathLst>
                    <a:path h="2702937" w="2449731">
                      <a:moveTo>
                        <a:pt x="449568" y="163483"/>
                      </a:moveTo>
                      <a:cubicBezTo>
                        <a:pt x="641494" y="59222"/>
                        <a:pt x="861437" y="0"/>
                        <a:pt x="1095212" y="0"/>
                      </a:cubicBezTo>
                      <a:cubicBezTo>
                        <a:pt x="1843292" y="0"/>
                        <a:pt x="2449731" y="606439"/>
                        <a:pt x="2449731" y="1354519"/>
                      </a:cubicBezTo>
                      <a:cubicBezTo>
                        <a:pt x="2449731" y="2061857"/>
                        <a:pt x="1907549" y="2642562"/>
                        <a:pt x="1216034" y="2702937"/>
                      </a:cubicBezTo>
                      <a:cubicBezTo>
                        <a:pt x="1201866" y="2504104"/>
                        <a:pt x="1148670" y="2304837"/>
                        <a:pt x="1053489" y="2115701"/>
                      </a:cubicBezTo>
                      <a:cubicBezTo>
                        <a:pt x="840207" y="1691888"/>
                        <a:pt x="460456" y="1407066"/>
                        <a:pt x="33278" y="1301846"/>
                      </a:cubicBezTo>
                      <a:cubicBezTo>
                        <a:pt x="92387" y="1061969"/>
                        <a:pt x="83747" y="804960"/>
                        <a:pt x="0" y="559782"/>
                      </a:cubicBezTo>
                      <a:cubicBezTo>
                        <a:pt x="117373" y="395872"/>
                        <a:pt x="271398" y="260271"/>
                        <a:pt x="449568" y="163483"/>
                      </a:cubicBezTo>
                      <a:close/>
                    </a:path>
                  </a:pathLst>
                </a:custGeom>
                <a:gradFill flip="none" rotWithShape="1">
                  <a:gsLst>
                    <a:gs pos="0">
                      <a:srgbClr val="F8DA00">
                        <a:shade val="30000"/>
                        <a:satMod val="115000"/>
                      </a:srgbClr>
                    </a:gs>
                    <a:gs pos="50000">
                      <a:srgbClr val="F8DA00">
                        <a:shade val="67500"/>
                        <a:satMod val="115000"/>
                      </a:srgbClr>
                    </a:gs>
                    <a:gs pos="100000">
                      <a:srgbClr val="F8DA00">
                        <a:shade val="100000"/>
                        <a:satMod val="115000"/>
                      </a:srgbClr>
                    </a:gs>
                  </a:gsLst>
                  <a:lin ang="18900000" scaled="1"/>
                </a:gradFill>
                <a:ln algn="ctr" cap="flat" cmpd="sng" w="38100">
                  <a:solidFill>
                    <a:schemeClr val="bg1"/>
                  </a:solidFill>
                  <a:prstDash val="solid"/>
                  <a:round/>
                  <a:headEnd len="med" type="none" w="med"/>
                  <a:tailEnd len="med" type="none" w="med"/>
                </a:ln>
                <a:effectLst/>
              </p:spPr>
              <p:txBody>
                <a:bodyPr anchor="t" anchorCtr="0" bIns="45708" compatLnSpc="1" lIns="91416" numCol="1" rIns="91416" rtlCol="0" tIns="45708" vert="horz" wrap="square">
                  <a:prstTxWarp prst="textNoShape">
                    <a:avLst/>
                  </a:prstTxWarp>
                </a:bodyPr>
                <a:lstStyle/>
                <a:p>
                  <a:pPr defTabSz="913996" fontAlgn="base">
                    <a:spcBef>
                      <a:spcPct val="0"/>
                    </a:spcBef>
                    <a:spcAft>
                      <a:spcPct val="0"/>
                    </a:spcAft>
                  </a:pPr>
                  <a:endParaRPr b="1" lang="fr-FR" sz="1300">
                    <a:solidFill>
                      <a:prstClr val="black"/>
                    </a:solidFill>
                    <a:latin charset="0" pitchFamily="34" typeface="Lucida Sans Unicode"/>
                  </a:endParaRPr>
                </a:p>
              </p:txBody>
            </p:sp>
            <p:sp>
              <p:nvSpPr>
                <p:cNvPr id="52" name="Ellipse 4"/>
                <p:cNvSpPr/>
                <p:nvPr/>
              </p:nvSpPr>
              <p:spPr bwMode="auto">
                <a:xfrm rot="558114">
                  <a:off x="4468344" y="4240599"/>
                  <a:ext cx="2200599" cy="2037239"/>
                </a:xfrm>
                <a:custGeom>
                  <a:rect b="b" l="l" r="r" t="t"/>
                  <a:pathLst>
                    <a:path h="2504127" w="2704926">
                      <a:moveTo>
                        <a:pt x="1367525" y="32468"/>
                      </a:moveTo>
                      <a:cubicBezTo>
                        <a:pt x="1605267" y="85012"/>
                        <a:pt x="1844683" y="70520"/>
                        <a:pt x="2064244" y="0"/>
                      </a:cubicBezTo>
                      <a:cubicBezTo>
                        <a:pt x="2449205" y="237779"/>
                        <a:pt x="2704927" y="663830"/>
                        <a:pt x="2704926" y="1149607"/>
                      </a:cubicBezTo>
                      <a:cubicBezTo>
                        <a:pt x="2704926" y="1897687"/>
                        <a:pt x="2098487" y="2504128"/>
                        <a:pt x="1350407" y="2504127"/>
                      </a:cubicBezTo>
                      <a:cubicBezTo>
                        <a:pt x="629702" y="2504126"/>
                        <a:pt x="40461" y="1941260"/>
                        <a:pt x="0" y="1231039"/>
                      </a:cubicBezTo>
                      <a:lnTo>
                        <a:pt x="97064" y="1220133"/>
                      </a:lnTo>
                      <a:cubicBezTo>
                        <a:pt x="740755" y="1114702"/>
                        <a:pt x="1227934" y="630455"/>
                        <a:pt x="1367525" y="32468"/>
                      </a:cubicBezTo>
                      <a:close/>
                    </a:path>
                  </a:pathLst>
                </a:custGeom>
                <a:gradFill flip="none" rotWithShape="1">
                  <a:gsLst>
                    <a:gs pos="0">
                      <a:srgbClr val="EE8510">
                        <a:shade val="30000"/>
                        <a:satMod val="115000"/>
                      </a:srgbClr>
                    </a:gs>
                    <a:gs pos="50000">
                      <a:srgbClr val="EE8510">
                        <a:shade val="67500"/>
                        <a:satMod val="115000"/>
                      </a:srgbClr>
                    </a:gs>
                    <a:gs pos="100000">
                      <a:srgbClr val="EE8510">
                        <a:shade val="100000"/>
                        <a:satMod val="115000"/>
                      </a:srgbClr>
                    </a:gs>
                  </a:gsLst>
                  <a:lin ang="18900000" scaled="1"/>
                </a:gradFill>
                <a:ln algn="ctr" cap="flat" cmpd="sng" w="38100">
                  <a:solidFill>
                    <a:schemeClr val="bg1"/>
                  </a:solidFill>
                  <a:prstDash val="solid"/>
                  <a:round/>
                  <a:headEnd len="med" type="none" w="med"/>
                  <a:tailEnd len="med" type="none" w="med"/>
                </a:ln>
                <a:effectLst/>
              </p:spPr>
              <p:txBody>
                <a:bodyPr anchor="t" anchorCtr="0" bIns="45708" compatLnSpc="1" lIns="91416" numCol="1" rIns="91416" rtlCol="0" tIns="45708" vert="horz" wrap="square">
                  <a:prstTxWarp prst="textNoShape">
                    <a:avLst/>
                  </a:prstTxWarp>
                </a:bodyPr>
                <a:lstStyle/>
                <a:p>
                  <a:pPr defTabSz="913996" fontAlgn="base">
                    <a:spcBef>
                      <a:spcPct val="0"/>
                    </a:spcBef>
                    <a:spcAft>
                      <a:spcPct val="0"/>
                    </a:spcAft>
                  </a:pPr>
                  <a:endParaRPr b="1" lang="fr-FR" sz="1300">
                    <a:solidFill>
                      <a:prstClr val="black"/>
                    </a:solidFill>
                    <a:latin charset="0" pitchFamily="34" typeface="Lucida Sans Unicode"/>
                  </a:endParaRPr>
                </a:p>
              </p:txBody>
            </p:sp>
            <p:sp>
              <p:nvSpPr>
                <p:cNvPr id="53" name="Ellipse 3"/>
                <p:cNvSpPr/>
                <p:nvPr/>
              </p:nvSpPr>
              <p:spPr bwMode="auto">
                <a:xfrm rot="2184403">
                  <a:off x="2349043" y="4411197"/>
                  <a:ext cx="2203944" cy="1831079"/>
                </a:xfrm>
                <a:custGeom>
                  <a:rect b="b" l="l" r="r" t="t"/>
                  <a:pathLst>
                    <a:path h="2250721" w="2709038">
                      <a:moveTo>
                        <a:pt x="340166" y="0"/>
                      </a:moveTo>
                      <a:cubicBezTo>
                        <a:pt x="855174" y="431249"/>
                        <a:pt x="1605143" y="488839"/>
                        <a:pt x="2185723" y="111806"/>
                      </a:cubicBezTo>
                      <a:cubicBezTo>
                        <a:pt x="2307324" y="319312"/>
                        <a:pt x="2477458" y="482976"/>
                        <a:pt x="2674383" y="595470"/>
                      </a:cubicBezTo>
                      <a:cubicBezTo>
                        <a:pt x="2697442" y="692020"/>
                        <a:pt x="2709038" y="792757"/>
                        <a:pt x="2709038" y="896202"/>
                      </a:cubicBezTo>
                      <a:cubicBezTo>
                        <a:pt x="2709038" y="1644282"/>
                        <a:pt x="2102599" y="2250721"/>
                        <a:pt x="1354519" y="2250721"/>
                      </a:cubicBezTo>
                      <a:cubicBezTo>
                        <a:pt x="606439" y="2250721"/>
                        <a:pt x="0" y="1644282"/>
                        <a:pt x="0" y="896202"/>
                      </a:cubicBezTo>
                      <a:cubicBezTo>
                        <a:pt x="0" y="552248"/>
                        <a:pt x="128201" y="238237"/>
                        <a:pt x="340166" y="0"/>
                      </a:cubicBezTo>
                      <a:close/>
                    </a:path>
                  </a:pathLst>
                </a:custGeom>
                <a:gradFill flip="none" rotWithShape="1">
                  <a:gsLst>
                    <a:gs pos="0">
                      <a:srgbClr val="DA0930">
                        <a:shade val="30000"/>
                        <a:satMod val="115000"/>
                      </a:srgbClr>
                    </a:gs>
                    <a:gs pos="50000">
                      <a:srgbClr val="DA0930">
                        <a:shade val="67500"/>
                        <a:satMod val="115000"/>
                      </a:srgbClr>
                    </a:gs>
                    <a:gs pos="100000">
                      <a:srgbClr val="DA0930">
                        <a:shade val="100000"/>
                        <a:satMod val="115000"/>
                      </a:srgbClr>
                    </a:gs>
                  </a:gsLst>
                  <a:lin ang="0" scaled="1"/>
                </a:gradFill>
                <a:ln algn="ctr" cap="flat" cmpd="sng" w="38100">
                  <a:solidFill>
                    <a:schemeClr val="bg1"/>
                  </a:solidFill>
                  <a:prstDash val="solid"/>
                  <a:round/>
                  <a:headEnd len="med" type="none" w="med"/>
                  <a:tailEnd len="med" type="none" w="med"/>
                </a:ln>
                <a:effectLst/>
              </p:spPr>
              <p:txBody>
                <a:bodyPr anchor="t" anchorCtr="0" bIns="45708" compatLnSpc="1" lIns="91416" numCol="1" rIns="91416" rtlCol="0" tIns="45708" vert="horz" wrap="square">
                  <a:prstTxWarp prst="textNoShape">
                    <a:avLst/>
                  </a:prstTxWarp>
                </a:bodyPr>
                <a:lstStyle/>
                <a:p>
                  <a:pPr defTabSz="913996" fontAlgn="base">
                    <a:spcBef>
                      <a:spcPct val="0"/>
                    </a:spcBef>
                    <a:spcAft>
                      <a:spcPct val="0"/>
                    </a:spcAft>
                  </a:pPr>
                  <a:endParaRPr b="1" lang="fr-FR" sz="1300">
                    <a:solidFill>
                      <a:prstClr val="black"/>
                    </a:solidFill>
                    <a:latin charset="0" pitchFamily="34" typeface="Lucida Sans Unicode"/>
                  </a:endParaRPr>
                </a:p>
              </p:txBody>
            </p:sp>
            <p:sp>
              <p:nvSpPr>
                <p:cNvPr id="54" name="Ellipse 5"/>
                <p:cNvSpPr/>
                <p:nvPr/>
              </p:nvSpPr>
              <p:spPr bwMode="auto">
                <a:xfrm rot="1112104">
                  <a:off x="1891684" y="2113562"/>
                  <a:ext cx="1806260" cy="2203944"/>
                </a:xfrm>
                <a:custGeom>
                  <a:rect b="b" l="l" r="r" t="t"/>
                  <a:pathLst>
                    <a:path h="2709038" w="2220214">
                      <a:moveTo>
                        <a:pt x="951727" y="60896"/>
                      </a:moveTo>
                      <a:cubicBezTo>
                        <a:pt x="1078969" y="21320"/>
                        <a:pt x="1214254" y="0"/>
                        <a:pt x="1354519" y="0"/>
                      </a:cubicBezTo>
                      <a:cubicBezTo>
                        <a:pt x="1683791" y="0"/>
                        <a:pt x="1985621" y="117490"/>
                        <a:pt x="2220214" y="313028"/>
                      </a:cubicBezTo>
                      <a:cubicBezTo>
                        <a:pt x="1867634" y="716622"/>
                        <a:pt x="1733553" y="1291377"/>
                        <a:pt x="1916237" y="1836252"/>
                      </a:cubicBezTo>
                      <a:cubicBezTo>
                        <a:pt x="1957396" y="1959016"/>
                        <a:pt x="2012300" y="2073297"/>
                        <a:pt x="2080225" y="2176965"/>
                      </a:cubicBezTo>
                      <a:cubicBezTo>
                        <a:pt x="1875040" y="2296436"/>
                        <a:pt x="1701884" y="2471390"/>
                        <a:pt x="1583502" y="2688234"/>
                      </a:cubicBezTo>
                      <a:cubicBezTo>
                        <a:pt x="1509242" y="2702423"/>
                        <a:pt x="1432653" y="2709038"/>
                        <a:pt x="1354519" y="2709038"/>
                      </a:cubicBezTo>
                      <a:cubicBezTo>
                        <a:pt x="606439" y="2709038"/>
                        <a:pt x="0" y="2102599"/>
                        <a:pt x="0" y="1354519"/>
                      </a:cubicBezTo>
                      <a:cubicBezTo>
                        <a:pt x="0" y="746704"/>
                        <a:pt x="400344" y="232394"/>
                        <a:pt x="951727" y="60896"/>
                      </a:cubicBezTo>
                      <a:close/>
                    </a:path>
                  </a:pathLst>
                </a:custGeom>
                <a:gradFill flip="none" rotWithShape="1">
                  <a:gsLst>
                    <a:gs pos="0">
                      <a:srgbClr val="0098D1">
                        <a:shade val="30000"/>
                        <a:satMod val="115000"/>
                      </a:srgbClr>
                    </a:gs>
                    <a:gs pos="50000">
                      <a:srgbClr val="0098D1">
                        <a:shade val="67500"/>
                        <a:satMod val="115000"/>
                      </a:srgbClr>
                    </a:gs>
                    <a:gs pos="100000">
                      <a:srgbClr val="0098D1">
                        <a:shade val="100000"/>
                        <a:satMod val="115000"/>
                      </a:srgbClr>
                    </a:gs>
                  </a:gsLst>
                  <a:lin ang="10800000" scaled="1"/>
                </a:gradFill>
                <a:ln algn="ctr" cap="flat" cmpd="sng" w="38100">
                  <a:solidFill>
                    <a:schemeClr val="bg1"/>
                  </a:solidFill>
                  <a:prstDash val="solid"/>
                  <a:round/>
                  <a:headEnd len="med" type="none" w="med"/>
                  <a:tailEnd len="med" type="none" w="med"/>
                </a:ln>
                <a:effectLst/>
              </p:spPr>
              <p:txBody>
                <a:bodyPr anchor="t" anchorCtr="0" bIns="45708" compatLnSpc="1" lIns="91416" numCol="1" rIns="91416" rtlCol="0" tIns="45708" vert="horz" wrap="square">
                  <a:prstTxWarp prst="textNoShape">
                    <a:avLst/>
                  </a:prstTxWarp>
                </a:bodyPr>
                <a:lstStyle/>
                <a:p>
                  <a:pPr defTabSz="913996" fontAlgn="base">
                    <a:spcBef>
                      <a:spcPct val="0"/>
                    </a:spcBef>
                    <a:spcAft>
                      <a:spcPct val="0"/>
                    </a:spcAft>
                  </a:pPr>
                  <a:endParaRPr b="1" lang="fr-FR" sz="1300">
                    <a:solidFill>
                      <a:prstClr val="black"/>
                    </a:solidFill>
                    <a:latin charset="0" pitchFamily="34" typeface="Lucida Sans Unicode"/>
                  </a:endParaRPr>
                </a:p>
              </p:txBody>
            </p:sp>
          </p:grpSp>
        </p:grpSp>
        <p:sp>
          <p:nvSpPr>
            <p:cNvPr id="43" name="Rectangle 8"/>
            <p:cNvSpPr/>
            <p:nvPr/>
          </p:nvSpPr>
          <p:spPr>
            <a:xfrm>
              <a:off x="7419577" y="2037795"/>
              <a:ext cx="1696349" cy="472068"/>
            </a:xfrm>
            <a:prstGeom prst="rect">
              <a:avLst/>
            </a:prstGeom>
          </p:spPr>
          <p:txBody>
            <a:bodyPr anchor="ctr" wrap="square">
              <a:spAutoFit/>
            </a:bodyPr>
            <a:lstStyle/>
            <a:p>
              <a:pPr algn="ctr" defTabSz="913996" fontAlgn="base">
                <a:spcBef>
                  <a:spcPct val="0"/>
                </a:spcBef>
                <a:spcAft>
                  <a:spcPct val="0"/>
                </a:spcAft>
              </a:pPr>
              <a:r>
                <a:rPr altLang="en-US" cap="small" lang="zh-CN" sz="1999">
                  <a:solidFill>
                    <a:prstClr val="white"/>
                  </a:solidFill>
                  <a:latin charset="-122" pitchFamily="34" typeface="微软雅黑"/>
                  <a:ea charset="-122" pitchFamily="34" typeface="微软雅黑"/>
                  <a:cs charset="0" panose="020b0604020202020204" pitchFamily="34" typeface="Arial"/>
                </a:rPr>
                <a:t>药品收入</a:t>
              </a:r>
            </a:p>
          </p:txBody>
        </p:sp>
        <p:sp>
          <p:nvSpPr>
            <p:cNvPr id="44" name="Rectangle 9"/>
            <p:cNvSpPr/>
            <p:nvPr/>
          </p:nvSpPr>
          <p:spPr>
            <a:xfrm>
              <a:off x="8980938" y="3189071"/>
              <a:ext cx="1644087" cy="472068"/>
            </a:xfrm>
            <a:prstGeom prst="rect">
              <a:avLst/>
            </a:prstGeom>
          </p:spPr>
          <p:txBody>
            <a:bodyPr anchor="ctr" wrap="square">
              <a:spAutoFit/>
            </a:bodyPr>
            <a:lstStyle/>
            <a:p>
              <a:pPr algn="ctr" defTabSz="913996" fontAlgn="base">
                <a:spcBef>
                  <a:spcPct val="0"/>
                </a:spcBef>
                <a:spcAft>
                  <a:spcPct val="0"/>
                </a:spcAft>
              </a:pPr>
              <a:r>
                <a:rPr altLang="en-US" cap="small" lang="zh-CN" sz="1999">
                  <a:solidFill>
                    <a:prstClr val="white"/>
                  </a:solidFill>
                  <a:latin charset="-122" pitchFamily="34" typeface="微软雅黑"/>
                  <a:ea charset="-122" pitchFamily="34" typeface="微软雅黑"/>
                  <a:cs charset="0" panose="020b0604020202020204" pitchFamily="34" typeface="Arial"/>
                </a:rPr>
                <a:t>检查收入</a:t>
              </a:r>
            </a:p>
          </p:txBody>
        </p:sp>
        <p:sp>
          <p:nvSpPr>
            <p:cNvPr id="45" name="Rectangle 13"/>
            <p:cNvSpPr/>
            <p:nvPr/>
          </p:nvSpPr>
          <p:spPr>
            <a:xfrm>
              <a:off x="5697231" y="3189072"/>
              <a:ext cx="1501285" cy="472068"/>
            </a:xfrm>
            <a:prstGeom prst="rect">
              <a:avLst/>
            </a:prstGeom>
          </p:spPr>
          <p:txBody>
            <a:bodyPr anchor="ctr" wrap="square">
              <a:spAutoFit/>
            </a:bodyPr>
            <a:lstStyle/>
            <a:p>
              <a:pPr algn="ctr" defTabSz="913996" fontAlgn="base">
                <a:spcBef>
                  <a:spcPct val="0"/>
                </a:spcBef>
                <a:spcAft>
                  <a:spcPct val="0"/>
                </a:spcAft>
              </a:pPr>
              <a:r>
                <a:rPr altLang="en-US" cap="small" lang="zh-CN" sz="1999">
                  <a:solidFill>
                    <a:prstClr val="white"/>
                  </a:solidFill>
                  <a:latin charset="-122" pitchFamily="34" typeface="微软雅黑"/>
                  <a:ea charset="-122" pitchFamily="34" typeface="微软雅黑"/>
                  <a:cs charset="0" panose="020b0604020202020204" pitchFamily="34" typeface="Arial"/>
                </a:rPr>
                <a:t>治疗收入</a:t>
              </a:r>
            </a:p>
          </p:txBody>
        </p:sp>
        <p:sp>
          <p:nvSpPr>
            <p:cNvPr id="46" name="Rectangle 14"/>
            <p:cNvSpPr/>
            <p:nvPr/>
          </p:nvSpPr>
          <p:spPr>
            <a:xfrm>
              <a:off x="6488493" y="5108231"/>
              <a:ext cx="1575712" cy="472068"/>
            </a:xfrm>
            <a:prstGeom prst="rect">
              <a:avLst/>
            </a:prstGeom>
          </p:spPr>
          <p:txBody>
            <a:bodyPr anchor="ctr" wrap="square">
              <a:spAutoFit/>
            </a:bodyPr>
            <a:lstStyle/>
            <a:p>
              <a:pPr algn="ctr" defTabSz="913996" fontAlgn="base">
                <a:spcBef>
                  <a:spcPct val="0"/>
                </a:spcBef>
                <a:spcAft>
                  <a:spcPct val="0"/>
                </a:spcAft>
              </a:pPr>
              <a:r>
                <a:rPr altLang="en-US" cap="small" lang="zh-CN" sz="1999">
                  <a:solidFill>
                    <a:prstClr val="white"/>
                  </a:solidFill>
                  <a:latin charset="-122" pitchFamily="34" typeface="微软雅黑"/>
                  <a:ea charset="-122" pitchFamily="34" typeface="微软雅黑"/>
                  <a:cs charset="0" panose="020b0604020202020204" pitchFamily="34" typeface="Arial"/>
                </a:rPr>
                <a:t>其他收入</a:t>
              </a:r>
            </a:p>
          </p:txBody>
        </p:sp>
        <p:sp>
          <p:nvSpPr>
            <p:cNvPr id="47" name="Rectangle 15"/>
            <p:cNvSpPr/>
            <p:nvPr/>
          </p:nvSpPr>
          <p:spPr>
            <a:xfrm>
              <a:off x="8500739" y="5034238"/>
              <a:ext cx="1429511" cy="472068"/>
            </a:xfrm>
            <a:prstGeom prst="rect">
              <a:avLst/>
            </a:prstGeom>
          </p:spPr>
          <p:txBody>
            <a:bodyPr anchor="ctr" wrap="square">
              <a:spAutoFit/>
            </a:bodyPr>
            <a:lstStyle/>
            <a:p>
              <a:pPr algn="ctr" defTabSz="913996" fontAlgn="base">
                <a:spcBef>
                  <a:spcPct val="0"/>
                </a:spcBef>
                <a:spcAft>
                  <a:spcPct val="0"/>
                </a:spcAft>
              </a:pPr>
              <a:r>
                <a:rPr altLang="en-US" cap="small" lang="zh-CN" sz="1999">
                  <a:solidFill>
                    <a:prstClr val="white"/>
                  </a:solidFill>
                  <a:latin charset="-122" pitchFamily="34" typeface="微软雅黑"/>
                  <a:ea charset="-122" pitchFamily="34" typeface="微软雅黑"/>
                  <a:cs charset="0" panose="020b0604020202020204" pitchFamily="34" typeface="Arial"/>
                </a:rPr>
                <a:t>诊断收入</a:t>
              </a:r>
            </a:p>
          </p:txBody>
        </p:sp>
      </p:grpSp>
      <p:sp>
        <p:nvSpPr>
          <p:cNvPr id="20" name="矩形 19"/>
          <p:cNvSpPr/>
          <p:nvPr/>
        </p:nvSpPr>
        <p:spPr>
          <a:xfrm>
            <a:off x="912774" y="7787"/>
            <a:ext cx="2159678" cy="68562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3996"/>
            <a:r>
              <a:rPr altLang="en-US" b="1" lang="zh-CN" sz="2799">
                <a:solidFill>
                  <a:prstClr val="white"/>
                </a:solidFill>
                <a:latin charset="-122" pitchFamily="34" typeface="微软雅黑"/>
                <a:ea charset="-122" pitchFamily="34" typeface="微软雅黑"/>
              </a:rPr>
              <a:t>运营规划</a:t>
            </a:r>
          </a:p>
        </p:txBody>
      </p:sp>
      <p:cxnSp>
        <p:nvCxnSpPr>
          <p:cNvPr id="21" name="直接连接符 20"/>
          <p:cNvCxnSpPr/>
          <p:nvPr/>
        </p:nvCxnSpPr>
        <p:spPr>
          <a:xfrm>
            <a:off x="0" y="693408"/>
            <a:ext cx="12188826" cy="0"/>
          </a:xfrm>
          <a:prstGeom prst="line">
            <a:avLst/>
          </a:prstGeom>
          <a:ln>
            <a:solidFill>
              <a:schemeClr val="bg1">
                <a:lumMod val="75000"/>
                <a:alpha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val="3060575894"/>
      </p:ext>
    </p:extLst>
  </p:cSld>
  <p:clrMapOvr>
    <a:masterClrMapping/>
  </p:clrMapOvr>
  <p:transition spd="slow">
    <p:push dir="u"/>
  </p:transition>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组合 1"/>
          <p:cNvGrpSpPr/>
          <p:nvPr/>
        </p:nvGrpSpPr>
        <p:grpSpPr>
          <a:xfrm>
            <a:off x="1704656" y="1997191"/>
            <a:ext cx="4895269" cy="431936"/>
            <a:chOff x="3779912" y="1777380"/>
            <a:chExt cx="4896544" cy="432048"/>
          </a:xfrm>
        </p:grpSpPr>
        <p:sp>
          <p:nvSpPr>
            <p:cNvPr id="3" name="矩形 2"/>
            <p:cNvSpPr/>
            <p:nvPr/>
          </p:nvSpPr>
          <p:spPr>
            <a:xfrm>
              <a:off x="3779912" y="1777380"/>
              <a:ext cx="4896544" cy="432048"/>
            </a:xfrm>
            <a:prstGeom prst="rect">
              <a:avLst/>
            </a:prstGeom>
            <a:noFill/>
            <a:ln algn="ctr" cap="flat" cmpd="sng" w="12700">
              <a:solidFill>
                <a:schemeClr val="tx2"/>
              </a:solidFill>
              <a:prstDash val="solid"/>
            </a:ln>
            <a:effectLst>
              <a:outerShdw algn="t" blurRad="50800" dir="5400000" dist="38100" rotWithShape="0">
                <a:prstClr val="black">
                  <a:alpha val="40000"/>
                </a:prstClr>
              </a:outerShdw>
            </a:effectLst>
          </p:spPr>
          <p:txBody>
            <a:bodyPr anchor="ctr" rtlCol="0"/>
            <a:lstStyle/>
            <a:p>
              <a:pPr algn="ctr">
                <a:defRPr/>
              </a:pPr>
              <a:endParaRPr altLang="en-US" kern="0" lang="zh-CN" sz="1799">
                <a:solidFill>
                  <a:sysClr lastClr="FFFFFF" val="window"/>
                </a:solidFill>
                <a:ea typeface="微软雅黑"/>
              </a:endParaRPr>
            </a:p>
          </p:txBody>
        </p:sp>
        <p:sp>
          <p:nvSpPr>
            <p:cNvPr id="4" name="矩形 3"/>
            <p:cNvSpPr/>
            <p:nvPr/>
          </p:nvSpPr>
          <p:spPr>
            <a:xfrm>
              <a:off x="3779912" y="1777380"/>
              <a:ext cx="432048" cy="432048"/>
            </a:xfrm>
            <a:prstGeom prst="rect">
              <a:avLst/>
            </a:prstGeom>
            <a:solidFill>
              <a:schemeClr val="tx2"/>
            </a:solidFill>
            <a:ln algn="ctr" cap="flat" cmpd="sng" w="12700">
              <a:solidFill>
                <a:schemeClr val="tx2"/>
              </a:solidFill>
              <a:prstDash val="solid"/>
            </a:ln>
            <a:effectLst/>
          </p:spPr>
          <p:txBody>
            <a:bodyPr anchor="ctr" rtlCol="0"/>
            <a:lstStyle/>
            <a:p>
              <a:pPr algn="ctr">
                <a:defRPr/>
              </a:pPr>
              <a:r>
                <a:rPr altLang="zh-CN" kern="0" lang="en-US" sz="2399">
                  <a:solidFill>
                    <a:sysClr lastClr="FFFFFF" val="window"/>
                  </a:solidFill>
                  <a:latin charset="0" pitchFamily="82" typeface="Broadway"/>
                  <a:ea typeface="微软雅黑"/>
                </a:rPr>
                <a:t>1</a:t>
              </a:r>
            </a:p>
          </p:txBody>
        </p:sp>
        <p:sp>
          <p:nvSpPr>
            <p:cNvPr id="5" name="TextBox 37"/>
            <p:cNvSpPr txBox="1"/>
            <p:nvPr/>
          </p:nvSpPr>
          <p:spPr>
            <a:xfrm>
              <a:off x="4382368" y="1824127"/>
              <a:ext cx="4078064" cy="365702"/>
            </a:xfrm>
            <a:prstGeom prst="rect">
              <a:avLst/>
            </a:prstGeom>
            <a:noFill/>
          </p:spPr>
          <p:txBody>
            <a:bodyPr rtlCol="0" wrap="square">
              <a:spAutoFit/>
            </a:bodyPr>
            <a:lstStyle/>
            <a:p>
              <a:pPr defTabSz="913996">
                <a:defRPr/>
              </a:pPr>
              <a:r>
                <a:rPr altLang="en-US" b="1" lang="zh-CN" sz="1799">
                  <a:solidFill>
                    <a:srgbClr val="1F497D"/>
                  </a:solidFill>
                  <a:latin charset="-122" pitchFamily="34" typeface="微软雅黑"/>
                  <a:ea charset="-122" pitchFamily="34" typeface="微软雅黑"/>
                </a:rPr>
                <a:t>                   医院战略规划</a:t>
              </a:r>
            </a:p>
          </p:txBody>
        </p:sp>
      </p:grpSp>
      <p:grpSp>
        <p:nvGrpSpPr>
          <p:cNvPr id="18" name="组合 17"/>
          <p:cNvGrpSpPr/>
          <p:nvPr/>
        </p:nvGrpSpPr>
        <p:grpSpPr>
          <a:xfrm>
            <a:off x="1704656" y="2810410"/>
            <a:ext cx="4895269" cy="431936"/>
            <a:chOff x="3779912" y="1777380"/>
            <a:chExt cx="4896544" cy="432048"/>
          </a:xfrm>
        </p:grpSpPr>
        <p:sp>
          <p:nvSpPr>
            <p:cNvPr id="19" name="矩形 18"/>
            <p:cNvSpPr/>
            <p:nvPr/>
          </p:nvSpPr>
          <p:spPr>
            <a:xfrm>
              <a:off x="3779912" y="1777380"/>
              <a:ext cx="4896544" cy="432048"/>
            </a:xfrm>
            <a:prstGeom prst="rect">
              <a:avLst/>
            </a:prstGeom>
            <a:noFill/>
            <a:ln algn="ctr" cap="flat" cmpd="sng" w="12700">
              <a:solidFill>
                <a:schemeClr val="tx2"/>
              </a:solidFill>
              <a:prstDash val="solid"/>
            </a:ln>
            <a:effectLst>
              <a:outerShdw algn="t" blurRad="50800" dir="5400000" dist="38100" rotWithShape="0">
                <a:prstClr val="black">
                  <a:alpha val="40000"/>
                </a:prstClr>
              </a:outerShdw>
            </a:effectLst>
          </p:spPr>
          <p:txBody>
            <a:bodyPr anchor="ctr" rtlCol="0"/>
            <a:lstStyle/>
            <a:p>
              <a:pPr algn="ctr">
                <a:defRPr/>
              </a:pPr>
              <a:endParaRPr altLang="en-US" kern="0" lang="zh-CN" sz="1799">
                <a:solidFill>
                  <a:sysClr lastClr="FFFFFF" val="window"/>
                </a:solidFill>
                <a:ea typeface="微软雅黑"/>
              </a:endParaRPr>
            </a:p>
          </p:txBody>
        </p:sp>
        <p:sp>
          <p:nvSpPr>
            <p:cNvPr id="20" name="矩形 19"/>
            <p:cNvSpPr/>
            <p:nvPr/>
          </p:nvSpPr>
          <p:spPr>
            <a:xfrm>
              <a:off x="3779912" y="1777380"/>
              <a:ext cx="432048" cy="432048"/>
            </a:xfrm>
            <a:prstGeom prst="rect">
              <a:avLst/>
            </a:prstGeom>
            <a:solidFill>
              <a:schemeClr val="tx2"/>
            </a:solidFill>
            <a:ln algn="ctr" cap="flat" cmpd="sng" w="12700">
              <a:solidFill>
                <a:schemeClr val="tx2"/>
              </a:solidFill>
              <a:prstDash val="solid"/>
            </a:ln>
            <a:effectLst/>
          </p:spPr>
          <p:txBody>
            <a:bodyPr anchor="ctr" rtlCol="0"/>
            <a:lstStyle/>
            <a:p>
              <a:pPr algn="ctr">
                <a:defRPr/>
              </a:pPr>
              <a:r>
                <a:rPr altLang="zh-CN" kern="0" lang="en-US" sz="2399">
                  <a:solidFill>
                    <a:sysClr lastClr="FFFFFF" val="window"/>
                  </a:solidFill>
                  <a:latin charset="0" pitchFamily="82" typeface="Broadway"/>
                  <a:ea typeface="微软雅黑"/>
                </a:rPr>
                <a:t>2</a:t>
              </a:r>
            </a:p>
          </p:txBody>
        </p:sp>
        <p:sp>
          <p:nvSpPr>
            <p:cNvPr id="21" name="TextBox 37"/>
            <p:cNvSpPr txBox="1"/>
            <p:nvPr/>
          </p:nvSpPr>
          <p:spPr>
            <a:xfrm>
              <a:off x="4382368" y="1824127"/>
              <a:ext cx="4078064" cy="350458"/>
            </a:xfrm>
            <a:prstGeom prst="rect">
              <a:avLst/>
            </a:prstGeom>
            <a:noFill/>
          </p:spPr>
          <p:txBody>
            <a:bodyPr rtlCol="0" wrap="square">
              <a:spAutoFit/>
            </a:bodyPr>
            <a:lstStyle/>
            <a:p>
              <a:pPr algn="ctr">
                <a:defRPr/>
              </a:pPr>
              <a:r>
                <a:rPr altLang="en-US" b="1" kern="0" lang="zh-CN" sz="1699">
                  <a:solidFill>
                    <a:srgbClr val="1F497D"/>
                  </a:solidFill>
                  <a:latin charset="-122" pitchFamily="34" typeface="微软雅黑"/>
                  <a:ea charset="-122" pitchFamily="34" typeface="微软雅黑"/>
                </a:rPr>
                <a:t>医院品牌规划</a:t>
              </a:r>
            </a:p>
          </p:txBody>
        </p:sp>
      </p:grpSp>
      <p:grpSp>
        <p:nvGrpSpPr>
          <p:cNvPr id="22" name="组合 21"/>
          <p:cNvGrpSpPr/>
          <p:nvPr/>
        </p:nvGrpSpPr>
        <p:grpSpPr>
          <a:xfrm>
            <a:off x="1704656" y="3623629"/>
            <a:ext cx="4895269" cy="431936"/>
            <a:chOff x="3779912" y="1777380"/>
            <a:chExt cx="4896544" cy="432048"/>
          </a:xfrm>
        </p:grpSpPr>
        <p:sp>
          <p:nvSpPr>
            <p:cNvPr id="23" name="矩形 22"/>
            <p:cNvSpPr/>
            <p:nvPr/>
          </p:nvSpPr>
          <p:spPr>
            <a:xfrm>
              <a:off x="3779912" y="1777380"/>
              <a:ext cx="4896544" cy="432048"/>
            </a:xfrm>
            <a:prstGeom prst="rect">
              <a:avLst/>
            </a:prstGeom>
            <a:noFill/>
            <a:ln algn="ctr" cap="flat" cmpd="sng" w="12700">
              <a:solidFill>
                <a:schemeClr val="tx2"/>
              </a:solidFill>
              <a:prstDash val="solid"/>
            </a:ln>
            <a:effectLst>
              <a:outerShdw algn="t" blurRad="50800" dir="5400000" dist="38100" rotWithShape="0">
                <a:prstClr val="black">
                  <a:alpha val="40000"/>
                </a:prstClr>
              </a:outerShdw>
            </a:effectLst>
          </p:spPr>
          <p:txBody>
            <a:bodyPr anchor="ctr" rtlCol="0"/>
            <a:lstStyle/>
            <a:p>
              <a:pPr algn="ctr">
                <a:defRPr/>
              </a:pPr>
              <a:endParaRPr altLang="en-US" kern="0" lang="zh-CN" sz="1799">
                <a:solidFill>
                  <a:sysClr lastClr="FFFFFF" val="window"/>
                </a:solidFill>
                <a:ea typeface="微软雅黑"/>
              </a:endParaRPr>
            </a:p>
          </p:txBody>
        </p:sp>
        <p:sp>
          <p:nvSpPr>
            <p:cNvPr id="24" name="矩形 23"/>
            <p:cNvSpPr/>
            <p:nvPr/>
          </p:nvSpPr>
          <p:spPr>
            <a:xfrm>
              <a:off x="3779912" y="1777380"/>
              <a:ext cx="432048" cy="432048"/>
            </a:xfrm>
            <a:prstGeom prst="rect">
              <a:avLst/>
            </a:prstGeom>
            <a:solidFill>
              <a:schemeClr val="tx2"/>
            </a:solidFill>
            <a:ln algn="ctr" cap="flat" cmpd="sng" w="12700">
              <a:solidFill>
                <a:schemeClr val="tx2"/>
              </a:solidFill>
              <a:prstDash val="solid"/>
            </a:ln>
            <a:effectLst/>
          </p:spPr>
          <p:txBody>
            <a:bodyPr anchor="ctr" rtlCol="0"/>
            <a:lstStyle/>
            <a:p>
              <a:pPr algn="ctr">
                <a:defRPr/>
              </a:pPr>
              <a:r>
                <a:rPr altLang="zh-CN" kern="0" lang="en-US" sz="2399">
                  <a:solidFill>
                    <a:sysClr lastClr="FFFFFF" val="window"/>
                  </a:solidFill>
                  <a:latin charset="0" pitchFamily="82" typeface="Broadway"/>
                  <a:ea typeface="微软雅黑"/>
                </a:rPr>
                <a:t>3</a:t>
              </a:r>
            </a:p>
          </p:txBody>
        </p:sp>
        <p:sp>
          <p:nvSpPr>
            <p:cNvPr id="25" name="TextBox 37"/>
            <p:cNvSpPr txBox="1"/>
            <p:nvPr/>
          </p:nvSpPr>
          <p:spPr>
            <a:xfrm>
              <a:off x="4382368" y="1824128"/>
              <a:ext cx="4078064" cy="350458"/>
            </a:xfrm>
            <a:prstGeom prst="rect">
              <a:avLst/>
            </a:prstGeom>
            <a:noFill/>
          </p:spPr>
          <p:txBody>
            <a:bodyPr rtlCol="0" wrap="square">
              <a:spAutoFit/>
            </a:bodyPr>
            <a:lstStyle/>
            <a:p>
              <a:pPr algn="ctr">
                <a:defRPr/>
              </a:pPr>
              <a:r>
                <a:rPr altLang="en-US" b="1" kern="0" lang="zh-CN" sz="1699">
                  <a:solidFill>
                    <a:srgbClr val="1F497D"/>
                  </a:solidFill>
                  <a:latin charset="-122" pitchFamily="34" typeface="微软雅黑"/>
                  <a:ea charset="-122" pitchFamily="34" typeface="微软雅黑"/>
                </a:rPr>
                <a:t>医院运营规划</a:t>
              </a:r>
            </a:p>
          </p:txBody>
        </p:sp>
      </p:grpSp>
      <p:grpSp>
        <p:nvGrpSpPr>
          <p:cNvPr id="26" name="组合 25"/>
          <p:cNvGrpSpPr/>
          <p:nvPr/>
        </p:nvGrpSpPr>
        <p:grpSpPr>
          <a:xfrm>
            <a:off x="1704656" y="4436849"/>
            <a:ext cx="4895269" cy="431936"/>
            <a:chOff x="3779912" y="1777380"/>
            <a:chExt cx="4896544" cy="432048"/>
          </a:xfrm>
        </p:grpSpPr>
        <p:sp>
          <p:nvSpPr>
            <p:cNvPr id="27" name="矩形 26"/>
            <p:cNvSpPr/>
            <p:nvPr/>
          </p:nvSpPr>
          <p:spPr>
            <a:xfrm>
              <a:off x="3779912" y="1777380"/>
              <a:ext cx="4896544" cy="432048"/>
            </a:xfrm>
            <a:prstGeom prst="rect">
              <a:avLst/>
            </a:prstGeom>
            <a:noFill/>
            <a:ln algn="ctr" cap="flat" cmpd="sng" w="12700">
              <a:solidFill>
                <a:schemeClr val="tx2"/>
              </a:solidFill>
              <a:prstDash val="solid"/>
            </a:ln>
            <a:effectLst>
              <a:outerShdw algn="t" blurRad="50800" dir="5400000" dist="38100" rotWithShape="0">
                <a:prstClr val="black">
                  <a:alpha val="40000"/>
                </a:prstClr>
              </a:outerShdw>
            </a:effectLst>
          </p:spPr>
          <p:txBody>
            <a:bodyPr anchor="ctr" rtlCol="0"/>
            <a:lstStyle/>
            <a:p>
              <a:pPr algn="ctr">
                <a:defRPr/>
              </a:pPr>
              <a:endParaRPr altLang="en-US" kern="0" lang="zh-CN" sz="1799">
                <a:solidFill>
                  <a:sysClr lastClr="FFFFFF" val="window"/>
                </a:solidFill>
                <a:ea typeface="微软雅黑"/>
              </a:endParaRPr>
            </a:p>
          </p:txBody>
        </p:sp>
        <p:sp>
          <p:nvSpPr>
            <p:cNvPr id="28" name="矩形 27"/>
            <p:cNvSpPr/>
            <p:nvPr/>
          </p:nvSpPr>
          <p:spPr>
            <a:xfrm>
              <a:off x="3779912" y="1777380"/>
              <a:ext cx="432048" cy="432048"/>
            </a:xfrm>
            <a:prstGeom prst="rect">
              <a:avLst/>
            </a:prstGeom>
            <a:solidFill>
              <a:schemeClr val="tx2"/>
            </a:solidFill>
            <a:ln algn="ctr" cap="flat" cmpd="sng" w="12700">
              <a:solidFill>
                <a:schemeClr val="tx2"/>
              </a:solidFill>
              <a:prstDash val="solid"/>
            </a:ln>
            <a:effectLst/>
          </p:spPr>
          <p:txBody>
            <a:bodyPr anchor="ctr" rtlCol="0"/>
            <a:lstStyle/>
            <a:p>
              <a:pPr algn="ctr">
                <a:defRPr/>
              </a:pPr>
              <a:r>
                <a:rPr altLang="zh-CN" kern="0" lang="en-US" sz="2399">
                  <a:solidFill>
                    <a:sysClr lastClr="FFFFFF" val="window"/>
                  </a:solidFill>
                  <a:latin charset="0" pitchFamily="82" typeface="Broadway"/>
                  <a:ea typeface="微软雅黑"/>
                </a:rPr>
                <a:t>4</a:t>
              </a:r>
            </a:p>
          </p:txBody>
        </p:sp>
        <p:sp>
          <p:nvSpPr>
            <p:cNvPr id="29" name="TextBox 37"/>
            <p:cNvSpPr txBox="1"/>
            <p:nvPr/>
          </p:nvSpPr>
          <p:spPr>
            <a:xfrm>
              <a:off x="4382368" y="1824128"/>
              <a:ext cx="4078064" cy="350458"/>
            </a:xfrm>
            <a:prstGeom prst="rect">
              <a:avLst/>
            </a:prstGeom>
            <a:noFill/>
          </p:spPr>
          <p:txBody>
            <a:bodyPr rtlCol="0" wrap="square">
              <a:spAutoFit/>
            </a:bodyPr>
            <a:lstStyle/>
            <a:p>
              <a:pPr algn="ctr">
                <a:defRPr/>
              </a:pPr>
              <a:r>
                <a:rPr altLang="en-US" b="1" kern="0" lang="zh-CN" sz="1699">
                  <a:solidFill>
                    <a:srgbClr val="1F497D"/>
                  </a:solidFill>
                  <a:latin charset="-122" pitchFamily="34" typeface="微软雅黑"/>
                  <a:ea charset="-122" pitchFamily="34" typeface="微软雅黑"/>
                </a:rPr>
                <a:t>医院管理规划</a:t>
              </a:r>
            </a:p>
          </p:txBody>
        </p:sp>
      </p:grpSp>
      <p:sp>
        <p:nvSpPr>
          <p:cNvPr id="33" name="矩形 32"/>
          <p:cNvSpPr/>
          <p:nvPr/>
        </p:nvSpPr>
        <p:spPr>
          <a:xfrm>
            <a:off x="912774" y="893"/>
            <a:ext cx="1342675" cy="68562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3996"/>
            <a:r>
              <a:rPr altLang="en-US" b="1" lang="zh-CN" sz="2799">
                <a:solidFill>
                  <a:prstClr val="white"/>
                </a:solidFill>
                <a:latin charset="-122" pitchFamily="34" typeface="微软雅黑"/>
                <a:ea charset="-122" pitchFamily="34" typeface="微软雅黑"/>
              </a:rPr>
              <a:t>目录</a:t>
            </a:r>
          </a:p>
        </p:txBody>
      </p:sp>
      <p:pic>
        <p:nvPicPr>
          <p:cNvPr id="36" name="图片 35"/>
          <p:cNvPicPr>
            <a:picLocks noChangeAspect="1"/>
          </p:cNvPicPr>
          <p:nvPr/>
        </p:nvPicPr>
        <p:blipFill>
          <a:blip r:embed="rId2">
            <a:clrChange>
              <a:clrFrom>
                <a:srgbClr val="FFFFFF"/>
              </a:clrFrom>
              <a:clrTo>
                <a:srgbClr val="FFFFFF">
                  <a:alpha val="0"/>
                </a:srgbClr>
              </a:clrTo>
            </a:clrChange>
            <a:extLst>
              <a:ext uri="{28A0092B-C50C-407E-A947-70E740481C1C}">
                <a14:useLocalDpi val="0"/>
              </a:ext>
            </a:extLst>
          </a:blip>
          <a:stretch>
            <a:fillRect/>
          </a:stretch>
        </p:blipFill>
        <p:spPr>
          <a:xfrm>
            <a:off x="6815893" y="893"/>
            <a:ext cx="4833631" cy="6856215"/>
          </a:xfrm>
          <a:prstGeom prst="rect">
            <a:avLst/>
          </a:prstGeom>
        </p:spPr>
      </p:pic>
      <p:cxnSp>
        <p:nvCxnSpPr>
          <p:cNvPr id="37" name="直接连接符 36"/>
          <p:cNvCxnSpPr/>
          <p:nvPr/>
        </p:nvCxnSpPr>
        <p:spPr>
          <a:xfrm>
            <a:off x="0" y="686514"/>
            <a:ext cx="12188826" cy="0"/>
          </a:xfrm>
          <a:prstGeom prst="line">
            <a:avLst/>
          </a:prstGeom>
          <a:ln>
            <a:solidFill>
              <a:schemeClr val="bg1">
                <a:lumMod val="75000"/>
                <a:alpha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val="2186883388"/>
      </p:ext>
    </p:extLst>
  </p:cSld>
  <p:clrMapOvr>
    <a:masterClrMapping/>
  </p:clrMapOvr>
  <p:transition spd="slow">
    <p:push dir="u"/>
  </p:transition>
  <p:timing/>
</p:sld>
</file>

<file path=ppt/slides/slide2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1"/>
          <p:cNvSpPr/>
          <p:nvPr/>
        </p:nvSpPr>
        <p:spPr>
          <a:xfrm>
            <a:off x="4455598" y="1255952"/>
            <a:ext cx="3230880" cy="243840"/>
          </a:xfrm>
          <a:prstGeom prst="rect">
            <a:avLst/>
          </a:prstGeom>
        </p:spPr>
        <p:txBody>
          <a:bodyPr wrap="none">
            <a:spAutoFit/>
          </a:bodyPr>
          <a:lstStyle/>
          <a:p>
            <a:pPr algn="just" defTabSz="913996">
              <a:lnSpc>
                <a:spcPts val="1200"/>
              </a:lnSpc>
              <a:spcBef>
                <a:spcPts val="1300"/>
              </a:spcBef>
              <a:spcAft>
                <a:spcPts val="1300"/>
              </a:spcAft>
            </a:pPr>
            <a:r>
              <a:rPr altLang="zh-CN" b="1" kumimoji="1" lang="zh-CN" sz="2399">
                <a:solidFill>
                  <a:srgbClr val="1F497D"/>
                </a:solidFill>
                <a:latin charset="-122" pitchFamily="34" typeface="微软雅黑"/>
                <a:ea charset="-122" pitchFamily="34" typeface="微软雅黑"/>
              </a:rPr>
              <a:t>医院经营业务目标规划</a:t>
            </a:r>
          </a:p>
        </p:txBody>
      </p:sp>
      <p:graphicFrame>
        <p:nvGraphicFramePr>
          <p:cNvPr id="3" name="表格 2"/>
          <p:cNvGraphicFramePr>
            <a:graphicFrameLocks noGrp="1"/>
          </p:cNvGraphicFramePr>
          <p:nvPr>
            <p:extLst/>
          </p:nvPr>
        </p:nvGraphicFramePr>
        <p:xfrm>
          <a:off x="335360" y="1845237"/>
          <a:ext cx="5553710" cy="4373374"/>
        </p:xfrm>
        <a:graphic>
          <a:graphicData uri="http://schemas.openxmlformats.org/drawingml/2006/table">
            <a:tbl>
              <a:tblPr bandRow="1" firstCol="1" firstRow="1">
                <a:tableStyleId>{F5AB1C69-6EDB-4FF4-983F-18BD219EF322}</a:tableStyleId>
              </a:tblPr>
              <a:tblGrid>
                <a:gridCol w="1584176"/>
                <a:gridCol w="1507004"/>
                <a:gridCol w="1374140"/>
                <a:gridCol w="1088390"/>
              </a:tblGrid>
              <a:tr h="300277">
                <a:tc gridSpan="4">
                  <a:txBody>
                    <a:bodyPr vert="horz" wrap="square"/>
                    <a:lstStyle/>
                    <a:p>
                      <a:pPr algn="ctr" indent="88900">
                        <a:spcAft>
                          <a:spcPct val="0"/>
                        </a:spcAft>
                      </a:pPr>
                      <a:r>
                        <a:rPr kern="0" lang="en-US" sz="1400">
                          <a:effectLst/>
                          <a:latin charset="-122" pitchFamily="34" typeface="微软雅黑"/>
                          <a:ea charset="-122" pitchFamily="34" typeface="微软雅黑"/>
                        </a:rPr>
                        <a:t>2014</a:t>
                      </a:r>
                      <a:r>
                        <a:rPr kern="0" lang="zh-CN" sz="1400">
                          <a:effectLst/>
                          <a:latin charset="-122" pitchFamily="34" typeface="微软雅黑"/>
                          <a:ea charset="-122" pitchFamily="34" typeface="微软雅黑"/>
                        </a:rPr>
                        <a:t>年</a:t>
                      </a:r>
                      <a:r>
                        <a:rPr kern="0" lang="en-US" sz="1400">
                          <a:effectLst/>
                          <a:latin charset="-122" pitchFamily="34" typeface="微软雅黑"/>
                          <a:ea charset="-122" pitchFamily="34" typeface="微软雅黑"/>
                        </a:rPr>
                        <a:t>XX</a:t>
                      </a:r>
                      <a:r>
                        <a:rPr kern="0" lang="zh-CN" sz="1400">
                          <a:effectLst/>
                          <a:latin charset="-122" pitchFamily="34" typeface="微软雅黑"/>
                          <a:ea charset="-122" pitchFamily="34" typeface="微软雅黑"/>
                        </a:rPr>
                        <a:t>医院经营目标规划</a:t>
                      </a:r>
                      <a:endParaRPr kern="100" lang="zh-CN" sz="1000">
                        <a:effectLst/>
                        <a:latin charset="-122" pitchFamily="34" typeface="微软雅黑"/>
                        <a:ea charset="-122" pitchFamily="34" typeface="微软雅黑"/>
                      </a:endParaRPr>
                    </a:p>
                  </a:txBody>
                  <a:tcPr anchor="ctr" marB="0" marL="68580" marR="68580" marT="0">
                    <a:solidFill>
                      <a:schemeClr val="tx2"/>
                    </a:solidFill>
                  </a:tcPr>
                </a:tc>
                <a:tc hMerge="1">
                  <a:txBody>
                    <a:bodyPr vert="horz" wrap="square"/>
                    <a:lstStyle/>
                    <a:p>
                      <a:endParaRPr altLang="en-US" lang="zh-CN"/>
                    </a:p>
                  </a:txBody>
                  <a:tcPr/>
                </a:tc>
                <a:tc hMerge="1">
                  <a:txBody>
                    <a:bodyPr vert="horz" wrap="square"/>
                    <a:lstStyle/>
                    <a:p>
                      <a:endParaRPr altLang="en-US" lang="zh-CN"/>
                    </a:p>
                  </a:txBody>
                  <a:tcPr/>
                </a:tc>
                <a:tc hMerge="1">
                  <a:txBody>
                    <a:bodyPr vert="horz" wrap="square"/>
                    <a:lstStyle/>
                    <a:p>
                      <a:endParaRPr altLang="en-US" lang="zh-CN"/>
                    </a:p>
                  </a:txBody>
                  <a:tcPr/>
                </a:tc>
              </a:tr>
              <a:tr h="301546">
                <a:tc>
                  <a:txBody>
                    <a:bodyPr vert="horz" wrap="square"/>
                    <a:lstStyle/>
                    <a:p>
                      <a:pPr algn="ctr">
                        <a:spcAft>
                          <a:spcPct val="0"/>
                        </a:spcAft>
                      </a:pPr>
                      <a:r>
                        <a:rPr kern="0" lang="zh-CN" sz="1100">
                          <a:effectLst/>
                          <a:latin charset="-122" pitchFamily="34" typeface="微软雅黑"/>
                          <a:ea charset="-122" pitchFamily="34" typeface="微软雅黑"/>
                        </a:rPr>
                        <a:t>项目</a:t>
                      </a:r>
                      <a:r>
                        <a:rPr kern="0" lang="en-US" sz="1100">
                          <a:effectLst/>
                          <a:latin charset="-122" pitchFamily="34" typeface="微软雅黑"/>
                          <a:ea charset="-122" pitchFamily="34" typeface="微软雅黑"/>
                        </a:rPr>
                        <a:t>/</a:t>
                      </a:r>
                      <a:r>
                        <a:rPr kern="0" lang="zh-CN" sz="1100">
                          <a:effectLst/>
                          <a:latin charset="-122" pitchFamily="34" typeface="微软雅黑"/>
                          <a:ea charset="-122" pitchFamily="34" typeface="微软雅黑"/>
                        </a:rPr>
                        <a:t>年份</a:t>
                      </a:r>
                      <a:endParaRPr kern="100" lang="zh-CN" sz="1000">
                        <a:effectLst/>
                        <a:latin charset="-122" pitchFamily="34" typeface="微软雅黑"/>
                        <a:ea charset="-122" pitchFamily="34" typeface="微软雅黑"/>
                      </a:endParaRPr>
                    </a:p>
                  </a:txBody>
                  <a:tcPr anchor="ctr" marB="0" marL="68580" marR="68580" marT="0">
                    <a:solidFill>
                      <a:schemeClr val="tx2"/>
                    </a:solidFill>
                  </a:tcPr>
                </a:tc>
                <a:tc>
                  <a:txBody>
                    <a:bodyPr vert="horz" wrap="square"/>
                    <a:lstStyle/>
                    <a:p>
                      <a:pPr algn="ctr">
                        <a:spcAft>
                          <a:spcPct val="0"/>
                        </a:spcAft>
                      </a:pPr>
                      <a:r>
                        <a:rPr kern="0" lang="en-US" sz="1200">
                          <a:effectLst/>
                          <a:latin charset="-122" pitchFamily="34" typeface="微软雅黑"/>
                          <a:ea charset="-122" pitchFamily="34" typeface="微软雅黑"/>
                        </a:rPr>
                        <a:t>2013</a:t>
                      </a:r>
                      <a:r>
                        <a:rPr kern="0" lang="zh-CN" sz="1200">
                          <a:effectLst/>
                          <a:latin charset="-122" pitchFamily="34" typeface="微软雅黑"/>
                          <a:ea charset="-122" pitchFamily="34" typeface="微软雅黑"/>
                        </a:rPr>
                        <a:t>年</a:t>
                      </a:r>
                      <a:endParaRPr b="1" kern="100" lang="zh-CN" sz="1000">
                        <a:effectLst/>
                        <a:latin charset="-122" pitchFamily="34" typeface="微软雅黑"/>
                        <a:ea charset="-122" pitchFamily="34" typeface="微软雅黑"/>
                      </a:endParaRPr>
                    </a:p>
                  </a:txBody>
                  <a:tcPr anchor="ctr" marB="0" marL="68580" marR="68580" marT="0"/>
                </a:tc>
                <a:tc>
                  <a:txBody>
                    <a:bodyPr vert="horz" wrap="square"/>
                    <a:lstStyle/>
                    <a:p>
                      <a:pPr algn="ctr">
                        <a:spcAft>
                          <a:spcPct val="0"/>
                        </a:spcAft>
                      </a:pPr>
                      <a:r>
                        <a:rPr kern="0" lang="en-US" sz="1200">
                          <a:effectLst/>
                          <a:latin charset="-122" pitchFamily="34" typeface="微软雅黑"/>
                          <a:ea charset="-122" pitchFamily="34" typeface="微软雅黑"/>
                        </a:rPr>
                        <a:t>2014</a:t>
                      </a:r>
                      <a:r>
                        <a:rPr kern="0" lang="zh-CN" sz="1200">
                          <a:effectLst/>
                          <a:latin charset="-122" pitchFamily="34" typeface="微软雅黑"/>
                          <a:ea charset="-122" pitchFamily="34" typeface="微软雅黑"/>
                        </a:rPr>
                        <a:t>年</a:t>
                      </a:r>
                      <a:endParaRPr b="1" kern="100" lang="zh-CN" sz="1000">
                        <a:effectLst/>
                        <a:latin charset="-122" pitchFamily="34" typeface="微软雅黑"/>
                        <a:ea charset="-122" pitchFamily="34" typeface="微软雅黑"/>
                      </a:endParaRPr>
                    </a:p>
                  </a:txBody>
                  <a:tcPr anchor="ctr" marB="0" marL="68580" marR="68580" marT="0"/>
                </a:tc>
                <a:tc>
                  <a:txBody>
                    <a:bodyPr vert="horz" wrap="square"/>
                    <a:lstStyle/>
                    <a:p>
                      <a:pPr algn="l" indent="76200">
                        <a:spcAft>
                          <a:spcPct val="0"/>
                        </a:spcAft>
                      </a:pPr>
                      <a:r>
                        <a:rPr kern="0" lang="zh-CN" sz="1200">
                          <a:effectLst/>
                          <a:latin charset="-122" pitchFamily="34" typeface="微软雅黑"/>
                          <a:ea charset="-122" pitchFamily="34" typeface="微软雅黑"/>
                        </a:rPr>
                        <a:t>同比增长率</a:t>
                      </a:r>
                      <a:endParaRPr b="1" kern="100" lang="zh-CN" sz="1000">
                        <a:effectLst/>
                        <a:latin charset="-122" panose="020b0503020204020204" pitchFamily="34" typeface="微软雅黑"/>
                        <a:ea charset="-122" pitchFamily="34" typeface="微软雅黑"/>
                      </a:endParaRPr>
                    </a:p>
                  </a:txBody>
                  <a:tcPr anchor="ctr" marB="0" marL="68580" marR="68580" marT="0"/>
                </a:tc>
              </a:tr>
              <a:tr h="347255">
                <a:tc>
                  <a:txBody>
                    <a:bodyPr vert="horz" wrap="square"/>
                    <a:lstStyle/>
                    <a:p>
                      <a:pPr algn="ctr">
                        <a:spcAft>
                          <a:spcPct val="0"/>
                        </a:spcAft>
                      </a:pPr>
                      <a:r>
                        <a:rPr kern="0" lang="zh-CN" sz="1100">
                          <a:effectLst/>
                          <a:latin charset="-122" pitchFamily="34" typeface="微软雅黑"/>
                          <a:ea charset="-122" pitchFamily="34" typeface="微软雅黑"/>
                        </a:rPr>
                        <a:t>业务收入</a:t>
                      </a:r>
                      <a:endParaRPr kern="100" lang="zh-CN" sz="1000">
                        <a:effectLst/>
                        <a:latin charset="-122" pitchFamily="34" typeface="微软雅黑"/>
                        <a:ea charset="-122" pitchFamily="34" typeface="微软雅黑"/>
                      </a:endParaRPr>
                    </a:p>
                  </a:txBody>
                  <a:tcPr anchor="ctr" marB="0" marL="68580" marR="68580" marT="0">
                    <a:solidFill>
                      <a:schemeClr val="tx2"/>
                    </a:solidFill>
                  </a:tcPr>
                </a:tc>
                <a:tc>
                  <a:txBody>
                    <a:bodyPr vert="horz" wrap="square"/>
                    <a:lstStyle/>
                    <a:p>
                      <a:pPr algn="l">
                        <a:spcAft>
                          <a:spcPct val="0"/>
                        </a:spcAft>
                      </a:pPr>
                      <a:r>
                        <a:rPr kern="0" lang="zh-CN" sz="1200">
                          <a:effectLst/>
                          <a:latin charset="-122" pitchFamily="34" typeface="微软雅黑"/>
                          <a:ea charset="-122" pitchFamily="34" typeface="微软雅黑"/>
                        </a:rPr>
                        <a:t>　</a:t>
                      </a:r>
                      <a:endParaRPr kern="100" lang="zh-CN" sz="1000">
                        <a:effectLst/>
                        <a:latin charset="-122" pitchFamily="34" typeface="微软雅黑"/>
                        <a:ea charset="-122" pitchFamily="34" typeface="微软雅黑"/>
                      </a:endParaRPr>
                    </a:p>
                  </a:txBody>
                  <a:tcPr anchor="ctr" marB="0" marL="68580" marR="68580" marT="0"/>
                </a:tc>
                <a:tc>
                  <a:txBody>
                    <a:bodyPr vert="horz" wrap="square"/>
                    <a:lstStyle/>
                    <a:p>
                      <a:pPr algn="l">
                        <a:spcAft>
                          <a:spcPct val="0"/>
                        </a:spcAft>
                      </a:pPr>
                      <a:r>
                        <a:rPr kern="0" lang="zh-CN" sz="1200">
                          <a:effectLst/>
                          <a:latin charset="-122" pitchFamily="34" typeface="微软雅黑"/>
                          <a:ea charset="-122" pitchFamily="34" typeface="微软雅黑"/>
                        </a:rPr>
                        <a:t>　</a:t>
                      </a:r>
                      <a:endParaRPr kern="100" lang="zh-CN" sz="1000">
                        <a:effectLst/>
                        <a:latin charset="-122" pitchFamily="34" typeface="微软雅黑"/>
                        <a:ea charset="-122" pitchFamily="34" typeface="微软雅黑"/>
                      </a:endParaRPr>
                    </a:p>
                  </a:txBody>
                  <a:tcPr anchor="ctr" marB="0" marL="68580" marR="68580" marT="0"/>
                </a:tc>
                <a:tc>
                  <a:txBody>
                    <a:bodyPr vert="horz" wrap="square"/>
                    <a:lstStyle/>
                    <a:p>
                      <a:pPr algn="l">
                        <a:spcAft>
                          <a:spcPct val="0"/>
                        </a:spcAft>
                      </a:pPr>
                      <a:r>
                        <a:rPr kern="0" lang="zh-CN" sz="1200">
                          <a:effectLst/>
                          <a:latin charset="-122" pitchFamily="34" typeface="微软雅黑"/>
                          <a:ea charset="-122" pitchFamily="34" typeface="微软雅黑"/>
                        </a:rPr>
                        <a:t>　</a:t>
                      </a:r>
                      <a:endParaRPr kern="100" lang="zh-CN" sz="1000">
                        <a:effectLst/>
                        <a:latin charset="-122" pitchFamily="34" typeface="微软雅黑"/>
                        <a:ea charset="-122" pitchFamily="34" typeface="微软雅黑"/>
                      </a:endParaRPr>
                    </a:p>
                  </a:txBody>
                  <a:tcPr anchor="ctr" marB="0" marL="68580" marR="68580" marT="0"/>
                </a:tc>
              </a:tr>
              <a:tr h="274883">
                <a:tc>
                  <a:txBody>
                    <a:bodyPr vert="horz" wrap="square"/>
                    <a:lstStyle/>
                    <a:p>
                      <a:pPr algn="ctr">
                        <a:spcAft>
                          <a:spcPct val="0"/>
                        </a:spcAft>
                      </a:pPr>
                      <a:r>
                        <a:rPr kern="0" lang="zh-CN" sz="1100">
                          <a:effectLst/>
                          <a:latin charset="-122" pitchFamily="34" typeface="微软雅黑"/>
                          <a:ea charset="-122" pitchFamily="34" typeface="微软雅黑"/>
                        </a:rPr>
                        <a:t>治疗收入</a:t>
                      </a:r>
                      <a:endParaRPr kern="100" lang="zh-CN" sz="1000">
                        <a:effectLst/>
                        <a:latin charset="-122" pitchFamily="34" typeface="微软雅黑"/>
                        <a:ea charset="-122" pitchFamily="34" typeface="微软雅黑"/>
                      </a:endParaRPr>
                    </a:p>
                  </a:txBody>
                  <a:tcPr anchor="ctr" marB="0" marL="68580" marR="68580" marT="0">
                    <a:solidFill>
                      <a:schemeClr val="tx2"/>
                    </a:solidFill>
                  </a:tcPr>
                </a:tc>
                <a:tc>
                  <a:txBody>
                    <a:bodyPr vert="horz" wrap="square"/>
                    <a:lstStyle/>
                    <a:p>
                      <a:pPr algn="l">
                        <a:spcAft>
                          <a:spcPct val="0"/>
                        </a:spcAft>
                      </a:pPr>
                      <a:r>
                        <a:rPr kern="0" lang="zh-CN" sz="1200">
                          <a:effectLst/>
                          <a:latin charset="-122" pitchFamily="34" typeface="微软雅黑"/>
                          <a:ea charset="-122" pitchFamily="34" typeface="微软雅黑"/>
                        </a:rPr>
                        <a:t>　</a:t>
                      </a:r>
                      <a:endParaRPr kern="100" lang="zh-CN" sz="1000">
                        <a:effectLst/>
                        <a:latin charset="-122" pitchFamily="34" typeface="微软雅黑"/>
                        <a:ea charset="-122" pitchFamily="34" typeface="微软雅黑"/>
                      </a:endParaRPr>
                    </a:p>
                  </a:txBody>
                  <a:tcPr anchor="ctr" marB="0" marL="68580" marR="68580" marT="0"/>
                </a:tc>
                <a:tc>
                  <a:txBody>
                    <a:bodyPr vert="horz" wrap="square"/>
                    <a:lstStyle/>
                    <a:p>
                      <a:pPr algn="l">
                        <a:spcAft>
                          <a:spcPct val="0"/>
                        </a:spcAft>
                      </a:pPr>
                      <a:r>
                        <a:rPr kern="0" lang="zh-CN" sz="1200">
                          <a:effectLst/>
                          <a:latin charset="-122" pitchFamily="34" typeface="微软雅黑"/>
                          <a:ea charset="-122" pitchFamily="34" typeface="微软雅黑"/>
                        </a:rPr>
                        <a:t>　</a:t>
                      </a:r>
                      <a:endParaRPr kern="100" lang="zh-CN" sz="1000">
                        <a:effectLst/>
                        <a:latin charset="-122" pitchFamily="34" typeface="微软雅黑"/>
                        <a:ea charset="-122" pitchFamily="34" typeface="微软雅黑"/>
                      </a:endParaRPr>
                    </a:p>
                  </a:txBody>
                  <a:tcPr anchor="ctr" marB="0" marL="68580" marR="68580" marT="0"/>
                </a:tc>
                <a:tc>
                  <a:txBody>
                    <a:bodyPr vert="horz" wrap="square"/>
                    <a:lstStyle/>
                    <a:p>
                      <a:pPr algn="l">
                        <a:spcAft>
                          <a:spcPct val="0"/>
                        </a:spcAft>
                      </a:pPr>
                      <a:r>
                        <a:rPr kern="0" lang="zh-CN" sz="1200">
                          <a:effectLst/>
                          <a:latin charset="-122" pitchFamily="34" typeface="微软雅黑"/>
                          <a:ea charset="-122" pitchFamily="34" typeface="微软雅黑"/>
                        </a:rPr>
                        <a:t>　</a:t>
                      </a:r>
                      <a:endParaRPr kern="100" lang="zh-CN" sz="1000">
                        <a:effectLst/>
                        <a:latin charset="-122" pitchFamily="34" typeface="微软雅黑"/>
                        <a:ea charset="-122" pitchFamily="34" typeface="微软雅黑"/>
                      </a:endParaRPr>
                    </a:p>
                  </a:txBody>
                  <a:tcPr anchor="ctr" marB="0" marL="68580" marR="68580" marT="0"/>
                </a:tc>
              </a:tr>
              <a:tr h="257108">
                <a:tc>
                  <a:txBody>
                    <a:bodyPr vert="horz" wrap="square"/>
                    <a:lstStyle/>
                    <a:p>
                      <a:pPr algn="ctr">
                        <a:spcAft>
                          <a:spcPct val="0"/>
                        </a:spcAft>
                      </a:pPr>
                      <a:r>
                        <a:rPr kern="0" lang="zh-CN" sz="1100">
                          <a:effectLst/>
                          <a:latin charset="-122" pitchFamily="34" typeface="微软雅黑"/>
                          <a:ea charset="-122" pitchFamily="34" typeface="微软雅黑"/>
                        </a:rPr>
                        <a:t>药品收入</a:t>
                      </a:r>
                      <a:endParaRPr kern="100" lang="zh-CN" sz="1000">
                        <a:effectLst/>
                        <a:latin charset="-122" pitchFamily="34" typeface="微软雅黑"/>
                        <a:ea charset="-122" pitchFamily="34" typeface="微软雅黑"/>
                      </a:endParaRPr>
                    </a:p>
                  </a:txBody>
                  <a:tcPr anchor="ctr" marB="0" marL="68580" marR="68580" marT="0">
                    <a:solidFill>
                      <a:schemeClr val="tx2"/>
                    </a:solidFill>
                  </a:tcPr>
                </a:tc>
                <a:tc>
                  <a:txBody>
                    <a:bodyPr vert="horz" wrap="square"/>
                    <a:lstStyle/>
                    <a:p>
                      <a:pPr algn="l">
                        <a:spcAft>
                          <a:spcPct val="0"/>
                        </a:spcAft>
                      </a:pPr>
                      <a:r>
                        <a:rPr kern="0" lang="zh-CN" sz="1200">
                          <a:effectLst/>
                          <a:latin charset="-122" pitchFamily="34" typeface="微软雅黑"/>
                          <a:ea charset="-122" pitchFamily="34" typeface="微软雅黑"/>
                        </a:rPr>
                        <a:t>　</a:t>
                      </a:r>
                      <a:endParaRPr kern="100" lang="zh-CN" sz="1000">
                        <a:effectLst/>
                        <a:latin charset="-122" pitchFamily="34" typeface="微软雅黑"/>
                        <a:ea charset="-122" pitchFamily="34" typeface="微软雅黑"/>
                      </a:endParaRPr>
                    </a:p>
                  </a:txBody>
                  <a:tcPr anchor="ctr" marB="0" marL="68580" marR="68580" marT="0"/>
                </a:tc>
                <a:tc>
                  <a:txBody>
                    <a:bodyPr vert="horz" wrap="square"/>
                    <a:lstStyle/>
                    <a:p>
                      <a:pPr algn="l">
                        <a:spcAft>
                          <a:spcPct val="0"/>
                        </a:spcAft>
                      </a:pPr>
                      <a:r>
                        <a:rPr kern="0" lang="zh-CN" sz="1200">
                          <a:effectLst/>
                          <a:latin charset="-122" pitchFamily="34" typeface="微软雅黑"/>
                          <a:ea charset="-122" pitchFamily="34" typeface="微软雅黑"/>
                        </a:rPr>
                        <a:t>　</a:t>
                      </a:r>
                      <a:endParaRPr kern="100" lang="zh-CN" sz="1000">
                        <a:effectLst/>
                        <a:latin charset="-122" pitchFamily="34" typeface="微软雅黑"/>
                        <a:ea charset="-122" pitchFamily="34" typeface="微软雅黑"/>
                      </a:endParaRPr>
                    </a:p>
                  </a:txBody>
                  <a:tcPr anchor="ctr" marB="0" marL="68580" marR="68580" marT="0"/>
                </a:tc>
                <a:tc>
                  <a:txBody>
                    <a:bodyPr vert="horz" wrap="square"/>
                    <a:lstStyle/>
                    <a:p>
                      <a:pPr algn="l">
                        <a:spcAft>
                          <a:spcPct val="0"/>
                        </a:spcAft>
                      </a:pPr>
                      <a:r>
                        <a:rPr kern="0" lang="zh-CN" sz="1200">
                          <a:effectLst/>
                          <a:latin charset="-122" pitchFamily="34" typeface="微软雅黑"/>
                          <a:ea charset="-122" pitchFamily="34" typeface="微软雅黑"/>
                        </a:rPr>
                        <a:t>　</a:t>
                      </a:r>
                      <a:endParaRPr kern="100" lang="zh-CN" sz="1000">
                        <a:effectLst/>
                        <a:latin charset="-122" pitchFamily="34" typeface="微软雅黑"/>
                        <a:ea charset="-122" pitchFamily="34" typeface="微软雅黑"/>
                      </a:endParaRPr>
                    </a:p>
                  </a:txBody>
                  <a:tcPr anchor="ctr" marB="0" marL="68580" marR="68580" marT="0"/>
                </a:tc>
              </a:tr>
              <a:tr h="257108">
                <a:tc>
                  <a:txBody>
                    <a:bodyPr vert="horz" wrap="square"/>
                    <a:lstStyle/>
                    <a:p>
                      <a:pPr algn="ctr">
                        <a:spcAft>
                          <a:spcPct val="0"/>
                        </a:spcAft>
                      </a:pPr>
                      <a:r>
                        <a:rPr kern="0" lang="zh-CN" sz="1100">
                          <a:effectLst/>
                          <a:latin charset="-122" pitchFamily="34" typeface="微软雅黑"/>
                          <a:ea charset="-122" pitchFamily="34" typeface="微软雅黑"/>
                        </a:rPr>
                        <a:t>检查收入</a:t>
                      </a:r>
                      <a:endParaRPr kern="100" lang="zh-CN" sz="1000">
                        <a:effectLst/>
                        <a:latin charset="-122" pitchFamily="34" typeface="微软雅黑"/>
                        <a:ea charset="-122" pitchFamily="34" typeface="微软雅黑"/>
                      </a:endParaRPr>
                    </a:p>
                  </a:txBody>
                  <a:tcPr anchor="ctr" marB="0" marL="68580" marR="68580" marT="0">
                    <a:solidFill>
                      <a:schemeClr val="tx2"/>
                    </a:solidFill>
                  </a:tcPr>
                </a:tc>
                <a:tc>
                  <a:txBody>
                    <a:bodyPr vert="horz" wrap="square"/>
                    <a:lstStyle/>
                    <a:p>
                      <a:pPr algn="l">
                        <a:spcAft>
                          <a:spcPct val="0"/>
                        </a:spcAft>
                      </a:pPr>
                      <a:r>
                        <a:rPr kern="0" lang="zh-CN" sz="1200">
                          <a:effectLst/>
                          <a:latin charset="-122" pitchFamily="34" typeface="微软雅黑"/>
                          <a:ea charset="-122" pitchFamily="34" typeface="微软雅黑"/>
                        </a:rPr>
                        <a:t>　</a:t>
                      </a:r>
                      <a:endParaRPr kern="100" lang="zh-CN" sz="1000">
                        <a:effectLst/>
                        <a:latin charset="-122" pitchFamily="34" typeface="微软雅黑"/>
                        <a:ea charset="-122" pitchFamily="34" typeface="微软雅黑"/>
                      </a:endParaRPr>
                    </a:p>
                  </a:txBody>
                  <a:tcPr anchor="ctr" marB="0" marL="68580" marR="68580" marT="0"/>
                </a:tc>
                <a:tc>
                  <a:txBody>
                    <a:bodyPr vert="horz" wrap="square"/>
                    <a:lstStyle/>
                    <a:p>
                      <a:pPr algn="l">
                        <a:spcAft>
                          <a:spcPct val="0"/>
                        </a:spcAft>
                      </a:pPr>
                      <a:r>
                        <a:rPr kern="0" lang="zh-CN" sz="1200">
                          <a:effectLst/>
                          <a:latin charset="-122" pitchFamily="34" typeface="微软雅黑"/>
                          <a:ea charset="-122" pitchFamily="34" typeface="微软雅黑"/>
                        </a:rPr>
                        <a:t>　</a:t>
                      </a:r>
                      <a:endParaRPr kern="100" lang="zh-CN" sz="1000">
                        <a:effectLst/>
                        <a:latin charset="-122" pitchFamily="34" typeface="微软雅黑"/>
                        <a:ea charset="-122" pitchFamily="34" typeface="微软雅黑"/>
                      </a:endParaRPr>
                    </a:p>
                  </a:txBody>
                  <a:tcPr anchor="ctr" marB="0" marL="68580" marR="68580" marT="0"/>
                </a:tc>
                <a:tc>
                  <a:txBody>
                    <a:bodyPr vert="horz" wrap="square"/>
                    <a:lstStyle/>
                    <a:p>
                      <a:pPr algn="l">
                        <a:spcAft>
                          <a:spcPct val="0"/>
                        </a:spcAft>
                      </a:pPr>
                      <a:r>
                        <a:rPr kern="0" lang="zh-CN" sz="1200">
                          <a:effectLst/>
                          <a:latin charset="-122" pitchFamily="34" typeface="微软雅黑"/>
                          <a:ea charset="-122" pitchFamily="34" typeface="微软雅黑"/>
                        </a:rPr>
                        <a:t>　</a:t>
                      </a:r>
                      <a:endParaRPr kern="100" lang="zh-CN" sz="1000">
                        <a:effectLst/>
                        <a:latin charset="-122" pitchFamily="34" typeface="微软雅黑"/>
                        <a:ea charset="-122" pitchFamily="34" typeface="微软雅黑"/>
                      </a:endParaRPr>
                    </a:p>
                  </a:txBody>
                  <a:tcPr anchor="ctr" marB="0" marL="68580" marR="68580" marT="0"/>
                </a:tc>
              </a:tr>
              <a:tr h="248855">
                <a:tc>
                  <a:txBody>
                    <a:bodyPr vert="horz" wrap="square"/>
                    <a:lstStyle/>
                    <a:p>
                      <a:pPr algn="ctr">
                        <a:spcAft>
                          <a:spcPct val="0"/>
                        </a:spcAft>
                      </a:pPr>
                      <a:r>
                        <a:rPr kern="0" lang="zh-CN" sz="1100">
                          <a:effectLst/>
                          <a:latin charset="-122" pitchFamily="34" typeface="微软雅黑"/>
                          <a:ea charset="-122" pitchFamily="34" typeface="微软雅黑"/>
                        </a:rPr>
                        <a:t>诊断收入</a:t>
                      </a:r>
                      <a:endParaRPr kern="100" lang="zh-CN" sz="1000">
                        <a:effectLst/>
                        <a:latin charset="-122" pitchFamily="34" typeface="微软雅黑"/>
                        <a:ea charset="-122" pitchFamily="34" typeface="微软雅黑"/>
                      </a:endParaRPr>
                    </a:p>
                  </a:txBody>
                  <a:tcPr anchor="ctr" marB="0" marL="68580" marR="68580" marT="0">
                    <a:solidFill>
                      <a:schemeClr val="tx2"/>
                    </a:solidFill>
                  </a:tcPr>
                </a:tc>
                <a:tc>
                  <a:txBody>
                    <a:bodyPr vert="horz" wrap="square"/>
                    <a:lstStyle/>
                    <a:p>
                      <a:pPr algn="l">
                        <a:spcAft>
                          <a:spcPct val="0"/>
                        </a:spcAft>
                      </a:pPr>
                      <a:r>
                        <a:rPr kern="0" lang="zh-CN" sz="1200">
                          <a:effectLst/>
                          <a:latin charset="-122" pitchFamily="34" typeface="微软雅黑"/>
                          <a:ea charset="-122" pitchFamily="34" typeface="微软雅黑"/>
                        </a:rPr>
                        <a:t>　</a:t>
                      </a:r>
                      <a:endParaRPr kern="100" lang="zh-CN" sz="1000">
                        <a:effectLst/>
                        <a:latin charset="-122" pitchFamily="34" typeface="微软雅黑"/>
                        <a:ea charset="-122" pitchFamily="34" typeface="微软雅黑"/>
                      </a:endParaRPr>
                    </a:p>
                  </a:txBody>
                  <a:tcPr anchor="ctr" marB="0" marL="68580" marR="68580" marT="0"/>
                </a:tc>
                <a:tc>
                  <a:txBody>
                    <a:bodyPr vert="horz" wrap="square"/>
                    <a:lstStyle/>
                    <a:p>
                      <a:pPr algn="l">
                        <a:spcAft>
                          <a:spcPct val="0"/>
                        </a:spcAft>
                      </a:pPr>
                      <a:r>
                        <a:rPr kern="0" lang="zh-CN" sz="1200">
                          <a:effectLst/>
                          <a:latin charset="-122" pitchFamily="34" typeface="微软雅黑"/>
                          <a:ea charset="-122" pitchFamily="34" typeface="微软雅黑"/>
                        </a:rPr>
                        <a:t>　</a:t>
                      </a:r>
                      <a:endParaRPr kern="100" lang="zh-CN" sz="1000">
                        <a:effectLst/>
                        <a:latin charset="-122" pitchFamily="34" typeface="微软雅黑"/>
                        <a:ea charset="-122" pitchFamily="34" typeface="微软雅黑"/>
                      </a:endParaRPr>
                    </a:p>
                  </a:txBody>
                  <a:tcPr anchor="ctr" marB="0" marL="68580" marR="68580" marT="0"/>
                </a:tc>
                <a:tc>
                  <a:txBody>
                    <a:bodyPr vert="horz" wrap="square"/>
                    <a:lstStyle/>
                    <a:p>
                      <a:pPr algn="l">
                        <a:spcAft>
                          <a:spcPct val="0"/>
                        </a:spcAft>
                      </a:pPr>
                      <a:r>
                        <a:rPr kern="0" lang="zh-CN" sz="1200">
                          <a:effectLst/>
                          <a:latin charset="-122" pitchFamily="34" typeface="微软雅黑"/>
                          <a:ea charset="-122" pitchFamily="34" typeface="微软雅黑"/>
                        </a:rPr>
                        <a:t>　</a:t>
                      </a:r>
                      <a:endParaRPr kern="100" lang="zh-CN" sz="1000">
                        <a:effectLst/>
                        <a:latin charset="-122" pitchFamily="34" typeface="微软雅黑"/>
                        <a:ea charset="-122" pitchFamily="34" typeface="微软雅黑"/>
                      </a:endParaRPr>
                    </a:p>
                  </a:txBody>
                  <a:tcPr anchor="ctr" marB="0" marL="68580" marR="68580" marT="0"/>
                </a:tc>
              </a:tr>
              <a:tr h="248855">
                <a:tc>
                  <a:txBody>
                    <a:bodyPr vert="horz" wrap="square"/>
                    <a:lstStyle/>
                    <a:p>
                      <a:pPr algn="ctr">
                        <a:spcAft>
                          <a:spcPct val="0"/>
                        </a:spcAft>
                      </a:pPr>
                      <a:r>
                        <a:rPr kern="0" lang="zh-CN" sz="1100">
                          <a:effectLst/>
                          <a:latin charset="-122" pitchFamily="34" typeface="微软雅黑"/>
                          <a:ea charset="-122" pitchFamily="34" typeface="微软雅黑"/>
                        </a:rPr>
                        <a:t>其他收入</a:t>
                      </a:r>
                      <a:endParaRPr kern="100" lang="zh-CN" sz="1000">
                        <a:effectLst/>
                        <a:latin charset="-122" pitchFamily="34" typeface="微软雅黑"/>
                        <a:ea charset="-122" pitchFamily="34" typeface="微软雅黑"/>
                      </a:endParaRPr>
                    </a:p>
                  </a:txBody>
                  <a:tcPr anchor="ctr" marB="0" marL="68580" marR="68580" marT="0">
                    <a:solidFill>
                      <a:schemeClr val="tx2"/>
                    </a:solidFill>
                  </a:tcPr>
                </a:tc>
                <a:tc>
                  <a:txBody>
                    <a:bodyPr vert="horz" wrap="square"/>
                    <a:lstStyle/>
                    <a:p>
                      <a:pPr algn="l">
                        <a:spcAft>
                          <a:spcPct val="0"/>
                        </a:spcAft>
                      </a:pPr>
                      <a:r>
                        <a:rPr kern="0" lang="zh-CN" sz="1200">
                          <a:effectLst/>
                          <a:latin charset="-122" pitchFamily="34" typeface="微软雅黑"/>
                          <a:ea charset="-122" pitchFamily="34" typeface="微软雅黑"/>
                        </a:rPr>
                        <a:t>　</a:t>
                      </a:r>
                      <a:endParaRPr kern="100" lang="zh-CN" sz="1000">
                        <a:effectLst/>
                        <a:latin charset="-122" pitchFamily="34" typeface="微软雅黑"/>
                        <a:ea charset="-122" pitchFamily="34" typeface="微软雅黑"/>
                      </a:endParaRPr>
                    </a:p>
                  </a:txBody>
                  <a:tcPr anchor="ctr" marB="0" marL="68580" marR="68580" marT="0"/>
                </a:tc>
                <a:tc>
                  <a:txBody>
                    <a:bodyPr vert="horz" wrap="square"/>
                    <a:lstStyle/>
                    <a:p>
                      <a:pPr algn="l">
                        <a:spcAft>
                          <a:spcPct val="0"/>
                        </a:spcAft>
                      </a:pPr>
                      <a:r>
                        <a:rPr kern="0" lang="zh-CN" sz="1200">
                          <a:effectLst/>
                          <a:latin charset="-122" pitchFamily="34" typeface="微软雅黑"/>
                          <a:ea charset="-122" pitchFamily="34" typeface="微软雅黑"/>
                        </a:rPr>
                        <a:t>　</a:t>
                      </a:r>
                      <a:endParaRPr kern="100" lang="zh-CN" sz="1000">
                        <a:effectLst/>
                        <a:latin charset="-122" pitchFamily="34" typeface="微软雅黑"/>
                        <a:ea charset="-122" pitchFamily="34" typeface="微软雅黑"/>
                      </a:endParaRPr>
                    </a:p>
                  </a:txBody>
                  <a:tcPr anchor="ctr" marB="0" marL="68580" marR="68580" marT="0"/>
                </a:tc>
                <a:tc>
                  <a:txBody>
                    <a:bodyPr vert="horz" wrap="square"/>
                    <a:lstStyle/>
                    <a:p>
                      <a:pPr algn="l">
                        <a:spcAft>
                          <a:spcPct val="0"/>
                        </a:spcAft>
                      </a:pPr>
                      <a:r>
                        <a:rPr kern="0" lang="zh-CN" sz="1200">
                          <a:effectLst/>
                          <a:latin charset="-122" pitchFamily="34" typeface="微软雅黑"/>
                          <a:ea charset="-122" pitchFamily="34" typeface="微软雅黑"/>
                        </a:rPr>
                        <a:t>　</a:t>
                      </a:r>
                      <a:endParaRPr kern="100" lang="zh-CN" sz="1000">
                        <a:effectLst/>
                        <a:latin charset="-122" pitchFamily="34" typeface="微软雅黑"/>
                        <a:ea charset="-122" pitchFamily="34" typeface="微软雅黑"/>
                      </a:endParaRPr>
                    </a:p>
                  </a:txBody>
                  <a:tcPr anchor="ctr" marB="0" marL="68580" marR="68580" marT="0"/>
                </a:tc>
              </a:tr>
              <a:tr h="274883">
                <a:tc>
                  <a:txBody>
                    <a:bodyPr vert="horz" wrap="square"/>
                    <a:lstStyle/>
                    <a:p>
                      <a:pPr algn="ctr">
                        <a:spcAft>
                          <a:spcPct val="0"/>
                        </a:spcAft>
                      </a:pPr>
                      <a:r>
                        <a:rPr kern="0" lang="zh-CN" sz="1100">
                          <a:effectLst/>
                          <a:latin charset="-122" pitchFamily="34" typeface="微软雅黑"/>
                          <a:ea charset="-122" pitchFamily="34" typeface="微软雅黑"/>
                        </a:rPr>
                        <a:t>门诊量（万人次）</a:t>
                      </a:r>
                      <a:endParaRPr kern="100" lang="zh-CN" sz="1000">
                        <a:effectLst/>
                        <a:latin charset="-122" pitchFamily="34" typeface="微软雅黑"/>
                        <a:ea charset="-122" pitchFamily="34" typeface="微软雅黑"/>
                      </a:endParaRPr>
                    </a:p>
                  </a:txBody>
                  <a:tcPr anchor="ctr" marB="0" marL="68580" marR="68580" marT="0">
                    <a:solidFill>
                      <a:schemeClr val="tx2"/>
                    </a:solidFill>
                  </a:tcPr>
                </a:tc>
                <a:tc>
                  <a:txBody>
                    <a:bodyPr vert="horz" wrap="square"/>
                    <a:lstStyle/>
                    <a:p>
                      <a:pPr algn="l">
                        <a:spcAft>
                          <a:spcPct val="0"/>
                        </a:spcAft>
                      </a:pPr>
                      <a:r>
                        <a:rPr kern="0" lang="zh-CN" sz="1200">
                          <a:effectLst/>
                          <a:latin charset="-122" pitchFamily="34" typeface="微软雅黑"/>
                          <a:ea charset="-122" pitchFamily="34" typeface="微软雅黑"/>
                        </a:rPr>
                        <a:t>　</a:t>
                      </a:r>
                      <a:endParaRPr kern="100" lang="zh-CN" sz="1000">
                        <a:effectLst/>
                        <a:latin charset="-122" pitchFamily="34" typeface="微软雅黑"/>
                        <a:ea charset="-122" pitchFamily="34" typeface="微软雅黑"/>
                      </a:endParaRPr>
                    </a:p>
                  </a:txBody>
                  <a:tcPr anchor="ctr" marB="0" marL="68580" marR="68580" marT="0"/>
                </a:tc>
                <a:tc>
                  <a:txBody>
                    <a:bodyPr vert="horz" wrap="square"/>
                    <a:lstStyle/>
                    <a:p>
                      <a:pPr algn="l">
                        <a:spcAft>
                          <a:spcPct val="0"/>
                        </a:spcAft>
                      </a:pPr>
                      <a:r>
                        <a:rPr kern="0" lang="zh-CN" sz="1200">
                          <a:effectLst/>
                          <a:latin charset="-122" pitchFamily="34" typeface="微软雅黑"/>
                          <a:ea charset="-122" pitchFamily="34" typeface="微软雅黑"/>
                        </a:rPr>
                        <a:t>　</a:t>
                      </a:r>
                      <a:endParaRPr kern="100" lang="zh-CN" sz="1000">
                        <a:effectLst/>
                        <a:latin charset="-122" pitchFamily="34" typeface="微软雅黑"/>
                        <a:ea charset="-122" pitchFamily="34" typeface="微软雅黑"/>
                      </a:endParaRPr>
                    </a:p>
                  </a:txBody>
                  <a:tcPr anchor="ctr" marB="0" marL="68580" marR="68580" marT="0"/>
                </a:tc>
                <a:tc>
                  <a:txBody>
                    <a:bodyPr vert="horz" wrap="square"/>
                    <a:lstStyle/>
                    <a:p>
                      <a:pPr algn="l">
                        <a:spcAft>
                          <a:spcPct val="0"/>
                        </a:spcAft>
                      </a:pPr>
                      <a:r>
                        <a:rPr kern="0" lang="zh-CN" sz="1200">
                          <a:effectLst/>
                          <a:latin charset="-122" pitchFamily="34" typeface="微软雅黑"/>
                          <a:ea charset="-122" pitchFamily="34" typeface="微软雅黑"/>
                        </a:rPr>
                        <a:t>　</a:t>
                      </a:r>
                      <a:endParaRPr kern="100" lang="zh-CN" sz="1000">
                        <a:effectLst/>
                        <a:latin charset="-122" pitchFamily="34" typeface="微软雅黑"/>
                        <a:ea charset="-122" pitchFamily="34" typeface="微软雅黑"/>
                      </a:endParaRPr>
                    </a:p>
                  </a:txBody>
                  <a:tcPr anchor="ctr" marB="0" marL="68580" marR="68580" marT="0"/>
                </a:tc>
              </a:tr>
              <a:tr h="326305">
                <a:tc>
                  <a:txBody>
                    <a:bodyPr vert="horz" wrap="square"/>
                    <a:lstStyle/>
                    <a:p>
                      <a:pPr algn="ctr">
                        <a:spcAft>
                          <a:spcPct val="0"/>
                        </a:spcAft>
                      </a:pPr>
                      <a:r>
                        <a:rPr kern="0" lang="zh-CN" sz="1100">
                          <a:effectLst/>
                          <a:latin charset="-122" pitchFamily="34" typeface="微软雅黑"/>
                          <a:ea charset="-122" pitchFamily="34" typeface="微软雅黑"/>
                        </a:rPr>
                        <a:t>住院量（万人次）</a:t>
                      </a:r>
                      <a:endParaRPr kern="100" lang="zh-CN" sz="1000">
                        <a:effectLst/>
                        <a:latin charset="-122" pitchFamily="34" typeface="微软雅黑"/>
                        <a:ea charset="-122" pitchFamily="34" typeface="微软雅黑"/>
                      </a:endParaRPr>
                    </a:p>
                  </a:txBody>
                  <a:tcPr anchor="ctr" marB="0" marL="68580" marR="68580" marT="0">
                    <a:solidFill>
                      <a:schemeClr val="tx2"/>
                    </a:solidFill>
                  </a:tcPr>
                </a:tc>
                <a:tc>
                  <a:txBody>
                    <a:bodyPr vert="horz" wrap="square"/>
                    <a:lstStyle/>
                    <a:p>
                      <a:pPr algn="l">
                        <a:spcAft>
                          <a:spcPct val="0"/>
                        </a:spcAft>
                      </a:pPr>
                      <a:r>
                        <a:rPr kern="0" lang="zh-CN" sz="1200">
                          <a:effectLst/>
                          <a:latin charset="-122" pitchFamily="34" typeface="微软雅黑"/>
                          <a:ea charset="-122" pitchFamily="34" typeface="微软雅黑"/>
                        </a:rPr>
                        <a:t>　</a:t>
                      </a:r>
                      <a:endParaRPr kern="100" lang="zh-CN" sz="1000">
                        <a:effectLst/>
                        <a:latin charset="-122" pitchFamily="34" typeface="微软雅黑"/>
                        <a:ea charset="-122" pitchFamily="34" typeface="微软雅黑"/>
                      </a:endParaRPr>
                    </a:p>
                  </a:txBody>
                  <a:tcPr anchor="ctr" marB="0" marL="68580" marR="68580" marT="0"/>
                </a:tc>
                <a:tc>
                  <a:txBody>
                    <a:bodyPr vert="horz" wrap="square"/>
                    <a:lstStyle/>
                    <a:p>
                      <a:pPr algn="l">
                        <a:spcAft>
                          <a:spcPct val="0"/>
                        </a:spcAft>
                      </a:pPr>
                      <a:r>
                        <a:rPr kern="0" lang="zh-CN" sz="1200">
                          <a:effectLst/>
                          <a:latin charset="-122" pitchFamily="34" typeface="微软雅黑"/>
                          <a:ea charset="-122" pitchFamily="34" typeface="微软雅黑"/>
                        </a:rPr>
                        <a:t>　</a:t>
                      </a:r>
                      <a:endParaRPr kern="100" lang="zh-CN" sz="1000">
                        <a:effectLst/>
                        <a:latin charset="-122" pitchFamily="34" typeface="微软雅黑"/>
                        <a:ea charset="-122" pitchFamily="34" typeface="微软雅黑"/>
                      </a:endParaRPr>
                    </a:p>
                  </a:txBody>
                  <a:tcPr anchor="ctr" marB="0" marL="68580" marR="68580" marT="0"/>
                </a:tc>
                <a:tc>
                  <a:txBody>
                    <a:bodyPr vert="horz" wrap="square"/>
                    <a:lstStyle/>
                    <a:p>
                      <a:pPr algn="l">
                        <a:spcAft>
                          <a:spcPct val="0"/>
                        </a:spcAft>
                      </a:pPr>
                      <a:r>
                        <a:rPr kern="0" lang="zh-CN" sz="1200">
                          <a:effectLst/>
                          <a:latin charset="-122" pitchFamily="34" typeface="微软雅黑"/>
                          <a:ea charset="-122" pitchFamily="34" typeface="微软雅黑"/>
                        </a:rPr>
                        <a:t>　</a:t>
                      </a:r>
                      <a:endParaRPr kern="100" lang="zh-CN" sz="1000">
                        <a:effectLst/>
                        <a:latin charset="-122" pitchFamily="34" typeface="微软雅黑"/>
                        <a:ea charset="-122" pitchFamily="34" typeface="微软雅黑"/>
                      </a:endParaRPr>
                    </a:p>
                  </a:txBody>
                  <a:tcPr anchor="ctr" marB="0" marL="68580" marR="68580" marT="0"/>
                </a:tc>
              </a:tr>
              <a:tr h="257108">
                <a:tc>
                  <a:txBody>
                    <a:bodyPr vert="horz" wrap="square"/>
                    <a:lstStyle/>
                    <a:p>
                      <a:pPr algn="ctr">
                        <a:spcAft>
                          <a:spcPct val="0"/>
                        </a:spcAft>
                      </a:pPr>
                      <a:r>
                        <a:rPr kern="0" lang="zh-CN" sz="1100">
                          <a:effectLst/>
                          <a:latin charset="-122" pitchFamily="34" typeface="微软雅黑"/>
                          <a:ea charset="-122" pitchFamily="34" typeface="微软雅黑"/>
                        </a:rPr>
                        <a:t>收入量（万元）</a:t>
                      </a:r>
                      <a:endParaRPr kern="100" lang="zh-CN" sz="1000">
                        <a:effectLst/>
                        <a:latin charset="-122" pitchFamily="34" typeface="微软雅黑"/>
                        <a:ea charset="-122" pitchFamily="34" typeface="微软雅黑"/>
                      </a:endParaRPr>
                    </a:p>
                  </a:txBody>
                  <a:tcPr anchor="ctr" marB="0" marL="68580" marR="68580" marT="0">
                    <a:solidFill>
                      <a:schemeClr val="tx2"/>
                    </a:solidFill>
                  </a:tcPr>
                </a:tc>
                <a:tc>
                  <a:txBody>
                    <a:bodyPr vert="horz" wrap="square"/>
                    <a:lstStyle/>
                    <a:p>
                      <a:pPr algn="l">
                        <a:spcAft>
                          <a:spcPct val="0"/>
                        </a:spcAft>
                      </a:pPr>
                      <a:r>
                        <a:rPr kern="0" lang="zh-CN" sz="1200">
                          <a:effectLst/>
                          <a:latin charset="-122" pitchFamily="34" typeface="微软雅黑"/>
                          <a:ea charset="-122" pitchFamily="34" typeface="微软雅黑"/>
                        </a:rPr>
                        <a:t>　</a:t>
                      </a:r>
                      <a:endParaRPr kern="100" lang="zh-CN" sz="1000">
                        <a:effectLst/>
                        <a:latin charset="-122" pitchFamily="34" typeface="微软雅黑"/>
                        <a:ea charset="-122" pitchFamily="34" typeface="微软雅黑"/>
                      </a:endParaRPr>
                    </a:p>
                  </a:txBody>
                  <a:tcPr anchor="ctr" marB="0" marL="68580" marR="68580" marT="0"/>
                </a:tc>
                <a:tc>
                  <a:txBody>
                    <a:bodyPr vert="horz" wrap="square"/>
                    <a:lstStyle/>
                    <a:p>
                      <a:pPr algn="l">
                        <a:spcAft>
                          <a:spcPct val="0"/>
                        </a:spcAft>
                      </a:pPr>
                      <a:r>
                        <a:rPr kern="0" lang="zh-CN" sz="1200">
                          <a:effectLst/>
                          <a:latin charset="-122" pitchFamily="34" typeface="微软雅黑"/>
                          <a:ea charset="-122" pitchFamily="34" typeface="微软雅黑"/>
                        </a:rPr>
                        <a:t>　</a:t>
                      </a:r>
                      <a:endParaRPr kern="100" lang="zh-CN" sz="1000">
                        <a:effectLst/>
                        <a:latin charset="-122" pitchFamily="34" typeface="微软雅黑"/>
                        <a:ea charset="-122" pitchFamily="34" typeface="微软雅黑"/>
                      </a:endParaRPr>
                    </a:p>
                  </a:txBody>
                  <a:tcPr anchor="ctr" marB="0" marL="68580" marR="68580" marT="0"/>
                </a:tc>
                <a:tc>
                  <a:txBody>
                    <a:bodyPr vert="horz" wrap="square"/>
                    <a:lstStyle/>
                    <a:p>
                      <a:pPr algn="l">
                        <a:spcAft>
                          <a:spcPct val="0"/>
                        </a:spcAft>
                      </a:pPr>
                      <a:r>
                        <a:rPr kern="0" lang="zh-CN" sz="1200">
                          <a:effectLst/>
                          <a:latin charset="-122" pitchFamily="34" typeface="微软雅黑"/>
                          <a:ea charset="-122" pitchFamily="34" typeface="微软雅黑"/>
                        </a:rPr>
                        <a:t>　</a:t>
                      </a:r>
                      <a:endParaRPr kern="100" lang="zh-CN" sz="1000">
                        <a:effectLst/>
                        <a:latin charset="-122" pitchFamily="34" typeface="微软雅黑"/>
                        <a:ea charset="-122" pitchFamily="34" typeface="微软雅黑"/>
                      </a:endParaRPr>
                    </a:p>
                  </a:txBody>
                  <a:tcPr anchor="ctr" marB="0" marL="68580" marR="68580" marT="0"/>
                </a:tc>
              </a:tr>
              <a:tr h="248855">
                <a:tc>
                  <a:txBody>
                    <a:bodyPr vert="horz" wrap="square"/>
                    <a:lstStyle/>
                    <a:p>
                      <a:pPr algn="ctr">
                        <a:spcAft>
                          <a:spcPct val="0"/>
                        </a:spcAft>
                      </a:pPr>
                      <a:r>
                        <a:rPr kern="0" lang="zh-CN" sz="1100">
                          <a:effectLst/>
                          <a:latin charset="-122" pitchFamily="34" typeface="微软雅黑"/>
                          <a:ea charset="-122" pitchFamily="34" typeface="微软雅黑"/>
                        </a:rPr>
                        <a:t>人均门诊费用</a:t>
                      </a:r>
                      <a:endParaRPr kern="100" lang="zh-CN" sz="1000">
                        <a:effectLst/>
                        <a:latin charset="-122" pitchFamily="34" typeface="微软雅黑"/>
                        <a:ea charset="-122" pitchFamily="34" typeface="微软雅黑"/>
                      </a:endParaRPr>
                    </a:p>
                  </a:txBody>
                  <a:tcPr anchor="ctr" marB="0" marL="68580" marR="68580" marT="0">
                    <a:solidFill>
                      <a:schemeClr val="tx2"/>
                    </a:solidFill>
                  </a:tcPr>
                </a:tc>
                <a:tc>
                  <a:txBody>
                    <a:bodyPr vert="horz" wrap="square"/>
                    <a:lstStyle/>
                    <a:p>
                      <a:pPr algn="l">
                        <a:spcAft>
                          <a:spcPct val="0"/>
                        </a:spcAft>
                      </a:pPr>
                      <a:r>
                        <a:rPr kern="0" lang="zh-CN" sz="1200">
                          <a:effectLst/>
                          <a:latin charset="-122" pitchFamily="34" typeface="微软雅黑"/>
                          <a:ea charset="-122" pitchFamily="34" typeface="微软雅黑"/>
                        </a:rPr>
                        <a:t>　</a:t>
                      </a:r>
                      <a:endParaRPr kern="100" lang="zh-CN" sz="1000">
                        <a:effectLst/>
                        <a:latin charset="-122" pitchFamily="34" typeface="微软雅黑"/>
                        <a:ea charset="-122" pitchFamily="34" typeface="微软雅黑"/>
                      </a:endParaRPr>
                    </a:p>
                  </a:txBody>
                  <a:tcPr anchor="ctr" marB="0" marL="68580" marR="68580" marT="0"/>
                </a:tc>
                <a:tc>
                  <a:txBody>
                    <a:bodyPr vert="horz" wrap="square"/>
                    <a:lstStyle/>
                    <a:p>
                      <a:pPr algn="l">
                        <a:spcAft>
                          <a:spcPct val="0"/>
                        </a:spcAft>
                      </a:pPr>
                      <a:r>
                        <a:rPr kern="0" lang="zh-CN" sz="1200">
                          <a:effectLst/>
                          <a:latin charset="-122" pitchFamily="34" typeface="微软雅黑"/>
                          <a:ea charset="-122" pitchFamily="34" typeface="微软雅黑"/>
                        </a:rPr>
                        <a:t>　</a:t>
                      </a:r>
                      <a:endParaRPr kern="100" lang="zh-CN" sz="1000">
                        <a:effectLst/>
                        <a:latin charset="-122" pitchFamily="34" typeface="微软雅黑"/>
                        <a:ea charset="-122" pitchFamily="34" typeface="微软雅黑"/>
                      </a:endParaRPr>
                    </a:p>
                  </a:txBody>
                  <a:tcPr anchor="ctr" marB="0" marL="68580" marR="68580" marT="0"/>
                </a:tc>
                <a:tc>
                  <a:txBody>
                    <a:bodyPr vert="horz" wrap="square"/>
                    <a:lstStyle/>
                    <a:p>
                      <a:pPr algn="l">
                        <a:spcAft>
                          <a:spcPct val="0"/>
                        </a:spcAft>
                      </a:pPr>
                      <a:r>
                        <a:rPr kern="0" lang="zh-CN" sz="1200">
                          <a:effectLst/>
                          <a:latin charset="-122" pitchFamily="34" typeface="微软雅黑"/>
                          <a:ea charset="-122" pitchFamily="34" typeface="微软雅黑"/>
                        </a:rPr>
                        <a:t>　</a:t>
                      </a:r>
                      <a:endParaRPr kern="100" lang="zh-CN" sz="1000">
                        <a:effectLst/>
                        <a:latin charset="-122" pitchFamily="34" typeface="微软雅黑"/>
                        <a:ea charset="-122" pitchFamily="34" typeface="微软雅黑"/>
                      </a:endParaRPr>
                    </a:p>
                  </a:txBody>
                  <a:tcPr anchor="ctr" marB="0" marL="68580" marR="68580" marT="0"/>
                </a:tc>
              </a:tr>
              <a:tr h="257108">
                <a:tc>
                  <a:txBody>
                    <a:bodyPr vert="horz" wrap="square"/>
                    <a:lstStyle/>
                    <a:p>
                      <a:pPr algn="ctr">
                        <a:spcAft>
                          <a:spcPct val="0"/>
                        </a:spcAft>
                      </a:pPr>
                      <a:r>
                        <a:rPr kern="0" lang="zh-CN" sz="1100">
                          <a:effectLst/>
                          <a:latin charset="-122" pitchFamily="34" typeface="微软雅黑"/>
                          <a:ea charset="-122" pitchFamily="34" typeface="微软雅黑"/>
                        </a:rPr>
                        <a:t>平均住院日</a:t>
                      </a:r>
                      <a:endParaRPr kern="100" lang="zh-CN" sz="1000">
                        <a:effectLst/>
                        <a:latin charset="-122" pitchFamily="34" typeface="微软雅黑"/>
                        <a:ea charset="-122" pitchFamily="34" typeface="微软雅黑"/>
                      </a:endParaRPr>
                    </a:p>
                  </a:txBody>
                  <a:tcPr anchor="ctr" marB="0" marL="68580" marR="68580" marT="0">
                    <a:solidFill>
                      <a:schemeClr val="tx2"/>
                    </a:solidFill>
                  </a:tcPr>
                </a:tc>
                <a:tc>
                  <a:txBody>
                    <a:bodyPr vert="horz" wrap="square"/>
                    <a:lstStyle/>
                    <a:p>
                      <a:pPr algn="l">
                        <a:spcAft>
                          <a:spcPct val="0"/>
                        </a:spcAft>
                      </a:pPr>
                      <a:r>
                        <a:rPr kern="0" lang="zh-CN" sz="1200">
                          <a:effectLst/>
                          <a:latin charset="-122" pitchFamily="34" typeface="微软雅黑"/>
                          <a:ea charset="-122" pitchFamily="34" typeface="微软雅黑"/>
                        </a:rPr>
                        <a:t>　</a:t>
                      </a:r>
                      <a:endParaRPr kern="100" lang="zh-CN" sz="1000">
                        <a:effectLst/>
                        <a:latin charset="-122" pitchFamily="34" typeface="微软雅黑"/>
                        <a:ea charset="-122" pitchFamily="34" typeface="微软雅黑"/>
                      </a:endParaRPr>
                    </a:p>
                  </a:txBody>
                  <a:tcPr anchor="ctr" marB="0" marL="68580" marR="68580" marT="0"/>
                </a:tc>
                <a:tc>
                  <a:txBody>
                    <a:bodyPr vert="horz" wrap="square"/>
                    <a:lstStyle/>
                    <a:p>
                      <a:pPr algn="l">
                        <a:spcAft>
                          <a:spcPct val="0"/>
                        </a:spcAft>
                      </a:pPr>
                      <a:r>
                        <a:rPr kern="0" lang="zh-CN" sz="1200">
                          <a:effectLst/>
                          <a:latin charset="-122" pitchFamily="34" typeface="微软雅黑"/>
                          <a:ea charset="-122" pitchFamily="34" typeface="微软雅黑"/>
                        </a:rPr>
                        <a:t>　</a:t>
                      </a:r>
                      <a:endParaRPr kern="100" lang="zh-CN" sz="1000">
                        <a:effectLst/>
                        <a:latin charset="-122" pitchFamily="34" typeface="微软雅黑"/>
                        <a:ea charset="-122" pitchFamily="34" typeface="微软雅黑"/>
                      </a:endParaRPr>
                    </a:p>
                  </a:txBody>
                  <a:tcPr anchor="ctr" marB="0" marL="68580" marR="68580" marT="0"/>
                </a:tc>
                <a:tc>
                  <a:txBody>
                    <a:bodyPr vert="horz" wrap="square"/>
                    <a:lstStyle/>
                    <a:p>
                      <a:pPr algn="l">
                        <a:spcAft>
                          <a:spcPct val="0"/>
                        </a:spcAft>
                      </a:pPr>
                      <a:r>
                        <a:rPr kern="0" lang="zh-CN" sz="1200">
                          <a:effectLst/>
                          <a:latin charset="-122" pitchFamily="34" typeface="微软雅黑"/>
                          <a:ea charset="-122" pitchFamily="34" typeface="微软雅黑"/>
                        </a:rPr>
                        <a:t>　</a:t>
                      </a:r>
                      <a:endParaRPr kern="100" lang="zh-CN" sz="1000">
                        <a:effectLst/>
                        <a:latin charset="-122" pitchFamily="34" typeface="微软雅黑"/>
                        <a:ea charset="-122" pitchFamily="34" typeface="微软雅黑"/>
                      </a:endParaRPr>
                    </a:p>
                  </a:txBody>
                  <a:tcPr anchor="ctr" marB="0" marL="68580" marR="68580" marT="0"/>
                </a:tc>
              </a:tr>
              <a:tr h="292024">
                <a:tc>
                  <a:txBody>
                    <a:bodyPr vert="horz" wrap="square"/>
                    <a:lstStyle/>
                    <a:p>
                      <a:pPr algn="ctr">
                        <a:spcAft>
                          <a:spcPct val="0"/>
                        </a:spcAft>
                      </a:pPr>
                      <a:r>
                        <a:rPr kern="0" lang="zh-CN" sz="1100">
                          <a:effectLst/>
                          <a:latin charset="-122" pitchFamily="34" typeface="微软雅黑"/>
                          <a:ea charset="-122" pitchFamily="34" typeface="微软雅黑"/>
                        </a:rPr>
                        <a:t>人均住院费用</a:t>
                      </a:r>
                      <a:endParaRPr kern="100" lang="zh-CN" sz="1000">
                        <a:effectLst/>
                        <a:latin charset="-122" pitchFamily="34" typeface="微软雅黑"/>
                        <a:ea charset="-122" pitchFamily="34" typeface="微软雅黑"/>
                      </a:endParaRPr>
                    </a:p>
                  </a:txBody>
                  <a:tcPr anchor="ctr" marB="0" marL="68580" marR="68580" marT="0">
                    <a:solidFill>
                      <a:schemeClr val="tx2"/>
                    </a:solidFill>
                  </a:tcPr>
                </a:tc>
                <a:tc>
                  <a:txBody>
                    <a:bodyPr vert="horz" wrap="square"/>
                    <a:lstStyle/>
                    <a:p>
                      <a:pPr algn="l">
                        <a:spcAft>
                          <a:spcPct val="0"/>
                        </a:spcAft>
                      </a:pPr>
                      <a:r>
                        <a:rPr kern="0" lang="zh-CN" sz="1200">
                          <a:effectLst/>
                          <a:latin charset="-122" pitchFamily="34" typeface="微软雅黑"/>
                          <a:ea charset="-122" pitchFamily="34" typeface="微软雅黑"/>
                        </a:rPr>
                        <a:t>　</a:t>
                      </a:r>
                      <a:endParaRPr kern="100" lang="zh-CN" sz="1000">
                        <a:effectLst/>
                        <a:latin charset="-122" pitchFamily="34" typeface="微软雅黑"/>
                        <a:ea charset="-122" pitchFamily="34" typeface="微软雅黑"/>
                      </a:endParaRPr>
                    </a:p>
                  </a:txBody>
                  <a:tcPr anchor="ctr" marB="0" marL="68580" marR="68580" marT="0"/>
                </a:tc>
                <a:tc>
                  <a:txBody>
                    <a:bodyPr vert="horz" wrap="square"/>
                    <a:lstStyle/>
                    <a:p>
                      <a:pPr algn="l">
                        <a:spcAft>
                          <a:spcPct val="0"/>
                        </a:spcAft>
                      </a:pPr>
                      <a:r>
                        <a:rPr kern="0" lang="zh-CN" sz="1200">
                          <a:effectLst/>
                          <a:latin charset="-122" pitchFamily="34" typeface="微软雅黑"/>
                          <a:ea charset="-122" pitchFamily="34" typeface="微软雅黑"/>
                        </a:rPr>
                        <a:t>　</a:t>
                      </a:r>
                      <a:endParaRPr kern="100" lang="zh-CN" sz="1000">
                        <a:effectLst/>
                        <a:latin charset="-122" pitchFamily="34" typeface="微软雅黑"/>
                        <a:ea charset="-122" pitchFamily="34" typeface="微软雅黑"/>
                      </a:endParaRPr>
                    </a:p>
                  </a:txBody>
                  <a:tcPr anchor="ctr" marB="0" marL="68580" marR="68580" marT="0"/>
                </a:tc>
                <a:tc>
                  <a:txBody>
                    <a:bodyPr vert="horz" wrap="square"/>
                    <a:lstStyle/>
                    <a:p>
                      <a:pPr algn="l">
                        <a:spcAft>
                          <a:spcPct val="0"/>
                        </a:spcAft>
                      </a:pPr>
                      <a:r>
                        <a:rPr kern="0" lang="zh-CN" sz="1200">
                          <a:effectLst/>
                          <a:latin charset="-122" pitchFamily="34" typeface="微软雅黑"/>
                          <a:ea charset="-122" pitchFamily="34" typeface="微软雅黑"/>
                        </a:rPr>
                        <a:t>　</a:t>
                      </a:r>
                      <a:endParaRPr kern="100" lang="zh-CN" sz="1000">
                        <a:effectLst/>
                        <a:latin charset="-122" pitchFamily="34" typeface="微软雅黑"/>
                        <a:ea charset="-122" pitchFamily="34" typeface="微软雅黑"/>
                      </a:endParaRPr>
                    </a:p>
                  </a:txBody>
                  <a:tcPr anchor="ctr" marB="0" marL="68580" marR="68580" marT="0"/>
                </a:tc>
              </a:tr>
              <a:tr h="274883">
                <a:tc>
                  <a:txBody>
                    <a:bodyPr vert="horz" wrap="square"/>
                    <a:lstStyle/>
                    <a:p>
                      <a:pPr algn="ctr">
                        <a:spcAft>
                          <a:spcPct val="0"/>
                        </a:spcAft>
                      </a:pPr>
                      <a:r>
                        <a:rPr kern="0" lang="zh-CN" sz="1100">
                          <a:effectLst/>
                          <a:latin charset="-122" pitchFamily="34" typeface="微软雅黑"/>
                          <a:ea charset="-122" pitchFamily="34" typeface="微软雅黑"/>
                        </a:rPr>
                        <a:t>床位周转次数</a:t>
                      </a:r>
                      <a:endParaRPr kern="100" lang="zh-CN" sz="1000">
                        <a:effectLst/>
                        <a:latin charset="-122" pitchFamily="34" typeface="微软雅黑"/>
                        <a:ea charset="-122" pitchFamily="34" typeface="微软雅黑"/>
                      </a:endParaRPr>
                    </a:p>
                  </a:txBody>
                  <a:tcPr anchor="ctr" marB="0" marL="68580" marR="68580" marT="0">
                    <a:solidFill>
                      <a:schemeClr val="tx2"/>
                    </a:solidFill>
                  </a:tcPr>
                </a:tc>
                <a:tc>
                  <a:txBody>
                    <a:bodyPr vert="horz" wrap="square"/>
                    <a:lstStyle/>
                    <a:p>
                      <a:pPr algn="l">
                        <a:spcAft>
                          <a:spcPct val="0"/>
                        </a:spcAft>
                      </a:pPr>
                      <a:r>
                        <a:rPr kern="0" lang="zh-CN" sz="1200">
                          <a:effectLst/>
                          <a:latin charset="-122" pitchFamily="34" typeface="微软雅黑"/>
                          <a:ea charset="-122" pitchFamily="34" typeface="微软雅黑"/>
                        </a:rPr>
                        <a:t>　</a:t>
                      </a:r>
                      <a:endParaRPr kern="100" lang="zh-CN" sz="1000">
                        <a:effectLst/>
                        <a:latin charset="-122" pitchFamily="34" typeface="微软雅黑"/>
                        <a:ea charset="-122" pitchFamily="34" typeface="微软雅黑"/>
                      </a:endParaRPr>
                    </a:p>
                  </a:txBody>
                  <a:tcPr anchor="ctr" marB="0" marL="68580" marR="68580" marT="0"/>
                </a:tc>
                <a:tc>
                  <a:txBody>
                    <a:bodyPr vert="horz" wrap="square"/>
                    <a:lstStyle/>
                    <a:p>
                      <a:pPr algn="l">
                        <a:spcAft>
                          <a:spcPct val="0"/>
                        </a:spcAft>
                      </a:pPr>
                      <a:r>
                        <a:rPr kern="0" lang="zh-CN" sz="1200">
                          <a:effectLst/>
                          <a:latin charset="-122" pitchFamily="34" typeface="微软雅黑"/>
                          <a:ea charset="-122" pitchFamily="34" typeface="微软雅黑"/>
                        </a:rPr>
                        <a:t>　</a:t>
                      </a:r>
                      <a:endParaRPr kern="100" lang="zh-CN" sz="1000">
                        <a:effectLst/>
                        <a:latin charset="-122" pitchFamily="34" typeface="微软雅黑"/>
                        <a:ea charset="-122" pitchFamily="34" typeface="微软雅黑"/>
                      </a:endParaRPr>
                    </a:p>
                  </a:txBody>
                  <a:tcPr anchor="ctr" marB="0" marL="68580" marR="68580" marT="0"/>
                </a:tc>
                <a:tc>
                  <a:txBody>
                    <a:bodyPr vert="horz" wrap="square"/>
                    <a:lstStyle/>
                    <a:p>
                      <a:pPr algn="l">
                        <a:spcAft>
                          <a:spcPct val="0"/>
                        </a:spcAft>
                      </a:pPr>
                      <a:r>
                        <a:rPr kern="0" lang="zh-CN" sz="1200">
                          <a:effectLst/>
                          <a:latin charset="-122" pitchFamily="34" typeface="微软雅黑"/>
                          <a:ea charset="-122" pitchFamily="34" typeface="微软雅黑"/>
                        </a:rPr>
                        <a:t>　</a:t>
                      </a:r>
                      <a:endParaRPr kern="100" lang="zh-CN" sz="1000">
                        <a:effectLst/>
                        <a:latin charset="-122" pitchFamily="34" typeface="微软雅黑"/>
                        <a:ea charset="-122" pitchFamily="34" typeface="微软雅黑"/>
                      </a:endParaRPr>
                    </a:p>
                  </a:txBody>
                  <a:tcPr anchor="ctr" marB="0" marL="68580" marR="68580" marT="0"/>
                </a:tc>
              </a:tr>
              <a:tr h="206321">
                <a:tc>
                  <a:txBody>
                    <a:bodyPr vert="horz" wrap="square"/>
                    <a:lstStyle/>
                    <a:p>
                      <a:pPr algn="ctr">
                        <a:spcAft>
                          <a:spcPct val="0"/>
                        </a:spcAft>
                      </a:pPr>
                      <a:r>
                        <a:rPr kern="0" lang="zh-CN" sz="1100">
                          <a:effectLst/>
                          <a:latin charset="-122" pitchFamily="34" typeface="微软雅黑"/>
                          <a:ea charset="-122" pitchFamily="34" typeface="微软雅黑"/>
                        </a:rPr>
                        <a:t>药占比（</a:t>
                      </a:r>
                      <a:r>
                        <a:rPr kern="0" lang="en-US" sz="1100">
                          <a:effectLst/>
                          <a:latin charset="-122" pitchFamily="34" typeface="微软雅黑"/>
                          <a:ea charset="-122" pitchFamily="34" typeface="微软雅黑"/>
                        </a:rPr>
                        <a:t>%</a:t>
                      </a:r>
                      <a:r>
                        <a:rPr kern="0" lang="zh-CN" sz="1100">
                          <a:effectLst/>
                          <a:latin charset="-122" pitchFamily="34" typeface="微软雅黑"/>
                          <a:ea charset="-122" pitchFamily="34" typeface="微软雅黑"/>
                        </a:rPr>
                        <a:t>）</a:t>
                      </a:r>
                      <a:endParaRPr kern="100" lang="zh-CN" sz="1000">
                        <a:effectLst/>
                        <a:latin charset="-122" pitchFamily="34" typeface="微软雅黑"/>
                        <a:ea charset="-122" pitchFamily="34" typeface="微软雅黑"/>
                      </a:endParaRPr>
                    </a:p>
                  </a:txBody>
                  <a:tcPr anchor="ctr" marB="0" marL="68580" marR="68580" marT="0">
                    <a:solidFill>
                      <a:schemeClr val="tx2"/>
                    </a:solidFill>
                  </a:tcPr>
                </a:tc>
                <a:tc>
                  <a:txBody>
                    <a:bodyPr vert="horz" wrap="square"/>
                    <a:lstStyle/>
                    <a:p>
                      <a:pPr algn="l">
                        <a:spcAft>
                          <a:spcPct val="0"/>
                        </a:spcAft>
                      </a:pPr>
                      <a:r>
                        <a:rPr kern="0" lang="zh-CN" sz="1200">
                          <a:effectLst/>
                          <a:latin charset="-122" pitchFamily="34" typeface="微软雅黑"/>
                          <a:ea charset="-122" pitchFamily="34" typeface="微软雅黑"/>
                        </a:rPr>
                        <a:t>　</a:t>
                      </a:r>
                      <a:endParaRPr kern="100" lang="zh-CN" sz="1000">
                        <a:effectLst/>
                        <a:latin charset="-122" pitchFamily="34" typeface="微软雅黑"/>
                        <a:ea charset="-122" pitchFamily="34" typeface="微软雅黑"/>
                      </a:endParaRPr>
                    </a:p>
                  </a:txBody>
                  <a:tcPr anchor="ctr" marB="0" marL="68580" marR="68580" marT="0"/>
                </a:tc>
                <a:tc>
                  <a:txBody>
                    <a:bodyPr vert="horz" wrap="square"/>
                    <a:lstStyle/>
                    <a:p>
                      <a:pPr algn="l">
                        <a:spcAft>
                          <a:spcPct val="0"/>
                        </a:spcAft>
                      </a:pPr>
                      <a:r>
                        <a:rPr kern="0" lang="zh-CN" sz="1200">
                          <a:effectLst/>
                          <a:latin charset="-122" pitchFamily="34" typeface="微软雅黑"/>
                          <a:ea charset="-122" pitchFamily="34" typeface="微软雅黑"/>
                        </a:rPr>
                        <a:t>　</a:t>
                      </a:r>
                      <a:endParaRPr kern="100" lang="zh-CN" sz="1000">
                        <a:effectLst/>
                        <a:latin charset="-122" pitchFamily="34" typeface="微软雅黑"/>
                        <a:ea charset="-122" pitchFamily="34" typeface="微软雅黑"/>
                      </a:endParaRPr>
                    </a:p>
                  </a:txBody>
                  <a:tcPr anchor="ctr" marB="0" marL="68580" marR="68580" marT="0"/>
                </a:tc>
                <a:tc>
                  <a:txBody>
                    <a:bodyPr vert="horz" wrap="square"/>
                    <a:lstStyle/>
                    <a:p>
                      <a:pPr algn="l">
                        <a:spcAft>
                          <a:spcPct val="0"/>
                        </a:spcAft>
                      </a:pPr>
                      <a:r>
                        <a:rPr kern="0" lang="zh-CN" sz="1200">
                          <a:effectLst/>
                          <a:latin charset="-122" pitchFamily="34" typeface="微软雅黑"/>
                          <a:ea charset="-122" pitchFamily="34" typeface="微软雅黑"/>
                        </a:rPr>
                        <a:t>　</a:t>
                      </a:r>
                      <a:endParaRPr kern="100" lang="zh-CN" sz="1000">
                        <a:effectLst/>
                        <a:latin charset="-122" panose="020b0503020204020204" pitchFamily="34" typeface="微软雅黑"/>
                        <a:ea charset="-122" pitchFamily="34" typeface="微软雅黑"/>
                      </a:endParaRPr>
                    </a:p>
                  </a:txBody>
                  <a:tcPr anchor="ctr" marB="0" marL="68580" marR="68580" marT="0"/>
                </a:tc>
              </a:tr>
            </a:tbl>
          </a:graphicData>
        </a:graphic>
      </p:graphicFrame>
      <p:graphicFrame>
        <p:nvGraphicFramePr>
          <p:cNvPr id="4" name="表格 3"/>
          <p:cNvGraphicFramePr>
            <a:graphicFrameLocks noGrp="1"/>
          </p:cNvGraphicFramePr>
          <p:nvPr>
            <p:extLst/>
          </p:nvPr>
        </p:nvGraphicFramePr>
        <p:xfrm>
          <a:off x="6167991" y="1845237"/>
          <a:ext cx="5616241" cy="4391339"/>
        </p:xfrm>
        <a:graphic>
          <a:graphicData uri="http://schemas.openxmlformats.org/drawingml/2006/table">
            <a:tbl>
              <a:tblPr>
                <a:tableStyleId>{69CF1AB2-1976-4502-BF36-3FF5EA218861}</a:tableStyleId>
              </a:tblPr>
              <a:tblGrid>
                <a:gridCol w="603679"/>
                <a:gridCol w="779732"/>
                <a:gridCol w="835427"/>
                <a:gridCol w="727909"/>
                <a:gridCol w="913788"/>
                <a:gridCol w="862452"/>
                <a:gridCol w="893254"/>
              </a:tblGrid>
              <a:tr h="377672">
                <a:tc gridSpan="7">
                  <a:txBody>
                    <a:bodyPr vert="horz" wrap="square"/>
                    <a:lstStyle/>
                    <a:p>
                      <a:pPr algn="ctr" fontAlgn="ctr"/>
                      <a:r>
                        <a:rPr altLang="zh-CN" lang="en-US" smtClean="0" strike="noStrike" sz="1400" u="none">
                          <a:effectLst/>
                          <a:latin charset="-122" pitchFamily="34" typeface="微软雅黑"/>
                          <a:ea charset="-122" pitchFamily="34" typeface="微软雅黑"/>
                        </a:rPr>
                        <a:t>2014</a:t>
                      </a:r>
                      <a:r>
                        <a:rPr altLang="en-US" lang="zh-CN" smtClean="0" strike="noStrike" sz="1400" u="none">
                          <a:effectLst/>
                          <a:latin charset="-122" pitchFamily="34" typeface="微软雅黑"/>
                          <a:ea charset="-122" pitchFamily="34" typeface="微软雅黑"/>
                        </a:rPr>
                        <a:t>年</a:t>
                      </a:r>
                      <a:r>
                        <a:rPr altLang="zh-CN" lang="en-US" smtClean="0" strike="noStrike" sz="1400" u="none">
                          <a:effectLst/>
                          <a:latin charset="-122" pitchFamily="34" typeface="微软雅黑"/>
                          <a:ea charset="-122" pitchFamily="34" typeface="微软雅黑"/>
                        </a:rPr>
                        <a:t>xx</a:t>
                      </a:r>
                      <a:r>
                        <a:rPr altLang="en-US" lang="zh-CN" smtClean="0" strike="noStrike" sz="1400" u="none">
                          <a:effectLst/>
                          <a:latin charset="-122" pitchFamily="34" typeface="微软雅黑"/>
                          <a:ea charset="-122" pitchFamily="34" typeface="微软雅黑"/>
                        </a:rPr>
                        <a:t>医院</a:t>
                      </a:r>
                      <a:r>
                        <a:rPr altLang="en-US" lang="zh-CN" strike="noStrike" sz="1400" u="none">
                          <a:effectLst/>
                          <a:latin charset="-122" pitchFamily="34" typeface="微软雅黑"/>
                          <a:ea charset="-122" pitchFamily="34" typeface="微软雅黑"/>
                        </a:rPr>
                        <a:t>医疗收入分解表</a:t>
                      </a:r>
                      <a:endParaRPr altLang="en-US" b="1" i="0" lang="zh-CN" strike="noStrike" sz="1400" u="none">
                        <a:solidFill>
                          <a:schemeClr val="bg1"/>
                        </a:solidFill>
                        <a:effectLst/>
                        <a:latin charset="-122" panose="020b0503020204020204" pitchFamily="34" typeface="微软雅黑"/>
                        <a:ea charset="-122" pitchFamily="34" typeface="微软雅黑"/>
                      </a:endParaRPr>
                    </a:p>
                  </a:txBody>
                  <a:tcPr anchor="ctr" marB="0" marL="2823" marR="2823" marT="2822"/>
                </a:tc>
                <a:tc hMerge="1">
                  <a:txBody>
                    <a:bodyPr vert="horz" wrap="square"/>
                    <a:lstStyle/>
                    <a:p>
                      <a:endParaRPr altLang="en-US" lang="zh-CN"/>
                    </a:p>
                  </a:txBody>
                  <a:tcPr/>
                </a:tc>
                <a:tc hMerge="1">
                  <a:txBody>
                    <a:bodyPr vert="horz" wrap="square"/>
                    <a:lstStyle/>
                    <a:p>
                      <a:endParaRPr altLang="en-US" lang="zh-CN"/>
                    </a:p>
                  </a:txBody>
                  <a:tcPr/>
                </a:tc>
                <a:tc hMerge="1">
                  <a:txBody>
                    <a:bodyPr vert="horz" wrap="square"/>
                    <a:lstStyle/>
                    <a:p>
                      <a:endParaRPr altLang="en-US" lang="zh-CN"/>
                    </a:p>
                  </a:txBody>
                  <a:tcPr/>
                </a:tc>
                <a:tc hMerge="1">
                  <a:txBody>
                    <a:bodyPr vert="horz" wrap="square"/>
                    <a:lstStyle/>
                    <a:p>
                      <a:endParaRPr altLang="en-US" lang="zh-CN"/>
                    </a:p>
                  </a:txBody>
                  <a:tcPr/>
                </a:tc>
                <a:tc hMerge="1">
                  <a:txBody>
                    <a:bodyPr vert="horz" wrap="square"/>
                    <a:lstStyle/>
                    <a:p>
                      <a:endParaRPr altLang="en-US" lang="zh-CN"/>
                    </a:p>
                  </a:txBody>
                  <a:tcPr/>
                </a:tc>
                <a:tc hMerge="1">
                  <a:txBody>
                    <a:bodyPr vert="horz" wrap="square"/>
                    <a:lstStyle/>
                    <a:p>
                      <a:endParaRPr altLang="en-US" lang="zh-CN"/>
                    </a:p>
                  </a:txBody>
                  <a:tcPr/>
                </a:tc>
              </a:tr>
              <a:tr h="302207">
                <a:tc rowSpan="2">
                  <a:txBody>
                    <a:bodyPr vert="horz" wrap="square"/>
                    <a:lstStyle/>
                    <a:p>
                      <a:pPr algn="ctr" fontAlgn="ctr"/>
                      <a:r>
                        <a:rPr altLang="en-US" lang="zh-CN" strike="noStrike" sz="1100" u="none">
                          <a:effectLst/>
                          <a:latin charset="-122" pitchFamily="34" typeface="微软雅黑"/>
                          <a:ea charset="-122" pitchFamily="34" typeface="微软雅黑"/>
                        </a:rPr>
                        <a:t>科室</a:t>
                      </a:r>
                      <a:endParaRPr altLang="en-US" b="1" i="0" lang="zh-CN" strike="noStrike" sz="1100" u="none">
                        <a:solidFill>
                          <a:schemeClr val="bg1"/>
                        </a:solidFill>
                        <a:effectLst/>
                        <a:latin charset="-122" pitchFamily="34" typeface="微软雅黑"/>
                        <a:ea charset="-122" pitchFamily="34" typeface="微软雅黑"/>
                      </a:endParaRPr>
                    </a:p>
                  </a:txBody>
                  <a:tcPr anchor="ctr" marB="0" marL="2823" marR="2823" marT="2822"/>
                </a:tc>
                <a:tc gridSpan="2">
                  <a:txBody>
                    <a:bodyPr vert="horz" wrap="square"/>
                    <a:lstStyle/>
                    <a:p>
                      <a:pPr algn="ctr" fontAlgn="ctr"/>
                      <a:r>
                        <a:rPr altLang="zh-CN" lang="en-US" strike="noStrike" sz="1100" u="none">
                          <a:effectLst/>
                          <a:latin charset="-122" pitchFamily="34" typeface="微软雅黑"/>
                          <a:ea charset="-122" pitchFamily="34" typeface="微软雅黑"/>
                        </a:rPr>
                        <a:t>2013</a:t>
                      </a:r>
                      <a:r>
                        <a:rPr altLang="en-US" lang="zh-CN" strike="noStrike" sz="1100" u="none">
                          <a:effectLst/>
                          <a:latin charset="-122" pitchFamily="34" typeface="微软雅黑"/>
                          <a:ea charset="-122" pitchFamily="34" typeface="微软雅黑"/>
                        </a:rPr>
                        <a:t>年经营状况</a:t>
                      </a:r>
                      <a:endParaRPr altLang="en-US" b="1" i="0" lang="zh-CN" strike="noStrike" sz="1100" u="none">
                        <a:solidFill>
                          <a:srgbClr val="000000"/>
                        </a:solidFill>
                        <a:effectLst/>
                        <a:latin charset="-122" pitchFamily="34" typeface="微软雅黑"/>
                        <a:ea charset="-122" pitchFamily="34" typeface="微软雅黑"/>
                      </a:endParaRPr>
                    </a:p>
                  </a:txBody>
                  <a:tcPr anchor="ctr" marB="0" marL="2823" marR="2823" marT="2822"/>
                </a:tc>
                <a:tc hMerge="1">
                  <a:txBody>
                    <a:bodyPr vert="horz" wrap="square"/>
                    <a:lstStyle/>
                    <a:p>
                      <a:endParaRPr altLang="en-US" lang="zh-CN"/>
                    </a:p>
                  </a:txBody>
                  <a:tcPr/>
                </a:tc>
                <a:tc gridSpan="2">
                  <a:txBody>
                    <a:bodyPr vert="horz" wrap="square"/>
                    <a:lstStyle/>
                    <a:p>
                      <a:pPr algn="ctr" fontAlgn="ctr"/>
                      <a:r>
                        <a:rPr altLang="zh-CN" lang="en-US" strike="noStrike" sz="1100" u="none">
                          <a:effectLst/>
                          <a:latin charset="-122" pitchFamily="34" typeface="微软雅黑"/>
                          <a:ea charset="-122" pitchFamily="34" typeface="微软雅黑"/>
                        </a:rPr>
                        <a:t>2014</a:t>
                      </a:r>
                      <a:r>
                        <a:rPr altLang="en-US" lang="zh-CN" strike="noStrike" sz="1100" u="none">
                          <a:effectLst/>
                          <a:latin charset="-122" pitchFamily="34" typeface="微软雅黑"/>
                          <a:ea charset="-122" pitchFamily="34" typeface="微软雅黑"/>
                        </a:rPr>
                        <a:t>年经营目标</a:t>
                      </a:r>
                      <a:endParaRPr altLang="en-US" b="1" i="0" lang="zh-CN" strike="noStrike" sz="1100" u="none">
                        <a:solidFill>
                          <a:srgbClr val="000000"/>
                        </a:solidFill>
                        <a:effectLst/>
                        <a:latin charset="-122" pitchFamily="34" typeface="微软雅黑"/>
                        <a:ea charset="-122" pitchFamily="34" typeface="微软雅黑"/>
                      </a:endParaRPr>
                    </a:p>
                  </a:txBody>
                  <a:tcPr anchor="ctr" marB="0" marL="2823" marR="2823" marT="2822"/>
                </a:tc>
                <a:tc hMerge="1">
                  <a:txBody>
                    <a:bodyPr vert="horz" wrap="square"/>
                    <a:lstStyle/>
                    <a:p>
                      <a:endParaRPr altLang="en-US" lang="zh-CN"/>
                    </a:p>
                  </a:txBody>
                  <a:tcPr/>
                </a:tc>
                <a:tc rowSpan="2">
                  <a:txBody>
                    <a:bodyPr vert="horz" wrap="square"/>
                    <a:lstStyle/>
                    <a:p>
                      <a:pPr algn="ctr" fontAlgn="ctr"/>
                      <a:r>
                        <a:rPr altLang="en-US" lang="zh-CN" strike="noStrike" sz="1100" u="none">
                          <a:effectLst/>
                          <a:latin charset="-122" pitchFamily="34" typeface="微软雅黑"/>
                          <a:ea charset="-122" pitchFamily="34" typeface="微软雅黑"/>
                        </a:rPr>
                        <a:t> </a:t>
                      </a:r>
                      <a:r>
                        <a:rPr altLang="zh-CN" lang="en-US" strike="noStrike" sz="1100" u="none">
                          <a:effectLst/>
                          <a:latin charset="-122" pitchFamily="34" typeface="微软雅黑"/>
                          <a:ea charset="-122" pitchFamily="34" typeface="微软雅黑"/>
                        </a:rPr>
                        <a:t>2014</a:t>
                      </a:r>
                      <a:r>
                        <a:rPr altLang="en-US" lang="zh-CN" strike="noStrike" sz="1100" u="none">
                          <a:effectLst/>
                          <a:latin charset="-122" pitchFamily="34" typeface="微软雅黑"/>
                          <a:ea charset="-122" pitchFamily="34" typeface="微软雅黑"/>
                        </a:rPr>
                        <a:t>年综合成本 </a:t>
                      </a:r>
                      <a:endParaRPr altLang="en-US" b="1" i="0" lang="zh-CN" strike="noStrike" sz="1100" u="none">
                        <a:solidFill>
                          <a:srgbClr val="000000"/>
                        </a:solidFill>
                        <a:effectLst/>
                        <a:latin charset="-122" pitchFamily="34" typeface="微软雅黑"/>
                        <a:ea charset="-122" pitchFamily="34" typeface="微软雅黑"/>
                      </a:endParaRPr>
                    </a:p>
                  </a:txBody>
                  <a:tcPr anchor="ctr" marB="0" marL="2823" marR="2823" marT="2822"/>
                </a:tc>
                <a:tc rowSpan="2">
                  <a:txBody>
                    <a:bodyPr vert="horz" wrap="square"/>
                    <a:lstStyle/>
                    <a:p>
                      <a:pPr algn="ctr" fontAlgn="ctr"/>
                      <a:r>
                        <a:rPr altLang="zh-CN" lang="en-US" strike="noStrike" sz="1100" u="none">
                          <a:effectLst/>
                          <a:latin charset="-122" pitchFamily="34" typeface="微软雅黑"/>
                          <a:ea charset="-122" pitchFamily="34" typeface="微软雅黑"/>
                        </a:rPr>
                        <a:t>2014</a:t>
                      </a:r>
                      <a:r>
                        <a:rPr altLang="en-US" lang="zh-CN" strike="noStrike" sz="1100" u="none">
                          <a:effectLst/>
                          <a:latin charset="-122" pitchFamily="34" typeface="微软雅黑"/>
                          <a:ea charset="-122" pitchFamily="34" typeface="微软雅黑"/>
                        </a:rPr>
                        <a:t>年科室收益</a:t>
                      </a:r>
                      <a:endParaRPr altLang="en-US" b="1" i="0" lang="zh-CN" strike="noStrike" sz="1100" u="none">
                        <a:solidFill>
                          <a:srgbClr val="000000"/>
                        </a:solidFill>
                        <a:effectLst/>
                        <a:latin charset="-122" pitchFamily="34" typeface="微软雅黑"/>
                        <a:ea charset="-122" pitchFamily="34" typeface="微软雅黑"/>
                      </a:endParaRPr>
                    </a:p>
                  </a:txBody>
                  <a:tcPr anchor="ctr" marB="0" marL="2823" marR="2823" marT="2822"/>
                </a:tc>
              </a:tr>
              <a:tr h="250103">
                <a:tc vMerge="1">
                  <a:txBody>
                    <a:bodyPr vert="horz" wrap="square"/>
                    <a:lstStyle/>
                    <a:p>
                      <a:endParaRPr altLang="en-US" lang="zh-CN"/>
                    </a:p>
                  </a:txBody>
                  <a:tcPr/>
                </a:tc>
                <a:tc>
                  <a:txBody>
                    <a:bodyPr vert="horz" wrap="square"/>
                    <a:lstStyle/>
                    <a:p>
                      <a:pPr algn="ctr" fontAlgn="ctr"/>
                      <a:r>
                        <a:rPr altLang="en-US" lang="zh-CN" strike="noStrike" sz="1100" u="none">
                          <a:effectLst/>
                          <a:latin charset="-122" pitchFamily="34" typeface="微软雅黑"/>
                          <a:ea charset="-122" pitchFamily="34" typeface="微软雅黑"/>
                        </a:rPr>
                        <a:t>工作量</a:t>
                      </a:r>
                      <a:endParaRPr altLang="en-US" b="1" i="0" lang="zh-CN" strike="noStrike" sz="1100" u="none">
                        <a:solidFill>
                          <a:srgbClr val="000000"/>
                        </a:solidFill>
                        <a:effectLst/>
                        <a:latin charset="-122" pitchFamily="34" typeface="微软雅黑"/>
                        <a:ea charset="-122" pitchFamily="34" typeface="微软雅黑"/>
                      </a:endParaRPr>
                    </a:p>
                  </a:txBody>
                  <a:tcPr anchor="ctr" marB="0" marL="2823" marR="2823" marT="2822"/>
                </a:tc>
                <a:tc>
                  <a:txBody>
                    <a:bodyPr vert="horz" wrap="square"/>
                    <a:lstStyle/>
                    <a:p>
                      <a:pPr algn="ctr" fontAlgn="ctr"/>
                      <a:r>
                        <a:rPr altLang="en-US" lang="zh-CN" strike="noStrike" sz="1100" u="none">
                          <a:effectLst/>
                          <a:latin charset="-122" pitchFamily="34" typeface="微软雅黑"/>
                          <a:ea charset="-122" pitchFamily="34" typeface="微软雅黑"/>
                        </a:rPr>
                        <a:t>医疗收入</a:t>
                      </a:r>
                      <a:endParaRPr altLang="en-US" b="1" i="0" lang="zh-CN" strike="noStrike" sz="1100" u="none">
                        <a:solidFill>
                          <a:srgbClr val="000000"/>
                        </a:solidFill>
                        <a:effectLst/>
                        <a:latin charset="-122" pitchFamily="34" typeface="微软雅黑"/>
                        <a:ea charset="-122" pitchFamily="34" typeface="微软雅黑"/>
                      </a:endParaRPr>
                    </a:p>
                  </a:txBody>
                  <a:tcPr anchor="ctr" marB="0" marL="2823" marR="2823" marT="2822"/>
                </a:tc>
                <a:tc>
                  <a:txBody>
                    <a:bodyPr vert="horz" wrap="square"/>
                    <a:lstStyle/>
                    <a:p>
                      <a:pPr algn="ctr" fontAlgn="ctr"/>
                      <a:r>
                        <a:rPr altLang="en-US" lang="zh-CN" strike="noStrike" sz="1100" u="none">
                          <a:effectLst/>
                          <a:latin charset="-122" pitchFamily="34" typeface="微软雅黑"/>
                          <a:ea charset="-122" pitchFamily="34" typeface="微软雅黑"/>
                        </a:rPr>
                        <a:t>工作量</a:t>
                      </a:r>
                      <a:endParaRPr altLang="en-US" b="1" i="0" lang="zh-CN" strike="noStrike" sz="1100" u="none">
                        <a:solidFill>
                          <a:srgbClr val="000000"/>
                        </a:solidFill>
                        <a:effectLst/>
                        <a:latin charset="-122" pitchFamily="34" typeface="微软雅黑"/>
                        <a:ea charset="-122" pitchFamily="34" typeface="微软雅黑"/>
                      </a:endParaRPr>
                    </a:p>
                  </a:txBody>
                  <a:tcPr anchor="ctr" marB="0" marL="2823" marR="2823" marT="2822"/>
                </a:tc>
                <a:tc>
                  <a:txBody>
                    <a:bodyPr vert="horz" wrap="square"/>
                    <a:lstStyle/>
                    <a:p>
                      <a:pPr algn="ctr" fontAlgn="ctr"/>
                      <a:r>
                        <a:rPr altLang="en-US" lang="zh-CN" strike="noStrike" sz="1100" u="none">
                          <a:effectLst/>
                          <a:latin charset="-122" pitchFamily="34" typeface="微软雅黑"/>
                          <a:ea charset="-122" pitchFamily="34" typeface="微软雅黑"/>
                        </a:rPr>
                        <a:t>医疗收入</a:t>
                      </a:r>
                      <a:endParaRPr altLang="en-US" b="1" i="0" lang="zh-CN" strike="noStrike" sz="1100" u="none">
                        <a:solidFill>
                          <a:srgbClr val="000000"/>
                        </a:solidFill>
                        <a:effectLst/>
                        <a:latin charset="-122" pitchFamily="34" typeface="微软雅黑"/>
                        <a:ea charset="-122" pitchFamily="34" typeface="微软雅黑"/>
                      </a:endParaRPr>
                    </a:p>
                  </a:txBody>
                  <a:tcPr anchor="ctr" marB="0" marL="2823" marR="2823" marT="2822"/>
                </a:tc>
                <a:tc vMerge="1">
                  <a:txBody>
                    <a:bodyPr vert="horz" wrap="square"/>
                    <a:lstStyle/>
                    <a:p>
                      <a:endParaRPr altLang="en-US" lang="zh-CN"/>
                    </a:p>
                  </a:txBody>
                  <a:tcPr/>
                </a:tc>
                <a:tc vMerge="1">
                  <a:txBody>
                    <a:bodyPr vert="horz" wrap="square"/>
                    <a:lstStyle/>
                    <a:p>
                      <a:endParaRPr altLang="en-US" lang="zh-CN"/>
                    </a:p>
                  </a:txBody>
                  <a:tcPr/>
                </a:tc>
              </a:tr>
              <a:tr h="427261">
                <a:tc>
                  <a:txBody>
                    <a:bodyPr vert="horz" wrap="square"/>
                    <a:lstStyle/>
                    <a:p>
                      <a:pPr algn="ctr" fontAlgn="ctr"/>
                      <a:r>
                        <a:rPr altLang="en-US" lang="zh-CN" strike="noStrike" sz="1100" u="none">
                          <a:effectLst/>
                          <a:latin charset="-122" pitchFamily="34" typeface="微软雅黑"/>
                          <a:ea charset="-122" pitchFamily="34" typeface="微软雅黑"/>
                        </a:rPr>
                        <a:t>心内一科</a:t>
                      </a:r>
                      <a:endParaRPr altLang="en-US" b="1" i="0" lang="zh-CN" strike="noStrike" sz="1100" u="none">
                        <a:solidFill>
                          <a:schemeClr val="bg1"/>
                        </a:solidFill>
                        <a:effectLst/>
                        <a:latin charset="-122" pitchFamily="34" typeface="微软雅黑"/>
                        <a:ea charset="-122" pitchFamily="34" typeface="微软雅黑"/>
                      </a:endParaRPr>
                    </a:p>
                  </a:txBody>
                  <a:tcPr anchor="ctr" marB="0" marL="2823" marR="2823" marT="2822"/>
                </a:tc>
                <a:tc>
                  <a:txBody>
                    <a:bodyPr vert="horz" wrap="square"/>
                    <a:lstStyle/>
                    <a:p>
                      <a:pPr algn="ctr" fontAlgn="ctr"/>
                      <a:r>
                        <a:rPr altLang="en-US" lang="zh-CN" strike="noStrike" sz="1100" u="none">
                          <a:effectLst/>
                          <a:latin charset="-122" pitchFamily="34" typeface="微软雅黑"/>
                          <a:ea charset="-122" pitchFamily="34" typeface="微软雅黑"/>
                        </a:rPr>
                        <a:t>　</a:t>
                      </a:r>
                      <a:endParaRPr altLang="en-US" b="1" i="0" lang="zh-CN" strike="noStrike" sz="1100" u="none">
                        <a:solidFill>
                          <a:srgbClr val="000000"/>
                        </a:solidFill>
                        <a:effectLst/>
                        <a:latin charset="-122" pitchFamily="34" typeface="微软雅黑"/>
                        <a:ea charset="-122" pitchFamily="34" typeface="微软雅黑"/>
                      </a:endParaRPr>
                    </a:p>
                  </a:txBody>
                  <a:tcPr anchor="ctr" marB="0" marL="2823" marR="2823" marT="2822"/>
                </a:tc>
                <a:tc>
                  <a:txBody>
                    <a:bodyPr vert="horz" wrap="square"/>
                    <a:lstStyle/>
                    <a:p>
                      <a:pPr algn="r" fontAlgn="ctr"/>
                      <a:r>
                        <a:rPr altLang="en-US" lang="zh-CN" strike="noStrike" sz="1100" u="none">
                          <a:effectLst/>
                          <a:latin charset="-122" pitchFamily="34" typeface="微软雅黑"/>
                          <a:ea charset="-122" pitchFamily="34" typeface="微软雅黑"/>
                        </a:rPr>
                        <a:t>　</a:t>
                      </a:r>
                      <a:endParaRPr altLang="en-US" b="1" i="0" lang="zh-CN" strike="noStrike" sz="1100" u="none">
                        <a:solidFill>
                          <a:srgbClr val="000000"/>
                        </a:solidFill>
                        <a:effectLst/>
                        <a:latin charset="-122" pitchFamily="34" typeface="微软雅黑"/>
                        <a:ea charset="-122" pitchFamily="34" typeface="微软雅黑"/>
                      </a:endParaRPr>
                    </a:p>
                  </a:txBody>
                  <a:tcPr anchor="ctr" marB="0" marL="2823" marR="2823" marT="2822"/>
                </a:tc>
                <a:tc>
                  <a:txBody>
                    <a:bodyPr vert="horz" wrap="square"/>
                    <a:lstStyle/>
                    <a:p>
                      <a:pPr algn="l" fontAlgn="ctr"/>
                      <a:r>
                        <a:rPr altLang="en-US" lang="zh-CN" strike="noStrike" sz="1100" u="none">
                          <a:effectLst/>
                          <a:latin charset="-122" pitchFamily="34" typeface="微软雅黑"/>
                          <a:ea charset="-122" pitchFamily="34" typeface="微软雅黑"/>
                        </a:rPr>
                        <a:t>门急诊量：                   收容量</a:t>
                      </a:r>
                      <a:endParaRPr altLang="en-US" b="1" i="0" lang="zh-CN" strike="noStrike" sz="1100" u="none">
                        <a:solidFill>
                          <a:srgbClr val="000000"/>
                        </a:solidFill>
                        <a:effectLst/>
                        <a:latin charset="-122" pitchFamily="34" typeface="微软雅黑"/>
                        <a:ea charset="-122" pitchFamily="34" typeface="微软雅黑"/>
                      </a:endParaRPr>
                    </a:p>
                  </a:txBody>
                  <a:tcPr anchor="ctr" marB="0" marL="2823" marR="2823" marT="2822"/>
                </a:tc>
                <a:tc>
                  <a:txBody>
                    <a:bodyPr vert="horz" wrap="square"/>
                    <a:lstStyle/>
                    <a:p>
                      <a:pPr algn="l" fontAlgn="ctr"/>
                      <a:r>
                        <a:rPr altLang="en-US" lang="zh-CN" strike="noStrike" sz="1100" u="none">
                          <a:effectLst/>
                          <a:latin charset="-122" pitchFamily="34" typeface="微软雅黑"/>
                          <a:ea charset="-122" pitchFamily="34" typeface="微软雅黑"/>
                        </a:rPr>
                        <a:t>　</a:t>
                      </a:r>
                      <a:endParaRPr altLang="en-US" b="1" i="0" lang="zh-CN" strike="noStrike" sz="1100" u="none">
                        <a:solidFill>
                          <a:srgbClr val="000000"/>
                        </a:solidFill>
                        <a:effectLst/>
                        <a:latin charset="-122" pitchFamily="34" typeface="微软雅黑"/>
                        <a:ea charset="-122" pitchFamily="34" typeface="微软雅黑"/>
                      </a:endParaRPr>
                    </a:p>
                  </a:txBody>
                  <a:tcPr anchor="ctr" marB="0" marL="2823" marR="2823" marT="2822"/>
                </a:tc>
                <a:tc>
                  <a:txBody>
                    <a:bodyPr vert="horz" wrap="square"/>
                    <a:lstStyle/>
                    <a:p>
                      <a:pPr algn="ctr" fontAlgn="ctr"/>
                      <a:r>
                        <a:rPr altLang="en-US" lang="zh-CN" strike="noStrike" sz="1100" u="none">
                          <a:effectLst/>
                          <a:latin charset="-122" pitchFamily="34" typeface="微软雅黑"/>
                          <a:ea charset="-122" pitchFamily="34" typeface="微软雅黑"/>
                        </a:rPr>
                        <a:t>　</a:t>
                      </a:r>
                      <a:endParaRPr altLang="en-US" b="1" i="0" lang="zh-CN" strike="noStrike" sz="1100" u="none">
                        <a:solidFill>
                          <a:srgbClr val="000000"/>
                        </a:solidFill>
                        <a:effectLst/>
                        <a:latin charset="-122" pitchFamily="34" typeface="微软雅黑"/>
                        <a:ea charset="-122" pitchFamily="34" typeface="微软雅黑"/>
                      </a:endParaRPr>
                    </a:p>
                  </a:txBody>
                  <a:tcPr anchor="ctr" marB="0" marL="2823" marR="2823" marT="2822"/>
                </a:tc>
                <a:tc>
                  <a:txBody>
                    <a:bodyPr vert="horz" wrap="square"/>
                    <a:lstStyle/>
                    <a:p>
                      <a:pPr algn="ctr" fontAlgn="ctr"/>
                      <a:r>
                        <a:rPr altLang="en-US" lang="zh-CN" strike="noStrike" sz="1100" u="none">
                          <a:effectLst/>
                          <a:latin charset="-122" pitchFamily="34" typeface="微软雅黑"/>
                          <a:ea charset="-122" pitchFamily="34" typeface="微软雅黑"/>
                        </a:rPr>
                        <a:t>　</a:t>
                      </a:r>
                      <a:endParaRPr altLang="en-US" b="1" i="0" lang="zh-CN" strike="noStrike" sz="1100" u="none">
                        <a:solidFill>
                          <a:srgbClr val="000000"/>
                        </a:solidFill>
                        <a:effectLst/>
                        <a:latin charset="-122" pitchFamily="34" typeface="微软雅黑"/>
                        <a:ea charset="-122" pitchFamily="34" typeface="微软雅黑"/>
                      </a:endParaRPr>
                    </a:p>
                  </a:txBody>
                  <a:tcPr anchor="ctr" marB="0" marL="2823" marR="2823" marT="2822"/>
                </a:tc>
              </a:tr>
              <a:tr h="279280">
                <a:tc>
                  <a:txBody>
                    <a:bodyPr vert="horz" wrap="square"/>
                    <a:lstStyle/>
                    <a:p>
                      <a:pPr algn="ctr" fontAlgn="ctr"/>
                      <a:r>
                        <a:rPr altLang="en-US" lang="zh-CN" strike="noStrike" sz="1100" u="none">
                          <a:effectLst/>
                          <a:latin charset="-122" pitchFamily="34" typeface="微软雅黑"/>
                          <a:ea charset="-122" pitchFamily="34" typeface="微软雅黑"/>
                        </a:rPr>
                        <a:t>心内二科</a:t>
                      </a:r>
                      <a:endParaRPr altLang="en-US" b="1" i="0" lang="zh-CN" strike="noStrike" sz="1100" u="none">
                        <a:solidFill>
                          <a:schemeClr val="bg1"/>
                        </a:solidFill>
                        <a:effectLst/>
                        <a:latin charset="-122" pitchFamily="34" typeface="微软雅黑"/>
                        <a:ea charset="-122" pitchFamily="34" typeface="微软雅黑"/>
                      </a:endParaRPr>
                    </a:p>
                  </a:txBody>
                  <a:tcPr anchor="ctr" marB="0" marL="2823" marR="2823" marT="2822"/>
                </a:tc>
                <a:tc>
                  <a:txBody>
                    <a:bodyPr vert="horz" wrap="square"/>
                    <a:lstStyle/>
                    <a:p>
                      <a:pPr algn="ctr" fontAlgn="ctr"/>
                      <a:r>
                        <a:rPr altLang="en-US" lang="zh-CN" strike="noStrike" sz="1100" u="none">
                          <a:effectLst/>
                          <a:latin charset="-122" pitchFamily="34" typeface="微软雅黑"/>
                          <a:ea charset="-122" pitchFamily="34" typeface="微软雅黑"/>
                        </a:rPr>
                        <a:t>　</a:t>
                      </a:r>
                      <a:endParaRPr altLang="en-US" b="1" i="0" lang="zh-CN" strike="noStrike" sz="1100" u="none">
                        <a:solidFill>
                          <a:srgbClr val="000000"/>
                        </a:solidFill>
                        <a:effectLst/>
                        <a:latin charset="-122" pitchFamily="34" typeface="微软雅黑"/>
                        <a:ea charset="-122" pitchFamily="34" typeface="微软雅黑"/>
                      </a:endParaRPr>
                    </a:p>
                  </a:txBody>
                  <a:tcPr anchor="ctr" marB="0" marL="2823" marR="2823" marT="2822"/>
                </a:tc>
                <a:tc>
                  <a:txBody>
                    <a:bodyPr vert="horz" wrap="square"/>
                    <a:lstStyle/>
                    <a:p>
                      <a:pPr algn="r" fontAlgn="ctr"/>
                      <a:r>
                        <a:rPr altLang="en-US" lang="zh-CN" strike="noStrike" sz="1100" u="none">
                          <a:effectLst/>
                          <a:latin charset="-122" pitchFamily="34" typeface="微软雅黑"/>
                          <a:ea charset="-122" pitchFamily="34" typeface="微软雅黑"/>
                        </a:rPr>
                        <a:t>　</a:t>
                      </a:r>
                      <a:endParaRPr altLang="en-US" b="1" i="0" lang="zh-CN" strike="noStrike" sz="1100" u="none">
                        <a:solidFill>
                          <a:srgbClr val="000000"/>
                        </a:solidFill>
                        <a:effectLst/>
                        <a:latin charset="-122" pitchFamily="34" typeface="微软雅黑"/>
                        <a:ea charset="-122" pitchFamily="34" typeface="微软雅黑"/>
                      </a:endParaRPr>
                    </a:p>
                  </a:txBody>
                  <a:tcPr anchor="ctr" marB="0" marL="2823" marR="2823" marT="2822"/>
                </a:tc>
                <a:tc>
                  <a:txBody>
                    <a:bodyPr vert="horz" wrap="square"/>
                    <a:lstStyle/>
                    <a:p>
                      <a:pPr algn="r" fontAlgn="ctr"/>
                      <a:r>
                        <a:rPr altLang="en-US" lang="zh-CN" strike="noStrike" sz="1100" u="none">
                          <a:effectLst/>
                          <a:latin charset="-122" pitchFamily="34" typeface="微软雅黑"/>
                          <a:ea charset="-122" pitchFamily="34" typeface="微软雅黑"/>
                        </a:rPr>
                        <a:t>　</a:t>
                      </a:r>
                      <a:endParaRPr altLang="en-US" b="1" i="0" lang="zh-CN" strike="noStrike" sz="1100" u="none">
                        <a:solidFill>
                          <a:srgbClr val="000000"/>
                        </a:solidFill>
                        <a:effectLst/>
                        <a:latin charset="-122" pitchFamily="34" typeface="微软雅黑"/>
                        <a:ea charset="-122" pitchFamily="34" typeface="微软雅黑"/>
                      </a:endParaRPr>
                    </a:p>
                  </a:txBody>
                  <a:tcPr anchor="ctr" marB="0" marL="2823" marR="2823" marT="2822"/>
                </a:tc>
                <a:tc>
                  <a:txBody>
                    <a:bodyPr vert="horz" wrap="square"/>
                    <a:lstStyle/>
                    <a:p>
                      <a:pPr algn="ctr" fontAlgn="ctr"/>
                      <a:r>
                        <a:rPr altLang="en-US" lang="zh-CN" strike="noStrike" sz="1100" u="none">
                          <a:effectLst/>
                          <a:latin charset="-122" pitchFamily="34" typeface="微软雅黑"/>
                          <a:ea charset="-122" pitchFamily="34" typeface="微软雅黑"/>
                        </a:rPr>
                        <a:t>　</a:t>
                      </a:r>
                      <a:endParaRPr altLang="en-US" b="1" i="0" lang="zh-CN" strike="noStrike" sz="1100" u="none">
                        <a:solidFill>
                          <a:srgbClr val="000000"/>
                        </a:solidFill>
                        <a:effectLst/>
                        <a:latin charset="-122" pitchFamily="34" typeface="微软雅黑"/>
                        <a:ea charset="-122" pitchFamily="34" typeface="微软雅黑"/>
                      </a:endParaRPr>
                    </a:p>
                  </a:txBody>
                  <a:tcPr anchor="ctr" marB="0" marL="2823" marR="2823" marT="2822"/>
                </a:tc>
                <a:tc>
                  <a:txBody>
                    <a:bodyPr vert="horz" wrap="square"/>
                    <a:lstStyle/>
                    <a:p>
                      <a:pPr algn="ctr" fontAlgn="ctr"/>
                      <a:r>
                        <a:rPr altLang="en-US" lang="zh-CN" strike="noStrike" sz="1100" u="none">
                          <a:effectLst/>
                          <a:latin charset="-122" pitchFamily="34" typeface="微软雅黑"/>
                          <a:ea charset="-122" pitchFamily="34" typeface="微软雅黑"/>
                        </a:rPr>
                        <a:t>　</a:t>
                      </a:r>
                      <a:endParaRPr altLang="en-US" b="1" i="0" lang="zh-CN" strike="noStrike" sz="1100" u="none">
                        <a:solidFill>
                          <a:srgbClr val="000000"/>
                        </a:solidFill>
                        <a:effectLst/>
                        <a:latin charset="-122" pitchFamily="34" typeface="微软雅黑"/>
                        <a:ea charset="-122" pitchFamily="34" typeface="微软雅黑"/>
                      </a:endParaRPr>
                    </a:p>
                  </a:txBody>
                  <a:tcPr anchor="ctr" marB="0" marL="2823" marR="2823" marT="2822"/>
                </a:tc>
                <a:tc>
                  <a:txBody>
                    <a:bodyPr vert="horz" wrap="square"/>
                    <a:lstStyle/>
                    <a:p>
                      <a:pPr algn="ctr" fontAlgn="ctr"/>
                      <a:r>
                        <a:rPr altLang="en-US" lang="zh-CN" strike="noStrike" sz="1100" u="none">
                          <a:effectLst/>
                          <a:latin charset="-122" pitchFamily="34" typeface="微软雅黑"/>
                          <a:ea charset="-122" pitchFamily="34" typeface="微软雅黑"/>
                        </a:rPr>
                        <a:t>　</a:t>
                      </a:r>
                      <a:endParaRPr altLang="en-US" b="1" i="0" lang="zh-CN" strike="noStrike" sz="1100" u="none">
                        <a:solidFill>
                          <a:srgbClr val="000000"/>
                        </a:solidFill>
                        <a:effectLst/>
                        <a:latin charset="-122" pitchFamily="34" typeface="微软雅黑"/>
                        <a:ea charset="-122" pitchFamily="34" typeface="微软雅黑"/>
                      </a:endParaRPr>
                    </a:p>
                  </a:txBody>
                  <a:tcPr anchor="ctr" marB="0" marL="2823" marR="2823" marT="2822"/>
                </a:tc>
              </a:tr>
              <a:tr h="279280">
                <a:tc>
                  <a:txBody>
                    <a:bodyPr vert="horz" wrap="square"/>
                    <a:lstStyle/>
                    <a:p>
                      <a:pPr algn="ctr" fontAlgn="ctr"/>
                      <a:r>
                        <a:rPr altLang="en-US" lang="zh-CN" strike="noStrike" sz="1100" u="none">
                          <a:effectLst/>
                          <a:latin charset="-122" pitchFamily="34" typeface="微软雅黑"/>
                          <a:ea charset="-122" pitchFamily="34" typeface="微软雅黑"/>
                        </a:rPr>
                        <a:t>心内三科</a:t>
                      </a:r>
                      <a:endParaRPr altLang="en-US" b="1" i="0" lang="zh-CN" strike="noStrike" sz="1100" u="none">
                        <a:solidFill>
                          <a:schemeClr val="bg1"/>
                        </a:solidFill>
                        <a:effectLst/>
                        <a:latin charset="-122" pitchFamily="34" typeface="微软雅黑"/>
                        <a:ea charset="-122" pitchFamily="34" typeface="微软雅黑"/>
                      </a:endParaRPr>
                    </a:p>
                  </a:txBody>
                  <a:tcPr anchor="ctr" marB="0" marL="2823" marR="2823" marT="2822"/>
                </a:tc>
                <a:tc>
                  <a:txBody>
                    <a:bodyPr vert="horz" wrap="square"/>
                    <a:lstStyle/>
                    <a:p>
                      <a:pPr algn="ctr" fontAlgn="ctr"/>
                      <a:r>
                        <a:rPr altLang="en-US" lang="zh-CN" strike="noStrike" sz="1100" u="none">
                          <a:effectLst/>
                          <a:latin charset="-122" pitchFamily="34" typeface="微软雅黑"/>
                          <a:ea charset="-122" pitchFamily="34" typeface="微软雅黑"/>
                        </a:rPr>
                        <a:t>　</a:t>
                      </a:r>
                      <a:endParaRPr altLang="en-US" b="1" i="0" lang="zh-CN" strike="noStrike" sz="1100" u="none">
                        <a:solidFill>
                          <a:srgbClr val="000000"/>
                        </a:solidFill>
                        <a:effectLst/>
                        <a:latin charset="-122" pitchFamily="34" typeface="微软雅黑"/>
                        <a:ea charset="-122" pitchFamily="34" typeface="微软雅黑"/>
                      </a:endParaRPr>
                    </a:p>
                  </a:txBody>
                  <a:tcPr anchor="ctr" marB="0" marL="2823" marR="2823" marT="2822"/>
                </a:tc>
                <a:tc>
                  <a:txBody>
                    <a:bodyPr vert="horz" wrap="square"/>
                    <a:lstStyle/>
                    <a:p>
                      <a:pPr algn="r" fontAlgn="ctr"/>
                      <a:r>
                        <a:rPr altLang="en-US" lang="zh-CN" strike="noStrike" sz="1100" u="none">
                          <a:effectLst/>
                          <a:latin charset="-122" pitchFamily="34" typeface="微软雅黑"/>
                          <a:ea charset="-122" pitchFamily="34" typeface="微软雅黑"/>
                        </a:rPr>
                        <a:t>　</a:t>
                      </a:r>
                      <a:endParaRPr altLang="en-US" b="1" i="0" lang="zh-CN" strike="noStrike" sz="1100" u="none">
                        <a:solidFill>
                          <a:srgbClr val="000000"/>
                        </a:solidFill>
                        <a:effectLst/>
                        <a:latin charset="-122" pitchFamily="34" typeface="微软雅黑"/>
                        <a:ea charset="-122" pitchFamily="34" typeface="微软雅黑"/>
                      </a:endParaRPr>
                    </a:p>
                  </a:txBody>
                  <a:tcPr anchor="ctr" marB="0" marL="2823" marR="2823" marT="2822"/>
                </a:tc>
                <a:tc>
                  <a:txBody>
                    <a:bodyPr vert="horz" wrap="square"/>
                    <a:lstStyle/>
                    <a:p>
                      <a:pPr algn="r" fontAlgn="ctr"/>
                      <a:r>
                        <a:rPr altLang="en-US" lang="zh-CN" strike="noStrike" sz="1100" u="none">
                          <a:effectLst/>
                          <a:latin charset="-122" pitchFamily="34" typeface="微软雅黑"/>
                          <a:ea charset="-122" pitchFamily="34" typeface="微软雅黑"/>
                        </a:rPr>
                        <a:t>　</a:t>
                      </a:r>
                      <a:endParaRPr altLang="en-US" b="1" i="0" lang="zh-CN" strike="noStrike" sz="1100" u="none">
                        <a:solidFill>
                          <a:srgbClr val="000000"/>
                        </a:solidFill>
                        <a:effectLst/>
                        <a:latin charset="-122" pitchFamily="34" typeface="微软雅黑"/>
                        <a:ea charset="-122" pitchFamily="34" typeface="微软雅黑"/>
                      </a:endParaRPr>
                    </a:p>
                  </a:txBody>
                  <a:tcPr anchor="ctr" marB="0" marL="2823" marR="2823" marT="2822"/>
                </a:tc>
                <a:tc>
                  <a:txBody>
                    <a:bodyPr vert="horz" wrap="square"/>
                    <a:lstStyle/>
                    <a:p>
                      <a:pPr algn="ctr" fontAlgn="ctr"/>
                      <a:r>
                        <a:rPr altLang="en-US" lang="zh-CN" strike="noStrike" sz="1100" u="none">
                          <a:effectLst/>
                          <a:latin charset="-122" pitchFamily="34" typeface="微软雅黑"/>
                          <a:ea charset="-122" pitchFamily="34" typeface="微软雅黑"/>
                        </a:rPr>
                        <a:t>　</a:t>
                      </a:r>
                      <a:endParaRPr altLang="en-US" b="1" i="0" lang="zh-CN" strike="noStrike" sz="1100" u="none">
                        <a:solidFill>
                          <a:srgbClr val="000000"/>
                        </a:solidFill>
                        <a:effectLst/>
                        <a:latin charset="-122" pitchFamily="34" typeface="微软雅黑"/>
                        <a:ea charset="-122" pitchFamily="34" typeface="微软雅黑"/>
                      </a:endParaRPr>
                    </a:p>
                  </a:txBody>
                  <a:tcPr anchor="ctr" marB="0" marL="2823" marR="2823" marT="2822"/>
                </a:tc>
                <a:tc>
                  <a:txBody>
                    <a:bodyPr vert="horz" wrap="square"/>
                    <a:lstStyle/>
                    <a:p>
                      <a:pPr algn="ctr" fontAlgn="ctr"/>
                      <a:r>
                        <a:rPr altLang="en-US" lang="zh-CN" strike="noStrike" sz="1100" u="none">
                          <a:effectLst/>
                          <a:latin charset="-122" pitchFamily="34" typeface="微软雅黑"/>
                          <a:ea charset="-122" pitchFamily="34" typeface="微软雅黑"/>
                        </a:rPr>
                        <a:t>　</a:t>
                      </a:r>
                      <a:endParaRPr altLang="en-US" b="1" i="0" lang="zh-CN" strike="noStrike" sz="1100" u="none">
                        <a:solidFill>
                          <a:srgbClr val="000000"/>
                        </a:solidFill>
                        <a:effectLst/>
                        <a:latin charset="-122" pitchFamily="34" typeface="微软雅黑"/>
                        <a:ea charset="-122" pitchFamily="34" typeface="微软雅黑"/>
                      </a:endParaRPr>
                    </a:p>
                  </a:txBody>
                  <a:tcPr anchor="ctr" marB="0" marL="2823" marR="2823" marT="2822"/>
                </a:tc>
                <a:tc>
                  <a:txBody>
                    <a:bodyPr vert="horz" wrap="square"/>
                    <a:lstStyle/>
                    <a:p>
                      <a:pPr algn="ctr" fontAlgn="ctr"/>
                      <a:r>
                        <a:rPr altLang="en-US" lang="zh-CN" strike="noStrike" sz="1100" u="none">
                          <a:effectLst/>
                          <a:latin charset="-122" pitchFamily="34" typeface="微软雅黑"/>
                          <a:ea charset="-122" pitchFamily="34" typeface="微软雅黑"/>
                        </a:rPr>
                        <a:t>　</a:t>
                      </a:r>
                      <a:endParaRPr altLang="en-US" b="1" i="0" lang="zh-CN" strike="noStrike" sz="1100" u="none">
                        <a:solidFill>
                          <a:srgbClr val="000000"/>
                        </a:solidFill>
                        <a:effectLst/>
                        <a:latin charset="-122" pitchFamily="34" typeface="微软雅黑"/>
                        <a:ea charset="-122" pitchFamily="34" typeface="微软雅黑"/>
                      </a:endParaRPr>
                    </a:p>
                  </a:txBody>
                  <a:tcPr anchor="ctr" marB="0" marL="2823" marR="2823" marT="2822"/>
                </a:tc>
              </a:tr>
              <a:tr h="279280">
                <a:tc>
                  <a:txBody>
                    <a:bodyPr vert="horz" wrap="square"/>
                    <a:lstStyle/>
                    <a:p>
                      <a:pPr algn="ctr" fontAlgn="ctr"/>
                      <a:r>
                        <a:rPr altLang="en-US" lang="zh-CN" strike="noStrike" sz="1100" u="none">
                          <a:effectLst/>
                          <a:latin charset="-122" pitchFamily="34" typeface="微软雅黑"/>
                          <a:ea charset="-122" pitchFamily="34" typeface="微软雅黑"/>
                        </a:rPr>
                        <a:t>心内四科</a:t>
                      </a:r>
                      <a:endParaRPr altLang="en-US" b="1" i="0" lang="zh-CN" strike="noStrike" sz="1100" u="none">
                        <a:solidFill>
                          <a:schemeClr val="bg1"/>
                        </a:solidFill>
                        <a:effectLst/>
                        <a:latin charset="-122" pitchFamily="34" typeface="微软雅黑"/>
                        <a:ea charset="-122" pitchFamily="34" typeface="微软雅黑"/>
                      </a:endParaRPr>
                    </a:p>
                  </a:txBody>
                  <a:tcPr anchor="ctr" marB="0" marL="2823" marR="2823" marT="2822"/>
                </a:tc>
                <a:tc>
                  <a:txBody>
                    <a:bodyPr vert="horz" wrap="square"/>
                    <a:lstStyle/>
                    <a:p>
                      <a:pPr algn="ctr" fontAlgn="ctr"/>
                      <a:r>
                        <a:rPr altLang="en-US" lang="zh-CN" strike="noStrike" sz="1100" u="none">
                          <a:effectLst/>
                          <a:latin charset="-122" pitchFamily="34" typeface="微软雅黑"/>
                          <a:ea charset="-122" pitchFamily="34" typeface="微软雅黑"/>
                        </a:rPr>
                        <a:t>　</a:t>
                      </a:r>
                      <a:endParaRPr altLang="en-US" b="1" i="0" lang="zh-CN" strike="noStrike" sz="1100" u="none">
                        <a:solidFill>
                          <a:srgbClr val="000000"/>
                        </a:solidFill>
                        <a:effectLst/>
                        <a:latin charset="-122" pitchFamily="34" typeface="微软雅黑"/>
                        <a:ea charset="-122" pitchFamily="34" typeface="微软雅黑"/>
                      </a:endParaRPr>
                    </a:p>
                  </a:txBody>
                  <a:tcPr anchor="ctr" marB="0" marL="2823" marR="2823" marT="2822"/>
                </a:tc>
                <a:tc>
                  <a:txBody>
                    <a:bodyPr vert="horz" wrap="square"/>
                    <a:lstStyle/>
                    <a:p>
                      <a:pPr algn="r" fontAlgn="ctr"/>
                      <a:r>
                        <a:rPr altLang="en-US" lang="zh-CN" strike="noStrike" sz="1100" u="none">
                          <a:effectLst/>
                          <a:latin charset="-122" pitchFamily="34" typeface="微软雅黑"/>
                          <a:ea charset="-122" pitchFamily="34" typeface="微软雅黑"/>
                        </a:rPr>
                        <a:t>　</a:t>
                      </a:r>
                      <a:endParaRPr altLang="en-US" b="1" i="0" lang="zh-CN" strike="noStrike" sz="1100" u="none">
                        <a:solidFill>
                          <a:srgbClr val="000000"/>
                        </a:solidFill>
                        <a:effectLst/>
                        <a:latin charset="-122" pitchFamily="34" typeface="微软雅黑"/>
                        <a:ea charset="-122" pitchFamily="34" typeface="微软雅黑"/>
                      </a:endParaRPr>
                    </a:p>
                  </a:txBody>
                  <a:tcPr anchor="ctr" marB="0" marL="2823" marR="2823" marT="2822"/>
                </a:tc>
                <a:tc>
                  <a:txBody>
                    <a:bodyPr vert="horz" wrap="square"/>
                    <a:lstStyle/>
                    <a:p>
                      <a:pPr algn="r" fontAlgn="ctr"/>
                      <a:r>
                        <a:rPr altLang="en-US" lang="zh-CN" strike="noStrike" sz="1100" u="none">
                          <a:effectLst/>
                          <a:latin charset="-122" pitchFamily="34" typeface="微软雅黑"/>
                          <a:ea charset="-122" pitchFamily="34" typeface="微软雅黑"/>
                        </a:rPr>
                        <a:t>　</a:t>
                      </a:r>
                      <a:endParaRPr altLang="en-US" b="1" i="0" lang="zh-CN" strike="noStrike" sz="1100" u="none">
                        <a:solidFill>
                          <a:srgbClr val="000000"/>
                        </a:solidFill>
                        <a:effectLst/>
                        <a:latin charset="-122" pitchFamily="34" typeface="微软雅黑"/>
                        <a:ea charset="-122" pitchFamily="34" typeface="微软雅黑"/>
                      </a:endParaRPr>
                    </a:p>
                  </a:txBody>
                  <a:tcPr anchor="ctr" marB="0" marL="2823" marR="2823" marT="2822"/>
                </a:tc>
                <a:tc>
                  <a:txBody>
                    <a:bodyPr vert="horz" wrap="square"/>
                    <a:lstStyle/>
                    <a:p>
                      <a:pPr algn="ctr" fontAlgn="ctr"/>
                      <a:r>
                        <a:rPr altLang="en-US" lang="zh-CN" strike="noStrike" sz="1100" u="none">
                          <a:effectLst/>
                          <a:latin charset="-122" pitchFamily="34" typeface="微软雅黑"/>
                          <a:ea charset="-122" pitchFamily="34" typeface="微软雅黑"/>
                        </a:rPr>
                        <a:t>　</a:t>
                      </a:r>
                      <a:endParaRPr altLang="en-US" b="1" i="0" lang="zh-CN" strike="noStrike" sz="1100" u="none">
                        <a:solidFill>
                          <a:srgbClr val="000000"/>
                        </a:solidFill>
                        <a:effectLst/>
                        <a:latin charset="-122" pitchFamily="34" typeface="微软雅黑"/>
                        <a:ea charset="-122" pitchFamily="34" typeface="微软雅黑"/>
                      </a:endParaRPr>
                    </a:p>
                  </a:txBody>
                  <a:tcPr anchor="ctr" marB="0" marL="2823" marR="2823" marT="2822"/>
                </a:tc>
                <a:tc>
                  <a:txBody>
                    <a:bodyPr vert="horz" wrap="square"/>
                    <a:lstStyle/>
                    <a:p>
                      <a:pPr algn="ctr" fontAlgn="ctr"/>
                      <a:r>
                        <a:rPr altLang="en-US" lang="zh-CN" strike="noStrike" sz="1100" u="none">
                          <a:effectLst/>
                          <a:latin charset="-122" pitchFamily="34" typeface="微软雅黑"/>
                          <a:ea charset="-122" pitchFamily="34" typeface="微软雅黑"/>
                        </a:rPr>
                        <a:t>　</a:t>
                      </a:r>
                      <a:endParaRPr altLang="en-US" b="1" i="0" lang="zh-CN" strike="noStrike" sz="1100" u="none">
                        <a:solidFill>
                          <a:srgbClr val="000000"/>
                        </a:solidFill>
                        <a:effectLst/>
                        <a:latin charset="-122" pitchFamily="34" typeface="微软雅黑"/>
                        <a:ea charset="-122" pitchFamily="34" typeface="微软雅黑"/>
                      </a:endParaRPr>
                    </a:p>
                  </a:txBody>
                  <a:tcPr anchor="ctr" marB="0" marL="2823" marR="2823" marT="2822"/>
                </a:tc>
                <a:tc>
                  <a:txBody>
                    <a:bodyPr vert="horz" wrap="square"/>
                    <a:lstStyle/>
                    <a:p>
                      <a:pPr algn="ctr" fontAlgn="ctr"/>
                      <a:r>
                        <a:rPr altLang="en-US" lang="zh-CN" strike="noStrike" sz="1100" u="none">
                          <a:effectLst/>
                          <a:latin charset="-122" pitchFamily="34" typeface="微软雅黑"/>
                          <a:ea charset="-122" pitchFamily="34" typeface="微软雅黑"/>
                        </a:rPr>
                        <a:t>　</a:t>
                      </a:r>
                      <a:endParaRPr altLang="en-US" b="1" i="0" lang="zh-CN" strike="noStrike" sz="1100" u="none">
                        <a:solidFill>
                          <a:srgbClr val="000000"/>
                        </a:solidFill>
                        <a:effectLst/>
                        <a:latin charset="-122" pitchFamily="34" typeface="微软雅黑"/>
                        <a:ea charset="-122" pitchFamily="34" typeface="微软雅黑"/>
                      </a:endParaRPr>
                    </a:p>
                  </a:txBody>
                  <a:tcPr anchor="ctr" marB="0" marL="2823" marR="2823" marT="2822"/>
                </a:tc>
              </a:tr>
              <a:tr h="279280">
                <a:tc>
                  <a:txBody>
                    <a:bodyPr vert="horz" wrap="square"/>
                    <a:lstStyle/>
                    <a:p>
                      <a:pPr algn="ctr" fontAlgn="ctr"/>
                      <a:r>
                        <a:rPr altLang="en-US" lang="zh-CN" strike="noStrike" sz="1100" u="none">
                          <a:effectLst/>
                          <a:latin charset="-122" pitchFamily="34" typeface="微软雅黑"/>
                          <a:ea charset="-122" pitchFamily="34" typeface="微软雅黑"/>
                        </a:rPr>
                        <a:t>神内一科</a:t>
                      </a:r>
                      <a:endParaRPr altLang="en-US" b="1" i="0" lang="zh-CN" strike="noStrike" sz="1100" u="none">
                        <a:solidFill>
                          <a:schemeClr val="bg1"/>
                        </a:solidFill>
                        <a:effectLst/>
                        <a:latin charset="-122" pitchFamily="34" typeface="微软雅黑"/>
                        <a:ea charset="-122" pitchFamily="34" typeface="微软雅黑"/>
                      </a:endParaRPr>
                    </a:p>
                  </a:txBody>
                  <a:tcPr anchor="ctr" marB="0" marL="2823" marR="2823" marT="2822"/>
                </a:tc>
                <a:tc>
                  <a:txBody>
                    <a:bodyPr vert="horz" wrap="square"/>
                    <a:lstStyle/>
                    <a:p>
                      <a:pPr algn="ctr" fontAlgn="ctr"/>
                      <a:r>
                        <a:rPr altLang="en-US" lang="zh-CN" strike="noStrike" sz="1100" u="none">
                          <a:effectLst/>
                          <a:latin charset="-122" pitchFamily="34" typeface="微软雅黑"/>
                          <a:ea charset="-122" pitchFamily="34" typeface="微软雅黑"/>
                        </a:rPr>
                        <a:t>　</a:t>
                      </a:r>
                      <a:endParaRPr altLang="en-US" b="1" i="0" lang="zh-CN" strike="noStrike" sz="1100" u="none">
                        <a:solidFill>
                          <a:srgbClr val="000000"/>
                        </a:solidFill>
                        <a:effectLst/>
                        <a:latin charset="-122" pitchFamily="34" typeface="微软雅黑"/>
                        <a:ea charset="-122" pitchFamily="34" typeface="微软雅黑"/>
                      </a:endParaRPr>
                    </a:p>
                  </a:txBody>
                  <a:tcPr anchor="ctr" marB="0" marL="2823" marR="2823" marT="2822"/>
                </a:tc>
                <a:tc>
                  <a:txBody>
                    <a:bodyPr vert="horz" wrap="square"/>
                    <a:lstStyle/>
                    <a:p>
                      <a:pPr algn="r" fontAlgn="ctr"/>
                      <a:r>
                        <a:rPr altLang="en-US" lang="zh-CN" strike="noStrike" sz="1100" u="none">
                          <a:effectLst/>
                          <a:latin charset="-122" pitchFamily="34" typeface="微软雅黑"/>
                          <a:ea charset="-122" pitchFamily="34" typeface="微软雅黑"/>
                        </a:rPr>
                        <a:t>　</a:t>
                      </a:r>
                      <a:endParaRPr altLang="en-US" b="1" i="0" lang="zh-CN" strike="noStrike" sz="1100" u="none">
                        <a:solidFill>
                          <a:srgbClr val="000000"/>
                        </a:solidFill>
                        <a:effectLst/>
                        <a:latin charset="-122" pitchFamily="34" typeface="微软雅黑"/>
                        <a:ea charset="-122" pitchFamily="34" typeface="微软雅黑"/>
                      </a:endParaRPr>
                    </a:p>
                  </a:txBody>
                  <a:tcPr anchor="ctr" marB="0" marL="2823" marR="2823" marT="2822"/>
                </a:tc>
                <a:tc>
                  <a:txBody>
                    <a:bodyPr vert="horz" wrap="square"/>
                    <a:lstStyle/>
                    <a:p>
                      <a:pPr algn="r" fontAlgn="ctr"/>
                      <a:r>
                        <a:rPr altLang="en-US" lang="zh-CN" strike="noStrike" sz="1100" u="none">
                          <a:effectLst/>
                          <a:latin charset="-122" pitchFamily="34" typeface="微软雅黑"/>
                          <a:ea charset="-122" pitchFamily="34" typeface="微软雅黑"/>
                        </a:rPr>
                        <a:t>　</a:t>
                      </a:r>
                      <a:endParaRPr altLang="en-US" b="1" i="0" lang="zh-CN" strike="noStrike" sz="1100" u="none">
                        <a:solidFill>
                          <a:srgbClr val="000000"/>
                        </a:solidFill>
                        <a:effectLst/>
                        <a:latin charset="-122" pitchFamily="34" typeface="微软雅黑"/>
                        <a:ea charset="-122" pitchFamily="34" typeface="微软雅黑"/>
                      </a:endParaRPr>
                    </a:p>
                  </a:txBody>
                  <a:tcPr anchor="ctr" marB="0" marL="2823" marR="2823" marT="2822"/>
                </a:tc>
                <a:tc>
                  <a:txBody>
                    <a:bodyPr vert="horz" wrap="square"/>
                    <a:lstStyle/>
                    <a:p>
                      <a:pPr algn="ctr" fontAlgn="ctr"/>
                      <a:r>
                        <a:rPr altLang="en-US" lang="zh-CN" strike="noStrike" sz="1100" u="none">
                          <a:effectLst/>
                          <a:latin charset="-122" pitchFamily="34" typeface="微软雅黑"/>
                          <a:ea charset="-122" pitchFamily="34" typeface="微软雅黑"/>
                        </a:rPr>
                        <a:t>　</a:t>
                      </a:r>
                      <a:endParaRPr altLang="en-US" b="1" i="0" lang="zh-CN" strike="noStrike" sz="1100" u="none">
                        <a:solidFill>
                          <a:srgbClr val="000000"/>
                        </a:solidFill>
                        <a:effectLst/>
                        <a:latin charset="-122" pitchFamily="34" typeface="微软雅黑"/>
                        <a:ea charset="-122" pitchFamily="34" typeface="微软雅黑"/>
                      </a:endParaRPr>
                    </a:p>
                  </a:txBody>
                  <a:tcPr anchor="ctr" marB="0" marL="2823" marR="2823" marT="2822"/>
                </a:tc>
                <a:tc>
                  <a:txBody>
                    <a:bodyPr vert="horz" wrap="square"/>
                    <a:lstStyle/>
                    <a:p>
                      <a:pPr algn="ctr" fontAlgn="ctr"/>
                      <a:r>
                        <a:rPr altLang="en-US" lang="zh-CN" strike="noStrike" sz="1100" u="none">
                          <a:effectLst/>
                          <a:latin charset="-122" pitchFamily="34" typeface="微软雅黑"/>
                          <a:ea charset="-122" pitchFamily="34" typeface="微软雅黑"/>
                        </a:rPr>
                        <a:t>　</a:t>
                      </a:r>
                      <a:endParaRPr altLang="en-US" b="1" i="0" lang="zh-CN" strike="noStrike" sz="1100" u="none">
                        <a:solidFill>
                          <a:srgbClr val="000000"/>
                        </a:solidFill>
                        <a:effectLst/>
                        <a:latin charset="-122" pitchFamily="34" typeface="微软雅黑"/>
                        <a:ea charset="-122" pitchFamily="34" typeface="微软雅黑"/>
                      </a:endParaRPr>
                    </a:p>
                  </a:txBody>
                  <a:tcPr anchor="ctr" marB="0" marL="2823" marR="2823" marT="2822"/>
                </a:tc>
                <a:tc>
                  <a:txBody>
                    <a:bodyPr vert="horz" wrap="square"/>
                    <a:lstStyle/>
                    <a:p>
                      <a:pPr algn="ctr" fontAlgn="ctr"/>
                      <a:r>
                        <a:rPr altLang="en-US" lang="zh-CN" strike="noStrike" sz="1100" u="none">
                          <a:effectLst/>
                          <a:latin charset="-122" pitchFamily="34" typeface="微软雅黑"/>
                          <a:ea charset="-122" pitchFamily="34" typeface="微软雅黑"/>
                        </a:rPr>
                        <a:t>　</a:t>
                      </a:r>
                      <a:endParaRPr altLang="en-US" b="1" i="0" lang="zh-CN" strike="noStrike" sz="1100" u="none">
                        <a:solidFill>
                          <a:srgbClr val="000000"/>
                        </a:solidFill>
                        <a:effectLst/>
                        <a:latin charset="-122" pitchFamily="34" typeface="微软雅黑"/>
                        <a:ea charset="-122" pitchFamily="34" typeface="微软雅黑"/>
                      </a:endParaRPr>
                    </a:p>
                  </a:txBody>
                  <a:tcPr anchor="ctr" marB="0" marL="2823" marR="2823" marT="2822"/>
                </a:tc>
              </a:tr>
              <a:tr h="279280">
                <a:tc>
                  <a:txBody>
                    <a:bodyPr vert="horz" wrap="square"/>
                    <a:lstStyle/>
                    <a:p>
                      <a:pPr algn="ctr" fontAlgn="ctr"/>
                      <a:r>
                        <a:rPr altLang="en-US" lang="zh-CN" strike="noStrike" sz="1100" u="none">
                          <a:effectLst/>
                          <a:latin charset="-122" pitchFamily="34" typeface="微软雅黑"/>
                          <a:ea charset="-122" pitchFamily="34" typeface="微软雅黑"/>
                        </a:rPr>
                        <a:t>神内二科</a:t>
                      </a:r>
                      <a:endParaRPr altLang="en-US" b="1" i="0" lang="zh-CN" strike="noStrike" sz="1100" u="none">
                        <a:solidFill>
                          <a:schemeClr val="bg1"/>
                        </a:solidFill>
                        <a:effectLst/>
                        <a:latin charset="-122" pitchFamily="34" typeface="微软雅黑"/>
                        <a:ea charset="-122" pitchFamily="34" typeface="微软雅黑"/>
                      </a:endParaRPr>
                    </a:p>
                  </a:txBody>
                  <a:tcPr anchor="ctr" marB="0" marL="2823" marR="2823" marT="2822"/>
                </a:tc>
                <a:tc>
                  <a:txBody>
                    <a:bodyPr vert="horz" wrap="square"/>
                    <a:lstStyle/>
                    <a:p>
                      <a:pPr algn="ctr" fontAlgn="ctr"/>
                      <a:r>
                        <a:rPr altLang="en-US" lang="zh-CN" strike="noStrike" sz="1100" u="none">
                          <a:effectLst/>
                          <a:latin charset="-122" pitchFamily="34" typeface="微软雅黑"/>
                          <a:ea charset="-122" pitchFamily="34" typeface="微软雅黑"/>
                        </a:rPr>
                        <a:t>　</a:t>
                      </a:r>
                      <a:endParaRPr altLang="en-US" b="1" i="0" lang="zh-CN" strike="noStrike" sz="1100" u="none">
                        <a:solidFill>
                          <a:srgbClr val="000000"/>
                        </a:solidFill>
                        <a:effectLst/>
                        <a:latin charset="-122" pitchFamily="34" typeface="微软雅黑"/>
                        <a:ea charset="-122" pitchFamily="34" typeface="微软雅黑"/>
                      </a:endParaRPr>
                    </a:p>
                  </a:txBody>
                  <a:tcPr anchor="ctr" marB="0" marL="2823" marR="2823" marT="2822"/>
                </a:tc>
                <a:tc>
                  <a:txBody>
                    <a:bodyPr vert="horz" wrap="square"/>
                    <a:lstStyle/>
                    <a:p>
                      <a:pPr algn="r" fontAlgn="ctr"/>
                      <a:r>
                        <a:rPr altLang="en-US" lang="zh-CN" strike="noStrike" sz="1100" u="none">
                          <a:effectLst/>
                          <a:latin charset="-122" pitchFamily="34" typeface="微软雅黑"/>
                          <a:ea charset="-122" pitchFamily="34" typeface="微软雅黑"/>
                        </a:rPr>
                        <a:t>　</a:t>
                      </a:r>
                      <a:endParaRPr altLang="en-US" b="1" i="0" lang="zh-CN" strike="noStrike" sz="1100" u="none">
                        <a:solidFill>
                          <a:srgbClr val="000000"/>
                        </a:solidFill>
                        <a:effectLst/>
                        <a:latin charset="-122" pitchFamily="34" typeface="微软雅黑"/>
                        <a:ea charset="-122" pitchFamily="34" typeface="微软雅黑"/>
                      </a:endParaRPr>
                    </a:p>
                  </a:txBody>
                  <a:tcPr anchor="ctr" marB="0" marL="2823" marR="2823" marT="2822"/>
                </a:tc>
                <a:tc>
                  <a:txBody>
                    <a:bodyPr vert="horz" wrap="square"/>
                    <a:lstStyle/>
                    <a:p>
                      <a:pPr algn="r" fontAlgn="ctr"/>
                      <a:r>
                        <a:rPr altLang="en-US" lang="zh-CN" strike="noStrike" sz="1100" u="none">
                          <a:effectLst/>
                          <a:latin charset="-122" pitchFamily="34" typeface="微软雅黑"/>
                          <a:ea charset="-122" pitchFamily="34" typeface="微软雅黑"/>
                        </a:rPr>
                        <a:t>　</a:t>
                      </a:r>
                      <a:endParaRPr altLang="en-US" b="1" i="0" lang="zh-CN" strike="noStrike" sz="1100" u="none">
                        <a:solidFill>
                          <a:srgbClr val="000000"/>
                        </a:solidFill>
                        <a:effectLst/>
                        <a:latin charset="-122" pitchFamily="34" typeface="微软雅黑"/>
                        <a:ea charset="-122" pitchFamily="34" typeface="微软雅黑"/>
                      </a:endParaRPr>
                    </a:p>
                  </a:txBody>
                  <a:tcPr anchor="ctr" marB="0" marL="2823" marR="2823" marT="2822"/>
                </a:tc>
                <a:tc>
                  <a:txBody>
                    <a:bodyPr vert="horz" wrap="square"/>
                    <a:lstStyle/>
                    <a:p>
                      <a:pPr algn="ctr" fontAlgn="ctr"/>
                      <a:r>
                        <a:rPr altLang="en-US" lang="zh-CN" strike="noStrike" sz="1100" u="none">
                          <a:effectLst/>
                          <a:latin charset="-122" pitchFamily="34" typeface="微软雅黑"/>
                          <a:ea charset="-122" pitchFamily="34" typeface="微软雅黑"/>
                        </a:rPr>
                        <a:t>　</a:t>
                      </a:r>
                      <a:endParaRPr altLang="en-US" b="1" i="0" lang="zh-CN" strike="noStrike" sz="1100" u="none">
                        <a:solidFill>
                          <a:srgbClr val="000000"/>
                        </a:solidFill>
                        <a:effectLst/>
                        <a:latin charset="-122" pitchFamily="34" typeface="微软雅黑"/>
                        <a:ea charset="-122" pitchFamily="34" typeface="微软雅黑"/>
                      </a:endParaRPr>
                    </a:p>
                  </a:txBody>
                  <a:tcPr anchor="ctr" marB="0" marL="2823" marR="2823" marT="2822"/>
                </a:tc>
                <a:tc>
                  <a:txBody>
                    <a:bodyPr vert="horz" wrap="square"/>
                    <a:lstStyle/>
                    <a:p>
                      <a:pPr algn="ctr" fontAlgn="ctr"/>
                      <a:r>
                        <a:rPr altLang="en-US" lang="zh-CN" strike="noStrike" sz="1100" u="none">
                          <a:effectLst/>
                          <a:latin charset="-122" pitchFamily="34" typeface="微软雅黑"/>
                          <a:ea charset="-122" pitchFamily="34" typeface="微软雅黑"/>
                        </a:rPr>
                        <a:t>　</a:t>
                      </a:r>
                      <a:endParaRPr altLang="en-US" b="1" i="0" lang="zh-CN" strike="noStrike" sz="1100" u="none">
                        <a:solidFill>
                          <a:srgbClr val="000000"/>
                        </a:solidFill>
                        <a:effectLst/>
                        <a:latin charset="-122" pitchFamily="34" typeface="微软雅黑"/>
                        <a:ea charset="-122" pitchFamily="34" typeface="微软雅黑"/>
                      </a:endParaRPr>
                    </a:p>
                  </a:txBody>
                  <a:tcPr anchor="ctr" marB="0" marL="2823" marR="2823" marT="2822"/>
                </a:tc>
                <a:tc>
                  <a:txBody>
                    <a:bodyPr vert="horz" wrap="square"/>
                    <a:lstStyle/>
                    <a:p>
                      <a:pPr algn="ctr" fontAlgn="ctr"/>
                      <a:r>
                        <a:rPr altLang="en-US" lang="zh-CN" strike="noStrike" sz="1100" u="none">
                          <a:effectLst/>
                          <a:latin charset="-122" pitchFamily="34" typeface="微软雅黑"/>
                          <a:ea charset="-122" pitchFamily="34" typeface="微软雅黑"/>
                        </a:rPr>
                        <a:t>　</a:t>
                      </a:r>
                      <a:endParaRPr altLang="en-US" b="1" i="0" lang="zh-CN" strike="noStrike" sz="1100" u="none">
                        <a:solidFill>
                          <a:srgbClr val="000000"/>
                        </a:solidFill>
                        <a:effectLst/>
                        <a:latin charset="-122" pitchFamily="34" typeface="微软雅黑"/>
                        <a:ea charset="-122" pitchFamily="34" typeface="微软雅黑"/>
                      </a:endParaRPr>
                    </a:p>
                  </a:txBody>
                  <a:tcPr anchor="ctr" marB="0" marL="2823" marR="2823" marT="2822"/>
                </a:tc>
              </a:tr>
              <a:tr h="279280">
                <a:tc>
                  <a:txBody>
                    <a:bodyPr vert="horz" wrap="square"/>
                    <a:lstStyle/>
                    <a:p>
                      <a:pPr algn="ctr" fontAlgn="ctr"/>
                      <a:r>
                        <a:rPr altLang="en-US" lang="zh-CN" strike="noStrike" sz="1100" u="none">
                          <a:effectLst/>
                          <a:latin charset="-122" pitchFamily="34" typeface="微软雅黑"/>
                          <a:ea charset="-122" pitchFamily="34" typeface="微软雅黑"/>
                        </a:rPr>
                        <a:t>神内三科</a:t>
                      </a:r>
                      <a:endParaRPr altLang="en-US" b="1" i="0" lang="zh-CN" strike="noStrike" sz="1100" u="none">
                        <a:solidFill>
                          <a:schemeClr val="bg1"/>
                        </a:solidFill>
                        <a:effectLst/>
                        <a:latin charset="-122" pitchFamily="34" typeface="微软雅黑"/>
                        <a:ea charset="-122" pitchFamily="34" typeface="微软雅黑"/>
                      </a:endParaRPr>
                    </a:p>
                  </a:txBody>
                  <a:tcPr anchor="ctr" marB="0" marL="2823" marR="2823" marT="2822"/>
                </a:tc>
                <a:tc>
                  <a:txBody>
                    <a:bodyPr vert="horz" wrap="square"/>
                    <a:lstStyle/>
                    <a:p>
                      <a:pPr algn="ctr" fontAlgn="ctr"/>
                      <a:r>
                        <a:rPr altLang="en-US" lang="zh-CN" strike="noStrike" sz="1100" u="none">
                          <a:effectLst/>
                          <a:latin charset="-122" pitchFamily="34" typeface="微软雅黑"/>
                          <a:ea charset="-122" pitchFamily="34" typeface="微软雅黑"/>
                        </a:rPr>
                        <a:t>　</a:t>
                      </a:r>
                      <a:endParaRPr altLang="en-US" b="1" i="0" lang="zh-CN" strike="noStrike" sz="1100" u="none">
                        <a:solidFill>
                          <a:srgbClr val="000000"/>
                        </a:solidFill>
                        <a:effectLst/>
                        <a:latin charset="-122" pitchFamily="34" typeface="微软雅黑"/>
                        <a:ea charset="-122" pitchFamily="34" typeface="微软雅黑"/>
                      </a:endParaRPr>
                    </a:p>
                  </a:txBody>
                  <a:tcPr anchor="ctr" marB="0" marL="2823" marR="2823" marT="2822"/>
                </a:tc>
                <a:tc>
                  <a:txBody>
                    <a:bodyPr vert="horz" wrap="square"/>
                    <a:lstStyle/>
                    <a:p>
                      <a:pPr algn="r" fontAlgn="ctr"/>
                      <a:r>
                        <a:rPr altLang="en-US" lang="zh-CN" strike="noStrike" sz="1100" u="none">
                          <a:effectLst/>
                          <a:latin charset="-122" pitchFamily="34" typeface="微软雅黑"/>
                          <a:ea charset="-122" pitchFamily="34" typeface="微软雅黑"/>
                        </a:rPr>
                        <a:t>　</a:t>
                      </a:r>
                      <a:endParaRPr altLang="en-US" b="1" i="0" lang="zh-CN" strike="noStrike" sz="1100" u="none">
                        <a:solidFill>
                          <a:srgbClr val="000000"/>
                        </a:solidFill>
                        <a:effectLst/>
                        <a:latin charset="-122" pitchFamily="34" typeface="微软雅黑"/>
                        <a:ea charset="-122" pitchFamily="34" typeface="微软雅黑"/>
                      </a:endParaRPr>
                    </a:p>
                  </a:txBody>
                  <a:tcPr anchor="ctr" marB="0" marL="2823" marR="2823" marT="2822"/>
                </a:tc>
                <a:tc>
                  <a:txBody>
                    <a:bodyPr vert="horz" wrap="square"/>
                    <a:lstStyle/>
                    <a:p>
                      <a:pPr algn="r" fontAlgn="ctr"/>
                      <a:r>
                        <a:rPr altLang="en-US" lang="zh-CN" strike="noStrike" sz="1100" u="none">
                          <a:effectLst/>
                          <a:latin charset="-122" pitchFamily="34" typeface="微软雅黑"/>
                          <a:ea charset="-122" pitchFamily="34" typeface="微软雅黑"/>
                        </a:rPr>
                        <a:t>　</a:t>
                      </a:r>
                      <a:endParaRPr altLang="en-US" b="1" i="0" lang="zh-CN" strike="noStrike" sz="1100" u="none">
                        <a:solidFill>
                          <a:srgbClr val="000000"/>
                        </a:solidFill>
                        <a:effectLst/>
                        <a:latin charset="-122" pitchFamily="34" typeface="微软雅黑"/>
                        <a:ea charset="-122" pitchFamily="34" typeface="微软雅黑"/>
                      </a:endParaRPr>
                    </a:p>
                  </a:txBody>
                  <a:tcPr anchor="ctr" marB="0" marL="2823" marR="2823" marT="2822"/>
                </a:tc>
                <a:tc>
                  <a:txBody>
                    <a:bodyPr vert="horz" wrap="square"/>
                    <a:lstStyle/>
                    <a:p>
                      <a:pPr algn="ctr" fontAlgn="ctr"/>
                      <a:r>
                        <a:rPr altLang="en-US" lang="zh-CN" strike="noStrike" sz="1100" u="none">
                          <a:effectLst/>
                          <a:latin charset="-122" pitchFamily="34" typeface="微软雅黑"/>
                          <a:ea charset="-122" pitchFamily="34" typeface="微软雅黑"/>
                        </a:rPr>
                        <a:t>　</a:t>
                      </a:r>
                      <a:endParaRPr altLang="en-US" b="1" i="0" lang="zh-CN" strike="noStrike" sz="1100" u="none">
                        <a:solidFill>
                          <a:srgbClr val="000000"/>
                        </a:solidFill>
                        <a:effectLst/>
                        <a:latin charset="-122" pitchFamily="34" typeface="微软雅黑"/>
                        <a:ea charset="-122" pitchFamily="34" typeface="微软雅黑"/>
                      </a:endParaRPr>
                    </a:p>
                  </a:txBody>
                  <a:tcPr anchor="ctr" marB="0" marL="2823" marR="2823" marT="2822"/>
                </a:tc>
                <a:tc>
                  <a:txBody>
                    <a:bodyPr vert="horz" wrap="square"/>
                    <a:lstStyle/>
                    <a:p>
                      <a:pPr algn="ctr" fontAlgn="ctr"/>
                      <a:r>
                        <a:rPr altLang="en-US" lang="zh-CN" strike="noStrike" sz="1100" u="none">
                          <a:effectLst/>
                          <a:latin charset="-122" pitchFamily="34" typeface="微软雅黑"/>
                          <a:ea charset="-122" pitchFamily="34" typeface="微软雅黑"/>
                        </a:rPr>
                        <a:t>　</a:t>
                      </a:r>
                      <a:endParaRPr altLang="en-US" b="1" i="0" lang="zh-CN" strike="noStrike" sz="1100" u="none">
                        <a:solidFill>
                          <a:srgbClr val="000000"/>
                        </a:solidFill>
                        <a:effectLst/>
                        <a:latin charset="-122" pitchFamily="34" typeface="微软雅黑"/>
                        <a:ea charset="-122" pitchFamily="34" typeface="微软雅黑"/>
                      </a:endParaRPr>
                    </a:p>
                  </a:txBody>
                  <a:tcPr anchor="ctr" marB="0" marL="2823" marR="2823" marT="2822"/>
                </a:tc>
                <a:tc>
                  <a:txBody>
                    <a:bodyPr vert="horz" wrap="square"/>
                    <a:lstStyle/>
                    <a:p>
                      <a:pPr algn="ctr" fontAlgn="ctr"/>
                      <a:r>
                        <a:rPr altLang="en-US" lang="zh-CN" strike="noStrike" sz="1100" u="none">
                          <a:effectLst/>
                          <a:latin charset="-122" pitchFamily="34" typeface="微软雅黑"/>
                          <a:ea charset="-122" pitchFamily="34" typeface="微软雅黑"/>
                        </a:rPr>
                        <a:t>　</a:t>
                      </a:r>
                      <a:endParaRPr altLang="en-US" b="1" i="0" lang="zh-CN" strike="noStrike" sz="1100" u="none">
                        <a:solidFill>
                          <a:srgbClr val="000000"/>
                        </a:solidFill>
                        <a:effectLst/>
                        <a:latin charset="-122" pitchFamily="34" typeface="微软雅黑"/>
                        <a:ea charset="-122" pitchFamily="34" typeface="微软雅黑"/>
                      </a:endParaRPr>
                    </a:p>
                  </a:txBody>
                  <a:tcPr anchor="ctr" marB="0" marL="2823" marR="2823" marT="2822"/>
                </a:tc>
              </a:tr>
              <a:tr h="279280">
                <a:tc>
                  <a:txBody>
                    <a:bodyPr vert="horz" wrap="square"/>
                    <a:lstStyle/>
                    <a:p>
                      <a:pPr algn="ctr" fontAlgn="ctr"/>
                      <a:r>
                        <a:rPr altLang="en-US" lang="zh-CN" strike="noStrike" sz="1100" u="none">
                          <a:effectLst/>
                          <a:latin charset="-122" pitchFamily="34" typeface="微软雅黑"/>
                          <a:ea charset="-122" pitchFamily="34" typeface="微软雅黑"/>
                        </a:rPr>
                        <a:t>神内四科</a:t>
                      </a:r>
                      <a:endParaRPr altLang="en-US" b="1" i="0" lang="zh-CN" strike="noStrike" sz="1100" u="none">
                        <a:solidFill>
                          <a:schemeClr val="bg1"/>
                        </a:solidFill>
                        <a:effectLst/>
                        <a:latin charset="-122" pitchFamily="34" typeface="微软雅黑"/>
                        <a:ea charset="-122" pitchFamily="34" typeface="微软雅黑"/>
                      </a:endParaRPr>
                    </a:p>
                  </a:txBody>
                  <a:tcPr anchor="ctr" marB="0" marL="2823" marR="2823" marT="2822"/>
                </a:tc>
                <a:tc>
                  <a:txBody>
                    <a:bodyPr vert="horz" wrap="square"/>
                    <a:lstStyle/>
                    <a:p>
                      <a:pPr algn="ctr" fontAlgn="ctr"/>
                      <a:r>
                        <a:rPr altLang="en-US" lang="zh-CN" strike="noStrike" sz="1100" u="none">
                          <a:effectLst/>
                          <a:latin charset="-122" pitchFamily="34" typeface="微软雅黑"/>
                          <a:ea charset="-122" pitchFamily="34" typeface="微软雅黑"/>
                        </a:rPr>
                        <a:t>　</a:t>
                      </a:r>
                      <a:endParaRPr altLang="en-US" b="1" i="0" lang="zh-CN" strike="noStrike" sz="1100" u="none">
                        <a:solidFill>
                          <a:srgbClr val="000000"/>
                        </a:solidFill>
                        <a:effectLst/>
                        <a:latin charset="-122" pitchFamily="34" typeface="微软雅黑"/>
                        <a:ea charset="-122" pitchFamily="34" typeface="微软雅黑"/>
                      </a:endParaRPr>
                    </a:p>
                  </a:txBody>
                  <a:tcPr anchor="ctr" marB="0" marL="2823" marR="2823" marT="2822"/>
                </a:tc>
                <a:tc>
                  <a:txBody>
                    <a:bodyPr vert="horz" wrap="square"/>
                    <a:lstStyle/>
                    <a:p>
                      <a:pPr algn="r" fontAlgn="ctr"/>
                      <a:r>
                        <a:rPr altLang="en-US" lang="zh-CN" strike="noStrike" sz="1100" u="none">
                          <a:effectLst/>
                          <a:latin charset="-122" pitchFamily="34" typeface="微软雅黑"/>
                          <a:ea charset="-122" pitchFamily="34" typeface="微软雅黑"/>
                        </a:rPr>
                        <a:t>　</a:t>
                      </a:r>
                      <a:endParaRPr altLang="en-US" b="1" i="0" lang="zh-CN" strike="noStrike" sz="1100" u="none">
                        <a:solidFill>
                          <a:srgbClr val="000000"/>
                        </a:solidFill>
                        <a:effectLst/>
                        <a:latin charset="-122" pitchFamily="34" typeface="微软雅黑"/>
                        <a:ea charset="-122" pitchFamily="34" typeface="微软雅黑"/>
                      </a:endParaRPr>
                    </a:p>
                  </a:txBody>
                  <a:tcPr anchor="ctr" marB="0" marL="2823" marR="2823" marT="2822"/>
                </a:tc>
                <a:tc>
                  <a:txBody>
                    <a:bodyPr vert="horz" wrap="square"/>
                    <a:lstStyle/>
                    <a:p>
                      <a:pPr algn="r" fontAlgn="ctr"/>
                      <a:r>
                        <a:rPr altLang="en-US" lang="zh-CN" strike="noStrike" sz="1100" u="none">
                          <a:effectLst/>
                          <a:latin charset="-122" pitchFamily="34" typeface="微软雅黑"/>
                          <a:ea charset="-122" pitchFamily="34" typeface="微软雅黑"/>
                        </a:rPr>
                        <a:t>　</a:t>
                      </a:r>
                      <a:endParaRPr altLang="en-US" b="1" i="0" lang="zh-CN" strike="noStrike" sz="1100" u="none">
                        <a:solidFill>
                          <a:srgbClr val="000000"/>
                        </a:solidFill>
                        <a:effectLst/>
                        <a:latin charset="-122" pitchFamily="34" typeface="微软雅黑"/>
                        <a:ea charset="-122" pitchFamily="34" typeface="微软雅黑"/>
                      </a:endParaRPr>
                    </a:p>
                  </a:txBody>
                  <a:tcPr anchor="ctr" marB="0" marL="2823" marR="2823" marT="2822"/>
                </a:tc>
                <a:tc>
                  <a:txBody>
                    <a:bodyPr vert="horz" wrap="square"/>
                    <a:lstStyle/>
                    <a:p>
                      <a:pPr algn="ctr" fontAlgn="ctr"/>
                      <a:r>
                        <a:rPr altLang="en-US" lang="zh-CN" strike="noStrike" sz="1100" u="none">
                          <a:effectLst/>
                          <a:latin charset="-122" pitchFamily="34" typeface="微软雅黑"/>
                          <a:ea charset="-122" pitchFamily="34" typeface="微软雅黑"/>
                        </a:rPr>
                        <a:t>　</a:t>
                      </a:r>
                      <a:endParaRPr altLang="en-US" b="1" i="0" lang="zh-CN" strike="noStrike" sz="1100" u="none">
                        <a:solidFill>
                          <a:srgbClr val="000000"/>
                        </a:solidFill>
                        <a:effectLst/>
                        <a:latin charset="-122" pitchFamily="34" typeface="微软雅黑"/>
                        <a:ea charset="-122" pitchFamily="34" typeface="微软雅黑"/>
                      </a:endParaRPr>
                    </a:p>
                  </a:txBody>
                  <a:tcPr anchor="ctr" marB="0" marL="2823" marR="2823" marT="2822"/>
                </a:tc>
                <a:tc>
                  <a:txBody>
                    <a:bodyPr vert="horz" wrap="square"/>
                    <a:lstStyle/>
                    <a:p>
                      <a:pPr algn="ctr" fontAlgn="ctr"/>
                      <a:r>
                        <a:rPr altLang="en-US" lang="zh-CN" strike="noStrike" sz="1100" u="none">
                          <a:effectLst/>
                          <a:latin charset="-122" pitchFamily="34" typeface="微软雅黑"/>
                          <a:ea charset="-122" pitchFamily="34" typeface="微软雅黑"/>
                        </a:rPr>
                        <a:t>　</a:t>
                      </a:r>
                      <a:endParaRPr altLang="en-US" b="1" i="0" lang="zh-CN" strike="noStrike" sz="1100" u="none">
                        <a:solidFill>
                          <a:srgbClr val="000000"/>
                        </a:solidFill>
                        <a:effectLst/>
                        <a:latin charset="-122" pitchFamily="34" typeface="微软雅黑"/>
                        <a:ea charset="-122" pitchFamily="34" typeface="微软雅黑"/>
                      </a:endParaRPr>
                    </a:p>
                  </a:txBody>
                  <a:tcPr anchor="ctr" marB="0" marL="2823" marR="2823" marT="2822"/>
                </a:tc>
                <a:tc>
                  <a:txBody>
                    <a:bodyPr vert="horz" wrap="square"/>
                    <a:lstStyle/>
                    <a:p>
                      <a:pPr algn="ctr" fontAlgn="ctr"/>
                      <a:r>
                        <a:rPr altLang="en-US" lang="zh-CN" strike="noStrike" sz="1100" u="none">
                          <a:effectLst/>
                          <a:latin charset="-122" pitchFamily="34" typeface="微软雅黑"/>
                          <a:ea charset="-122" pitchFamily="34" typeface="微软雅黑"/>
                        </a:rPr>
                        <a:t>　</a:t>
                      </a:r>
                      <a:endParaRPr altLang="en-US" b="1" i="0" lang="zh-CN" strike="noStrike" sz="1100" u="none">
                        <a:solidFill>
                          <a:srgbClr val="000000"/>
                        </a:solidFill>
                        <a:effectLst/>
                        <a:latin charset="-122" pitchFamily="34" typeface="微软雅黑"/>
                        <a:ea charset="-122" pitchFamily="34" typeface="微软雅黑"/>
                      </a:endParaRPr>
                    </a:p>
                  </a:txBody>
                  <a:tcPr anchor="ctr" marB="0" marL="2823" marR="2823" marT="2822"/>
                </a:tc>
              </a:tr>
              <a:tr h="279280">
                <a:tc>
                  <a:txBody>
                    <a:bodyPr vert="horz" wrap="square"/>
                    <a:lstStyle/>
                    <a:p>
                      <a:pPr algn="ctr" fontAlgn="ctr"/>
                      <a:r>
                        <a:rPr altLang="en-US" lang="zh-CN" strike="noStrike" sz="1100" u="none">
                          <a:effectLst/>
                          <a:latin charset="-122" pitchFamily="34" typeface="微软雅黑"/>
                          <a:ea charset="-122" pitchFamily="34" typeface="微软雅黑"/>
                        </a:rPr>
                        <a:t>呼吸一科</a:t>
                      </a:r>
                      <a:endParaRPr altLang="en-US" b="1" i="0" lang="zh-CN" strike="noStrike" sz="1100" u="none">
                        <a:solidFill>
                          <a:schemeClr val="bg1"/>
                        </a:solidFill>
                        <a:effectLst/>
                        <a:latin charset="-122" pitchFamily="34" typeface="微软雅黑"/>
                        <a:ea charset="-122" pitchFamily="34" typeface="微软雅黑"/>
                      </a:endParaRPr>
                    </a:p>
                  </a:txBody>
                  <a:tcPr anchor="ctr" marB="0" marL="2823" marR="2823" marT="2822"/>
                </a:tc>
                <a:tc>
                  <a:txBody>
                    <a:bodyPr vert="horz" wrap="square"/>
                    <a:lstStyle/>
                    <a:p>
                      <a:pPr algn="ctr" fontAlgn="ctr"/>
                      <a:r>
                        <a:rPr altLang="en-US" lang="zh-CN" strike="noStrike" sz="1100" u="none">
                          <a:effectLst/>
                          <a:latin charset="-122" pitchFamily="34" typeface="微软雅黑"/>
                          <a:ea charset="-122" pitchFamily="34" typeface="微软雅黑"/>
                        </a:rPr>
                        <a:t>　</a:t>
                      </a:r>
                      <a:endParaRPr altLang="en-US" b="1" i="0" lang="zh-CN" strike="noStrike" sz="1100" u="none">
                        <a:solidFill>
                          <a:srgbClr val="000000"/>
                        </a:solidFill>
                        <a:effectLst/>
                        <a:latin charset="-122" pitchFamily="34" typeface="微软雅黑"/>
                        <a:ea charset="-122" pitchFamily="34" typeface="微软雅黑"/>
                      </a:endParaRPr>
                    </a:p>
                  </a:txBody>
                  <a:tcPr anchor="ctr" marB="0" marL="2823" marR="2823" marT="2822"/>
                </a:tc>
                <a:tc>
                  <a:txBody>
                    <a:bodyPr vert="horz" wrap="square"/>
                    <a:lstStyle/>
                    <a:p>
                      <a:pPr algn="r" fontAlgn="ctr"/>
                      <a:r>
                        <a:rPr altLang="en-US" lang="zh-CN" strike="noStrike" sz="1100" u="none">
                          <a:effectLst/>
                          <a:latin charset="-122" pitchFamily="34" typeface="微软雅黑"/>
                          <a:ea charset="-122" pitchFamily="34" typeface="微软雅黑"/>
                        </a:rPr>
                        <a:t>　</a:t>
                      </a:r>
                      <a:endParaRPr altLang="en-US" b="1" i="0" lang="zh-CN" strike="noStrike" sz="1100" u="none">
                        <a:solidFill>
                          <a:srgbClr val="000000"/>
                        </a:solidFill>
                        <a:effectLst/>
                        <a:latin charset="-122" pitchFamily="34" typeface="微软雅黑"/>
                        <a:ea charset="-122" pitchFamily="34" typeface="微软雅黑"/>
                      </a:endParaRPr>
                    </a:p>
                  </a:txBody>
                  <a:tcPr anchor="ctr" marB="0" marL="2823" marR="2823" marT="2822"/>
                </a:tc>
                <a:tc>
                  <a:txBody>
                    <a:bodyPr vert="horz" wrap="square"/>
                    <a:lstStyle/>
                    <a:p>
                      <a:pPr algn="r" fontAlgn="ctr"/>
                      <a:r>
                        <a:rPr altLang="en-US" lang="zh-CN" strike="noStrike" sz="1100" u="none">
                          <a:effectLst/>
                          <a:latin charset="-122" pitchFamily="34" typeface="微软雅黑"/>
                          <a:ea charset="-122" pitchFamily="34" typeface="微软雅黑"/>
                        </a:rPr>
                        <a:t>　</a:t>
                      </a:r>
                      <a:endParaRPr altLang="en-US" b="1" i="0" lang="zh-CN" strike="noStrike" sz="1100" u="none">
                        <a:solidFill>
                          <a:srgbClr val="000000"/>
                        </a:solidFill>
                        <a:effectLst/>
                        <a:latin charset="-122" pitchFamily="34" typeface="微软雅黑"/>
                        <a:ea charset="-122" pitchFamily="34" typeface="微软雅黑"/>
                      </a:endParaRPr>
                    </a:p>
                  </a:txBody>
                  <a:tcPr anchor="ctr" marB="0" marL="2823" marR="2823" marT="2822"/>
                </a:tc>
                <a:tc>
                  <a:txBody>
                    <a:bodyPr vert="horz" wrap="square"/>
                    <a:lstStyle/>
                    <a:p>
                      <a:pPr algn="ctr" fontAlgn="ctr"/>
                      <a:r>
                        <a:rPr altLang="en-US" lang="zh-CN" strike="noStrike" sz="1100" u="none">
                          <a:effectLst/>
                          <a:latin charset="-122" pitchFamily="34" typeface="微软雅黑"/>
                          <a:ea charset="-122" pitchFamily="34" typeface="微软雅黑"/>
                        </a:rPr>
                        <a:t>　</a:t>
                      </a:r>
                      <a:endParaRPr altLang="en-US" b="1" i="0" lang="zh-CN" strike="noStrike" sz="1100" u="none">
                        <a:solidFill>
                          <a:srgbClr val="000000"/>
                        </a:solidFill>
                        <a:effectLst/>
                        <a:latin charset="-122" pitchFamily="34" typeface="微软雅黑"/>
                        <a:ea charset="-122" pitchFamily="34" typeface="微软雅黑"/>
                      </a:endParaRPr>
                    </a:p>
                  </a:txBody>
                  <a:tcPr anchor="ctr" marB="0" marL="2823" marR="2823" marT="2822"/>
                </a:tc>
                <a:tc>
                  <a:txBody>
                    <a:bodyPr vert="horz" wrap="square"/>
                    <a:lstStyle/>
                    <a:p>
                      <a:pPr algn="ctr" fontAlgn="ctr"/>
                      <a:r>
                        <a:rPr altLang="en-US" lang="zh-CN" strike="noStrike" sz="1100" u="none">
                          <a:effectLst/>
                          <a:latin charset="-122" pitchFamily="34" typeface="微软雅黑"/>
                          <a:ea charset="-122" pitchFamily="34" typeface="微软雅黑"/>
                        </a:rPr>
                        <a:t>　</a:t>
                      </a:r>
                      <a:endParaRPr altLang="en-US" b="1" i="0" lang="zh-CN" strike="noStrike" sz="1100" u="none">
                        <a:solidFill>
                          <a:srgbClr val="000000"/>
                        </a:solidFill>
                        <a:effectLst/>
                        <a:latin charset="-122" pitchFamily="34" typeface="微软雅黑"/>
                        <a:ea charset="-122" pitchFamily="34" typeface="微软雅黑"/>
                      </a:endParaRPr>
                    </a:p>
                  </a:txBody>
                  <a:tcPr anchor="ctr" marB="0" marL="2823" marR="2823" marT="2822"/>
                </a:tc>
                <a:tc>
                  <a:txBody>
                    <a:bodyPr vert="horz" wrap="square"/>
                    <a:lstStyle/>
                    <a:p>
                      <a:pPr algn="ctr" fontAlgn="ctr"/>
                      <a:r>
                        <a:rPr altLang="en-US" lang="zh-CN" strike="noStrike" sz="1100" u="none">
                          <a:effectLst/>
                          <a:latin charset="-122" pitchFamily="34" typeface="微软雅黑"/>
                          <a:ea charset="-122" pitchFamily="34" typeface="微软雅黑"/>
                        </a:rPr>
                        <a:t>　</a:t>
                      </a:r>
                      <a:endParaRPr altLang="en-US" b="1" i="0" lang="zh-CN" strike="noStrike" sz="1100" u="none">
                        <a:solidFill>
                          <a:srgbClr val="000000"/>
                        </a:solidFill>
                        <a:effectLst/>
                        <a:latin charset="-122" pitchFamily="34" typeface="微软雅黑"/>
                        <a:ea charset="-122" pitchFamily="34" typeface="微软雅黑"/>
                      </a:endParaRPr>
                    </a:p>
                  </a:txBody>
                  <a:tcPr anchor="ctr" marB="0" marL="2823" marR="2823" marT="2822"/>
                </a:tc>
              </a:tr>
              <a:tr h="279280">
                <a:tc>
                  <a:txBody>
                    <a:bodyPr vert="horz" wrap="square"/>
                    <a:lstStyle/>
                    <a:p>
                      <a:pPr algn="ctr" fontAlgn="ctr"/>
                      <a:r>
                        <a:rPr altLang="en-US" lang="zh-CN" strike="noStrike" sz="1100" u="none">
                          <a:effectLst/>
                          <a:latin charset="-122" pitchFamily="34" typeface="微软雅黑"/>
                          <a:ea charset="-122" pitchFamily="34" typeface="微软雅黑"/>
                        </a:rPr>
                        <a:t>呼吸二科</a:t>
                      </a:r>
                      <a:endParaRPr altLang="en-US" b="1" i="0" lang="zh-CN" strike="noStrike" sz="1100" u="none">
                        <a:solidFill>
                          <a:schemeClr val="bg1"/>
                        </a:solidFill>
                        <a:effectLst/>
                        <a:latin charset="-122" pitchFamily="34" typeface="微软雅黑"/>
                        <a:ea charset="-122" pitchFamily="34" typeface="微软雅黑"/>
                      </a:endParaRPr>
                    </a:p>
                  </a:txBody>
                  <a:tcPr anchor="ctr" marB="0" marL="2823" marR="2823" marT="2822"/>
                </a:tc>
                <a:tc>
                  <a:txBody>
                    <a:bodyPr vert="horz" wrap="square"/>
                    <a:lstStyle/>
                    <a:p>
                      <a:pPr algn="ctr" fontAlgn="ctr"/>
                      <a:r>
                        <a:rPr altLang="en-US" lang="zh-CN" strike="noStrike" sz="1100" u="none">
                          <a:effectLst/>
                          <a:latin charset="-122" pitchFamily="34" typeface="微软雅黑"/>
                          <a:ea charset="-122" pitchFamily="34" typeface="微软雅黑"/>
                        </a:rPr>
                        <a:t>　</a:t>
                      </a:r>
                      <a:endParaRPr altLang="en-US" b="1" i="0" lang="zh-CN" strike="noStrike" sz="1100" u="none">
                        <a:solidFill>
                          <a:srgbClr val="000000"/>
                        </a:solidFill>
                        <a:effectLst/>
                        <a:latin charset="-122" pitchFamily="34" typeface="微软雅黑"/>
                        <a:ea charset="-122" pitchFamily="34" typeface="微软雅黑"/>
                      </a:endParaRPr>
                    </a:p>
                  </a:txBody>
                  <a:tcPr anchor="ctr" marB="0" marL="2823" marR="2823" marT="2822"/>
                </a:tc>
                <a:tc>
                  <a:txBody>
                    <a:bodyPr vert="horz" wrap="square"/>
                    <a:lstStyle/>
                    <a:p>
                      <a:pPr algn="r" fontAlgn="ctr"/>
                      <a:r>
                        <a:rPr altLang="en-US" lang="zh-CN" strike="noStrike" sz="1100" u="none">
                          <a:effectLst/>
                          <a:latin charset="-122" pitchFamily="34" typeface="微软雅黑"/>
                          <a:ea charset="-122" pitchFamily="34" typeface="微软雅黑"/>
                        </a:rPr>
                        <a:t>　</a:t>
                      </a:r>
                      <a:endParaRPr altLang="en-US" b="1" i="0" lang="zh-CN" strike="noStrike" sz="1100" u="none">
                        <a:solidFill>
                          <a:srgbClr val="000000"/>
                        </a:solidFill>
                        <a:effectLst/>
                        <a:latin charset="-122" pitchFamily="34" typeface="微软雅黑"/>
                        <a:ea charset="-122" pitchFamily="34" typeface="微软雅黑"/>
                      </a:endParaRPr>
                    </a:p>
                  </a:txBody>
                  <a:tcPr anchor="ctr" marB="0" marL="2823" marR="2823" marT="2822"/>
                </a:tc>
                <a:tc>
                  <a:txBody>
                    <a:bodyPr vert="horz" wrap="square"/>
                    <a:lstStyle/>
                    <a:p>
                      <a:pPr algn="r" fontAlgn="ctr"/>
                      <a:r>
                        <a:rPr altLang="en-US" lang="zh-CN" strike="noStrike" sz="1100" u="none">
                          <a:effectLst/>
                          <a:latin charset="-122" pitchFamily="34" typeface="微软雅黑"/>
                          <a:ea charset="-122" pitchFamily="34" typeface="微软雅黑"/>
                        </a:rPr>
                        <a:t>　</a:t>
                      </a:r>
                      <a:endParaRPr altLang="en-US" b="1" i="0" lang="zh-CN" strike="noStrike" sz="1100" u="none">
                        <a:solidFill>
                          <a:srgbClr val="000000"/>
                        </a:solidFill>
                        <a:effectLst/>
                        <a:latin charset="-122" pitchFamily="34" typeface="微软雅黑"/>
                        <a:ea charset="-122" pitchFamily="34" typeface="微软雅黑"/>
                      </a:endParaRPr>
                    </a:p>
                  </a:txBody>
                  <a:tcPr anchor="ctr" marB="0" marL="2823" marR="2823" marT="2822"/>
                </a:tc>
                <a:tc>
                  <a:txBody>
                    <a:bodyPr vert="horz" wrap="square"/>
                    <a:lstStyle/>
                    <a:p>
                      <a:pPr algn="ctr" fontAlgn="ctr"/>
                      <a:r>
                        <a:rPr altLang="en-US" lang="zh-CN" strike="noStrike" sz="1100" u="none">
                          <a:effectLst/>
                          <a:latin charset="-122" pitchFamily="34" typeface="微软雅黑"/>
                          <a:ea charset="-122" pitchFamily="34" typeface="微软雅黑"/>
                        </a:rPr>
                        <a:t>　</a:t>
                      </a:r>
                      <a:endParaRPr altLang="en-US" b="1" i="0" lang="zh-CN" strike="noStrike" sz="1100" u="none">
                        <a:solidFill>
                          <a:srgbClr val="000000"/>
                        </a:solidFill>
                        <a:effectLst/>
                        <a:latin charset="-122" pitchFamily="34" typeface="微软雅黑"/>
                        <a:ea charset="-122" pitchFamily="34" typeface="微软雅黑"/>
                      </a:endParaRPr>
                    </a:p>
                  </a:txBody>
                  <a:tcPr anchor="ctr" marB="0" marL="2823" marR="2823" marT="2822"/>
                </a:tc>
                <a:tc>
                  <a:txBody>
                    <a:bodyPr vert="horz" wrap="square"/>
                    <a:lstStyle/>
                    <a:p>
                      <a:pPr algn="ctr" fontAlgn="ctr"/>
                      <a:r>
                        <a:rPr altLang="en-US" lang="zh-CN" strike="noStrike" sz="1100" u="none">
                          <a:effectLst/>
                          <a:latin charset="-122" pitchFamily="34" typeface="微软雅黑"/>
                          <a:ea charset="-122" pitchFamily="34" typeface="微软雅黑"/>
                        </a:rPr>
                        <a:t>　</a:t>
                      </a:r>
                      <a:endParaRPr altLang="en-US" b="1" i="0" lang="zh-CN" strike="noStrike" sz="1100" u="none">
                        <a:solidFill>
                          <a:srgbClr val="000000"/>
                        </a:solidFill>
                        <a:effectLst/>
                        <a:latin charset="-122" pitchFamily="34" typeface="微软雅黑"/>
                        <a:ea charset="-122" pitchFamily="34" typeface="微软雅黑"/>
                      </a:endParaRPr>
                    </a:p>
                  </a:txBody>
                  <a:tcPr anchor="ctr" marB="0" marL="2823" marR="2823" marT="2822"/>
                </a:tc>
                <a:tc>
                  <a:txBody>
                    <a:bodyPr vert="horz" wrap="square"/>
                    <a:lstStyle/>
                    <a:p>
                      <a:pPr algn="ctr" fontAlgn="ctr"/>
                      <a:r>
                        <a:rPr altLang="en-US" lang="zh-CN" strike="noStrike" sz="1100" u="none">
                          <a:effectLst/>
                          <a:latin charset="-122" pitchFamily="34" typeface="微软雅黑"/>
                          <a:ea charset="-122" pitchFamily="34" typeface="微软雅黑"/>
                        </a:rPr>
                        <a:t>　</a:t>
                      </a:r>
                      <a:endParaRPr altLang="en-US" b="1" i="0" lang="zh-CN" strike="noStrike" sz="1100" u="none">
                        <a:solidFill>
                          <a:srgbClr val="000000"/>
                        </a:solidFill>
                        <a:effectLst/>
                        <a:latin charset="-122" pitchFamily="34" typeface="微软雅黑"/>
                        <a:ea charset="-122" pitchFamily="34" typeface="微软雅黑"/>
                      </a:endParaRPr>
                    </a:p>
                  </a:txBody>
                  <a:tcPr anchor="ctr" marB="0" marL="2823" marR="2823" marT="2822"/>
                </a:tc>
              </a:tr>
              <a:tr h="279280">
                <a:tc>
                  <a:txBody>
                    <a:bodyPr vert="horz" wrap="square"/>
                    <a:lstStyle/>
                    <a:p>
                      <a:pPr algn="ctr" fontAlgn="ctr"/>
                      <a:r>
                        <a:rPr altLang="en-US" lang="zh-CN" strike="noStrike" sz="1100" u="none">
                          <a:effectLst/>
                          <a:latin charset="-122" pitchFamily="34" typeface="微软雅黑"/>
                          <a:ea charset="-122" pitchFamily="34" typeface="微软雅黑"/>
                        </a:rPr>
                        <a:t>肾内科</a:t>
                      </a:r>
                      <a:endParaRPr altLang="en-US" b="1" i="0" lang="zh-CN" strike="noStrike" sz="1100" u="none">
                        <a:solidFill>
                          <a:schemeClr val="bg1"/>
                        </a:solidFill>
                        <a:effectLst/>
                        <a:latin charset="-122" panose="020b0503020204020204" pitchFamily="34" typeface="微软雅黑"/>
                        <a:ea charset="-122" pitchFamily="34" typeface="微软雅黑"/>
                      </a:endParaRPr>
                    </a:p>
                  </a:txBody>
                  <a:tcPr anchor="ctr" marB="0" marL="2823" marR="2823" marT="2822"/>
                </a:tc>
                <a:tc>
                  <a:txBody>
                    <a:bodyPr vert="horz" wrap="square"/>
                    <a:lstStyle/>
                    <a:p>
                      <a:pPr algn="ctr" fontAlgn="ctr"/>
                      <a:r>
                        <a:rPr altLang="en-US" lang="zh-CN" strike="noStrike" sz="1100" u="none">
                          <a:effectLst/>
                          <a:latin charset="-122" pitchFamily="34" typeface="微软雅黑"/>
                          <a:ea charset="-122" pitchFamily="34" typeface="微软雅黑"/>
                        </a:rPr>
                        <a:t>　</a:t>
                      </a:r>
                      <a:endParaRPr altLang="en-US" b="1" i="0" lang="zh-CN" strike="noStrike" sz="1100" u="none">
                        <a:solidFill>
                          <a:srgbClr val="000000"/>
                        </a:solidFill>
                        <a:effectLst/>
                        <a:latin charset="-122" pitchFamily="34" typeface="微软雅黑"/>
                        <a:ea charset="-122" pitchFamily="34" typeface="微软雅黑"/>
                      </a:endParaRPr>
                    </a:p>
                  </a:txBody>
                  <a:tcPr anchor="ctr" marB="0" marL="2823" marR="2823" marT="2822"/>
                </a:tc>
                <a:tc>
                  <a:txBody>
                    <a:bodyPr vert="horz" wrap="square"/>
                    <a:lstStyle/>
                    <a:p>
                      <a:pPr algn="r" fontAlgn="ctr"/>
                      <a:r>
                        <a:rPr altLang="en-US" lang="zh-CN" strike="noStrike" sz="1100" u="none">
                          <a:effectLst/>
                          <a:latin charset="-122" pitchFamily="34" typeface="微软雅黑"/>
                          <a:ea charset="-122" pitchFamily="34" typeface="微软雅黑"/>
                        </a:rPr>
                        <a:t>　</a:t>
                      </a:r>
                      <a:endParaRPr altLang="en-US" b="1" i="0" lang="zh-CN" strike="noStrike" sz="1100" u="none">
                        <a:solidFill>
                          <a:srgbClr val="000000"/>
                        </a:solidFill>
                        <a:effectLst/>
                        <a:latin charset="-122" pitchFamily="34" typeface="微软雅黑"/>
                        <a:ea charset="-122" pitchFamily="34" typeface="微软雅黑"/>
                      </a:endParaRPr>
                    </a:p>
                  </a:txBody>
                  <a:tcPr anchor="ctr" marB="0" marL="2823" marR="2823" marT="2822"/>
                </a:tc>
                <a:tc>
                  <a:txBody>
                    <a:bodyPr vert="horz" wrap="square"/>
                    <a:lstStyle/>
                    <a:p>
                      <a:pPr algn="r" fontAlgn="ctr"/>
                      <a:r>
                        <a:rPr altLang="en-US" lang="zh-CN" strike="noStrike" sz="1100" u="none">
                          <a:effectLst/>
                          <a:latin charset="-122" pitchFamily="34" typeface="微软雅黑"/>
                          <a:ea charset="-122" pitchFamily="34" typeface="微软雅黑"/>
                        </a:rPr>
                        <a:t>　</a:t>
                      </a:r>
                      <a:endParaRPr altLang="en-US" b="1" i="0" lang="zh-CN" strike="noStrike" sz="1100" u="none">
                        <a:solidFill>
                          <a:srgbClr val="000000"/>
                        </a:solidFill>
                        <a:effectLst/>
                        <a:latin charset="-122" pitchFamily="34" typeface="微软雅黑"/>
                        <a:ea charset="-122" pitchFamily="34" typeface="微软雅黑"/>
                      </a:endParaRPr>
                    </a:p>
                  </a:txBody>
                  <a:tcPr anchor="ctr" marB="0" marL="2823" marR="2823" marT="2822"/>
                </a:tc>
                <a:tc>
                  <a:txBody>
                    <a:bodyPr vert="horz" wrap="square"/>
                    <a:lstStyle/>
                    <a:p>
                      <a:pPr algn="ctr" fontAlgn="ctr"/>
                      <a:r>
                        <a:rPr altLang="en-US" lang="zh-CN" strike="noStrike" sz="1100" u="none">
                          <a:effectLst/>
                          <a:latin charset="-122" pitchFamily="34" typeface="微软雅黑"/>
                          <a:ea charset="-122" pitchFamily="34" typeface="微软雅黑"/>
                        </a:rPr>
                        <a:t>　</a:t>
                      </a:r>
                      <a:endParaRPr altLang="en-US" b="1" i="0" lang="zh-CN" strike="noStrike" sz="1100" u="none">
                        <a:solidFill>
                          <a:srgbClr val="000000"/>
                        </a:solidFill>
                        <a:effectLst/>
                        <a:latin charset="-122" pitchFamily="34" typeface="微软雅黑"/>
                        <a:ea charset="-122" pitchFamily="34" typeface="微软雅黑"/>
                      </a:endParaRPr>
                    </a:p>
                  </a:txBody>
                  <a:tcPr anchor="ctr" marB="0" marL="2823" marR="2823" marT="2822"/>
                </a:tc>
                <a:tc>
                  <a:txBody>
                    <a:bodyPr vert="horz" wrap="square"/>
                    <a:lstStyle/>
                    <a:p>
                      <a:pPr algn="ctr" fontAlgn="ctr"/>
                      <a:r>
                        <a:rPr altLang="en-US" lang="zh-CN" strike="noStrike" sz="1100" u="none">
                          <a:effectLst/>
                          <a:latin charset="-122" pitchFamily="34" typeface="微软雅黑"/>
                          <a:ea charset="-122" pitchFamily="34" typeface="微软雅黑"/>
                        </a:rPr>
                        <a:t>　</a:t>
                      </a:r>
                      <a:endParaRPr altLang="en-US" b="1" i="0" lang="zh-CN" strike="noStrike" sz="1100" u="none">
                        <a:solidFill>
                          <a:srgbClr val="000000"/>
                        </a:solidFill>
                        <a:effectLst/>
                        <a:latin charset="-122" pitchFamily="34" typeface="微软雅黑"/>
                        <a:ea charset="-122" pitchFamily="34" typeface="微软雅黑"/>
                      </a:endParaRPr>
                    </a:p>
                  </a:txBody>
                  <a:tcPr anchor="ctr" marB="0" marL="2823" marR="2823" marT="2822"/>
                </a:tc>
                <a:tc>
                  <a:txBody>
                    <a:bodyPr vert="horz" wrap="square"/>
                    <a:lstStyle/>
                    <a:p>
                      <a:pPr algn="ctr" fontAlgn="ctr"/>
                      <a:r>
                        <a:rPr altLang="en-US" lang="zh-CN" strike="noStrike" sz="1100" u="none">
                          <a:effectLst/>
                          <a:latin charset="-122" pitchFamily="34" typeface="微软雅黑"/>
                          <a:ea charset="-122" pitchFamily="34" typeface="微软雅黑"/>
                        </a:rPr>
                        <a:t>　</a:t>
                      </a:r>
                      <a:endParaRPr altLang="en-US" b="1" i="0" lang="zh-CN" strike="noStrike" sz="1100" u="none">
                        <a:solidFill>
                          <a:srgbClr val="000000"/>
                        </a:solidFill>
                        <a:effectLst/>
                        <a:latin charset="-122" pitchFamily="34" typeface="微软雅黑"/>
                        <a:ea charset="-122" pitchFamily="34" typeface="微软雅黑"/>
                      </a:endParaRPr>
                    </a:p>
                  </a:txBody>
                  <a:tcPr anchor="ctr" marB="0" marL="2823" marR="2823" marT="2822"/>
                </a:tc>
              </a:tr>
              <a:tr h="241296">
                <a:tc gridSpan="7">
                  <a:txBody>
                    <a:bodyPr vert="horz" wrap="square"/>
                    <a:lstStyle/>
                    <a:p>
                      <a:pPr algn="l" fontAlgn="ctr"/>
                      <a:r>
                        <a:rPr altLang="zh-CN" lang="en-US" smtClean="0" strike="noStrike" sz="1100" u="none">
                          <a:effectLst/>
                          <a:latin charset="-122" pitchFamily="34" typeface="微软雅黑"/>
                          <a:ea charset="-122" pitchFamily="34" typeface="微软雅黑"/>
                        </a:rPr>
                        <a:t>     ……………</a:t>
                      </a:r>
                      <a:endParaRPr altLang="en-US" b="1" i="0" lang="zh-CN" strike="noStrike" sz="1100" u="none">
                        <a:solidFill>
                          <a:srgbClr val="000000"/>
                        </a:solidFill>
                        <a:effectLst/>
                        <a:latin charset="-122" panose="020b0503020204020204" pitchFamily="34" typeface="微软雅黑"/>
                        <a:ea charset="-122" pitchFamily="34" typeface="微软雅黑"/>
                      </a:endParaRPr>
                    </a:p>
                  </a:txBody>
                  <a:tcPr anchor="ctr" marB="0" marL="2823" marR="2823" marT="2822"/>
                </a:tc>
                <a:tc hMerge="1">
                  <a:txBody>
                    <a:bodyPr vert="horz" wrap="square"/>
                    <a:lstStyle/>
                    <a:p>
                      <a:pPr algn="ctr" fontAlgn="ctr"/>
                      <a:endParaRPr altLang="en-US" b="0" i="0" lang="zh-CN" strike="noStrike" sz="1200" u="none">
                        <a:solidFill>
                          <a:srgbClr val="000000"/>
                        </a:solidFill>
                        <a:effectLst/>
                        <a:latin charset="-122" pitchFamily="34" typeface="微软雅黑"/>
                        <a:ea charset="-122" pitchFamily="34" typeface="微软雅黑"/>
                      </a:endParaRPr>
                    </a:p>
                  </a:txBody>
                  <a:tcPr anchor="ctr" marB="0" marL="2823" marR="2823" marT="2823"/>
                </a:tc>
                <a:tc hMerge="1">
                  <a:txBody>
                    <a:bodyPr vert="horz" wrap="square"/>
                    <a:lstStyle/>
                    <a:p>
                      <a:pPr algn="r" fontAlgn="ctr"/>
                      <a:endParaRPr altLang="en-US" b="0" i="0" lang="zh-CN" strike="noStrike" sz="1200" u="none">
                        <a:solidFill>
                          <a:srgbClr val="000000"/>
                        </a:solidFill>
                        <a:effectLst/>
                        <a:latin charset="-122" pitchFamily="34" typeface="微软雅黑"/>
                        <a:ea charset="-122" pitchFamily="34" typeface="微软雅黑"/>
                      </a:endParaRPr>
                    </a:p>
                  </a:txBody>
                  <a:tcPr anchor="ctr" marB="0" marL="2823" marR="2823" marT="2823"/>
                </a:tc>
                <a:tc hMerge="1">
                  <a:txBody>
                    <a:bodyPr vert="horz" wrap="square"/>
                    <a:lstStyle/>
                    <a:p>
                      <a:pPr algn="r" fontAlgn="ctr"/>
                      <a:endParaRPr altLang="en-US" b="0" i="0" lang="zh-CN" strike="noStrike" sz="1200" u="none">
                        <a:solidFill>
                          <a:srgbClr val="000000"/>
                        </a:solidFill>
                        <a:effectLst/>
                        <a:latin charset="-122" pitchFamily="34" typeface="微软雅黑"/>
                        <a:ea charset="-122" pitchFamily="34" typeface="微软雅黑"/>
                      </a:endParaRPr>
                    </a:p>
                  </a:txBody>
                  <a:tcPr anchor="ctr" marB="0" marL="2823" marR="2823" marT="2823"/>
                </a:tc>
                <a:tc hMerge="1">
                  <a:txBody>
                    <a:bodyPr vert="horz" wrap="square"/>
                    <a:lstStyle/>
                    <a:p>
                      <a:pPr algn="ctr" fontAlgn="ctr"/>
                      <a:endParaRPr altLang="en-US" b="0" i="0" lang="zh-CN" strike="noStrike" sz="1200" u="none">
                        <a:solidFill>
                          <a:srgbClr val="000000"/>
                        </a:solidFill>
                        <a:effectLst/>
                        <a:latin charset="-122" pitchFamily="34" typeface="微软雅黑"/>
                        <a:ea charset="-122" pitchFamily="34" typeface="微软雅黑"/>
                      </a:endParaRPr>
                    </a:p>
                  </a:txBody>
                  <a:tcPr anchor="ctr" marB="0" marL="2823" marR="2823" marT="2823"/>
                </a:tc>
                <a:tc hMerge="1">
                  <a:txBody>
                    <a:bodyPr vert="horz" wrap="square"/>
                    <a:lstStyle/>
                    <a:p>
                      <a:pPr algn="ctr" fontAlgn="ctr"/>
                      <a:endParaRPr altLang="en-US" b="0" i="0" lang="zh-CN" strike="noStrike" sz="1200" u="none">
                        <a:solidFill>
                          <a:srgbClr val="000000"/>
                        </a:solidFill>
                        <a:effectLst/>
                        <a:latin charset="-122" pitchFamily="34" typeface="微软雅黑"/>
                        <a:ea charset="-122" pitchFamily="34" typeface="微软雅黑"/>
                      </a:endParaRPr>
                    </a:p>
                  </a:txBody>
                  <a:tcPr anchor="ctr" marB="0" marL="2823" marR="2823" marT="2823"/>
                </a:tc>
                <a:tc hMerge="1">
                  <a:txBody>
                    <a:bodyPr vert="horz" wrap="square"/>
                    <a:lstStyle/>
                    <a:p>
                      <a:pPr algn="ctr" fontAlgn="ctr"/>
                      <a:endParaRPr altLang="en-US" b="0" i="0" lang="zh-CN" strike="noStrike" sz="1200" u="none">
                        <a:solidFill>
                          <a:srgbClr val="000000"/>
                        </a:solidFill>
                        <a:effectLst/>
                        <a:latin charset="-122" panose="020b0503020204020204" pitchFamily="34" typeface="微软雅黑"/>
                        <a:ea charset="-122" pitchFamily="34" typeface="微软雅黑"/>
                      </a:endParaRPr>
                    </a:p>
                  </a:txBody>
                  <a:tcPr anchor="ctr" marB="0" marL="2823" marR="2823" marT="2823"/>
                </a:tc>
              </a:tr>
            </a:tbl>
          </a:graphicData>
        </a:graphic>
      </p:graphicFrame>
      <p:sp>
        <p:nvSpPr>
          <p:cNvPr id="5" name="矩形 4"/>
          <p:cNvSpPr/>
          <p:nvPr/>
        </p:nvSpPr>
        <p:spPr>
          <a:xfrm>
            <a:off x="912774" y="7787"/>
            <a:ext cx="2159678" cy="68562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3996"/>
            <a:r>
              <a:rPr altLang="en-US" b="1" lang="zh-CN" sz="2799">
                <a:solidFill>
                  <a:prstClr val="white"/>
                </a:solidFill>
                <a:latin charset="-122" pitchFamily="34" typeface="微软雅黑"/>
                <a:ea charset="-122" pitchFamily="34" typeface="微软雅黑"/>
              </a:rPr>
              <a:t>运营规划</a:t>
            </a:r>
          </a:p>
        </p:txBody>
      </p:sp>
      <p:cxnSp>
        <p:nvCxnSpPr>
          <p:cNvPr id="6" name="直接连接符 5"/>
          <p:cNvCxnSpPr/>
          <p:nvPr/>
        </p:nvCxnSpPr>
        <p:spPr>
          <a:xfrm>
            <a:off x="0" y="693408"/>
            <a:ext cx="12188826" cy="0"/>
          </a:xfrm>
          <a:prstGeom prst="line">
            <a:avLst/>
          </a:prstGeom>
          <a:ln>
            <a:solidFill>
              <a:schemeClr val="bg1">
                <a:lumMod val="75000"/>
                <a:alpha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val="1737000801"/>
      </p:ext>
    </p:extLst>
  </p:cSld>
  <p:clrMapOvr>
    <a:masterClrMapping/>
  </p:clrMapOvr>
  <mc:AlternateContent>
    <mc:Choice Requires="p14">
      <p:transition p14:dur="1500" spd="slow">
        <p:split orient="vert"/>
      </p:transition>
    </mc:Choice>
    <mc:Fallback>
      <p:transition spd="slow">
        <p:split orient="vert"/>
      </p:transition>
    </mc:Fallback>
  </mc:AlternateContent>
  <p:timing/>
</p:sld>
</file>

<file path=ppt/slides/slide2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aphicFrame>
        <p:nvGraphicFramePr>
          <p:cNvPr id="3" name="图表 2"/>
          <p:cNvGraphicFramePr/>
          <p:nvPr>
            <p:extLst/>
          </p:nvPr>
        </p:nvGraphicFramePr>
        <p:xfrm>
          <a:off x="1313185" y="1341312"/>
          <a:ext cx="9358603" cy="5100107"/>
        </p:xfrm>
        <a:graphic>
          <a:graphicData uri="http://schemas.openxmlformats.org/drawingml/2006/chart">
            <c:chart xmlns:c="http://schemas.openxmlformats.org/drawingml/2006/chart" r:id="rId3"/>
          </a:graphicData>
        </a:graphic>
      </p:graphicFrame>
      <p:cxnSp>
        <p:nvCxnSpPr>
          <p:cNvPr id="6" name="直接连接符 5"/>
          <p:cNvCxnSpPr/>
          <p:nvPr/>
        </p:nvCxnSpPr>
        <p:spPr>
          <a:xfrm>
            <a:off x="2680984" y="5156742"/>
            <a:ext cx="719892" cy="0"/>
          </a:xfrm>
          <a:prstGeom prst="line">
            <a:avLst/>
          </a:prstGeom>
          <a:ln>
            <a:solidFill>
              <a:srgbClr val="C00000"/>
            </a:solidFill>
          </a:ln>
        </p:spPr>
        <p:style>
          <a:lnRef idx="2">
            <a:schemeClr val="dk1"/>
          </a:lnRef>
          <a:fillRef idx="0">
            <a:schemeClr val="dk1"/>
          </a:fillRef>
          <a:effectRef idx="1">
            <a:schemeClr val="dk1"/>
          </a:effectRef>
          <a:fontRef idx="minor">
            <a:schemeClr val="tx1"/>
          </a:fontRef>
        </p:style>
      </p:cxnSp>
      <p:cxnSp>
        <p:nvCxnSpPr>
          <p:cNvPr id="7" name="直接连接符 6"/>
          <p:cNvCxnSpPr/>
          <p:nvPr/>
        </p:nvCxnSpPr>
        <p:spPr>
          <a:xfrm>
            <a:off x="4368259" y="4940774"/>
            <a:ext cx="719892" cy="0"/>
          </a:xfrm>
          <a:prstGeom prst="line">
            <a:avLst/>
          </a:prstGeom>
          <a:ln>
            <a:solidFill>
              <a:srgbClr val="C00000"/>
            </a:solidFill>
          </a:ln>
        </p:spPr>
        <p:style>
          <a:lnRef idx="2">
            <a:schemeClr val="dk1"/>
          </a:lnRef>
          <a:fillRef idx="0">
            <a:schemeClr val="dk1"/>
          </a:fillRef>
          <a:effectRef idx="1">
            <a:schemeClr val="dk1"/>
          </a:effectRef>
          <a:fontRef idx="minor">
            <a:schemeClr val="tx1"/>
          </a:fontRef>
        </p:style>
      </p:cxnSp>
      <p:cxnSp>
        <p:nvCxnSpPr>
          <p:cNvPr id="8" name="直接连接符 7"/>
          <p:cNvCxnSpPr/>
          <p:nvPr/>
        </p:nvCxnSpPr>
        <p:spPr>
          <a:xfrm>
            <a:off x="6064477" y="4652817"/>
            <a:ext cx="719892" cy="0"/>
          </a:xfrm>
          <a:prstGeom prst="line">
            <a:avLst/>
          </a:prstGeom>
          <a:ln>
            <a:solidFill>
              <a:srgbClr val="C00000"/>
            </a:solidFill>
          </a:ln>
        </p:spPr>
        <p:style>
          <a:lnRef idx="2">
            <a:schemeClr val="dk1"/>
          </a:lnRef>
          <a:fillRef idx="0">
            <a:schemeClr val="dk1"/>
          </a:fillRef>
          <a:effectRef idx="1">
            <a:schemeClr val="dk1"/>
          </a:effectRef>
          <a:fontRef idx="minor">
            <a:schemeClr val="tx1"/>
          </a:fontRef>
        </p:style>
      </p:cxnSp>
      <p:cxnSp>
        <p:nvCxnSpPr>
          <p:cNvPr id="9" name="直接连接符 8"/>
          <p:cNvCxnSpPr/>
          <p:nvPr/>
        </p:nvCxnSpPr>
        <p:spPr>
          <a:xfrm>
            <a:off x="7735992" y="4220882"/>
            <a:ext cx="719892" cy="0"/>
          </a:xfrm>
          <a:prstGeom prst="line">
            <a:avLst/>
          </a:prstGeom>
          <a:ln>
            <a:solidFill>
              <a:srgbClr val="C00000"/>
            </a:solidFill>
          </a:ln>
        </p:spPr>
        <p:style>
          <a:lnRef idx="2">
            <a:schemeClr val="dk1"/>
          </a:lnRef>
          <a:fillRef idx="0">
            <a:schemeClr val="dk1"/>
          </a:fillRef>
          <a:effectRef idx="1">
            <a:schemeClr val="dk1"/>
          </a:effectRef>
          <a:fontRef idx="minor">
            <a:schemeClr val="tx1"/>
          </a:fontRef>
        </p:style>
      </p:cxnSp>
      <p:cxnSp>
        <p:nvCxnSpPr>
          <p:cNvPr id="10" name="直接连接符 9"/>
          <p:cNvCxnSpPr/>
          <p:nvPr/>
        </p:nvCxnSpPr>
        <p:spPr>
          <a:xfrm>
            <a:off x="9447972" y="3429000"/>
            <a:ext cx="719892" cy="0"/>
          </a:xfrm>
          <a:prstGeom prst="line">
            <a:avLst/>
          </a:prstGeom>
          <a:ln>
            <a:solidFill>
              <a:srgbClr val="C00000"/>
            </a:solidFill>
          </a:ln>
        </p:spPr>
        <p:style>
          <a:lnRef idx="2">
            <a:schemeClr val="dk1"/>
          </a:lnRef>
          <a:fillRef idx="0">
            <a:schemeClr val="dk1"/>
          </a:fillRef>
          <a:effectRef idx="1">
            <a:schemeClr val="dk1"/>
          </a:effectRef>
          <a:fontRef idx="minor">
            <a:schemeClr val="tx1"/>
          </a:fontRef>
        </p:style>
      </p:cxnSp>
      <p:sp>
        <p:nvSpPr>
          <p:cNvPr id="11" name="TextBox 10"/>
          <p:cNvSpPr txBox="1"/>
          <p:nvPr/>
        </p:nvSpPr>
        <p:spPr>
          <a:xfrm>
            <a:off x="3376828" y="5025972"/>
            <a:ext cx="967384" cy="579084"/>
          </a:xfrm>
          <a:prstGeom prst="rect">
            <a:avLst/>
          </a:prstGeom>
          <a:noFill/>
        </p:spPr>
        <p:txBody>
          <a:bodyPr bIns="45702" lIns="91403" rIns="91403" rtlCol="0" tIns="45702" wrap="square">
            <a:spAutoFit/>
          </a:bodyPr>
          <a:lstStyle/>
          <a:p>
            <a:pPr defTabSz="913996"/>
            <a:r>
              <a:rPr altLang="en-US" lang="zh-CN" sz="1600">
                <a:solidFill>
                  <a:srgbClr val="C00000"/>
                </a:solidFill>
                <a:latin charset="-122" pitchFamily="34" typeface="微软雅黑"/>
                <a:ea charset="-122" pitchFamily="34" typeface="微软雅黑"/>
              </a:rPr>
              <a:t>利润比65%</a:t>
            </a:r>
          </a:p>
        </p:txBody>
      </p:sp>
      <p:sp>
        <p:nvSpPr>
          <p:cNvPr id="12" name="TextBox 11"/>
          <p:cNvSpPr txBox="1"/>
          <p:nvPr/>
        </p:nvSpPr>
        <p:spPr>
          <a:xfrm>
            <a:off x="5097092" y="4810004"/>
            <a:ext cx="967384" cy="579084"/>
          </a:xfrm>
          <a:prstGeom prst="rect">
            <a:avLst/>
          </a:prstGeom>
          <a:noFill/>
        </p:spPr>
        <p:txBody>
          <a:bodyPr bIns="45702" lIns="91403" rIns="91403" rtlCol="0" tIns="45702" wrap="square">
            <a:spAutoFit/>
          </a:bodyPr>
          <a:lstStyle/>
          <a:p>
            <a:pPr defTabSz="913996"/>
            <a:r>
              <a:rPr altLang="en-US" lang="zh-CN" sz="1600">
                <a:solidFill>
                  <a:srgbClr val="C00000"/>
                </a:solidFill>
                <a:latin charset="-122" pitchFamily="34" typeface="微软雅黑"/>
                <a:ea charset="-122" pitchFamily="34" typeface="微软雅黑"/>
              </a:rPr>
              <a:t>利润比60%</a:t>
            </a:r>
          </a:p>
        </p:txBody>
      </p:sp>
      <p:sp>
        <p:nvSpPr>
          <p:cNvPr id="13" name="TextBox 12"/>
          <p:cNvSpPr txBox="1"/>
          <p:nvPr/>
        </p:nvSpPr>
        <p:spPr>
          <a:xfrm>
            <a:off x="6785251" y="4548462"/>
            <a:ext cx="967384" cy="579084"/>
          </a:xfrm>
          <a:prstGeom prst="rect">
            <a:avLst/>
          </a:prstGeom>
          <a:noFill/>
        </p:spPr>
        <p:txBody>
          <a:bodyPr bIns="45702" lIns="91403" rIns="91403" rtlCol="0" tIns="45702" wrap="square">
            <a:spAutoFit/>
          </a:bodyPr>
          <a:lstStyle/>
          <a:p>
            <a:pPr defTabSz="913996"/>
            <a:r>
              <a:rPr altLang="en-US" lang="zh-CN" sz="1600">
                <a:solidFill>
                  <a:srgbClr val="C00000"/>
                </a:solidFill>
                <a:latin charset="-122" pitchFamily="34" typeface="微软雅黑"/>
                <a:ea charset="-122" pitchFamily="34" typeface="微软雅黑"/>
              </a:rPr>
              <a:t>利润比55%</a:t>
            </a:r>
          </a:p>
        </p:txBody>
      </p:sp>
      <p:sp>
        <p:nvSpPr>
          <p:cNvPr id="14" name="TextBox 13"/>
          <p:cNvSpPr txBox="1"/>
          <p:nvPr/>
        </p:nvSpPr>
        <p:spPr>
          <a:xfrm>
            <a:off x="8456764" y="4090111"/>
            <a:ext cx="967384" cy="579084"/>
          </a:xfrm>
          <a:prstGeom prst="rect">
            <a:avLst/>
          </a:prstGeom>
          <a:noFill/>
        </p:spPr>
        <p:txBody>
          <a:bodyPr bIns="45702" lIns="91403" rIns="91403" rtlCol="0" tIns="45702" wrap="square">
            <a:spAutoFit/>
          </a:bodyPr>
          <a:lstStyle/>
          <a:p>
            <a:pPr defTabSz="913996"/>
            <a:r>
              <a:rPr altLang="en-US" lang="zh-CN" sz="1600">
                <a:solidFill>
                  <a:srgbClr val="C00000"/>
                </a:solidFill>
                <a:latin charset="-122" pitchFamily="34" typeface="微软雅黑"/>
                <a:ea charset="-122" pitchFamily="34" typeface="微软雅黑"/>
              </a:rPr>
              <a:t>利润比63%</a:t>
            </a:r>
          </a:p>
        </p:txBody>
      </p:sp>
      <p:sp>
        <p:nvSpPr>
          <p:cNvPr id="15" name="TextBox 14"/>
          <p:cNvSpPr txBox="1"/>
          <p:nvPr/>
        </p:nvSpPr>
        <p:spPr>
          <a:xfrm>
            <a:off x="10167865" y="3298228"/>
            <a:ext cx="967384" cy="579084"/>
          </a:xfrm>
          <a:prstGeom prst="rect">
            <a:avLst/>
          </a:prstGeom>
          <a:noFill/>
        </p:spPr>
        <p:txBody>
          <a:bodyPr bIns="45702" lIns="91403" rIns="91403" rtlCol="0" tIns="45702" wrap="square">
            <a:spAutoFit/>
          </a:bodyPr>
          <a:lstStyle/>
          <a:p>
            <a:pPr defTabSz="913996"/>
            <a:r>
              <a:rPr altLang="en-US" lang="zh-CN" sz="1600">
                <a:solidFill>
                  <a:srgbClr val="C00000"/>
                </a:solidFill>
                <a:latin charset="-122" pitchFamily="34" typeface="微软雅黑"/>
                <a:ea charset="-122" pitchFamily="34" typeface="微软雅黑"/>
              </a:rPr>
              <a:t>利润比73%</a:t>
            </a:r>
          </a:p>
        </p:txBody>
      </p:sp>
      <p:sp>
        <p:nvSpPr>
          <p:cNvPr id="16" name="矩形 15"/>
          <p:cNvSpPr/>
          <p:nvPr/>
        </p:nvSpPr>
        <p:spPr>
          <a:xfrm>
            <a:off x="912774" y="7787"/>
            <a:ext cx="2159678" cy="68562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3996"/>
            <a:r>
              <a:rPr altLang="en-US" b="1" lang="zh-CN" sz="2799">
                <a:solidFill>
                  <a:prstClr val="white"/>
                </a:solidFill>
                <a:latin charset="-122" pitchFamily="34" typeface="微软雅黑"/>
                <a:ea charset="-122" pitchFamily="34" typeface="微软雅黑"/>
              </a:rPr>
              <a:t>运营规划</a:t>
            </a:r>
          </a:p>
        </p:txBody>
      </p:sp>
      <p:cxnSp>
        <p:nvCxnSpPr>
          <p:cNvPr id="17" name="直接连接符 16"/>
          <p:cNvCxnSpPr/>
          <p:nvPr/>
        </p:nvCxnSpPr>
        <p:spPr>
          <a:xfrm>
            <a:off x="0" y="693408"/>
            <a:ext cx="12188826" cy="0"/>
          </a:xfrm>
          <a:prstGeom prst="line">
            <a:avLst/>
          </a:prstGeom>
          <a:ln>
            <a:solidFill>
              <a:schemeClr val="bg1">
                <a:lumMod val="75000"/>
                <a:alpha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val="748946297"/>
      </p:ext>
    </p:extLst>
  </p:cSld>
  <p:clrMapOvr>
    <a:masterClrMapping/>
  </p:clrMapOvr>
  <p:transition spd="slow">
    <p:push dir="u"/>
  </p:transition>
  <p:timing/>
</p:sld>
</file>

<file path=ppt/slides/slide2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组合 1"/>
          <p:cNvGrpSpPr/>
          <p:nvPr/>
        </p:nvGrpSpPr>
        <p:grpSpPr>
          <a:xfrm>
            <a:off x="7790512" y="3347191"/>
            <a:ext cx="944316" cy="3016660"/>
            <a:chOff x="6394450" y="2701925"/>
            <a:chExt cx="944562" cy="3017445"/>
          </a:xfrm>
        </p:grpSpPr>
        <p:sp>
          <p:nvSpPr>
            <p:cNvPr id="3" name="Freeform 24"/>
            <p:cNvSpPr/>
            <p:nvPr/>
          </p:nvSpPr>
          <p:spPr bwMode="gray">
            <a:xfrm>
              <a:off x="6394450" y="2701925"/>
              <a:ext cx="936625" cy="2670175"/>
            </a:xfrm>
            <a:custGeom>
              <a:gdLst>
                <a:gd fmla="*/ 2147483647 w 919" name="T0"/>
                <a:gd fmla="*/ 2147483647 h 1497" name="T1"/>
                <a:gd fmla="*/ 2147483647 w 919" name="T2"/>
                <a:gd fmla="*/ 2147483647 h 1497" name="T3"/>
                <a:gd fmla="*/ 2147483647 w 919" name="T4"/>
                <a:gd fmla="*/ 2147483647 h 1497" name="T5"/>
                <a:gd fmla="*/ 2147483647 w 919" name="T6"/>
                <a:gd fmla="*/ 2147483647 h 1497" name="T7"/>
                <a:gd fmla="*/ 2147483647 w 919" name="T8"/>
                <a:gd fmla="*/ 2147483647 h 1497" name="T9"/>
                <a:gd fmla="*/ 2147483647 w 919" name="T10"/>
                <a:gd fmla="*/ 0 h 1497" name="T11"/>
                <a:gd fmla="*/ 2147483647 w 919" name="T12"/>
                <a:gd fmla="*/ 2147483647 h 1497" name="T13"/>
                <a:gd fmla="*/ 0 60000 65536" name="T14"/>
                <a:gd fmla="*/ 0 60000 65536" name="T15"/>
                <a:gd fmla="*/ 0 60000 65536" name="T16"/>
                <a:gd fmla="*/ 0 60000 65536" name="T17"/>
                <a:gd fmla="*/ 0 60000 65536" name="T18"/>
                <a:gd fmla="*/ 0 60000 65536" name="T19"/>
                <a:gd fmla="*/ 0 60000 65536" name="T20"/>
                <a:gd fmla="*/ 0 w 919" name="T21"/>
                <a:gd fmla="*/ 0 h 1497" name="T22"/>
                <a:gd fmla="*/ 919 w 919" name="T23"/>
                <a:gd fmla="*/ 1497 h 1497" name="T24"/>
              </a:gdLst>
              <a:cxnLst>
                <a:cxn ang="T14">
                  <a:pos x="T0" y="T1"/>
                </a:cxn>
                <a:cxn ang="T15">
                  <a:pos x="T2" y="T3"/>
                </a:cxn>
                <a:cxn ang="T16">
                  <a:pos x="T4" y="T5"/>
                </a:cxn>
                <a:cxn ang="T17">
                  <a:pos x="T6" y="T7"/>
                </a:cxn>
                <a:cxn ang="T18">
                  <a:pos x="T8" y="T9"/>
                </a:cxn>
                <a:cxn ang="T19">
                  <a:pos x="T10" y="T11"/>
                </a:cxn>
                <a:cxn ang="T20">
                  <a:pos x="T12" y="T13"/>
                </a:cxn>
              </a:cxnLst>
              <a:rect b="T24" l="T21" r="T23" t="T22"/>
              <a:pathLst>
                <a:path h="1497" w="919">
                  <a:moveTo>
                    <a:pt x="7" y="76"/>
                  </a:moveTo>
                  <a:cubicBezTo>
                    <a:pt x="7" y="76"/>
                    <a:pt x="7" y="752"/>
                    <a:pt x="7" y="1429"/>
                  </a:cubicBezTo>
                  <a:cubicBezTo>
                    <a:pt x="33" y="1477"/>
                    <a:pt x="289" y="1495"/>
                    <a:pt x="441" y="1497"/>
                  </a:cubicBezTo>
                  <a:cubicBezTo>
                    <a:pt x="593" y="1497"/>
                    <a:pt x="898" y="1486"/>
                    <a:pt x="919" y="1425"/>
                  </a:cubicBezTo>
                  <a:cubicBezTo>
                    <a:pt x="918" y="749"/>
                    <a:pt x="918" y="73"/>
                    <a:pt x="918" y="73"/>
                  </a:cubicBezTo>
                  <a:cubicBezTo>
                    <a:pt x="904" y="12"/>
                    <a:pt x="566" y="0"/>
                    <a:pt x="414" y="0"/>
                  </a:cubicBezTo>
                  <a:cubicBezTo>
                    <a:pt x="262" y="0"/>
                    <a:pt x="0" y="28"/>
                    <a:pt x="7" y="76"/>
                  </a:cubicBezTo>
                  <a:close/>
                </a:path>
              </a:pathLst>
            </a:custGeom>
            <a:gradFill rotWithShape="1">
              <a:gsLst>
                <a:gs pos="0">
                  <a:srgbClr val="BABABA">
                    <a:alpha val="50000"/>
                  </a:srgbClr>
                </a:gs>
                <a:gs pos="50000">
                  <a:srgbClr val="FFFFFF">
                    <a:alpha val="50000"/>
                  </a:srgbClr>
                </a:gs>
                <a:gs pos="100000">
                  <a:srgbClr val="BABABA">
                    <a:alpha val="50000"/>
                  </a:srgbClr>
                </a:gs>
              </a:gsLst>
              <a:lin ang="0" scaled="1"/>
            </a:gradFill>
            <a:ln>
              <a:noFill/>
            </a:ln>
            <a:extLst>
              <a:ext uri="{91240B29-F687-4F45-9708-019B960494DF}">
                <a14:hiddenLine w="9525">
                  <a:solidFill>
                    <a:srgbClr val="000000"/>
                  </a:solidFill>
                  <a:round/>
                  <a:headEnd/>
                  <a:tailEnd/>
                </a14:hiddenLine>
              </a:ext>
            </a:extLst>
          </p:spPr>
          <p:txBody>
            <a:bodyPr/>
            <a:lstStyle/>
            <a:p>
              <a:pPr defTabSz="913996"/>
              <a:endParaRPr altLang="en-US" lang="zh-CN" sz="1699">
                <a:solidFill>
                  <a:prstClr val="black"/>
                </a:solidFill>
                <a:latin charset="0" pitchFamily="34" typeface="Impact"/>
                <a:ea charset="-122" pitchFamily="34" typeface="微软雅黑"/>
              </a:endParaRPr>
            </a:p>
          </p:txBody>
        </p:sp>
        <p:sp>
          <p:nvSpPr>
            <p:cNvPr id="4" name="Rectangle 41"/>
            <p:cNvSpPr>
              <a:spLocks noChangeArrowheads="1"/>
            </p:cNvSpPr>
            <p:nvPr/>
          </p:nvSpPr>
          <p:spPr bwMode="auto">
            <a:xfrm>
              <a:off x="6400801" y="5405438"/>
              <a:ext cx="938212" cy="31097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pPr algn="ctr" defTabSz="913996">
                <a:lnSpc>
                  <a:spcPct val="90000"/>
                </a:lnSpc>
              </a:pPr>
              <a:r>
                <a:rPr altLang="en-US" b="1" lang="zh-CN" sz="1600">
                  <a:solidFill>
                    <a:srgbClr val="7D7D7D"/>
                  </a:solidFill>
                  <a:latin charset="-122" pitchFamily="34" typeface="微软雅黑"/>
                  <a:ea charset="-122" pitchFamily="34" typeface="微软雅黑"/>
                </a:rPr>
                <a:t>外科</a:t>
              </a:r>
            </a:p>
          </p:txBody>
        </p:sp>
      </p:grpSp>
      <p:grpSp>
        <p:nvGrpSpPr>
          <p:cNvPr id="5" name="组合 4"/>
          <p:cNvGrpSpPr/>
          <p:nvPr/>
        </p:nvGrpSpPr>
        <p:grpSpPr>
          <a:xfrm>
            <a:off x="8988762" y="2956599"/>
            <a:ext cx="1027434" cy="3389624"/>
            <a:chOff x="7593013" y="2516188"/>
            <a:chExt cx="1027702" cy="3390507"/>
          </a:xfrm>
        </p:grpSpPr>
        <p:sp>
          <p:nvSpPr>
            <p:cNvPr id="6" name="Freeform 31"/>
            <p:cNvSpPr/>
            <p:nvPr/>
          </p:nvSpPr>
          <p:spPr bwMode="gray">
            <a:xfrm>
              <a:off x="7593013" y="2516188"/>
              <a:ext cx="936625" cy="3044825"/>
            </a:xfrm>
            <a:custGeom>
              <a:gdLst>
                <a:gd fmla="*/ 2147483647 w 919" name="T0"/>
                <a:gd fmla="*/ 2147483647 h 1497" name="T1"/>
                <a:gd fmla="*/ 2147483647 w 919" name="T2"/>
                <a:gd fmla="*/ 2147483647 h 1497" name="T3"/>
                <a:gd fmla="*/ 2147483647 w 919" name="T4"/>
                <a:gd fmla="*/ 2147483647 h 1497" name="T5"/>
                <a:gd fmla="*/ 2147483647 w 919" name="T6"/>
                <a:gd fmla="*/ 2147483647 h 1497" name="T7"/>
                <a:gd fmla="*/ 2147483647 w 919" name="T8"/>
                <a:gd fmla="*/ 2147483647 h 1497" name="T9"/>
                <a:gd fmla="*/ 2147483647 w 919" name="T10"/>
                <a:gd fmla="*/ 0 h 1497" name="T11"/>
                <a:gd fmla="*/ 2147483647 w 919" name="T12"/>
                <a:gd fmla="*/ 2147483647 h 1497" name="T13"/>
                <a:gd fmla="*/ 0 60000 65536" name="T14"/>
                <a:gd fmla="*/ 0 60000 65536" name="T15"/>
                <a:gd fmla="*/ 0 60000 65536" name="T16"/>
                <a:gd fmla="*/ 0 60000 65536" name="T17"/>
                <a:gd fmla="*/ 0 60000 65536" name="T18"/>
                <a:gd fmla="*/ 0 60000 65536" name="T19"/>
                <a:gd fmla="*/ 0 60000 65536" name="T20"/>
                <a:gd fmla="*/ 0 w 919" name="T21"/>
                <a:gd fmla="*/ 0 h 1497" name="T22"/>
                <a:gd fmla="*/ 919 w 919" name="T23"/>
                <a:gd fmla="*/ 1497 h 1497" name="T24"/>
              </a:gdLst>
              <a:cxnLst>
                <a:cxn ang="T14">
                  <a:pos x="T0" y="T1"/>
                </a:cxn>
                <a:cxn ang="T15">
                  <a:pos x="T2" y="T3"/>
                </a:cxn>
                <a:cxn ang="T16">
                  <a:pos x="T4" y="T5"/>
                </a:cxn>
                <a:cxn ang="T17">
                  <a:pos x="T6" y="T7"/>
                </a:cxn>
                <a:cxn ang="T18">
                  <a:pos x="T8" y="T9"/>
                </a:cxn>
                <a:cxn ang="T19">
                  <a:pos x="T10" y="T11"/>
                </a:cxn>
                <a:cxn ang="T20">
                  <a:pos x="T12" y="T13"/>
                </a:cxn>
              </a:cxnLst>
              <a:rect b="T24" l="T21" r="T23" t="T22"/>
              <a:pathLst>
                <a:path h="1497" w="919">
                  <a:moveTo>
                    <a:pt x="7" y="76"/>
                  </a:moveTo>
                  <a:cubicBezTo>
                    <a:pt x="7" y="76"/>
                    <a:pt x="7" y="752"/>
                    <a:pt x="7" y="1429"/>
                  </a:cubicBezTo>
                  <a:cubicBezTo>
                    <a:pt x="33" y="1477"/>
                    <a:pt x="289" y="1495"/>
                    <a:pt x="441" y="1497"/>
                  </a:cubicBezTo>
                  <a:cubicBezTo>
                    <a:pt x="593" y="1497"/>
                    <a:pt x="898" y="1486"/>
                    <a:pt x="919" y="1425"/>
                  </a:cubicBezTo>
                  <a:cubicBezTo>
                    <a:pt x="918" y="749"/>
                    <a:pt x="918" y="73"/>
                    <a:pt x="918" y="73"/>
                  </a:cubicBezTo>
                  <a:cubicBezTo>
                    <a:pt x="904" y="12"/>
                    <a:pt x="566" y="0"/>
                    <a:pt x="414" y="0"/>
                  </a:cubicBezTo>
                  <a:cubicBezTo>
                    <a:pt x="262" y="0"/>
                    <a:pt x="0" y="28"/>
                    <a:pt x="7" y="76"/>
                  </a:cubicBezTo>
                  <a:close/>
                </a:path>
              </a:pathLst>
            </a:custGeom>
            <a:gradFill rotWithShape="1">
              <a:gsLst>
                <a:gs pos="0">
                  <a:srgbClr val="BABABA">
                    <a:alpha val="50000"/>
                  </a:srgbClr>
                </a:gs>
                <a:gs pos="50000">
                  <a:srgbClr val="FFFFFF">
                    <a:alpha val="50000"/>
                  </a:srgbClr>
                </a:gs>
                <a:gs pos="100000">
                  <a:srgbClr val="BABABA">
                    <a:alpha val="50000"/>
                  </a:srgbClr>
                </a:gs>
              </a:gsLst>
              <a:lin ang="0" scaled="1"/>
            </a:gradFill>
            <a:ln>
              <a:noFill/>
            </a:ln>
            <a:extLst>
              <a:ext uri="{91240B29-F687-4F45-9708-019B960494DF}">
                <a14:hiddenLine w="9525">
                  <a:solidFill>
                    <a:srgbClr val="000000"/>
                  </a:solidFill>
                  <a:round/>
                  <a:headEnd/>
                  <a:tailEnd/>
                </a14:hiddenLine>
              </a:ext>
            </a:extLst>
          </p:spPr>
          <p:txBody>
            <a:bodyPr/>
            <a:lstStyle/>
            <a:p>
              <a:pPr defTabSz="913996"/>
              <a:endParaRPr altLang="en-US" lang="zh-CN" sz="1699">
                <a:solidFill>
                  <a:prstClr val="black"/>
                </a:solidFill>
                <a:latin charset="0" pitchFamily="34" typeface="Impact"/>
                <a:ea charset="-122" pitchFamily="34" typeface="微软雅黑"/>
              </a:endParaRPr>
            </a:p>
          </p:txBody>
        </p:sp>
        <p:sp>
          <p:nvSpPr>
            <p:cNvPr id="7" name="Rectangle 42"/>
            <p:cNvSpPr>
              <a:spLocks noChangeArrowheads="1"/>
            </p:cNvSpPr>
            <p:nvPr/>
          </p:nvSpPr>
          <p:spPr bwMode="auto">
            <a:xfrm>
              <a:off x="7619751" y="5592763"/>
              <a:ext cx="1000964" cy="31097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pPr algn="ctr" defTabSz="913996">
                <a:lnSpc>
                  <a:spcPct val="90000"/>
                </a:lnSpc>
              </a:pPr>
              <a:r>
                <a:rPr altLang="en-US" b="1" lang="zh-CN" sz="1600">
                  <a:solidFill>
                    <a:srgbClr val="7D7D7D"/>
                  </a:solidFill>
                  <a:latin charset="-122" pitchFamily="34" typeface="微软雅黑"/>
                  <a:ea charset="-122" pitchFamily="34" typeface="微软雅黑"/>
                </a:rPr>
                <a:t>内科</a:t>
              </a:r>
            </a:p>
          </p:txBody>
        </p:sp>
      </p:grpSp>
      <p:grpSp>
        <p:nvGrpSpPr>
          <p:cNvPr id="8" name="组合 7"/>
          <p:cNvGrpSpPr/>
          <p:nvPr/>
        </p:nvGrpSpPr>
        <p:grpSpPr>
          <a:xfrm>
            <a:off x="6577976" y="3728264"/>
            <a:ext cx="955426" cy="2653216"/>
            <a:chOff x="5181599" y="2878138"/>
            <a:chExt cx="955676" cy="2653907"/>
          </a:xfrm>
        </p:grpSpPr>
        <p:grpSp>
          <p:nvGrpSpPr>
            <p:cNvPr id="9" name="Group 20"/>
            <p:cNvGrpSpPr/>
            <p:nvPr/>
          </p:nvGrpSpPr>
          <p:grpSpPr>
            <a:xfrm>
              <a:off x="5199063" y="2878138"/>
              <a:ext cx="938212" cy="2297112"/>
              <a:chOff x="1529" y="1871"/>
              <a:chExt cx="919" cy="1497"/>
            </a:xfrm>
          </p:grpSpPr>
          <p:sp>
            <p:nvSpPr>
              <p:cNvPr id="11" name="Freeform 21"/>
              <p:cNvSpPr/>
              <p:nvPr/>
            </p:nvSpPr>
            <p:spPr bwMode="gray">
              <a:xfrm>
                <a:off x="1529" y="1871"/>
                <a:ext cx="919" cy="1497"/>
              </a:xfrm>
              <a:custGeom>
                <a:gdLst>
                  <a:gd fmla="*/ 7 w 919" name="T0"/>
                  <a:gd fmla="*/ 76 h 1497" name="T1"/>
                  <a:gd fmla="*/ 7 w 919" name="T2"/>
                  <a:gd fmla="*/ 1429 h 1497" name="T3"/>
                  <a:gd fmla="*/ 441 w 919" name="T4"/>
                  <a:gd fmla="*/ 1497 h 1497" name="T5"/>
                  <a:gd fmla="*/ 919 w 919" name="T6"/>
                  <a:gd fmla="*/ 1425 h 1497" name="T7"/>
                  <a:gd fmla="*/ 918 w 919" name="T8"/>
                  <a:gd fmla="*/ 73 h 1497" name="T9"/>
                  <a:gd fmla="*/ 414 w 919" name="T10"/>
                  <a:gd fmla="*/ 0 h 1497" name="T11"/>
                  <a:gd fmla="*/ 7 w 919" name="T12"/>
                  <a:gd fmla="*/ 76 h 1497" name="T13"/>
                  <a:gd fmla="*/ 0 60000 65536" name="T14"/>
                  <a:gd fmla="*/ 0 60000 65536" name="T15"/>
                  <a:gd fmla="*/ 0 60000 65536" name="T16"/>
                  <a:gd fmla="*/ 0 60000 65536" name="T17"/>
                  <a:gd fmla="*/ 0 60000 65536" name="T18"/>
                  <a:gd fmla="*/ 0 60000 65536" name="T19"/>
                  <a:gd fmla="*/ 0 60000 65536" name="T20"/>
                  <a:gd fmla="*/ 0 w 919" name="T21"/>
                  <a:gd fmla="*/ 0 h 1497" name="T22"/>
                  <a:gd fmla="*/ 919 w 919" name="T23"/>
                  <a:gd fmla="*/ 1497 h 1497" name="T24"/>
                </a:gdLst>
                <a:cxnLst>
                  <a:cxn ang="T14">
                    <a:pos x="T0" y="T1"/>
                  </a:cxn>
                  <a:cxn ang="T15">
                    <a:pos x="T2" y="T3"/>
                  </a:cxn>
                  <a:cxn ang="T16">
                    <a:pos x="T4" y="T5"/>
                  </a:cxn>
                  <a:cxn ang="T17">
                    <a:pos x="T6" y="T7"/>
                  </a:cxn>
                  <a:cxn ang="T18">
                    <a:pos x="T8" y="T9"/>
                  </a:cxn>
                  <a:cxn ang="T19">
                    <a:pos x="T10" y="T11"/>
                  </a:cxn>
                  <a:cxn ang="T20">
                    <a:pos x="T12" y="T13"/>
                  </a:cxn>
                </a:cxnLst>
                <a:rect b="T24" l="T21" r="T23" t="T22"/>
                <a:pathLst>
                  <a:path h="1497" w="919">
                    <a:moveTo>
                      <a:pt x="7" y="76"/>
                    </a:moveTo>
                    <a:cubicBezTo>
                      <a:pt x="7" y="76"/>
                      <a:pt x="7" y="752"/>
                      <a:pt x="7" y="1429"/>
                    </a:cubicBezTo>
                    <a:cubicBezTo>
                      <a:pt x="33" y="1477"/>
                      <a:pt x="289" y="1495"/>
                      <a:pt x="441" y="1497"/>
                    </a:cubicBezTo>
                    <a:cubicBezTo>
                      <a:pt x="593" y="1497"/>
                      <a:pt x="898" y="1486"/>
                      <a:pt x="919" y="1425"/>
                    </a:cubicBezTo>
                    <a:cubicBezTo>
                      <a:pt x="918" y="749"/>
                      <a:pt x="918" y="73"/>
                      <a:pt x="918" y="73"/>
                    </a:cubicBezTo>
                    <a:cubicBezTo>
                      <a:pt x="904" y="12"/>
                      <a:pt x="566" y="0"/>
                      <a:pt x="414" y="0"/>
                    </a:cubicBezTo>
                    <a:cubicBezTo>
                      <a:pt x="262" y="0"/>
                      <a:pt x="0" y="28"/>
                      <a:pt x="7" y="76"/>
                    </a:cubicBezTo>
                    <a:close/>
                  </a:path>
                </a:pathLst>
              </a:custGeom>
              <a:gradFill rotWithShape="1">
                <a:gsLst>
                  <a:gs pos="0">
                    <a:srgbClr val="BABABA">
                      <a:alpha val="50000"/>
                    </a:srgbClr>
                  </a:gs>
                  <a:gs pos="50000">
                    <a:srgbClr val="FFFFFF">
                      <a:alpha val="50000"/>
                    </a:srgbClr>
                  </a:gs>
                  <a:gs pos="100000">
                    <a:srgbClr val="BABABA">
                      <a:alpha val="50000"/>
                    </a:srgbClr>
                  </a:gs>
                </a:gsLst>
                <a:lin ang="0" scaled="1"/>
              </a:gradFill>
              <a:ln>
                <a:noFill/>
              </a:ln>
              <a:extLst>
                <a:ext uri="{91240B29-F687-4F45-9708-019B960494DF}">
                  <a14:hiddenLine w="9525">
                    <a:solidFill>
                      <a:srgbClr val="000000"/>
                    </a:solidFill>
                    <a:round/>
                    <a:headEnd/>
                    <a:tailEnd/>
                  </a14:hiddenLine>
                </a:ext>
              </a:extLst>
            </p:spPr>
            <p:txBody>
              <a:bodyPr/>
              <a:lstStyle/>
              <a:p>
                <a:pPr defTabSz="913996"/>
                <a:endParaRPr altLang="en-US" lang="zh-CN" sz="1699">
                  <a:solidFill>
                    <a:srgbClr val="7D7D7D"/>
                  </a:solidFill>
                  <a:latin charset="0" pitchFamily="34" typeface="Impact"/>
                  <a:ea charset="-122" pitchFamily="34" typeface="微软雅黑"/>
                </a:endParaRPr>
              </a:p>
            </p:txBody>
          </p:sp>
          <p:sp>
            <p:nvSpPr>
              <p:cNvPr id="12" name="Oval 22"/>
              <p:cNvSpPr>
                <a:spLocks noChangeArrowheads="1"/>
              </p:cNvSpPr>
              <p:nvPr/>
            </p:nvSpPr>
            <p:spPr bwMode="gray">
              <a:xfrm>
                <a:off x="1536" y="1872"/>
                <a:ext cx="912" cy="144"/>
              </a:xfrm>
              <a:prstGeom prst="ellipse">
                <a:avLst/>
              </a:prstGeom>
              <a:solidFill>
                <a:srgbClr val="FFFFFF">
                  <a:alpha val="30196"/>
                </a:srgbClr>
              </a:solidFill>
              <a:ln>
                <a:noFill/>
              </a:ln>
              <a:extLst>
                <a:ext uri="{91240B29-F687-4F45-9708-019B960494DF}">
                  <a14:hiddenLine w="9525">
                    <a:solidFill>
                      <a:srgbClr val="000000"/>
                    </a:solidFill>
                    <a:round/>
                    <a:headEnd/>
                    <a:tailEnd/>
                  </a14:hiddenLine>
                </a:ext>
              </a:extLst>
            </p:spPr>
            <p:txBody>
              <a:bodyPr anchor="ctr" wrap="none"/>
              <a:lstStyle/>
              <a:p>
                <a:pPr defTabSz="913996"/>
                <a:endParaRPr altLang="en-US" lang="zh-CN" sz="1699">
                  <a:solidFill>
                    <a:srgbClr val="7D7D7D"/>
                  </a:solidFill>
                  <a:latin charset="0" pitchFamily="34" typeface="Impact"/>
                  <a:ea charset="-122" pitchFamily="34" typeface="微软雅黑"/>
                </a:endParaRPr>
              </a:p>
            </p:txBody>
          </p:sp>
          <p:sp>
            <p:nvSpPr>
              <p:cNvPr id="13" name="Oval 23"/>
              <p:cNvSpPr>
                <a:spLocks noChangeArrowheads="1"/>
              </p:cNvSpPr>
              <p:nvPr/>
            </p:nvSpPr>
            <p:spPr bwMode="gray">
              <a:xfrm>
                <a:off x="1536" y="3224"/>
                <a:ext cx="912" cy="144"/>
              </a:xfrm>
              <a:prstGeom prst="ellipse">
                <a:avLst/>
              </a:prstGeom>
              <a:solidFill>
                <a:srgbClr val="FFFFFF">
                  <a:alpha val="10196"/>
                </a:srgbClr>
              </a:solidFill>
              <a:ln>
                <a:noFill/>
              </a:ln>
              <a:extLst>
                <a:ext uri="{91240B29-F687-4F45-9708-019B960494DF}">
                  <a14:hiddenLine w="9525">
                    <a:solidFill>
                      <a:srgbClr val="000000"/>
                    </a:solidFill>
                    <a:round/>
                    <a:headEnd/>
                    <a:tailEnd/>
                  </a14:hiddenLine>
                </a:ext>
              </a:extLst>
            </p:spPr>
            <p:txBody>
              <a:bodyPr anchor="ctr" wrap="none"/>
              <a:lstStyle/>
              <a:p>
                <a:pPr defTabSz="913996"/>
                <a:endParaRPr altLang="en-US" lang="zh-CN" sz="1699">
                  <a:solidFill>
                    <a:srgbClr val="7D7D7D"/>
                  </a:solidFill>
                  <a:latin charset="0" pitchFamily="34" typeface="Impact"/>
                  <a:ea charset="-122" pitchFamily="34" typeface="微软雅黑"/>
                </a:endParaRPr>
              </a:p>
            </p:txBody>
          </p:sp>
        </p:grpSp>
        <p:sp>
          <p:nvSpPr>
            <p:cNvPr id="10" name="Rectangle 46"/>
            <p:cNvSpPr>
              <a:spLocks noChangeArrowheads="1"/>
            </p:cNvSpPr>
            <p:nvPr/>
          </p:nvSpPr>
          <p:spPr bwMode="auto">
            <a:xfrm>
              <a:off x="5181598" y="5218113"/>
              <a:ext cx="938213" cy="31097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pPr algn="ctr" defTabSz="913996">
                <a:lnSpc>
                  <a:spcPct val="90000"/>
                </a:lnSpc>
              </a:pPr>
              <a:r>
                <a:rPr altLang="en-US" b="1" lang="zh-CN" sz="1600">
                  <a:solidFill>
                    <a:srgbClr val="7D7D7D"/>
                  </a:solidFill>
                  <a:latin charset="-122" pitchFamily="34" typeface="微软雅黑"/>
                  <a:ea charset="-122" pitchFamily="34" typeface="微软雅黑"/>
                </a:rPr>
                <a:t>妇科</a:t>
              </a:r>
            </a:p>
          </p:txBody>
        </p:sp>
      </p:grpSp>
      <p:grpSp>
        <p:nvGrpSpPr>
          <p:cNvPr id="14" name="组合 13"/>
          <p:cNvGrpSpPr/>
          <p:nvPr/>
        </p:nvGrpSpPr>
        <p:grpSpPr>
          <a:xfrm>
            <a:off x="5435274" y="4074309"/>
            <a:ext cx="937970" cy="2340560"/>
            <a:chOff x="4038599" y="3003550"/>
            <a:chExt cx="938214" cy="2341170"/>
          </a:xfrm>
        </p:grpSpPr>
        <p:grpSp>
          <p:nvGrpSpPr>
            <p:cNvPr id="15" name="Group 27"/>
            <p:cNvGrpSpPr/>
            <p:nvPr/>
          </p:nvGrpSpPr>
          <p:grpSpPr>
            <a:xfrm>
              <a:off x="4038600" y="3003550"/>
              <a:ext cx="938213" cy="1944688"/>
              <a:chOff x="1529" y="1871"/>
              <a:chExt cx="919" cy="1497"/>
            </a:xfrm>
          </p:grpSpPr>
          <p:sp>
            <p:nvSpPr>
              <p:cNvPr id="17" name="Freeform 28"/>
              <p:cNvSpPr/>
              <p:nvPr/>
            </p:nvSpPr>
            <p:spPr bwMode="gray">
              <a:xfrm>
                <a:off x="1529" y="1871"/>
                <a:ext cx="919" cy="1497"/>
              </a:xfrm>
              <a:custGeom>
                <a:gdLst>
                  <a:gd fmla="*/ 7 w 919" name="T0"/>
                  <a:gd fmla="*/ 76 h 1497" name="T1"/>
                  <a:gd fmla="*/ 7 w 919" name="T2"/>
                  <a:gd fmla="*/ 1429 h 1497" name="T3"/>
                  <a:gd fmla="*/ 441 w 919" name="T4"/>
                  <a:gd fmla="*/ 1497 h 1497" name="T5"/>
                  <a:gd fmla="*/ 919 w 919" name="T6"/>
                  <a:gd fmla="*/ 1425 h 1497" name="T7"/>
                  <a:gd fmla="*/ 918 w 919" name="T8"/>
                  <a:gd fmla="*/ 73 h 1497" name="T9"/>
                  <a:gd fmla="*/ 414 w 919" name="T10"/>
                  <a:gd fmla="*/ 0 h 1497" name="T11"/>
                  <a:gd fmla="*/ 7 w 919" name="T12"/>
                  <a:gd fmla="*/ 76 h 1497" name="T13"/>
                  <a:gd fmla="*/ 0 60000 65536" name="T14"/>
                  <a:gd fmla="*/ 0 60000 65536" name="T15"/>
                  <a:gd fmla="*/ 0 60000 65536" name="T16"/>
                  <a:gd fmla="*/ 0 60000 65536" name="T17"/>
                  <a:gd fmla="*/ 0 60000 65536" name="T18"/>
                  <a:gd fmla="*/ 0 60000 65536" name="T19"/>
                  <a:gd fmla="*/ 0 60000 65536" name="T20"/>
                  <a:gd fmla="*/ 0 w 919" name="T21"/>
                  <a:gd fmla="*/ 0 h 1497" name="T22"/>
                  <a:gd fmla="*/ 919 w 919" name="T23"/>
                  <a:gd fmla="*/ 1497 h 1497" name="T24"/>
                </a:gdLst>
                <a:cxnLst>
                  <a:cxn ang="T14">
                    <a:pos x="T0" y="T1"/>
                  </a:cxn>
                  <a:cxn ang="T15">
                    <a:pos x="T2" y="T3"/>
                  </a:cxn>
                  <a:cxn ang="T16">
                    <a:pos x="T4" y="T5"/>
                  </a:cxn>
                  <a:cxn ang="T17">
                    <a:pos x="T6" y="T7"/>
                  </a:cxn>
                  <a:cxn ang="T18">
                    <a:pos x="T8" y="T9"/>
                  </a:cxn>
                  <a:cxn ang="T19">
                    <a:pos x="T10" y="T11"/>
                  </a:cxn>
                  <a:cxn ang="T20">
                    <a:pos x="T12" y="T13"/>
                  </a:cxn>
                </a:cxnLst>
                <a:rect b="T24" l="T21" r="T23" t="T22"/>
                <a:pathLst>
                  <a:path h="1497" w="919">
                    <a:moveTo>
                      <a:pt x="7" y="76"/>
                    </a:moveTo>
                    <a:cubicBezTo>
                      <a:pt x="7" y="76"/>
                      <a:pt x="7" y="752"/>
                      <a:pt x="7" y="1429"/>
                    </a:cubicBezTo>
                    <a:cubicBezTo>
                      <a:pt x="33" y="1477"/>
                      <a:pt x="289" y="1495"/>
                      <a:pt x="441" y="1497"/>
                    </a:cubicBezTo>
                    <a:cubicBezTo>
                      <a:pt x="593" y="1497"/>
                      <a:pt x="898" y="1486"/>
                      <a:pt x="919" y="1425"/>
                    </a:cubicBezTo>
                    <a:cubicBezTo>
                      <a:pt x="918" y="749"/>
                      <a:pt x="918" y="73"/>
                      <a:pt x="918" y="73"/>
                    </a:cubicBezTo>
                    <a:cubicBezTo>
                      <a:pt x="904" y="12"/>
                      <a:pt x="566" y="0"/>
                      <a:pt x="414" y="0"/>
                    </a:cubicBezTo>
                    <a:cubicBezTo>
                      <a:pt x="262" y="0"/>
                      <a:pt x="0" y="28"/>
                      <a:pt x="7" y="76"/>
                    </a:cubicBezTo>
                    <a:close/>
                  </a:path>
                </a:pathLst>
              </a:custGeom>
              <a:gradFill rotWithShape="1">
                <a:gsLst>
                  <a:gs pos="0">
                    <a:srgbClr val="BABABA">
                      <a:alpha val="50000"/>
                    </a:srgbClr>
                  </a:gs>
                  <a:gs pos="50000">
                    <a:srgbClr val="FFFFFF">
                      <a:alpha val="50000"/>
                    </a:srgbClr>
                  </a:gs>
                  <a:gs pos="100000">
                    <a:srgbClr val="BABABA">
                      <a:alpha val="50000"/>
                    </a:srgbClr>
                  </a:gs>
                </a:gsLst>
                <a:lin ang="0" scaled="1"/>
              </a:gradFill>
              <a:ln>
                <a:noFill/>
              </a:ln>
              <a:extLst>
                <a:ext uri="{91240B29-F687-4F45-9708-019B960494DF}">
                  <a14:hiddenLine w="9525">
                    <a:solidFill>
                      <a:srgbClr val="000000"/>
                    </a:solidFill>
                    <a:round/>
                    <a:headEnd/>
                    <a:tailEnd/>
                  </a14:hiddenLine>
                </a:ext>
              </a:extLst>
            </p:spPr>
            <p:txBody>
              <a:bodyPr/>
              <a:lstStyle/>
              <a:p>
                <a:pPr defTabSz="913996"/>
                <a:endParaRPr altLang="en-US" lang="zh-CN" sz="1699">
                  <a:solidFill>
                    <a:prstClr val="black"/>
                  </a:solidFill>
                  <a:latin charset="0" pitchFamily="34" typeface="Impact"/>
                  <a:ea charset="-122" pitchFamily="34" typeface="微软雅黑"/>
                </a:endParaRPr>
              </a:p>
            </p:txBody>
          </p:sp>
          <p:sp>
            <p:nvSpPr>
              <p:cNvPr id="18" name="Oval 29"/>
              <p:cNvSpPr>
                <a:spLocks noChangeArrowheads="1"/>
              </p:cNvSpPr>
              <p:nvPr/>
            </p:nvSpPr>
            <p:spPr bwMode="gray">
              <a:xfrm>
                <a:off x="1536" y="1872"/>
                <a:ext cx="912" cy="144"/>
              </a:xfrm>
              <a:prstGeom prst="ellipse">
                <a:avLst/>
              </a:prstGeom>
              <a:solidFill>
                <a:srgbClr val="FFFFFF">
                  <a:alpha val="30196"/>
                </a:srgbClr>
              </a:solidFill>
              <a:ln>
                <a:noFill/>
              </a:ln>
              <a:extLst>
                <a:ext uri="{91240B29-F687-4F45-9708-019B960494DF}">
                  <a14:hiddenLine w="9525">
                    <a:solidFill>
                      <a:srgbClr val="000000"/>
                    </a:solidFill>
                    <a:round/>
                    <a:headEnd/>
                    <a:tailEnd/>
                  </a14:hiddenLine>
                </a:ext>
              </a:extLst>
            </p:spPr>
            <p:txBody>
              <a:bodyPr anchor="ctr" wrap="none"/>
              <a:lstStyle/>
              <a:p>
                <a:pPr defTabSz="913996"/>
                <a:endParaRPr altLang="en-US" lang="zh-CN" sz="1699">
                  <a:solidFill>
                    <a:prstClr val="black"/>
                  </a:solidFill>
                  <a:latin charset="0" pitchFamily="34" typeface="Impact"/>
                  <a:ea charset="-122" pitchFamily="34" typeface="微软雅黑"/>
                </a:endParaRPr>
              </a:p>
            </p:txBody>
          </p:sp>
          <p:sp>
            <p:nvSpPr>
              <p:cNvPr id="19" name="Oval 30"/>
              <p:cNvSpPr>
                <a:spLocks noChangeArrowheads="1"/>
              </p:cNvSpPr>
              <p:nvPr/>
            </p:nvSpPr>
            <p:spPr bwMode="gray">
              <a:xfrm>
                <a:off x="1536" y="3224"/>
                <a:ext cx="912" cy="144"/>
              </a:xfrm>
              <a:prstGeom prst="ellipse">
                <a:avLst/>
              </a:prstGeom>
              <a:solidFill>
                <a:srgbClr val="FFFFFF">
                  <a:alpha val="10196"/>
                </a:srgbClr>
              </a:solidFill>
              <a:ln>
                <a:noFill/>
              </a:ln>
              <a:extLst>
                <a:ext uri="{91240B29-F687-4F45-9708-019B960494DF}">
                  <a14:hiddenLine w="9525">
                    <a:solidFill>
                      <a:srgbClr val="000000"/>
                    </a:solidFill>
                    <a:round/>
                    <a:headEnd/>
                    <a:tailEnd/>
                  </a14:hiddenLine>
                </a:ext>
              </a:extLst>
            </p:spPr>
            <p:txBody>
              <a:bodyPr anchor="ctr" wrap="none"/>
              <a:lstStyle/>
              <a:p>
                <a:pPr defTabSz="913996"/>
                <a:endParaRPr altLang="en-US" lang="zh-CN" sz="1699">
                  <a:solidFill>
                    <a:prstClr val="black"/>
                  </a:solidFill>
                  <a:latin charset="0" pitchFamily="34" typeface="Impact"/>
                  <a:ea charset="-122" pitchFamily="34" typeface="微软雅黑"/>
                </a:endParaRPr>
              </a:p>
            </p:txBody>
          </p:sp>
        </p:grpSp>
        <p:sp>
          <p:nvSpPr>
            <p:cNvPr id="16" name="Rectangle 47"/>
            <p:cNvSpPr>
              <a:spLocks noChangeArrowheads="1"/>
            </p:cNvSpPr>
            <p:nvPr/>
          </p:nvSpPr>
          <p:spPr bwMode="auto">
            <a:xfrm>
              <a:off x="4038599" y="5030788"/>
              <a:ext cx="938213" cy="31097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pPr algn="ctr" defTabSz="913996">
                <a:lnSpc>
                  <a:spcPct val="90000"/>
                </a:lnSpc>
              </a:pPr>
              <a:r>
                <a:rPr altLang="en-US" b="1" lang="zh-CN" sz="1600">
                  <a:solidFill>
                    <a:srgbClr val="7D7D7D"/>
                  </a:solidFill>
                  <a:latin charset="-122" pitchFamily="34" typeface="微软雅黑"/>
                  <a:ea charset="-122" pitchFamily="34" typeface="微软雅黑"/>
                </a:rPr>
                <a:t>儿科</a:t>
              </a:r>
            </a:p>
          </p:txBody>
        </p:sp>
      </p:grpSp>
      <p:sp>
        <p:nvSpPr>
          <p:cNvPr id="20" name="Oval 25"/>
          <p:cNvSpPr>
            <a:spLocks noChangeArrowheads="1"/>
          </p:cNvSpPr>
          <p:nvPr/>
        </p:nvSpPr>
        <p:spPr bwMode="gray">
          <a:xfrm>
            <a:off x="7796860" y="3348779"/>
            <a:ext cx="930034" cy="257108"/>
          </a:xfrm>
          <a:prstGeom prst="ellipse">
            <a:avLst/>
          </a:prstGeom>
          <a:solidFill>
            <a:srgbClr val="FFFFFF">
              <a:alpha val="30196"/>
            </a:srgbClr>
          </a:solidFill>
          <a:ln>
            <a:noFill/>
          </a:ln>
          <a:extLst>
            <a:ext uri="{91240B29-F687-4F45-9708-019B960494DF}">
              <a14:hiddenLine w="9525">
                <a:solidFill>
                  <a:srgbClr val="000000"/>
                </a:solidFill>
                <a:round/>
                <a:headEnd/>
                <a:tailEnd/>
              </a14:hiddenLine>
            </a:ext>
          </a:extLst>
        </p:spPr>
        <p:txBody>
          <a:bodyPr anchor="ctr" bIns="45702" lIns="91403" rIns="91403" tIns="45702" wrap="none"/>
          <a:lstStyle/>
          <a:p>
            <a:pPr defTabSz="913996"/>
            <a:endParaRPr altLang="en-US" lang="zh-CN" sz="1699">
              <a:solidFill>
                <a:prstClr val="black"/>
              </a:solidFill>
              <a:latin charset="0" pitchFamily="34" typeface="Impact"/>
              <a:ea charset="-122" pitchFamily="34" typeface="微软雅黑"/>
            </a:endParaRPr>
          </a:p>
        </p:txBody>
      </p:sp>
      <p:sp>
        <p:nvSpPr>
          <p:cNvPr id="21" name="Oval 26"/>
          <p:cNvSpPr>
            <a:spLocks noChangeArrowheads="1"/>
          </p:cNvSpPr>
          <p:nvPr/>
        </p:nvSpPr>
        <p:spPr bwMode="gray">
          <a:xfrm>
            <a:off x="7796860" y="5759564"/>
            <a:ext cx="930034" cy="257108"/>
          </a:xfrm>
          <a:prstGeom prst="ellipse">
            <a:avLst/>
          </a:prstGeom>
          <a:solidFill>
            <a:srgbClr val="FFFFFF">
              <a:alpha val="10196"/>
            </a:srgbClr>
          </a:solidFill>
          <a:ln>
            <a:noFill/>
          </a:ln>
          <a:extLst>
            <a:ext uri="{91240B29-F687-4F45-9708-019B960494DF}">
              <a14:hiddenLine w="9525">
                <a:solidFill>
                  <a:srgbClr val="000000"/>
                </a:solidFill>
                <a:round/>
                <a:headEnd/>
                <a:tailEnd/>
              </a14:hiddenLine>
            </a:ext>
          </a:extLst>
        </p:spPr>
        <p:txBody>
          <a:bodyPr anchor="ctr" bIns="45702" lIns="91403" rIns="91403" tIns="45702" wrap="none"/>
          <a:lstStyle/>
          <a:p>
            <a:pPr defTabSz="913996"/>
            <a:endParaRPr altLang="en-US" lang="zh-CN" sz="1699">
              <a:solidFill>
                <a:prstClr val="black"/>
              </a:solidFill>
              <a:latin charset="0" pitchFamily="34" typeface="Impact"/>
              <a:ea charset="-122" pitchFamily="34" typeface="微软雅黑"/>
            </a:endParaRPr>
          </a:p>
        </p:txBody>
      </p:sp>
      <p:sp>
        <p:nvSpPr>
          <p:cNvPr id="22" name="Oval 32"/>
          <p:cNvSpPr>
            <a:spLocks noChangeArrowheads="1"/>
          </p:cNvSpPr>
          <p:nvPr/>
        </p:nvSpPr>
        <p:spPr bwMode="gray">
          <a:xfrm>
            <a:off x="8995110" y="5708606"/>
            <a:ext cx="930034" cy="292024"/>
          </a:xfrm>
          <a:prstGeom prst="ellipse">
            <a:avLst/>
          </a:prstGeom>
          <a:solidFill>
            <a:srgbClr val="FFFFFF">
              <a:alpha val="10196"/>
            </a:srgbClr>
          </a:solidFill>
          <a:ln>
            <a:noFill/>
          </a:ln>
          <a:extLst>
            <a:ext uri="{91240B29-F687-4F45-9708-019B960494DF}">
              <a14:hiddenLine w="9525">
                <a:solidFill>
                  <a:srgbClr val="000000"/>
                </a:solidFill>
                <a:round/>
                <a:headEnd/>
                <a:tailEnd/>
              </a14:hiddenLine>
            </a:ext>
          </a:extLst>
        </p:spPr>
        <p:txBody>
          <a:bodyPr anchor="ctr" bIns="45702" lIns="91403" rIns="91403" tIns="45702" wrap="none"/>
          <a:lstStyle/>
          <a:p>
            <a:pPr defTabSz="913996"/>
            <a:endParaRPr altLang="en-US" lang="zh-CN" sz="1699">
              <a:solidFill>
                <a:prstClr val="black"/>
              </a:solidFill>
              <a:latin charset="0" pitchFamily="34" typeface="Impact"/>
              <a:ea charset="-122" pitchFamily="34" typeface="微软雅黑"/>
            </a:endParaRPr>
          </a:p>
        </p:txBody>
      </p:sp>
      <p:grpSp>
        <p:nvGrpSpPr>
          <p:cNvPr id="23" name="组合 22"/>
          <p:cNvGrpSpPr/>
          <p:nvPr/>
        </p:nvGrpSpPr>
        <p:grpSpPr>
          <a:xfrm>
            <a:off x="5443210" y="4895758"/>
            <a:ext cx="930034" cy="1053826"/>
            <a:chOff x="4046538" y="3892551"/>
            <a:chExt cx="930275" cy="1054100"/>
          </a:xfrm>
          <a:solidFill>
            <a:schemeClr val="tx2"/>
          </a:solidFill>
        </p:grpSpPr>
        <p:sp>
          <p:nvSpPr>
            <p:cNvPr id="24" name="AutoShape 34"/>
            <p:cNvSpPr>
              <a:spLocks noChangeArrowheads="1"/>
            </p:cNvSpPr>
            <p:nvPr/>
          </p:nvSpPr>
          <p:spPr bwMode="gray">
            <a:xfrm>
              <a:off x="4046538" y="3892551"/>
              <a:ext cx="930275" cy="1054100"/>
            </a:xfrm>
            <a:prstGeom prst="can">
              <a:avLst>
                <a:gd fmla="val 30417" name="adj"/>
              </a:avLst>
            </a:prstGeom>
            <a:grpFill/>
            <a:ln algn="ctr" cap="flat" cmpd="sng" w="3175">
              <a:noFill/>
              <a:prstDash val="solid"/>
            </a:ln>
            <a:effectLst/>
          </p:spPr>
          <p:txBody>
            <a:bodyPr anchor="ctr" vert="eaVert"/>
            <a:lstStyle/>
            <a:p>
              <a:pPr defTabSz="913996">
                <a:defRPr/>
              </a:pPr>
              <a:endParaRPr altLang="en-US" kern="0" lang="zh-CN" sz="3199">
                <a:solidFill>
                  <a:sysClr lastClr="FFFFFF" val="window"/>
                </a:solidFill>
                <a:latin charset="-122" pitchFamily="34" typeface="微软雅黑"/>
                <a:ea charset="-122" pitchFamily="34" typeface="微软雅黑"/>
              </a:endParaRPr>
            </a:p>
          </p:txBody>
        </p:sp>
        <p:sp>
          <p:nvSpPr>
            <p:cNvPr id="25" name="Text Box 37"/>
            <p:cNvSpPr txBox="1">
              <a:spLocks noChangeArrowheads="1"/>
            </p:cNvSpPr>
            <p:nvPr/>
          </p:nvSpPr>
          <p:spPr bwMode="auto">
            <a:xfrm>
              <a:off x="4082009" y="4539357"/>
              <a:ext cx="762001" cy="350459"/>
            </a:xfrm>
            <a:prstGeom prst="rect">
              <a:avLst/>
            </a:prstGeom>
            <a:grpFill/>
            <a:ln>
              <a:noFill/>
            </a:ln>
            <a:effectLst/>
            <a:extLs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anose="020b0604020202020204" pitchFamily="34" typeface="Arial"/>
                  <a:ea charset="-122" pitchFamily="2" typeface="宋体"/>
                </a:defRPr>
              </a:lvl1pPr>
              <a:lvl2pPr eaLnBrk="0" hangingPunct="0" indent="-285750" marL="742950">
                <a:defRPr>
                  <a:solidFill>
                    <a:schemeClr val="tx1"/>
                  </a:solidFill>
                  <a:latin charset="0" panose="020b0604020202020204" pitchFamily="34" typeface="Arial"/>
                  <a:ea charset="-122" pitchFamily="2" typeface="宋体"/>
                </a:defRPr>
              </a:lvl2pPr>
              <a:lvl3pPr eaLnBrk="0" hangingPunct="0" indent="-228600" marL="1143000">
                <a:defRPr>
                  <a:solidFill>
                    <a:schemeClr val="tx1"/>
                  </a:solidFill>
                  <a:latin charset="0" panose="020b0604020202020204" pitchFamily="34" typeface="Arial"/>
                  <a:ea charset="-122" pitchFamily="2" typeface="宋体"/>
                </a:defRPr>
              </a:lvl3pPr>
              <a:lvl4pPr eaLnBrk="0" hangingPunct="0" indent="-228600" marL="1600200">
                <a:defRPr>
                  <a:solidFill>
                    <a:schemeClr val="tx1"/>
                  </a:solidFill>
                  <a:latin charset="0" panose="020b0604020202020204" pitchFamily="34" typeface="Arial"/>
                  <a:ea charset="-122" pitchFamily="2" typeface="宋体"/>
                </a:defRPr>
              </a:lvl4pPr>
              <a:lvl5pPr eaLnBrk="0" hangingPunct="0" indent="-228600" marL="2057400">
                <a:defRPr>
                  <a:solidFill>
                    <a:schemeClr val="tx1"/>
                  </a:solidFill>
                  <a:latin charset="0" panose="020b0604020202020204" pitchFamily="34" typeface="Arial"/>
                  <a:ea charset="-122"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itchFamily="2" typeface="宋体"/>
                </a:defRPr>
              </a:lvl9pPr>
            </a:lstStyle>
            <a:p>
              <a:pPr algn="ctr" defTabSz="913996" eaLnBrk="1" hangingPunct="1">
                <a:spcBef>
                  <a:spcPct val="50000"/>
                </a:spcBef>
                <a:defRPr/>
              </a:pPr>
              <a:r>
                <a:rPr altLang="zh-CN" kern="0" lang="en-US" sz="1699">
                  <a:solidFill>
                    <a:srgbClr val="FF0000"/>
                  </a:solidFill>
                  <a:latin charset="0" pitchFamily="34" typeface="Impact"/>
                  <a:ea charset="-122" pitchFamily="34" typeface="微软雅黑"/>
                </a:rPr>
                <a:t>30%</a:t>
              </a:r>
            </a:p>
          </p:txBody>
        </p:sp>
      </p:grpSp>
      <p:grpSp>
        <p:nvGrpSpPr>
          <p:cNvPr id="26" name="组合 25"/>
          <p:cNvGrpSpPr/>
          <p:nvPr/>
        </p:nvGrpSpPr>
        <p:grpSpPr>
          <a:xfrm>
            <a:off x="6606545" y="4675092"/>
            <a:ext cx="930034" cy="1285540"/>
            <a:chOff x="5210175" y="3892550"/>
            <a:chExt cx="930275" cy="1285875"/>
          </a:xfrm>
          <a:solidFill>
            <a:schemeClr val="tx2"/>
          </a:solidFill>
        </p:grpSpPr>
        <p:sp>
          <p:nvSpPr>
            <p:cNvPr id="27" name="AutoShape 35"/>
            <p:cNvSpPr>
              <a:spLocks noChangeArrowheads="1"/>
            </p:cNvSpPr>
            <p:nvPr/>
          </p:nvSpPr>
          <p:spPr bwMode="ltGray">
            <a:xfrm>
              <a:off x="5210175" y="3892550"/>
              <a:ext cx="930275" cy="1285875"/>
            </a:xfrm>
            <a:prstGeom prst="can">
              <a:avLst>
                <a:gd fmla="val 26948" name="adj"/>
              </a:avLst>
            </a:prstGeom>
            <a:grpFill/>
            <a:ln algn="ctr" cap="flat" cmpd="sng" w="3175">
              <a:noFill/>
              <a:prstDash val="solid"/>
            </a:ln>
            <a:effectLst/>
          </p:spPr>
          <p:txBody>
            <a:bodyPr anchor="ctr" vert="eaVert"/>
            <a:lstStyle/>
            <a:p>
              <a:pPr defTabSz="913996">
                <a:defRPr/>
              </a:pPr>
              <a:endParaRPr altLang="en-US" kern="0" lang="zh-CN" sz="3199">
                <a:solidFill>
                  <a:sysClr lastClr="FFFFFF" val="window"/>
                </a:solidFill>
                <a:latin charset="-122" pitchFamily="34" typeface="微软雅黑"/>
                <a:ea charset="-122" pitchFamily="34" typeface="微软雅黑"/>
              </a:endParaRPr>
            </a:p>
          </p:txBody>
        </p:sp>
        <p:sp>
          <p:nvSpPr>
            <p:cNvPr id="28" name="Text Box 38"/>
            <p:cNvSpPr txBox="1">
              <a:spLocks noChangeArrowheads="1"/>
            </p:cNvSpPr>
            <p:nvPr/>
          </p:nvSpPr>
          <p:spPr bwMode="auto">
            <a:xfrm>
              <a:off x="5261520" y="4123431"/>
              <a:ext cx="762001" cy="350459"/>
            </a:xfrm>
            <a:prstGeom prst="rect">
              <a:avLst/>
            </a:prstGeom>
            <a:grpFill/>
            <a:ln>
              <a:noFill/>
            </a:ln>
            <a:effectLst/>
            <a:extLs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anose="020b0604020202020204" pitchFamily="34" typeface="Arial"/>
                  <a:ea charset="-122" pitchFamily="2" typeface="宋体"/>
                </a:defRPr>
              </a:lvl1pPr>
              <a:lvl2pPr eaLnBrk="0" hangingPunct="0" indent="-285750" marL="742950">
                <a:defRPr>
                  <a:solidFill>
                    <a:schemeClr val="tx1"/>
                  </a:solidFill>
                  <a:latin charset="0" panose="020b0604020202020204" pitchFamily="34" typeface="Arial"/>
                  <a:ea charset="-122" pitchFamily="2" typeface="宋体"/>
                </a:defRPr>
              </a:lvl2pPr>
              <a:lvl3pPr eaLnBrk="0" hangingPunct="0" indent="-228600" marL="1143000">
                <a:defRPr>
                  <a:solidFill>
                    <a:schemeClr val="tx1"/>
                  </a:solidFill>
                  <a:latin charset="0" panose="020b0604020202020204" pitchFamily="34" typeface="Arial"/>
                  <a:ea charset="-122" pitchFamily="2" typeface="宋体"/>
                </a:defRPr>
              </a:lvl3pPr>
              <a:lvl4pPr eaLnBrk="0" hangingPunct="0" indent="-228600" marL="1600200">
                <a:defRPr>
                  <a:solidFill>
                    <a:schemeClr val="tx1"/>
                  </a:solidFill>
                  <a:latin charset="0" panose="020b0604020202020204" pitchFamily="34" typeface="Arial"/>
                  <a:ea charset="-122" pitchFamily="2" typeface="宋体"/>
                </a:defRPr>
              </a:lvl4pPr>
              <a:lvl5pPr eaLnBrk="0" hangingPunct="0" indent="-228600" marL="2057400">
                <a:defRPr>
                  <a:solidFill>
                    <a:schemeClr val="tx1"/>
                  </a:solidFill>
                  <a:latin charset="0" panose="020b0604020202020204" pitchFamily="34" typeface="Arial"/>
                  <a:ea charset="-122"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itchFamily="2" typeface="宋体"/>
                </a:defRPr>
              </a:lvl9pPr>
            </a:lstStyle>
            <a:p>
              <a:pPr algn="ctr" defTabSz="913996" eaLnBrk="1" hangingPunct="1">
                <a:spcBef>
                  <a:spcPct val="50000"/>
                </a:spcBef>
                <a:defRPr/>
              </a:pPr>
              <a:r>
                <a:rPr altLang="zh-CN" kern="0" lang="en-US" sz="1699">
                  <a:solidFill>
                    <a:srgbClr val="FF0000"/>
                  </a:solidFill>
                  <a:latin charset="0" pitchFamily="34" typeface="Impact"/>
                  <a:ea charset="-122" pitchFamily="34" typeface="微软雅黑"/>
                </a:rPr>
                <a:t>60%</a:t>
              </a:r>
            </a:p>
          </p:txBody>
        </p:sp>
      </p:grpSp>
      <p:grpSp>
        <p:nvGrpSpPr>
          <p:cNvPr id="29" name="组合 28"/>
          <p:cNvGrpSpPr/>
          <p:nvPr/>
        </p:nvGrpSpPr>
        <p:grpSpPr>
          <a:xfrm>
            <a:off x="7792099" y="4094709"/>
            <a:ext cx="930034" cy="1921962"/>
            <a:chOff x="6396038" y="3449638"/>
            <a:chExt cx="930275" cy="1922462"/>
          </a:xfrm>
          <a:solidFill>
            <a:schemeClr val="tx2"/>
          </a:solidFill>
        </p:grpSpPr>
        <p:sp>
          <p:nvSpPr>
            <p:cNvPr id="30" name="AutoShape 36"/>
            <p:cNvSpPr>
              <a:spLocks noChangeArrowheads="1"/>
            </p:cNvSpPr>
            <p:nvPr/>
          </p:nvSpPr>
          <p:spPr bwMode="gray">
            <a:xfrm>
              <a:off x="6396038" y="3449638"/>
              <a:ext cx="930275" cy="1922462"/>
            </a:xfrm>
            <a:prstGeom prst="can">
              <a:avLst>
                <a:gd fmla="val 30022" name="adj"/>
              </a:avLst>
            </a:prstGeom>
            <a:grpFill/>
            <a:ln algn="ctr" cap="flat" cmpd="sng" w="3175">
              <a:noFill/>
              <a:prstDash val="solid"/>
            </a:ln>
            <a:effectLst/>
          </p:spPr>
          <p:txBody>
            <a:bodyPr anchor="ctr" vert="eaVert"/>
            <a:lstStyle/>
            <a:p>
              <a:pPr defTabSz="913996">
                <a:defRPr/>
              </a:pPr>
              <a:endParaRPr altLang="en-US" kern="0" lang="zh-CN" sz="3199">
                <a:solidFill>
                  <a:sysClr lastClr="FFFFFF" val="window"/>
                </a:solidFill>
                <a:latin charset="-122" pitchFamily="34" typeface="微软雅黑"/>
                <a:ea charset="-122" pitchFamily="34" typeface="微软雅黑"/>
              </a:endParaRPr>
            </a:p>
          </p:txBody>
        </p:sp>
        <p:sp>
          <p:nvSpPr>
            <p:cNvPr id="31" name="Text Box 39"/>
            <p:cNvSpPr txBox="1">
              <a:spLocks noChangeArrowheads="1"/>
            </p:cNvSpPr>
            <p:nvPr/>
          </p:nvSpPr>
          <p:spPr bwMode="auto">
            <a:xfrm>
              <a:off x="6444207" y="3717033"/>
              <a:ext cx="762001" cy="350459"/>
            </a:xfrm>
            <a:prstGeom prst="rect">
              <a:avLst/>
            </a:prstGeom>
            <a:grpFill/>
            <a:ln>
              <a:noFill/>
            </a:ln>
            <a:effectLst/>
            <a:extLs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anose="020b0604020202020204" pitchFamily="34" typeface="Arial"/>
                  <a:ea charset="-122" pitchFamily="2" typeface="宋体"/>
                </a:defRPr>
              </a:lvl1pPr>
              <a:lvl2pPr eaLnBrk="0" hangingPunct="0" indent="-285750" marL="742950">
                <a:defRPr>
                  <a:solidFill>
                    <a:schemeClr val="tx1"/>
                  </a:solidFill>
                  <a:latin charset="0" panose="020b0604020202020204" pitchFamily="34" typeface="Arial"/>
                  <a:ea charset="-122" pitchFamily="2" typeface="宋体"/>
                </a:defRPr>
              </a:lvl2pPr>
              <a:lvl3pPr eaLnBrk="0" hangingPunct="0" indent="-228600" marL="1143000">
                <a:defRPr>
                  <a:solidFill>
                    <a:schemeClr val="tx1"/>
                  </a:solidFill>
                  <a:latin charset="0" panose="020b0604020202020204" pitchFamily="34" typeface="Arial"/>
                  <a:ea charset="-122" pitchFamily="2" typeface="宋体"/>
                </a:defRPr>
              </a:lvl3pPr>
              <a:lvl4pPr eaLnBrk="0" hangingPunct="0" indent="-228600" marL="1600200">
                <a:defRPr>
                  <a:solidFill>
                    <a:schemeClr val="tx1"/>
                  </a:solidFill>
                  <a:latin charset="0" panose="020b0604020202020204" pitchFamily="34" typeface="Arial"/>
                  <a:ea charset="-122" pitchFamily="2" typeface="宋体"/>
                </a:defRPr>
              </a:lvl4pPr>
              <a:lvl5pPr eaLnBrk="0" hangingPunct="0" indent="-228600" marL="2057400">
                <a:defRPr>
                  <a:solidFill>
                    <a:schemeClr val="tx1"/>
                  </a:solidFill>
                  <a:latin charset="0" panose="020b0604020202020204" pitchFamily="34" typeface="Arial"/>
                  <a:ea charset="-122"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itchFamily="2" typeface="宋体"/>
                </a:defRPr>
              </a:lvl9pPr>
            </a:lstStyle>
            <a:p>
              <a:pPr algn="ctr" defTabSz="913996" eaLnBrk="1" hangingPunct="1">
                <a:spcBef>
                  <a:spcPct val="50000"/>
                </a:spcBef>
                <a:defRPr/>
              </a:pPr>
              <a:r>
                <a:rPr altLang="zh-CN" kern="0" lang="en-US" sz="1699">
                  <a:solidFill>
                    <a:srgbClr val="FF0000"/>
                  </a:solidFill>
                  <a:latin charset="0" pitchFamily="34" typeface="Impact"/>
                  <a:ea charset="-122" pitchFamily="34" typeface="微软雅黑"/>
                </a:rPr>
                <a:t>80%</a:t>
              </a:r>
            </a:p>
          </p:txBody>
        </p:sp>
      </p:grpSp>
      <p:grpSp>
        <p:nvGrpSpPr>
          <p:cNvPr id="32" name="组合 31"/>
          <p:cNvGrpSpPr/>
          <p:nvPr/>
        </p:nvGrpSpPr>
        <p:grpSpPr>
          <a:xfrm>
            <a:off x="9001460" y="4157130"/>
            <a:ext cx="928445" cy="1830804"/>
            <a:chOff x="7605713" y="4262438"/>
            <a:chExt cx="928687" cy="1285875"/>
          </a:xfrm>
          <a:solidFill>
            <a:schemeClr val="tx2"/>
          </a:solidFill>
        </p:grpSpPr>
        <p:sp>
          <p:nvSpPr>
            <p:cNvPr id="33" name="AutoShape 33"/>
            <p:cNvSpPr>
              <a:spLocks noChangeArrowheads="1"/>
            </p:cNvSpPr>
            <p:nvPr/>
          </p:nvSpPr>
          <p:spPr bwMode="gray">
            <a:xfrm>
              <a:off x="7605713" y="4262438"/>
              <a:ext cx="928687" cy="1285875"/>
            </a:xfrm>
            <a:prstGeom prst="can">
              <a:avLst>
                <a:gd fmla="val 26994" name="adj"/>
              </a:avLst>
            </a:prstGeom>
            <a:grpFill/>
            <a:ln algn="ctr" cap="flat" cmpd="sng" w="3175">
              <a:noFill/>
              <a:prstDash val="solid"/>
            </a:ln>
            <a:effectLst/>
          </p:spPr>
          <p:txBody>
            <a:bodyPr anchor="ctr" vert="eaVert"/>
            <a:lstStyle/>
            <a:p>
              <a:pPr defTabSz="913996">
                <a:defRPr/>
              </a:pPr>
              <a:endParaRPr altLang="en-US" kern="0" lang="zh-CN" sz="3199">
                <a:solidFill>
                  <a:sysClr lastClr="FFFFFF" val="window"/>
                </a:solidFill>
                <a:latin charset="-122" pitchFamily="34" typeface="微软雅黑"/>
                <a:ea charset="-122" pitchFamily="34" typeface="微软雅黑"/>
              </a:endParaRPr>
            </a:p>
          </p:txBody>
        </p:sp>
        <p:sp>
          <p:nvSpPr>
            <p:cNvPr id="34" name="Text Box 40"/>
            <p:cNvSpPr txBox="1">
              <a:spLocks noChangeArrowheads="1"/>
            </p:cNvSpPr>
            <p:nvPr/>
          </p:nvSpPr>
          <p:spPr bwMode="blackWhite">
            <a:xfrm>
              <a:off x="7663407" y="4498082"/>
              <a:ext cx="762000" cy="246083"/>
            </a:xfrm>
            <a:prstGeom prst="rect">
              <a:avLst/>
            </a:prstGeom>
            <a:grpFill/>
            <a:ln>
              <a:noFill/>
            </a:ln>
            <a:effectLst/>
            <a:extLs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anose="020b0604020202020204" pitchFamily="34" typeface="Arial"/>
                  <a:ea charset="-122" pitchFamily="2" typeface="宋体"/>
                </a:defRPr>
              </a:lvl1pPr>
              <a:lvl2pPr eaLnBrk="0" hangingPunct="0" indent="-285750" marL="742950">
                <a:defRPr>
                  <a:solidFill>
                    <a:schemeClr val="tx1"/>
                  </a:solidFill>
                  <a:latin charset="0" panose="020b0604020202020204" pitchFamily="34" typeface="Arial"/>
                  <a:ea charset="-122" pitchFamily="2" typeface="宋体"/>
                </a:defRPr>
              </a:lvl2pPr>
              <a:lvl3pPr eaLnBrk="0" hangingPunct="0" indent="-228600" marL="1143000">
                <a:defRPr>
                  <a:solidFill>
                    <a:schemeClr val="tx1"/>
                  </a:solidFill>
                  <a:latin charset="0" panose="020b0604020202020204" pitchFamily="34" typeface="Arial"/>
                  <a:ea charset="-122" pitchFamily="2" typeface="宋体"/>
                </a:defRPr>
              </a:lvl3pPr>
              <a:lvl4pPr eaLnBrk="0" hangingPunct="0" indent="-228600" marL="1600200">
                <a:defRPr>
                  <a:solidFill>
                    <a:schemeClr val="tx1"/>
                  </a:solidFill>
                  <a:latin charset="0" panose="020b0604020202020204" pitchFamily="34" typeface="Arial"/>
                  <a:ea charset="-122" pitchFamily="2" typeface="宋体"/>
                </a:defRPr>
              </a:lvl4pPr>
              <a:lvl5pPr eaLnBrk="0" hangingPunct="0" indent="-228600" marL="2057400">
                <a:defRPr>
                  <a:solidFill>
                    <a:schemeClr val="tx1"/>
                  </a:solidFill>
                  <a:latin charset="0" panose="020b0604020202020204" pitchFamily="34" typeface="Arial"/>
                  <a:ea charset="-122"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itchFamily="2" typeface="宋体"/>
                </a:defRPr>
              </a:lvl9pPr>
            </a:lstStyle>
            <a:p>
              <a:pPr algn="ctr" defTabSz="913996" eaLnBrk="1" hangingPunct="1">
                <a:spcBef>
                  <a:spcPct val="50000"/>
                </a:spcBef>
                <a:defRPr/>
              </a:pPr>
              <a:r>
                <a:rPr altLang="zh-CN" kern="0" lang="en-US" sz="1699">
                  <a:solidFill>
                    <a:srgbClr val="FF0000"/>
                  </a:solidFill>
                  <a:latin charset="0" pitchFamily="34" typeface="Impact"/>
                  <a:ea charset="-122" pitchFamily="34" typeface="微软雅黑"/>
                </a:rPr>
                <a:t>70%</a:t>
              </a:r>
            </a:p>
          </p:txBody>
        </p:sp>
      </p:grpSp>
      <p:sp>
        <p:nvSpPr>
          <p:cNvPr id="38" name="Oval 49"/>
          <p:cNvSpPr>
            <a:spLocks noChangeArrowheads="1"/>
          </p:cNvSpPr>
          <p:nvPr/>
        </p:nvSpPr>
        <p:spPr bwMode="gray">
          <a:xfrm>
            <a:off x="8984001" y="2966121"/>
            <a:ext cx="930034" cy="257108"/>
          </a:xfrm>
          <a:prstGeom prst="ellipse">
            <a:avLst/>
          </a:prstGeom>
          <a:solidFill>
            <a:srgbClr val="FFFFFF">
              <a:alpha val="30196"/>
            </a:srgbClr>
          </a:solidFill>
          <a:ln>
            <a:noFill/>
          </a:ln>
          <a:extLst>
            <a:ext uri="{91240B29-F687-4F45-9708-019B960494DF}">
              <a14:hiddenLine w="9525">
                <a:solidFill>
                  <a:srgbClr val="000000"/>
                </a:solidFill>
                <a:round/>
                <a:headEnd/>
                <a:tailEnd/>
              </a14:hiddenLine>
            </a:ext>
          </a:extLst>
        </p:spPr>
        <p:txBody>
          <a:bodyPr anchor="ctr" bIns="45702" lIns="91403" rIns="91403" tIns="45702" wrap="none"/>
          <a:lstStyle/>
          <a:p>
            <a:pPr defTabSz="913996"/>
            <a:endParaRPr altLang="en-US" lang="zh-CN" sz="1699">
              <a:solidFill>
                <a:prstClr val="black"/>
              </a:solidFill>
              <a:latin charset="0" pitchFamily="34" typeface="Impact"/>
              <a:ea charset="-122" pitchFamily="34" typeface="微软雅黑"/>
            </a:endParaRPr>
          </a:p>
        </p:txBody>
      </p:sp>
      <p:sp>
        <p:nvSpPr>
          <p:cNvPr id="39" name="文本框 10"/>
          <p:cNvSpPr txBox="1"/>
          <p:nvPr/>
        </p:nvSpPr>
        <p:spPr>
          <a:xfrm>
            <a:off x="4435301" y="1184207"/>
            <a:ext cx="3923028" cy="472576"/>
          </a:xfrm>
          <a:prstGeom prst="rect">
            <a:avLst/>
          </a:prstGeom>
          <a:solidFill>
            <a:schemeClr val="tx2">
              <a:alpha val="20000"/>
            </a:schemeClr>
          </a:solidFill>
          <a:ln algn="ctr" cap="rnd" w="12700">
            <a:solidFill>
              <a:schemeClr val="tx2"/>
            </a:solidFill>
            <a:prstDash val="sysDash"/>
            <a:round/>
          </a:ln>
          <a:effectLst/>
          <a:extLst/>
        </p:spPr>
        <p:txBody>
          <a:bodyPr anchor="ctr" bIns="45702" lIns="91403" rIns="91403" tIns="45702" wrap="none"/>
          <a:lstStyle>
            <a:defPPr>
              <a:defRPr lang="zh-CN"/>
            </a:defPPr>
            <a:lvl1pPr algn="ctr" fontAlgn="base" latinLnBrk="1">
              <a:spcBef>
                <a:spcPct val="0"/>
              </a:spcBef>
              <a:spcAft>
                <a:spcPct val="0"/>
              </a:spcAft>
              <a:defRPr kumimoji="1">
                <a:solidFill>
                  <a:srgbClr val="000000"/>
                </a:solidFill>
                <a:latin charset="-127" panose="020b0600000101010101" pitchFamily="34" typeface="굴림"/>
                <a:ea charset="-127" panose="020b0600000101010101" pitchFamily="34" typeface="굴림"/>
              </a:defRPr>
            </a:lvl1pPr>
          </a:lstStyle>
          <a:p>
            <a:pPr algn="l" defTabSz="913996" indent="97158"/>
            <a:r>
              <a:rPr altLang="en-US" b="1" lang="zh-CN" sz="2399">
                <a:solidFill>
                  <a:srgbClr val="1F497D"/>
                </a:solidFill>
                <a:latin charset="-122" pitchFamily="34" typeface="微软雅黑"/>
                <a:ea charset="-122" pitchFamily="34" typeface="微软雅黑"/>
              </a:rPr>
              <a:t>各科室手术收入及利润占比</a:t>
            </a:r>
          </a:p>
        </p:txBody>
      </p:sp>
      <p:sp>
        <p:nvSpPr>
          <p:cNvPr id="40" name="TextBox 39"/>
          <p:cNvSpPr txBox="1"/>
          <p:nvPr/>
        </p:nvSpPr>
        <p:spPr>
          <a:xfrm>
            <a:off x="5232130" y="3587074"/>
            <a:ext cx="1326088" cy="350332"/>
          </a:xfrm>
          <a:prstGeom prst="rect">
            <a:avLst/>
          </a:prstGeom>
          <a:noFill/>
        </p:spPr>
        <p:txBody>
          <a:bodyPr bIns="45702" lIns="91403" rIns="91403" rtlCol="0" tIns="45702" wrap="square">
            <a:spAutoFit/>
          </a:bodyPr>
          <a:lstStyle/>
          <a:p>
            <a:pPr algn="ctr" defTabSz="913996"/>
            <a:r>
              <a:rPr altLang="zh-CN" b="1" lang="en-US" sz="1699">
                <a:solidFill>
                  <a:srgbClr val="1F497D"/>
                </a:solidFill>
                <a:latin charset="-122" pitchFamily="34" typeface="微软雅黑"/>
                <a:ea charset="-122" pitchFamily="34" typeface="微软雅黑"/>
              </a:rPr>
              <a:t>600万元</a:t>
            </a:r>
          </a:p>
        </p:txBody>
      </p:sp>
      <p:sp>
        <p:nvSpPr>
          <p:cNvPr id="41" name="TextBox 40"/>
          <p:cNvSpPr txBox="1"/>
          <p:nvPr/>
        </p:nvSpPr>
        <p:spPr>
          <a:xfrm>
            <a:off x="6468221" y="3338693"/>
            <a:ext cx="1326088" cy="350332"/>
          </a:xfrm>
          <a:prstGeom prst="rect">
            <a:avLst/>
          </a:prstGeom>
          <a:noFill/>
        </p:spPr>
        <p:txBody>
          <a:bodyPr bIns="45702" lIns="91403" rIns="91403" rtlCol="0" tIns="45702" wrap="square">
            <a:spAutoFit/>
          </a:bodyPr>
          <a:lstStyle/>
          <a:p>
            <a:pPr algn="ctr" defTabSz="913996"/>
            <a:r>
              <a:rPr altLang="zh-CN" b="1" lang="en-US" sz="1699">
                <a:solidFill>
                  <a:srgbClr val="1F497D"/>
                </a:solidFill>
                <a:latin charset="-122" pitchFamily="34" typeface="微软雅黑"/>
                <a:ea charset="-122" pitchFamily="34" typeface="微软雅黑"/>
              </a:rPr>
              <a:t>1100万元</a:t>
            </a:r>
          </a:p>
        </p:txBody>
      </p:sp>
      <p:sp>
        <p:nvSpPr>
          <p:cNvPr id="42" name="TextBox 41"/>
          <p:cNvSpPr txBox="1"/>
          <p:nvPr/>
        </p:nvSpPr>
        <p:spPr>
          <a:xfrm>
            <a:off x="7695286" y="2916912"/>
            <a:ext cx="1326088" cy="350332"/>
          </a:xfrm>
          <a:prstGeom prst="rect">
            <a:avLst/>
          </a:prstGeom>
          <a:noFill/>
        </p:spPr>
        <p:txBody>
          <a:bodyPr bIns="45702" lIns="91403" rIns="91403" rtlCol="0" tIns="45702" wrap="square">
            <a:spAutoFit/>
          </a:bodyPr>
          <a:lstStyle/>
          <a:p>
            <a:pPr algn="ctr" defTabSz="913996"/>
            <a:r>
              <a:rPr altLang="zh-CN" b="1" lang="en-US" sz="1699">
                <a:solidFill>
                  <a:srgbClr val="1F497D"/>
                </a:solidFill>
                <a:latin charset="-122" pitchFamily="34" typeface="微软雅黑"/>
                <a:ea charset="-122" pitchFamily="34" typeface="微软雅黑"/>
              </a:rPr>
              <a:t>3200万元</a:t>
            </a:r>
          </a:p>
        </p:txBody>
      </p:sp>
      <p:sp>
        <p:nvSpPr>
          <p:cNvPr id="43" name="TextBox 42"/>
          <p:cNvSpPr txBox="1"/>
          <p:nvPr/>
        </p:nvSpPr>
        <p:spPr>
          <a:xfrm>
            <a:off x="8945289" y="2527390"/>
            <a:ext cx="1326088" cy="350332"/>
          </a:xfrm>
          <a:prstGeom prst="rect">
            <a:avLst/>
          </a:prstGeom>
          <a:noFill/>
        </p:spPr>
        <p:txBody>
          <a:bodyPr bIns="45702" lIns="91403" rIns="91403" rtlCol="0" tIns="45702" wrap="square">
            <a:spAutoFit/>
          </a:bodyPr>
          <a:lstStyle/>
          <a:p>
            <a:pPr algn="ctr" defTabSz="913996"/>
            <a:r>
              <a:rPr altLang="zh-CN" b="1" lang="en-US" sz="1699">
                <a:solidFill>
                  <a:srgbClr val="1F497D"/>
                </a:solidFill>
                <a:latin charset="-122" pitchFamily="34" typeface="微软雅黑"/>
                <a:ea charset="-122" pitchFamily="34" typeface="微软雅黑"/>
              </a:rPr>
              <a:t>6200万元</a:t>
            </a:r>
          </a:p>
        </p:txBody>
      </p:sp>
      <p:cxnSp>
        <p:nvCxnSpPr>
          <p:cNvPr id="45" name="直接箭头连接符 44"/>
          <p:cNvCxnSpPr/>
          <p:nvPr/>
        </p:nvCxnSpPr>
        <p:spPr>
          <a:xfrm flipV="1">
            <a:off x="9608334" y="4157128"/>
            <a:ext cx="1022991" cy="406294"/>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46" name="TextBox 45"/>
          <p:cNvSpPr txBox="1"/>
          <p:nvPr/>
        </p:nvSpPr>
        <p:spPr>
          <a:xfrm>
            <a:off x="10281191" y="3940913"/>
            <a:ext cx="1583764" cy="350332"/>
          </a:xfrm>
          <a:prstGeom prst="rect">
            <a:avLst/>
          </a:prstGeom>
          <a:noFill/>
        </p:spPr>
        <p:txBody>
          <a:bodyPr bIns="45702" lIns="91403" rIns="91403" rtlCol="0" tIns="45702" wrap="square">
            <a:spAutoFit/>
          </a:bodyPr>
          <a:lstStyle/>
          <a:p>
            <a:pPr algn="ctr" defTabSz="913996"/>
            <a:r>
              <a:rPr altLang="en-US" b="1" lang="zh-CN" sz="1699">
                <a:solidFill>
                  <a:srgbClr val="FF0000"/>
                </a:solidFill>
                <a:latin charset="-122" pitchFamily="34" typeface="微软雅黑"/>
                <a:ea charset="-122" pitchFamily="34" typeface="微软雅黑"/>
              </a:rPr>
              <a:t>利润占比</a:t>
            </a:r>
          </a:p>
        </p:txBody>
      </p:sp>
      <p:pic>
        <p:nvPicPr>
          <p:cNvPr id="47" name="图片 46"/>
          <p:cNvPicPr>
            <a:picLocks noChangeAspect="1"/>
          </p:cNvPicPr>
          <p:nvPr/>
        </p:nvPicPr>
        <p:blipFill>
          <a:blip r:embed="rId2">
            <a:extLst>
              <a:ext uri="{28A0092B-C50C-407E-A947-70E740481C1C}">
                <a14:useLocalDpi val="0"/>
              </a:ext>
            </a:extLst>
          </a:blip>
          <a:stretch>
            <a:fillRect/>
          </a:stretch>
        </p:blipFill>
        <p:spPr>
          <a:xfrm>
            <a:off x="984763" y="2421151"/>
            <a:ext cx="2941046" cy="4024099"/>
          </a:xfrm>
          <a:prstGeom prst="roundRect">
            <a:avLst>
              <a:gd fmla="val 16667" name="adj"/>
            </a:avLst>
          </a:prstGeom>
          <a:ln w="28575">
            <a:solidFill>
              <a:schemeClr val="tx2"/>
            </a:solidFill>
          </a:ln>
          <a:effectLst>
            <a:outerShdw algn="tl" blurRad="76200" dir="7800000" dist="38100" rotWithShape="0">
              <a:srgbClr val="000000">
                <a:alpha val="40000"/>
              </a:srgbClr>
            </a:outerShdw>
          </a:effectLst>
          <a:scene3d>
            <a:camera prst="orthographicFront"/>
            <a:lightRig dir="t" rig="contrasting">
              <a:rot lat="0" lon="0" rev="4200000"/>
            </a:lightRig>
          </a:scene3d>
          <a:sp3d prstMaterial="plastic">
            <a:bevelT h="114300" prst="relaxedInset" w="381000"/>
            <a:contourClr>
              <a:srgbClr val="969696"/>
            </a:contourClr>
          </a:sp3d>
        </p:spPr>
      </p:pic>
      <p:cxnSp>
        <p:nvCxnSpPr>
          <p:cNvPr id="36" name="直接连接符 35"/>
          <p:cNvCxnSpPr/>
          <p:nvPr/>
        </p:nvCxnSpPr>
        <p:spPr>
          <a:xfrm flipV="1">
            <a:off x="5232131" y="6001434"/>
            <a:ext cx="4887698" cy="30352"/>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sp>
        <p:nvSpPr>
          <p:cNvPr id="48" name="TextBox 47"/>
          <p:cNvSpPr txBox="1"/>
          <p:nvPr/>
        </p:nvSpPr>
        <p:spPr>
          <a:xfrm>
            <a:off x="9948665" y="1845236"/>
            <a:ext cx="2043804" cy="304764"/>
          </a:xfrm>
          <a:prstGeom prst="rect">
            <a:avLst/>
          </a:prstGeom>
          <a:noFill/>
          <a:ln>
            <a:solidFill>
              <a:schemeClr val="tx2"/>
            </a:solidFill>
          </a:ln>
        </p:spPr>
        <p:txBody>
          <a:bodyPr bIns="45702" lIns="91403" rIns="91403" rtlCol="0" tIns="45702" wrap="square">
            <a:spAutoFit/>
          </a:bodyPr>
          <a:lstStyle/>
          <a:p>
            <a:pPr algn="ctr" defTabSz="913996"/>
            <a:r>
              <a:rPr altLang="en-US" lang="zh-CN" sz="1400">
                <a:solidFill>
                  <a:srgbClr val="1F497D"/>
                </a:solidFill>
                <a:latin charset="-122" pitchFamily="34" typeface="微软雅黑"/>
                <a:ea charset="-122" pitchFamily="34" typeface="微软雅黑"/>
              </a:rPr>
              <a:t>本数据仅作为演示参考</a:t>
            </a:r>
          </a:p>
        </p:txBody>
      </p:sp>
      <p:sp>
        <p:nvSpPr>
          <p:cNvPr id="49" name="矩形 48"/>
          <p:cNvSpPr/>
          <p:nvPr/>
        </p:nvSpPr>
        <p:spPr>
          <a:xfrm>
            <a:off x="912774" y="7787"/>
            <a:ext cx="2159678" cy="68562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3996"/>
            <a:r>
              <a:rPr altLang="en-US" b="1" lang="zh-CN" sz="2799">
                <a:solidFill>
                  <a:prstClr val="white"/>
                </a:solidFill>
                <a:latin charset="-122" pitchFamily="34" typeface="微软雅黑"/>
                <a:ea charset="-122" pitchFamily="34" typeface="微软雅黑"/>
              </a:rPr>
              <a:t>运营规划</a:t>
            </a:r>
          </a:p>
        </p:txBody>
      </p:sp>
      <p:cxnSp>
        <p:nvCxnSpPr>
          <p:cNvPr id="50" name="直接连接符 49"/>
          <p:cNvCxnSpPr/>
          <p:nvPr/>
        </p:nvCxnSpPr>
        <p:spPr>
          <a:xfrm>
            <a:off x="0" y="693408"/>
            <a:ext cx="12188826" cy="0"/>
          </a:xfrm>
          <a:prstGeom prst="line">
            <a:avLst/>
          </a:prstGeom>
          <a:ln>
            <a:solidFill>
              <a:schemeClr val="bg1">
                <a:lumMod val="75000"/>
                <a:alpha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val="3177334832"/>
      </p:ext>
    </p:extLst>
  </p:cSld>
  <p:clrMapOvr>
    <a:masterClrMapping/>
  </p:clrMapOvr>
  <p:transition spd="slow">
    <p:push dir="u"/>
  </p:transition>
  <p:timing/>
</p:sld>
</file>

<file path=ppt/slides/slide2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6" name="文本框 10"/>
          <p:cNvSpPr txBox="1"/>
          <p:nvPr/>
        </p:nvSpPr>
        <p:spPr>
          <a:xfrm>
            <a:off x="4349115" y="1125231"/>
            <a:ext cx="3490597" cy="472576"/>
          </a:xfrm>
          <a:prstGeom prst="rect">
            <a:avLst/>
          </a:prstGeom>
          <a:solidFill>
            <a:schemeClr val="tx2">
              <a:alpha val="20000"/>
            </a:schemeClr>
          </a:solidFill>
          <a:ln algn="ctr" cap="rnd" w="12700">
            <a:solidFill>
              <a:schemeClr val="tx2"/>
            </a:solidFill>
            <a:prstDash val="sysDash"/>
            <a:round/>
          </a:ln>
          <a:effectLst/>
          <a:extLst/>
        </p:spPr>
        <p:txBody>
          <a:bodyPr anchor="ctr" bIns="45702" lIns="91403" rIns="91403" tIns="45702" wrap="none"/>
          <a:lstStyle>
            <a:defPPr>
              <a:defRPr lang="zh-CN"/>
            </a:defPPr>
            <a:lvl1pPr fontAlgn="base" indent="97187" latinLnBrk="1">
              <a:spcBef>
                <a:spcPct val="0"/>
              </a:spcBef>
              <a:spcAft>
                <a:spcPct val="0"/>
              </a:spcAft>
              <a:defRPr b="1" kumimoji="1" sz="2400">
                <a:solidFill>
                  <a:schemeClr val="tx2"/>
                </a:solidFill>
                <a:latin charset="-122" pitchFamily="34" typeface="微软雅黑"/>
                <a:ea charset="-122" pitchFamily="34" typeface="微软雅黑"/>
              </a:defRPr>
            </a:lvl1pPr>
          </a:lstStyle>
          <a:p>
            <a:pPr defTabSz="913996"/>
            <a:r>
              <a:rPr altLang="zh-CN" lang="en-US" sz="2399">
                <a:solidFill>
                  <a:srgbClr val="1F497D"/>
                </a:solidFill>
              </a:rPr>
              <a:t>2014年出入院指标规划</a:t>
            </a:r>
          </a:p>
        </p:txBody>
      </p:sp>
      <p:grpSp>
        <p:nvGrpSpPr>
          <p:cNvPr id="29" name="组合 28"/>
          <p:cNvGrpSpPr/>
          <p:nvPr/>
        </p:nvGrpSpPr>
        <p:grpSpPr>
          <a:xfrm>
            <a:off x="3847940" y="2910808"/>
            <a:ext cx="1904504" cy="2971026"/>
            <a:chOff x="2190331" y="2906603"/>
            <a:chExt cx="1905000" cy="2971800"/>
          </a:xfrm>
          <a:solidFill>
            <a:schemeClr val="tx2"/>
          </a:solidFill>
        </p:grpSpPr>
        <p:sp>
          <p:nvSpPr>
            <p:cNvPr id="23" name="AutoShape 5"/>
            <p:cNvSpPr>
              <a:spLocks noChangeArrowheads="1"/>
            </p:cNvSpPr>
            <p:nvPr/>
          </p:nvSpPr>
          <p:spPr bwMode="auto">
            <a:xfrm>
              <a:off x="2190331" y="2906603"/>
              <a:ext cx="1905000" cy="2971800"/>
            </a:xfrm>
            <a:prstGeom prst="cube">
              <a:avLst>
                <a:gd fmla="val 19333" name="adj"/>
              </a:avLst>
            </a:prstGeom>
            <a:grpFill/>
            <a:ln w="19050">
              <a:solidFill>
                <a:schemeClr val="bg1"/>
              </a:solidFill>
              <a:miter lim="800000"/>
            </a:ln>
            <a:effectLst/>
            <a:extLst>
              <a:ext uri="{AF507438-7753-43E0-B8FC-AC1667EBCBE1}">
                <a14:hiddenEffects>
                  <a:effectLst>
                    <a:outerShdw algn="ctr" dir="2700000" dist="35921" rotWithShape="0">
                      <a:schemeClr val="bg2"/>
                    </a:outerShdw>
                  </a:effectLst>
                </a14:hiddenEffects>
              </a:ext>
            </a:extLst>
          </p:spPr>
          <p:txBody>
            <a:bodyPr anchor="ctr" wrap="none"/>
            <a:lstStyle/>
            <a:p>
              <a:pPr defTabSz="913996"/>
              <a:endParaRPr altLang="en-US" lang="zh-CN" sz="1699">
                <a:solidFill>
                  <a:prstClr val="black"/>
                </a:solidFill>
              </a:endParaRPr>
            </a:p>
          </p:txBody>
        </p:sp>
        <p:sp>
          <p:nvSpPr>
            <p:cNvPr id="21" name="TextBox 20"/>
            <p:cNvSpPr txBox="1"/>
            <p:nvPr/>
          </p:nvSpPr>
          <p:spPr>
            <a:xfrm>
              <a:off x="2206728" y="4243170"/>
              <a:ext cx="1467851" cy="457167"/>
            </a:xfrm>
            <a:prstGeom prst="rect">
              <a:avLst/>
            </a:prstGeom>
            <a:grpFill/>
          </p:spPr>
          <p:txBody>
            <a:bodyPr rtlCol="0" wrap="square">
              <a:spAutoFit/>
            </a:bodyPr>
            <a:lstStyle/>
            <a:p>
              <a:pPr defTabSz="913996"/>
              <a:r>
                <a:rPr altLang="en-US" b="1" lang="zh-CN" sz="2399">
                  <a:solidFill>
                    <a:srgbClr val="C00000"/>
                  </a:solidFill>
                  <a:latin charset="-122" pitchFamily="34" typeface="微软雅黑"/>
                  <a:ea charset="-122" pitchFamily="34" typeface="微软雅黑"/>
                </a:rPr>
                <a:t>出院总数</a:t>
              </a:r>
            </a:p>
          </p:txBody>
        </p:sp>
      </p:grpSp>
      <p:grpSp>
        <p:nvGrpSpPr>
          <p:cNvPr id="26" name="组合 25"/>
          <p:cNvGrpSpPr/>
          <p:nvPr/>
        </p:nvGrpSpPr>
        <p:grpSpPr>
          <a:xfrm>
            <a:off x="8036393" y="2923295"/>
            <a:ext cx="1904504" cy="2971026"/>
            <a:chOff x="7681763" y="2906603"/>
            <a:chExt cx="1905000" cy="2971800"/>
          </a:xfrm>
        </p:grpSpPr>
        <p:sp>
          <p:nvSpPr>
            <p:cNvPr id="27" name="AutoShape 5"/>
            <p:cNvSpPr>
              <a:spLocks noChangeArrowheads="1"/>
            </p:cNvSpPr>
            <p:nvPr/>
          </p:nvSpPr>
          <p:spPr bwMode="auto">
            <a:xfrm>
              <a:off x="7681763" y="2906603"/>
              <a:ext cx="1905000" cy="2971800"/>
            </a:xfrm>
            <a:prstGeom prst="cube">
              <a:avLst>
                <a:gd fmla="val 19333" name="adj"/>
              </a:avLst>
            </a:prstGeom>
            <a:solidFill>
              <a:srgbClr val="92D050"/>
            </a:solidFill>
            <a:ln w="19050">
              <a:solidFill>
                <a:schemeClr val="bg1"/>
              </a:solidFill>
              <a:miter lim="800000"/>
            </a:ln>
            <a:effectLst/>
          </p:spPr>
          <p:txBody>
            <a:bodyPr anchor="ctr" wrap="none"/>
            <a:lstStyle/>
            <a:p>
              <a:pPr defTabSz="913996"/>
              <a:endParaRPr altLang="en-US" lang="zh-CN" sz="1699">
                <a:solidFill>
                  <a:prstClr val="black"/>
                </a:solidFill>
              </a:endParaRPr>
            </a:p>
          </p:txBody>
        </p:sp>
        <p:sp>
          <p:nvSpPr>
            <p:cNvPr id="28" name="TextBox 27"/>
            <p:cNvSpPr txBox="1"/>
            <p:nvPr/>
          </p:nvSpPr>
          <p:spPr>
            <a:xfrm>
              <a:off x="7705372" y="4261183"/>
              <a:ext cx="1475284" cy="457167"/>
            </a:xfrm>
            <a:prstGeom prst="rect">
              <a:avLst/>
            </a:prstGeom>
            <a:noFill/>
          </p:spPr>
          <p:txBody>
            <a:bodyPr rtlCol="0" wrap="square">
              <a:spAutoFit/>
            </a:bodyPr>
            <a:lstStyle>
              <a:defPPr>
                <a:defRPr lang="zh-CN"/>
              </a:defPPr>
              <a:lvl1pPr>
                <a:defRPr b="1" sz="2400">
                  <a:solidFill>
                    <a:srgbClr val="C00000"/>
                  </a:solidFill>
                  <a:latin charset="-122" pitchFamily="34" typeface="微软雅黑"/>
                  <a:ea charset="-122" pitchFamily="34" typeface="微软雅黑"/>
                </a:defRPr>
              </a:lvl1pPr>
            </a:lstStyle>
            <a:p>
              <a:pPr defTabSz="913996"/>
              <a:r>
                <a:rPr altLang="en-US" lang="zh-CN" sz="2399"/>
                <a:t>入院总数</a:t>
              </a:r>
            </a:p>
          </p:txBody>
        </p:sp>
      </p:grpSp>
      <p:sp>
        <p:nvSpPr>
          <p:cNvPr id="31" name="Freeform 19"/>
          <p:cNvSpPr/>
          <p:nvPr/>
        </p:nvSpPr>
        <p:spPr bwMode="auto">
          <a:xfrm>
            <a:off x="6212128" y="3337785"/>
            <a:ext cx="737421" cy="1818489"/>
          </a:xfrm>
          <a:custGeom>
            <a:gdLst>
              <a:gd fmla="*/ 407 w 2647" name="T0"/>
              <a:gd fmla="*/ 3681 h 5214" name="T1"/>
              <a:gd fmla="*/ 715 w 2647" name="T2"/>
              <a:gd fmla="*/ 5204 h 5214" name="T3"/>
              <a:gd fmla="*/ 1323 w 2647" name="T4"/>
              <a:gd fmla="*/ 3681 h 5214" name="T5"/>
              <a:gd fmla="*/ 1943 w 2647" name="T6"/>
              <a:gd fmla="*/ 5214 h 5214" name="T7"/>
              <a:gd fmla="*/ 2248 w 2647" name="T8"/>
              <a:gd fmla="*/ 3750 h 5214" name="T9"/>
              <a:gd fmla="*/ 2244 w 2647" name="T10"/>
              <a:gd fmla="*/ 3681 h 5214" name="T11"/>
              <a:gd fmla="*/ 2244 w 2647" name="T12"/>
              <a:gd fmla="*/ 3670 h 5214" name="T13"/>
              <a:gd fmla="*/ 2245 w 2647" name="T14"/>
              <a:gd fmla="*/ 3627 h 5214" name="T15"/>
              <a:gd fmla="*/ 2245 w 2647" name="T16"/>
              <a:gd fmla="*/ 3498 h 5214" name="T17"/>
              <a:gd fmla="*/ 2243 w 2647" name="T18"/>
              <a:gd fmla="*/ 3456 h 5214" name="T19"/>
              <a:gd fmla="*/ 2243 w 2647" name="T20"/>
              <a:gd fmla="*/ 1491 h 5214" name="T21"/>
              <a:gd fmla="*/ 2647 w 2647" name="T22"/>
              <a:gd fmla="*/ 1491 h 5214" name="T23"/>
              <a:gd fmla="*/ 1323 w 2647" name="T24"/>
              <a:gd fmla="*/ 0 h 5214" name="T25"/>
              <a:gd fmla="*/ 0 w 2647" name="T26"/>
              <a:gd fmla="*/ 1491 h 5214" name="T27"/>
              <a:gd fmla="*/ 404 w 2647" name="T28"/>
              <a:gd fmla="*/ 1491 h 5214" name="T29"/>
              <a:gd fmla="*/ 404 w 2647" name="T30"/>
              <a:gd fmla="*/ 3681 h 5214" name="T31"/>
              <a:gd fmla="*/ 407 w 2647" name="T32"/>
              <a:gd fmla="*/ 3681 h 5214"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5214" w="2647">
                <a:moveTo>
                  <a:pt x="407" y="3681"/>
                </a:moveTo>
                <a:cubicBezTo>
                  <a:pt x="409" y="4235"/>
                  <a:pt x="521" y="4755"/>
                  <a:pt x="715" y="5204"/>
                </a:cubicBezTo>
                <a:cubicBezTo>
                  <a:pt x="1081" y="4872"/>
                  <a:pt x="1321" y="4314"/>
                  <a:pt x="1323" y="3681"/>
                </a:cubicBezTo>
                <a:cubicBezTo>
                  <a:pt x="1326" y="4320"/>
                  <a:pt x="1571" y="4882"/>
                  <a:pt x="1943" y="5214"/>
                </a:cubicBezTo>
                <a:cubicBezTo>
                  <a:pt x="2128" y="4780"/>
                  <a:pt x="2238" y="4282"/>
                  <a:pt x="2248" y="3750"/>
                </a:cubicBezTo>
                <a:cubicBezTo>
                  <a:pt x="2246" y="3727"/>
                  <a:pt x="2245" y="3704"/>
                  <a:pt x="2244" y="3681"/>
                </a:cubicBezTo>
                <a:cubicBezTo>
                  <a:pt x="2244" y="3677"/>
                  <a:pt x="2244" y="3673"/>
                  <a:pt x="2244" y="3670"/>
                </a:cubicBezTo>
                <a:cubicBezTo>
                  <a:pt x="2244" y="3656"/>
                  <a:pt x="2245" y="3641"/>
                  <a:pt x="2245" y="3627"/>
                </a:cubicBezTo>
                <a:lnTo>
                  <a:pt x="2245" y="3498"/>
                </a:lnTo>
                <a:cubicBezTo>
                  <a:pt x="2245" y="3484"/>
                  <a:pt x="2244" y="3470"/>
                  <a:pt x="2243" y="3456"/>
                </a:cubicBezTo>
                <a:lnTo>
                  <a:pt x="2243" y="1491"/>
                </a:lnTo>
                <a:lnTo>
                  <a:pt x="2647" y="1491"/>
                </a:lnTo>
                <a:lnTo>
                  <a:pt x="1323" y="0"/>
                </a:lnTo>
                <a:lnTo>
                  <a:pt x="0" y="1491"/>
                </a:lnTo>
                <a:lnTo>
                  <a:pt x="404" y="1491"/>
                </a:lnTo>
                <a:lnTo>
                  <a:pt x="404" y="3681"/>
                </a:lnTo>
                <a:lnTo>
                  <a:pt x="407" y="3681"/>
                </a:lnTo>
                <a:close/>
              </a:path>
            </a:pathLst>
          </a:custGeom>
          <a:solidFill>
            <a:schemeClr val="tx2"/>
          </a:solidFill>
          <a:ln algn="ctr" cap="flat" cmpd="sng" w="3175">
            <a:solidFill>
              <a:srgbClr val="D7D7D7"/>
            </a:solidFill>
            <a:prstDash val="solid"/>
          </a:ln>
          <a:effectLst/>
        </p:spPr>
        <p:txBody>
          <a:bodyPr anchor="ctr" bIns="45702" lIns="0" rIns="0" tIns="45702"/>
          <a:lstStyle/>
          <a:p>
            <a:pPr algn="ctr" defTabSz="913996">
              <a:lnSpc>
                <a:spcPct val="120000"/>
              </a:lnSpc>
              <a:spcBef>
                <a:spcPts val="600"/>
              </a:spcBef>
              <a:spcAft>
                <a:spcPts val="600"/>
              </a:spcAft>
              <a:defRPr/>
            </a:pPr>
            <a:endParaRPr altLang="en-US" b="1" kern="0" lang="zh-CN" sz="2799">
              <a:solidFill>
                <a:srgbClr val="FFFF00"/>
              </a:solidFill>
              <a:latin charset="-122" pitchFamily="34" typeface="微软雅黑"/>
              <a:ea charset="-122" pitchFamily="34" typeface="微软雅黑"/>
            </a:endParaRPr>
          </a:p>
        </p:txBody>
      </p:sp>
      <p:sp>
        <p:nvSpPr>
          <p:cNvPr id="32" name="Freeform 19"/>
          <p:cNvSpPr/>
          <p:nvPr/>
        </p:nvSpPr>
        <p:spPr bwMode="auto">
          <a:xfrm>
            <a:off x="10476767" y="3352514"/>
            <a:ext cx="737421" cy="1818489"/>
          </a:xfrm>
          <a:custGeom>
            <a:gdLst>
              <a:gd fmla="*/ 407 w 2647" name="T0"/>
              <a:gd fmla="*/ 3681 h 5214" name="T1"/>
              <a:gd fmla="*/ 715 w 2647" name="T2"/>
              <a:gd fmla="*/ 5204 h 5214" name="T3"/>
              <a:gd fmla="*/ 1323 w 2647" name="T4"/>
              <a:gd fmla="*/ 3681 h 5214" name="T5"/>
              <a:gd fmla="*/ 1943 w 2647" name="T6"/>
              <a:gd fmla="*/ 5214 h 5214" name="T7"/>
              <a:gd fmla="*/ 2248 w 2647" name="T8"/>
              <a:gd fmla="*/ 3750 h 5214" name="T9"/>
              <a:gd fmla="*/ 2244 w 2647" name="T10"/>
              <a:gd fmla="*/ 3681 h 5214" name="T11"/>
              <a:gd fmla="*/ 2244 w 2647" name="T12"/>
              <a:gd fmla="*/ 3670 h 5214" name="T13"/>
              <a:gd fmla="*/ 2245 w 2647" name="T14"/>
              <a:gd fmla="*/ 3627 h 5214" name="T15"/>
              <a:gd fmla="*/ 2245 w 2647" name="T16"/>
              <a:gd fmla="*/ 3498 h 5214" name="T17"/>
              <a:gd fmla="*/ 2243 w 2647" name="T18"/>
              <a:gd fmla="*/ 3456 h 5214" name="T19"/>
              <a:gd fmla="*/ 2243 w 2647" name="T20"/>
              <a:gd fmla="*/ 1491 h 5214" name="T21"/>
              <a:gd fmla="*/ 2647 w 2647" name="T22"/>
              <a:gd fmla="*/ 1491 h 5214" name="T23"/>
              <a:gd fmla="*/ 1323 w 2647" name="T24"/>
              <a:gd fmla="*/ 0 h 5214" name="T25"/>
              <a:gd fmla="*/ 0 w 2647" name="T26"/>
              <a:gd fmla="*/ 1491 h 5214" name="T27"/>
              <a:gd fmla="*/ 404 w 2647" name="T28"/>
              <a:gd fmla="*/ 1491 h 5214" name="T29"/>
              <a:gd fmla="*/ 404 w 2647" name="T30"/>
              <a:gd fmla="*/ 3681 h 5214" name="T31"/>
              <a:gd fmla="*/ 407 w 2647" name="T32"/>
              <a:gd fmla="*/ 3681 h 5214"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5214" w="2647">
                <a:moveTo>
                  <a:pt x="407" y="3681"/>
                </a:moveTo>
                <a:cubicBezTo>
                  <a:pt x="409" y="4235"/>
                  <a:pt x="521" y="4755"/>
                  <a:pt x="715" y="5204"/>
                </a:cubicBezTo>
                <a:cubicBezTo>
                  <a:pt x="1081" y="4872"/>
                  <a:pt x="1321" y="4314"/>
                  <a:pt x="1323" y="3681"/>
                </a:cubicBezTo>
                <a:cubicBezTo>
                  <a:pt x="1326" y="4320"/>
                  <a:pt x="1571" y="4882"/>
                  <a:pt x="1943" y="5214"/>
                </a:cubicBezTo>
                <a:cubicBezTo>
                  <a:pt x="2128" y="4780"/>
                  <a:pt x="2238" y="4282"/>
                  <a:pt x="2248" y="3750"/>
                </a:cubicBezTo>
                <a:cubicBezTo>
                  <a:pt x="2246" y="3727"/>
                  <a:pt x="2245" y="3704"/>
                  <a:pt x="2244" y="3681"/>
                </a:cubicBezTo>
                <a:cubicBezTo>
                  <a:pt x="2244" y="3677"/>
                  <a:pt x="2244" y="3673"/>
                  <a:pt x="2244" y="3670"/>
                </a:cubicBezTo>
                <a:cubicBezTo>
                  <a:pt x="2244" y="3656"/>
                  <a:pt x="2245" y="3641"/>
                  <a:pt x="2245" y="3627"/>
                </a:cubicBezTo>
                <a:lnTo>
                  <a:pt x="2245" y="3498"/>
                </a:lnTo>
                <a:cubicBezTo>
                  <a:pt x="2245" y="3484"/>
                  <a:pt x="2244" y="3470"/>
                  <a:pt x="2243" y="3456"/>
                </a:cubicBezTo>
                <a:lnTo>
                  <a:pt x="2243" y="1491"/>
                </a:lnTo>
                <a:lnTo>
                  <a:pt x="2647" y="1491"/>
                </a:lnTo>
                <a:lnTo>
                  <a:pt x="1323" y="0"/>
                </a:lnTo>
                <a:lnTo>
                  <a:pt x="0" y="1491"/>
                </a:lnTo>
                <a:lnTo>
                  <a:pt x="404" y="1491"/>
                </a:lnTo>
                <a:lnTo>
                  <a:pt x="404" y="3681"/>
                </a:lnTo>
                <a:lnTo>
                  <a:pt x="407" y="3681"/>
                </a:lnTo>
                <a:close/>
              </a:path>
            </a:pathLst>
          </a:custGeom>
          <a:solidFill>
            <a:schemeClr val="accent3">
              <a:lumMod val="75000"/>
            </a:schemeClr>
          </a:solidFill>
          <a:ln algn="ctr" cap="flat" cmpd="sng" w="3175">
            <a:solidFill>
              <a:srgbClr val="D7D7D7"/>
            </a:solidFill>
            <a:prstDash val="solid"/>
          </a:ln>
          <a:effectLst/>
        </p:spPr>
        <p:txBody>
          <a:bodyPr anchor="ctr" bIns="45702" lIns="0" rIns="0" tIns="45702"/>
          <a:lstStyle/>
          <a:p>
            <a:pPr algn="ctr" defTabSz="913996">
              <a:lnSpc>
                <a:spcPct val="120000"/>
              </a:lnSpc>
              <a:spcBef>
                <a:spcPts val="600"/>
              </a:spcBef>
              <a:spcAft>
                <a:spcPts val="600"/>
              </a:spcAft>
              <a:defRPr/>
            </a:pPr>
            <a:endParaRPr altLang="en-US" kern="0" lang="zh-CN" sz="2799">
              <a:solidFill>
                <a:sysClr lastClr="FFFFFF" val="window"/>
              </a:solidFill>
              <a:latin charset="0" pitchFamily="34" typeface="Impact"/>
              <a:ea charset="-122" pitchFamily="34" typeface="微软雅黑"/>
            </a:endParaRPr>
          </a:p>
        </p:txBody>
      </p:sp>
      <p:sp>
        <p:nvSpPr>
          <p:cNvPr id="33" name="TextBox 32"/>
          <p:cNvSpPr txBox="1"/>
          <p:nvPr/>
        </p:nvSpPr>
        <p:spPr>
          <a:xfrm>
            <a:off x="4062741" y="2449265"/>
            <a:ext cx="1959552" cy="457012"/>
          </a:xfrm>
          <a:prstGeom prst="rect">
            <a:avLst/>
          </a:prstGeom>
          <a:noFill/>
        </p:spPr>
        <p:txBody>
          <a:bodyPr bIns="45702" lIns="91403" rIns="91403" rtlCol="0" tIns="45702" wrap="square">
            <a:spAutoFit/>
          </a:bodyPr>
          <a:lstStyle/>
          <a:p>
            <a:pPr defTabSz="913996"/>
            <a:r>
              <a:rPr altLang="zh-CN" b="1" lang="en-US" sz="2399">
                <a:solidFill>
                  <a:srgbClr val="C00000"/>
                </a:solidFill>
                <a:latin charset="-122" pitchFamily="34" typeface="微软雅黑"/>
                <a:ea charset="-122" pitchFamily="34" typeface="微软雅黑"/>
              </a:rPr>
              <a:t>62000人次</a:t>
            </a:r>
          </a:p>
        </p:txBody>
      </p:sp>
      <p:sp>
        <p:nvSpPr>
          <p:cNvPr id="34" name="TextBox 33"/>
          <p:cNvSpPr txBox="1"/>
          <p:nvPr/>
        </p:nvSpPr>
        <p:spPr>
          <a:xfrm>
            <a:off x="8228802" y="2449265"/>
            <a:ext cx="1959552" cy="457012"/>
          </a:xfrm>
          <a:prstGeom prst="rect">
            <a:avLst/>
          </a:prstGeom>
          <a:noFill/>
        </p:spPr>
        <p:txBody>
          <a:bodyPr bIns="45702" lIns="91403" rIns="91403" rtlCol="0" tIns="45702" wrap="square">
            <a:spAutoFit/>
          </a:bodyPr>
          <a:lstStyle/>
          <a:p>
            <a:pPr defTabSz="913996"/>
            <a:r>
              <a:rPr altLang="zh-CN" b="1" lang="en-US" sz="2399">
                <a:solidFill>
                  <a:srgbClr val="C00000"/>
                </a:solidFill>
                <a:latin charset="-122" pitchFamily="34" typeface="微软雅黑"/>
                <a:ea charset="-122" pitchFamily="34" typeface="微软雅黑"/>
              </a:rPr>
              <a:t>61500人次</a:t>
            </a:r>
          </a:p>
        </p:txBody>
      </p:sp>
      <p:sp>
        <p:nvSpPr>
          <p:cNvPr id="35" name="矩形 34"/>
          <p:cNvSpPr/>
          <p:nvPr/>
        </p:nvSpPr>
        <p:spPr>
          <a:xfrm>
            <a:off x="6024823" y="5204740"/>
            <a:ext cx="1198806" cy="396052"/>
          </a:xfrm>
          <a:prstGeom prst="rect">
            <a:avLst/>
          </a:prstGeom>
        </p:spPr>
        <p:txBody>
          <a:bodyPr bIns="45702" lIns="91403" rIns="91403" tIns="45702" wrap="none">
            <a:spAutoFit/>
          </a:bodyPr>
          <a:lstStyle/>
          <a:p>
            <a:pPr algn="ctr" defTabSz="913996">
              <a:spcBef>
                <a:spcPct val="0"/>
              </a:spcBef>
            </a:pPr>
            <a:r>
              <a:rPr altLang="en-US" b="1" lang="zh-CN" sz="1999">
                <a:solidFill>
                  <a:srgbClr val="1F497D"/>
                </a:solidFill>
                <a:latin charset="-122" pitchFamily="34" typeface="微软雅黑"/>
                <a:ea charset="-122" pitchFamily="34" typeface="微软雅黑"/>
              </a:rPr>
              <a:t>同比增长</a:t>
            </a:r>
          </a:p>
        </p:txBody>
      </p:sp>
      <p:sp>
        <p:nvSpPr>
          <p:cNvPr id="30" name="矩形 29"/>
          <p:cNvSpPr/>
          <p:nvPr/>
        </p:nvSpPr>
        <p:spPr>
          <a:xfrm>
            <a:off x="6854196" y="4062410"/>
            <a:ext cx="713031" cy="350332"/>
          </a:xfrm>
          <a:prstGeom prst="rect">
            <a:avLst/>
          </a:prstGeom>
        </p:spPr>
        <p:txBody>
          <a:bodyPr bIns="45702" lIns="91403" rIns="91403" tIns="45702" wrap="none">
            <a:spAutoFit/>
          </a:bodyPr>
          <a:lstStyle/>
          <a:p>
            <a:pPr defTabSz="913996"/>
            <a:r>
              <a:rPr altLang="zh-CN" b="1" lang="en-US" sz="1699">
                <a:solidFill>
                  <a:srgbClr val="1F497D"/>
                </a:solidFill>
                <a:latin charset="-122" pitchFamily="34" typeface="微软雅黑"/>
                <a:ea charset="-122" pitchFamily="34" typeface="微软雅黑"/>
              </a:rPr>
              <a:t>0.8%</a:t>
            </a:r>
          </a:p>
        </p:txBody>
      </p:sp>
      <p:sp>
        <p:nvSpPr>
          <p:cNvPr id="37" name="矩形 36"/>
          <p:cNvSpPr/>
          <p:nvPr/>
        </p:nvSpPr>
        <p:spPr>
          <a:xfrm>
            <a:off x="10246073" y="5404744"/>
            <a:ext cx="1198806" cy="396052"/>
          </a:xfrm>
          <a:prstGeom prst="rect">
            <a:avLst/>
          </a:prstGeom>
        </p:spPr>
        <p:txBody>
          <a:bodyPr bIns="45702" lIns="91403" rIns="91403" tIns="45702" wrap="none">
            <a:spAutoFit/>
          </a:bodyPr>
          <a:lstStyle/>
          <a:p>
            <a:pPr algn="ctr" defTabSz="913996">
              <a:spcBef>
                <a:spcPct val="0"/>
              </a:spcBef>
            </a:pPr>
            <a:r>
              <a:rPr altLang="en-US" b="1" lang="zh-CN" sz="1999">
                <a:solidFill>
                  <a:srgbClr val="00B0F0"/>
                </a:solidFill>
                <a:latin charset="-122" pitchFamily="34" typeface="微软雅黑"/>
                <a:ea charset="-122" pitchFamily="34" typeface="微软雅黑"/>
              </a:rPr>
              <a:t>同比增长</a:t>
            </a:r>
          </a:p>
        </p:txBody>
      </p:sp>
      <p:sp>
        <p:nvSpPr>
          <p:cNvPr id="38" name="矩形 37"/>
          <p:cNvSpPr/>
          <p:nvPr/>
        </p:nvSpPr>
        <p:spPr>
          <a:xfrm>
            <a:off x="11131901" y="4092905"/>
            <a:ext cx="846381" cy="350332"/>
          </a:xfrm>
          <a:prstGeom prst="rect">
            <a:avLst/>
          </a:prstGeom>
        </p:spPr>
        <p:txBody>
          <a:bodyPr bIns="45702" lIns="91403" rIns="91403" tIns="45702" wrap="none">
            <a:spAutoFit/>
          </a:bodyPr>
          <a:lstStyle/>
          <a:p>
            <a:pPr defTabSz="913996"/>
            <a:r>
              <a:rPr altLang="zh-CN" b="1" lang="en-US" sz="1699">
                <a:solidFill>
                  <a:srgbClr val="00B0F0"/>
                </a:solidFill>
                <a:latin charset="-122" pitchFamily="34" typeface="微软雅黑"/>
                <a:ea charset="-122" pitchFamily="34" typeface="微软雅黑"/>
              </a:rPr>
              <a:t>0.76%</a:t>
            </a:r>
          </a:p>
        </p:txBody>
      </p:sp>
      <p:pic>
        <p:nvPicPr>
          <p:cNvPr id="2048" name="图片 2047"/>
          <p:cNvPicPr>
            <a:picLocks noChangeAspect="1"/>
          </p:cNvPicPr>
          <p:nvPr/>
        </p:nvPicPr>
        <p:blipFill>
          <a:blip r:embed="rId3">
            <a:extLst>
              <a:ext uri="{28A0092B-C50C-407E-A947-70E740481C1C}">
                <a14:useLocalDpi val="0"/>
              </a:ext>
            </a:extLst>
          </a:blip>
          <a:stretch>
            <a:fillRect/>
          </a:stretch>
        </p:blipFill>
        <p:spPr>
          <a:xfrm>
            <a:off x="460835" y="2589691"/>
            <a:ext cx="2971564" cy="3335088"/>
          </a:xfrm>
          <a:prstGeom prst="roundRect">
            <a:avLst>
              <a:gd fmla="val 16667" name="adj"/>
            </a:avLst>
          </a:prstGeom>
          <a:ln w="28575">
            <a:solidFill>
              <a:schemeClr val="tx2"/>
            </a:solidFill>
          </a:ln>
          <a:effectLst>
            <a:outerShdw algn="tl" blurRad="76200" dir="7800000" dist="38100" rotWithShape="0">
              <a:srgbClr val="000000">
                <a:alpha val="40000"/>
              </a:srgbClr>
            </a:outerShdw>
          </a:effectLst>
          <a:scene3d>
            <a:camera prst="orthographicFront"/>
            <a:lightRig dir="t" rig="contrasting">
              <a:rot lat="0" lon="0" rev="4200000"/>
            </a:lightRig>
          </a:scene3d>
          <a:sp3d prstMaterial="plastic">
            <a:bevelT h="114300" prst="relaxedInset" w="381000"/>
            <a:contourClr>
              <a:srgbClr val="969696"/>
            </a:contourClr>
          </a:sp3d>
        </p:spPr>
      </p:pic>
      <p:sp>
        <p:nvSpPr>
          <p:cNvPr id="18" name="矩形 17"/>
          <p:cNvSpPr/>
          <p:nvPr/>
        </p:nvSpPr>
        <p:spPr>
          <a:xfrm>
            <a:off x="912774" y="7787"/>
            <a:ext cx="2159678" cy="68562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3996"/>
            <a:r>
              <a:rPr altLang="en-US" b="1" lang="zh-CN" sz="2799">
                <a:solidFill>
                  <a:prstClr val="white"/>
                </a:solidFill>
                <a:latin charset="-122" pitchFamily="34" typeface="微软雅黑"/>
                <a:ea charset="-122" pitchFamily="34" typeface="微软雅黑"/>
              </a:rPr>
              <a:t>运营规划</a:t>
            </a:r>
          </a:p>
        </p:txBody>
      </p:sp>
      <p:cxnSp>
        <p:nvCxnSpPr>
          <p:cNvPr id="19" name="直接连接符 18"/>
          <p:cNvCxnSpPr/>
          <p:nvPr/>
        </p:nvCxnSpPr>
        <p:spPr>
          <a:xfrm>
            <a:off x="0" y="693408"/>
            <a:ext cx="12188826" cy="0"/>
          </a:xfrm>
          <a:prstGeom prst="line">
            <a:avLst/>
          </a:prstGeom>
          <a:ln>
            <a:solidFill>
              <a:schemeClr val="bg1">
                <a:lumMod val="75000"/>
                <a:alpha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val="3772736494"/>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2" presetSubtype="4">
                                  <p:stCondLst>
                                    <p:cond delay="400"/>
                                  </p:stCondLst>
                                  <p:childTnLst>
                                    <p:set>
                                      <p:cBhvr>
                                        <p:cTn dur="1" fill="hold" id="6">
                                          <p:stCondLst>
                                            <p:cond delay="0"/>
                                          </p:stCondLst>
                                        </p:cTn>
                                        <p:tgtEl>
                                          <p:spTgt spid="31"/>
                                        </p:tgtEl>
                                        <p:attrNameLst>
                                          <p:attrName>style.visibility</p:attrName>
                                        </p:attrNameLst>
                                      </p:cBhvr>
                                      <p:to>
                                        <p:strVal val="visible"/>
                                      </p:to>
                                    </p:set>
                                    <p:animEffect filter="wipe(down)" transition="in">
                                      <p:cBhvr>
                                        <p:cTn dur="500" id="7"/>
                                        <p:tgtEl>
                                          <p:spTgt spid="31"/>
                                        </p:tgtEl>
                                      </p:cBhvr>
                                    </p:animEffect>
                                  </p:childTnLst>
                                </p:cTn>
                              </p:par>
                              <p:par>
                                <p:cTn fill="hold" grpId="0" id="8" nodeType="withEffect" presetClass="entr" presetID="22" presetSubtype="4">
                                  <p:stCondLst>
                                    <p:cond delay="400"/>
                                  </p:stCondLst>
                                  <p:childTnLst>
                                    <p:set>
                                      <p:cBhvr>
                                        <p:cTn dur="1" fill="hold" id="9">
                                          <p:stCondLst>
                                            <p:cond delay="0"/>
                                          </p:stCondLst>
                                        </p:cTn>
                                        <p:tgtEl>
                                          <p:spTgt spid="32"/>
                                        </p:tgtEl>
                                        <p:attrNameLst>
                                          <p:attrName>style.visibility</p:attrName>
                                        </p:attrNameLst>
                                      </p:cBhvr>
                                      <p:to>
                                        <p:strVal val="visible"/>
                                      </p:to>
                                    </p:set>
                                    <p:animEffect filter="wipe(down)" transition="in">
                                      <p:cBhvr>
                                        <p:cTn dur="500" id="10"/>
                                        <p:tgtEl>
                                          <p:spTgt spid="32"/>
                                        </p:tgtEl>
                                      </p:cBhvr>
                                    </p:animEffect>
                                  </p:childTnLst>
                                </p:cTn>
                              </p:par>
                            </p:childTnLst>
                          </p:cTn>
                        </p:par>
                        <p:par>
                          <p:cTn fill="hold" id="11" nodeType="afterGroup">
                            <p:stCondLst>
                              <p:cond delay="900"/>
                            </p:stCondLst>
                            <p:childTnLst>
                              <p:par>
                                <p:cTn fill="hold" grpId="0" id="12" nodeType="afterEffect" presetClass="entr" presetID="10" presetSubtype="0">
                                  <p:stCondLst>
                                    <p:cond delay="0"/>
                                  </p:stCondLst>
                                  <p:childTnLst>
                                    <p:set>
                                      <p:cBhvr>
                                        <p:cTn dur="1" fill="hold" id="13">
                                          <p:stCondLst>
                                            <p:cond delay="0"/>
                                          </p:stCondLst>
                                        </p:cTn>
                                        <p:tgtEl>
                                          <p:spTgt spid="38"/>
                                        </p:tgtEl>
                                        <p:attrNameLst>
                                          <p:attrName>style.visibility</p:attrName>
                                        </p:attrNameLst>
                                      </p:cBhvr>
                                      <p:to>
                                        <p:strVal val="visible"/>
                                      </p:to>
                                    </p:set>
                                    <p:animEffect filter="fade" transition="in">
                                      <p:cBhvr>
                                        <p:cTn dur="500" id="14"/>
                                        <p:tgtEl>
                                          <p:spTgt spid="38"/>
                                        </p:tgtEl>
                                      </p:cBhvr>
                                    </p:animEffect>
                                  </p:childTnLst>
                                </p:cTn>
                              </p:par>
                            </p:childTnLst>
                          </p:cTn>
                        </p:par>
                        <p:par>
                          <p:cTn fill="hold" id="15" nodeType="afterGroup">
                            <p:stCondLst>
                              <p:cond delay="1400"/>
                            </p:stCondLst>
                            <p:childTnLst>
                              <p:par>
                                <p:cTn fill="hold" grpId="0" id="16" nodeType="afterEffect" presetClass="entr" presetID="10" presetSubtype="0">
                                  <p:stCondLst>
                                    <p:cond delay="0"/>
                                  </p:stCondLst>
                                  <p:childTnLst>
                                    <p:set>
                                      <p:cBhvr>
                                        <p:cTn dur="1" fill="hold" id="17">
                                          <p:stCondLst>
                                            <p:cond delay="0"/>
                                          </p:stCondLst>
                                        </p:cTn>
                                        <p:tgtEl>
                                          <p:spTgt spid="30"/>
                                        </p:tgtEl>
                                        <p:attrNameLst>
                                          <p:attrName>style.visibility</p:attrName>
                                        </p:attrNameLst>
                                      </p:cBhvr>
                                      <p:to>
                                        <p:strVal val="visible"/>
                                      </p:to>
                                    </p:set>
                                    <p:animEffect filter="fade" transition="in">
                                      <p:cBhvr>
                                        <p:cTn dur="500" id="18"/>
                                        <p:tgtEl>
                                          <p:spTgt spid="3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1"/>
      <p:bldP grpId="0" spid="32"/>
      <p:bldP grpId="0" spid="30"/>
      <p:bldP grpId="0" spid="38"/>
    </p:bldLst>
  </p:timing>
</p:sld>
</file>

<file path=ppt/slides/slide2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文本框 10"/>
          <p:cNvSpPr txBox="1"/>
          <p:nvPr/>
        </p:nvSpPr>
        <p:spPr>
          <a:xfrm>
            <a:off x="3901207" y="1012715"/>
            <a:ext cx="4354471" cy="472576"/>
          </a:xfrm>
          <a:prstGeom prst="rect">
            <a:avLst/>
          </a:prstGeom>
          <a:solidFill>
            <a:schemeClr val="tx2">
              <a:alpha val="20000"/>
            </a:schemeClr>
          </a:solidFill>
          <a:ln algn="ctr" cap="rnd" w="12700">
            <a:solidFill>
              <a:schemeClr val="tx2"/>
            </a:solidFill>
            <a:prstDash val="sysDash"/>
            <a:round/>
          </a:ln>
          <a:effectLst/>
          <a:extLst/>
        </p:spPr>
        <p:txBody>
          <a:bodyPr anchor="ctr" bIns="45702" lIns="91403" rIns="91403" tIns="45702" wrap="none"/>
          <a:lstStyle>
            <a:defPPr>
              <a:defRPr lang="zh-CN"/>
            </a:defPPr>
            <a:lvl1pPr fontAlgn="base" indent="97187" latinLnBrk="1">
              <a:spcBef>
                <a:spcPct val="0"/>
              </a:spcBef>
              <a:spcAft>
                <a:spcPct val="0"/>
              </a:spcAft>
              <a:defRPr b="1" kumimoji="1" sz="2400">
                <a:solidFill>
                  <a:schemeClr val="tx2"/>
                </a:solidFill>
                <a:latin charset="-122" pitchFamily="34" typeface="微软雅黑"/>
                <a:ea charset="-122" pitchFamily="34" typeface="微软雅黑"/>
              </a:defRPr>
            </a:lvl1pPr>
          </a:lstStyle>
          <a:p>
            <a:pPr defTabSz="913996"/>
            <a:r>
              <a:rPr altLang="zh-CN" lang="en-US" sz="2399">
                <a:solidFill>
                  <a:srgbClr val="1F497D"/>
                </a:solidFill>
              </a:rPr>
              <a:t>2014年各科药占比指标规划</a:t>
            </a:r>
          </a:p>
        </p:txBody>
      </p:sp>
      <p:sp>
        <p:nvSpPr>
          <p:cNvPr id="21" name="TextBox 20"/>
          <p:cNvSpPr txBox="1"/>
          <p:nvPr/>
        </p:nvSpPr>
        <p:spPr>
          <a:xfrm>
            <a:off x="1126994" y="6092603"/>
            <a:ext cx="9934839" cy="579084"/>
          </a:xfrm>
          <a:prstGeom prst="rect">
            <a:avLst/>
          </a:prstGeom>
          <a:noFill/>
          <a:ln>
            <a:solidFill>
              <a:schemeClr val="tx2"/>
            </a:solidFill>
          </a:ln>
        </p:spPr>
        <p:txBody>
          <a:bodyPr bIns="45702" lIns="91403" rIns="91403" rtlCol="0" tIns="45702" wrap="square">
            <a:spAutoFit/>
          </a:bodyPr>
          <a:lstStyle/>
          <a:p>
            <a:pPr defTabSz="913996"/>
            <a:r>
              <a:rPr altLang="zh-CN" lang="en-US" sz="1600">
                <a:solidFill>
                  <a:srgbClr val="1F497D"/>
                </a:solidFill>
                <a:latin charset="-122" pitchFamily="34" typeface="微软雅黑"/>
                <a:ea charset="-122" pitchFamily="34" typeface="微软雅黑"/>
              </a:rPr>
              <a:t>※注：根据卫生部推出的相关政策，药占比控制在45%以下，且越来越低已是趋势，医院将提高治疗和检测等方面的力度。（卫生部指定的单位除外）</a:t>
            </a:r>
          </a:p>
        </p:txBody>
      </p:sp>
      <p:sp>
        <p:nvSpPr>
          <p:cNvPr id="22" name="矩形 21"/>
          <p:cNvSpPr/>
          <p:nvPr/>
        </p:nvSpPr>
        <p:spPr>
          <a:xfrm>
            <a:off x="912774" y="7787"/>
            <a:ext cx="2159678" cy="68562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3996"/>
            <a:r>
              <a:rPr altLang="en-US" b="1" lang="zh-CN" sz="2799">
                <a:solidFill>
                  <a:prstClr val="white"/>
                </a:solidFill>
                <a:latin charset="-122" pitchFamily="34" typeface="微软雅黑"/>
                <a:ea charset="-122" pitchFamily="34" typeface="微软雅黑"/>
              </a:rPr>
              <a:t>运营规划</a:t>
            </a:r>
          </a:p>
        </p:txBody>
      </p:sp>
      <p:cxnSp>
        <p:nvCxnSpPr>
          <p:cNvPr id="23" name="直接连接符 22"/>
          <p:cNvCxnSpPr/>
          <p:nvPr/>
        </p:nvCxnSpPr>
        <p:spPr>
          <a:xfrm>
            <a:off x="0" y="693408"/>
            <a:ext cx="12188826" cy="0"/>
          </a:xfrm>
          <a:prstGeom prst="line">
            <a:avLst/>
          </a:prstGeom>
          <a:ln>
            <a:solidFill>
              <a:schemeClr val="bg1">
                <a:lumMod val="75000"/>
                <a:alpha val="50000"/>
              </a:schemeClr>
            </a:solidFill>
          </a:ln>
        </p:spPr>
        <p:style>
          <a:lnRef idx="1">
            <a:schemeClr val="accent1"/>
          </a:lnRef>
          <a:fillRef idx="0">
            <a:schemeClr val="accent1"/>
          </a:fillRef>
          <a:effectRef idx="0">
            <a:schemeClr val="accent1"/>
          </a:effectRef>
          <a:fontRef idx="minor">
            <a:schemeClr val="tx1"/>
          </a:fontRef>
        </p:style>
      </p:cxnSp>
      <p:graphicFrame>
        <p:nvGraphicFramePr>
          <p:cNvPr id="26" name="图表 25"/>
          <p:cNvGraphicFramePr/>
          <p:nvPr>
            <p:extLst/>
          </p:nvPr>
        </p:nvGraphicFramePr>
        <p:xfrm>
          <a:off x="1905579" y="1773248"/>
          <a:ext cx="8128000" cy="4048089"/>
        </p:xfrm>
        <a:graphic>
          <a:graphicData uri="http://schemas.openxmlformats.org/drawingml/2006/chart">
            <c:chart xmlns:c="http://schemas.openxmlformats.org/drawingml/2006/chart" r:id="rId2"/>
          </a:graphicData>
        </a:graphic>
      </p:graphicFrame>
    </p:spTree>
    <p:extLst>
      <p:ext uri="{BB962C8B-B14F-4D97-AF65-F5344CB8AC3E}">
        <p14:creationId val="112353774"/>
      </p:ext>
    </p:extLst>
  </p:cSld>
  <p:clrMapOvr>
    <a:masterClrMapping/>
  </p:clrMapOvr>
  <mc:AlternateContent>
    <mc:Choice Requires="p14">
      <p:transition p14:dur="2000" spd="slow"/>
    </mc:Choice>
    <mc:Fallback>
      <p:transition spd="slow"/>
    </mc:Fallback>
  </mc:AlternateContent>
  <p:timing/>
</p:sld>
</file>

<file path=ppt/slides/slide2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TextBox 1"/>
          <p:cNvSpPr txBox="1"/>
          <p:nvPr/>
        </p:nvSpPr>
        <p:spPr>
          <a:xfrm>
            <a:off x="578145" y="1125344"/>
            <a:ext cx="8638710" cy="457012"/>
          </a:xfrm>
          <a:prstGeom prst="rect">
            <a:avLst/>
          </a:prstGeom>
          <a:noFill/>
        </p:spPr>
        <p:txBody>
          <a:bodyPr bIns="45702" lIns="91403" rIns="91403" rtlCol="0" tIns="45702" wrap="square">
            <a:spAutoFit/>
          </a:bodyPr>
          <a:lstStyle/>
          <a:p>
            <a:pPr defTabSz="913996"/>
            <a:r>
              <a:rPr altLang="zh-CN" lang="en-US" sz="2399">
                <a:solidFill>
                  <a:srgbClr val="1F497D"/>
                </a:solidFill>
                <a:latin charset="-122" pitchFamily="34" typeface="微软雅黑"/>
                <a:ea charset="-122" pitchFamily="34" typeface="微软雅黑"/>
              </a:rPr>
              <a:t>2014年各科病患满意度指标规划如下：</a:t>
            </a:r>
          </a:p>
        </p:txBody>
      </p:sp>
      <p:sp>
        <p:nvSpPr>
          <p:cNvPr id="4" name="Rounded Rectangle 14">
            <a:hlinkClick action="ppaction://noaction" highlightClick="1"/>
            <a:hlinkHover action="ppaction://noaction" highlightClick="1"/>
          </p:cNvPr>
          <p:cNvSpPr/>
          <p:nvPr/>
        </p:nvSpPr>
        <p:spPr bwMode="auto">
          <a:xfrm>
            <a:off x="6491872" y="4143637"/>
            <a:ext cx="2339720" cy="1623629"/>
          </a:xfrm>
          <a:prstGeom prst="roundRect">
            <a:avLst>
              <a:gd fmla="val 7113" name="adj"/>
            </a:avLst>
          </a:prstGeom>
          <a:gradFill>
            <a:gsLst>
              <a:gs pos="0">
                <a:schemeClr val="tx1">
                  <a:lumMod val="65000"/>
                  <a:lumOff val="35000"/>
                  <a:alpha val="0"/>
                </a:schemeClr>
              </a:gs>
              <a:gs pos="100000">
                <a:schemeClr val="accent1">
                  <a:tint val="23500"/>
                  <a:satMod val="160000"/>
                </a:schemeClr>
              </a:gs>
            </a:gsLst>
            <a:lin ang="16200000" scaled="1"/>
          </a:gradFill>
          <a:ln w="3175">
            <a:solidFill>
              <a:schemeClr val="tx1">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bIns="45702" lIns="91403" rIns="91403" tIns="45702"/>
          <a:lstStyle/>
          <a:p>
            <a:pPr defTabSz="913996">
              <a:lnSpc>
                <a:spcPct val="150000"/>
              </a:lnSpc>
              <a:spcBef>
                <a:spcPct val="15000"/>
              </a:spcBef>
              <a:buClr>
                <a:srgbClr val="747273"/>
              </a:buClr>
              <a:defRPr/>
            </a:pPr>
            <a:r>
              <a:rPr altLang="zh-CN" b="1" lang="en-US" sz="1699">
                <a:solidFill>
                  <a:srgbClr val="F68933"/>
                </a:solidFill>
                <a:cs charset="0" panose="020b0604020202020204" pitchFamily="34" typeface="Arial"/>
              </a:rPr>
              <a:t>  儿科病患满意度提升</a:t>
            </a:r>
          </a:p>
        </p:txBody>
      </p:sp>
      <p:sp>
        <p:nvSpPr>
          <p:cNvPr id="5" name="Rounded Rectangle 3">
            <a:hlinkClick action="ppaction://noaction" highlightClick="1"/>
            <a:hlinkHover action="ppaction://noaction" highlightClick="1"/>
          </p:cNvPr>
          <p:cNvSpPr/>
          <p:nvPr/>
        </p:nvSpPr>
        <p:spPr bwMode="auto">
          <a:xfrm>
            <a:off x="783121" y="4143637"/>
            <a:ext cx="2229755" cy="1623629"/>
          </a:xfrm>
          <a:prstGeom prst="roundRect">
            <a:avLst>
              <a:gd fmla="val 7113" name="adj"/>
            </a:avLst>
          </a:prstGeom>
          <a:gradFill>
            <a:gsLst>
              <a:gs pos="0">
                <a:schemeClr val="tx1">
                  <a:lumMod val="65000"/>
                  <a:lumOff val="35000"/>
                  <a:alpha val="0"/>
                </a:schemeClr>
              </a:gs>
              <a:gs pos="100000">
                <a:schemeClr val="accent1">
                  <a:tint val="23500"/>
                  <a:satMod val="160000"/>
                </a:schemeClr>
              </a:gs>
            </a:gsLst>
            <a:lin ang="16200000" scaled="1"/>
          </a:gradFill>
          <a:ln w="3175">
            <a:solidFill>
              <a:schemeClr val="tx1">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bIns="45702" lIns="91403" rIns="91403" tIns="45702"/>
          <a:lstStyle/>
          <a:p>
            <a:pPr defTabSz="913996" lvl="1" marL="0">
              <a:lnSpc>
                <a:spcPct val="150000"/>
              </a:lnSpc>
              <a:spcBef>
                <a:spcPct val="15000"/>
              </a:spcBef>
              <a:buClr>
                <a:srgbClr val="747273"/>
              </a:buClr>
              <a:defRPr/>
            </a:pPr>
            <a:r>
              <a:rPr altLang="en-US" b="1" lang="zh-CN" sz="1699">
                <a:solidFill>
                  <a:srgbClr val="C00000"/>
                </a:solidFill>
                <a:latin charset="-122" pitchFamily="34" typeface="微软雅黑"/>
                <a:ea charset="-122" pitchFamily="34" typeface="微软雅黑"/>
                <a:cs charset="0" panose="020b0604020202020204" pitchFamily="34" typeface="Arial"/>
              </a:rPr>
              <a:t>外科病患满意度提升</a:t>
            </a:r>
          </a:p>
        </p:txBody>
      </p:sp>
      <p:sp>
        <p:nvSpPr>
          <p:cNvPr id="6" name="Rounded Rectangle 4">
            <a:hlinkClick action="ppaction://noaction" highlightClick="1"/>
            <a:hlinkHover action="ppaction://noaction" highlightClick="1"/>
          </p:cNvPr>
          <p:cNvSpPr/>
          <p:nvPr/>
        </p:nvSpPr>
        <p:spPr bwMode="auto">
          <a:xfrm>
            <a:off x="3636704" y="4143637"/>
            <a:ext cx="2229753" cy="1623629"/>
          </a:xfrm>
          <a:prstGeom prst="roundRect">
            <a:avLst>
              <a:gd fmla="val 7113" name="adj"/>
            </a:avLst>
          </a:prstGeom>
          <a:gradFill>
            <a:gsLst>
              <a:gs pos="0">
                <a:schemeClr val="tx1">
                  <a:lumMod val="65000"/>
                  <a:lumOff val="35000"/>
                  <a:alpha val="0"/>
                </a:schemeClr>
              </a:gs>
              <a:gs pos="100000">
                <a:schemeClr val="accent1">
                  <a:tint val="23500"/>
                  <a:satMod val="160000"/>
                </a:schemeClr>
              </a:gs>
            </a:gsLst>
            <a:lin ang="16200000" scaled="1"/>
          </a:gradFill>
          <a:ln w="3175">
            <a:solidFill>
              <a:schemeClr val="tx1">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bIns="45702" lIns="91403" rIns="91403" tIns="45702"/>
          <a:lstStyle/>
          <a:p>
            <a:pPr defTabSz="913996">
              <a:lnSpc>
                <a:spcPct val="150000"/>
              </a:lnSpc>
              <a:spcBef>
                <a:spcPct val="15000"/>
              </a:spcBef>
              <a:buClr>
                <a:srgbClr val="747273"/>
              </a:buClr>
              <a:defRPr/>
            </a:pPr>
            <a:r>
              <a:rPr altLang="en-US" b="1" lang="zh-CN" sz="1699">
                <a:solidFill>
                  <a:srgbClr val="C00000"/>
                </a:solidFill>
                <a:latin charset="-122" pitchFamily="34" typeface="微软雅黑"/>
                <a:ea charset="-122" pitchFamily="34" typeface="微软雅黑"/>
                <a:cs charset="0" panose="020b0604020202020204" pitchFamily="34" typeface="Arial"/>
              </a:rPr>
              <a:t>内科病患满意度提升</a:t>
            </a:r>
          </a:p>
        </p:txBody>
      </p:sp>
      <p:cxnSp>
        <p:nvCxnSpPr>
          <p:cNvPr id="7" name="Straight Connector 8"/>
          <p:cNvCxnSpPr>
            <a:cxnSpLocks noChangeShapeType="1"/>
          </p:cNvCxnSpPr>
          <p:nvPr/>
        </p:nvCxnSpPr>
        <p:spPr bwMode="auto">
          <a:xfrm>
            <a:off x="946592" y="4688006"/>
            <a:ext cx="2066284" cy="0"/>
          </a:xfrm>
          <a:prstGeom prst="line">
            <a:avLst/>
          </a:prstGeom>
          <a:noFill/>
          <a:ln algn="ctr" w="19050">
            <a:solidFill>
              <a:schemeClr val="bg1"/>
            </a:solidFill>
            <a:prstDash val="dash"/>
            <a:round/>
            <a:tailEnd len="lg" type="none" w="lg"/>
          </a:ln>
          <a:extLst>
            <a:ext uri="{909E8E84-426E-40DD-AFC4-6F175D3DCCD1}">
              <a14:hiddenFill>
                <a:noFill/>
              </a14:hiddenFill>
            </a:ext>
          </a:extLst>
        </p:spPr>
      </p:cxnSp>
      <p:cxnSp>
        <p:nvCxnSpPr>
          <p:cNvPr id="8" name="Straight Connector 9"/>
          <p:cNvCxnSpPr>
            <a:cxnSpLocks noChangeShapeType="1"/>
          </p:cNvCxnSpPr>
          <p:nvPr/>
        </p:nvCxnSpPr>
        <p:spPr bwMode="auto">
          <a:xfrm>
            <a:off x="3800173" y="4686420"/>
            <a:ext cx="2066284" cy="0"/>
          </a:xfrm>
          <a:prstGeom prst="line">
            <a:avLst/>
          </a:prstGeom>
          <a:noFill/>
          <a:ln algn="ctr" w="19050">
            <a:solidFill>
              <a:schemeClr val="bg1"/>
            </a:solidFill>
            <a:prstDash val="dash"/>
            <a:round/>
            <a:tailEnd len="lg" type="none" w="lg"/>
          </a:ln>
          <a:extLst>
            <a:ext uri="{909E8E84-426E-40DD-AFC4-6F175D3DCCD1}">
              <a14:hiddenFill>
                <a:noFill/>
              </a14:hiddenFill>
            </a:ext>
          </a:extLst>
        </p:spPr>
      </p:cxnSp>
      <p:cxnSp>
        <p:nvCxnSpPr>
          <p:cNvPr id="9" name="Straight Connector 10"/>
          <p:cNvCxnSpPr>
            <a:cxnSpLocks noChangeShapeType="1"/>
          </p:cNvCxnSpPr>
          <p:nvPr/>
        </p:nvCxnSpPr>
        <p:spPr bwMode="auto">
          <a:xfrm>
            <a:off x="6655342" y="4686420"/>
            <a:ext cx="2066284" cy="0"/>
          </a:xfrm>
          <a:prstGeom prst="line">
            <a:avLst/>
          </a:prstGeom>
          <a:noFill/>
          <a:ln algn="ctr" w="19050">
            <a:solidFill>
              <a:schemeClr val="bg1"/>
            </a:solidFill>
            <a:prstDash val="dash"/>
            <a:round/>
            <a:tailEnd len="lg" type="none" w="lg"/>
          </a:ln>
          <a:extLst>
            <a:ext uri="{909E8E84-426E-40DD-AFC4-6F175D3DCCD1}">
              <a14:hiddenFill>
                <a:noFill/>
              </a14:hiddenFill>
            </a:ext>
          </a:extLst>
        </p:spPr>
      </p:cxnSp>
      <p:pic>
        <p:nvPicPr>
          <p:cNvPr id="10" name="Picture 17"/>
          <p:cNvPicPr>
            <a:picLocks noChangeAspect="1"/>
          </p:cNvPicPr>
          <p:nvPr/>
        </p:nvPicPr>
        <p:blipFill>
          <a:blip r:embed="rId3">
            <a:extLst>
              <a:ext uri="{28A0092B-C50C-407E-A947-70E740481C1C}">
                <a14:useLocalDpi val="0"/>
              </a:ext>
            </a:extLst>
          </a:blip>
          <a:stretch>
            <a:fillRect/>
          </a:stretch>
        </p:blipFill>
        <p:spPr>
          <a:xfrm>
            <a:off x="824146" y="2297861"/>
            <a:ext cx="2140118" cy="1597685"/>
          </a:xfrm>
          <a:prstGeom prst="roundRect">
            <a:avLst>
              <a:gd fmla="val 7711" name="adj"/>
            </a:avLst>
          </a:prstGeom>
          <a:noFill/>
          <a:ln w="12700">
            <a:solidFill>
              <a:schemeClr val="tx2"/>
            </a:solidFill>
            <a:miter lim="800000"/>
          </a:ln>
          <a:effectLst/>
        </p:spPr>
      </p:pic>
      <p:pic>
        <p:nvPicPr>
          <p:cNvPr id="11" name="Picture 12"/>
          <p:cNvPicPr>
            <a:picLocks noChangeAspect="1"/>
          </p:cNvPicPr>
          <p:nvPr/>
        </p:nvPicPr>
        <p:blipFill>
          <a:blip r:embed="rId4">
            <a:extLst>
              <a:ext uri="{28A0092B-C50C-407E-A947-70E740481C1C}">
                <a14:useLocalDpi val="0"/>
              </a:ext>
            </a:extLst>
          </a:blip>
          <a:stretch>
            <a:fillRect/>
          </a:stretch>
        </p:blipFill>
        <p:spPr>
          <a:xfrm>
            <a:off x="3636705" y="2297859"/>
            <a:ext cx="2222430" cy="1597687"/>
          </a:xfrm>
          <a:prstGeom prst="roundRect">
            <a:avLst>
              <a:gd fmla="val 4549" name="adj"/>
            </a:avLst>
          </a:prstGeom>
          <a:noFill/>
          <a:ln w="12700">
            <a:solidFill>
              <a:schemeClr val="tx2"/>
            </a:solidFill>
            <a:miter lim="800000"/>
          </a:ln>
          <a:effectLst/>
        </p:spPr>
      </p:pic>
      <p:pic>
        <p:nvPicPr>
          <p:cNvPr id="12" name="Picture 3"/>
          <p:cNvPicPr>
            <a:picLocks noChangeArrowheads="1" noChangeAspect="1"/>
          </p:cNvPicPr>
          <p:nvPr/>
        </p:nvPicPr>
        <p:blipFill>
          <a:blip r:embed="rId5">
            <a:extLst>
              <a:ext uri="{28A0092B-C50C-407E-A947-70E740481C1C}">
                <a14:useLocalDpi val="0"/>
              </a:ext>
            </a:extLst>
          </a:blip>
          <a:stretch>
            <a:fillRect/>
          </a:stretch>
        </p:blipFill>
        <p:spPr bwMode="auto">
          <a:xfrm>
            <a:off x="6479177" y="2297859"/>
            <a:ext cx="2231631" cy="1597687"/>
          </a:xfrm>
          <a:prstGeom prst="roundRect">
            <a:avLst>
              <a:gd fmla="val 4549" name="adj"/>
            </a:avLst>
          </a:prstGeom>
          <a:noFill/>
          <a:ln w="12700">
            <a:solidFill>
              <a:schemeClr val="tx2"/>
            </a:solidFill>
            <a:miter lim="800000"/>
          </a:ln>
          <a:effectLst/>
        </p:spPr>
      </p:pic>
      <p:sp>
        <p:nvSpPr>
          <p:cNvPr id="13" name="TextBox 12"/>
          <p:cNvSpPr txBox="1"/>
          <p:nvPr/>
        </p:nvSpPr>
        <p:spPr>
          <a:xfrm>
            <a:off x="1274774" y="4840752"/>
            <a:ext cx="1291700" cy="700852"/>
          </a:xfrm>
          <a:prstGeom prst="rect">
            <a:avLst/>
          </a:prstGeom>
          <a:noFill/>
        </p:spPr>
        <p:txBody>
          <a:bodyPr bIns="45702" lIns="91403" rIns="91403" rtlCol="0" tIns="45702" wrap="square">
            <a:spAutoFit/>
          </a:bodyPr>
          <a:lstStyle/>
          <a:p>
            <a:pPr defTabSz="913996"/>
            <a:r>
              <a:rPr altLang="zh-CN" b="1" lang="en-US" sz="3999">
                <a:solidFill>
                  <a:srgbClr val="1F497D"/>
                </a:solidFill>
                <a:latin charset="-122" pitchFamily="34" typeface="微软雅黑"/>
                <a:ea charset="-122" pitchFamily="34" typeface="微软雅黑"/>
              </a:rPr>
              <a:t>25%</a:t>
            </a:r>
          </a:p>
        </p:txBody>
      </p:sp>
      <p:sp>
        <p:nvSpPr>
          <p:cNvPr id="14" name="TextBox 13"/>
          <p:cNvSpPr txBox="1"/>
          <p:nvPr/>
        </p:nvSpPr>
        <p:spPr>
          <a:xfrm>
            <a:off x="4157439" y="4848603"/>
            <a:ext cx="1310232" cy="700852"/>
          </a:xfrm>
          <a:prstGeom prst="rect">
            <a:avLst/>
          </a:prstGeom>
          <a:noFill/>
        </p:spPr>
        <p:txBody>
          <a:bodyPr bIns="45702" lIns="91403" rIns="91403" rtlCol="0" tIns="45702" wrap="square">
            <a:spAutoFit/>
          </a:bodyPr>
          <a:lstStyle/>
          <a:p>
            <a:pPr defTabSz="913996"/>
            <a:r>
              <a:rPr altLang="zh-CN" b="1" lang="en-US" sz="3999">
                <a:solidFill>
                  <a:srgbClr val="1F497D"/>
                </a:solidFill>
                <a:latin charset="-122" pitchFamily="34" typeface="微软雅黑"/>
                <a:ea charset="-122" pitchFamily="34" typeface="微软雅黑"/>
              </a:rPr>
              <a:t>15%</a:t>
            </a:r>
          </a:p>
        </p:txBody>
      </p:sp>
      <p:sp>
        <p:nvSpPr>
          <p:cNvPr id="15" name="TextBox 14"/>
          <p:cNvSpPr txBox="1"/>
          <p:nvPr/>
        </p:nvSpPr>
        <p:spPr>
          <a:xfrm>
            <a:off x="7004626" y="4825772"/>
            <a:ext cx="1695970" cy="700852"/>
          </a:xfrm>
          <a:prstGeom prst="rect">
            <a:avLst/>
          </a:prstGeom>
          <a:noFill/>
        </p:spPr>
        <p:txBody>
          <a:bodyPr bIns="45702" lIns="91403" rIns="91403" rtlCol="0" tIns="45702" wrap="square">
            <a:spAutoFit/>
          </a:bodyPr>
          <a:lstStyle/>
          <a:p>
            <a:pPr defTabSz="913996"/>
            <a:r>
              <a:rPr altLang="zh-CN" b="1" lang="en-US" sz="3999">
                <a:solidFill>
                  <a:srgbClr val="1F497D"/>
                </a:solidFill>
                <a:latin charset="-122" pitchFamily="34" typeface="微软雅黑"/>
                <a:ea charset="-122" pitchFamily="34" typeface="微软雅黑"/>
              </a:rPr>
              <a:t>18%</a:t>
            </a:r>
          </a:p>
        </p:txBody>
      </p:sp>
      <p:pic>
        <p:nvPicPr>
          <p:cNvPr id="19" name="Picture 3"/>
          <p:cNvPicPr>
            <a:picLocks noChangeArrowheads="1" noChangeAspect="1"/>
          </p:cNvPicPr>
          <p:nvPr/>
        </p:nvPicPr>
        <p:blipFill>
          <a:blip r:embed="rId6">
            <a:extLst>
              <a:ext uri="{28A0092B-C50C-407E-A947-70E740481C1C}">
                <a14:useLocalDpi val="0"/>
              </a:ext>
            </a:extLst>
          </a:blip>
          <a:stretch>
            <a:fillRect/>
          </a:stretch>
        </p:blipFill>
        <p:spPr bwMode="auto">
          <a:xfrm>
            <a:off x="9191539" y="2297859"/>
            <a:ext cx="2231631" cy="1597687"/>
          </a:xfrm>
          <a:prstGeom prst="roundRect">
            <a:avLst>
              <a:gd fmla="val 4549" name="adj"/>
            </a:avLst>
          </a:prstGeom>
          <a:noFill/>
          <a:ln w="12700">
            <a:solidFill>
              <a:schemeClr val="tx2"/>
            </a:solidFill>
            <a:miter lim="800000"/>
          </a:ln>
          <a:effectLst/>
        </p:spPr>
      </p:pic>
      <p:sp>
        <p:nvSpPr>
          <p:cNvPr id="20" name="Rounded Rectangle 14">
            <a:hlinkClick action="ppaction://noaction" highlightClick="1"/>
            <a:hlinkHover action="ppaction://noaction" highlightClick="1"/>
          </p:cNvPr>
          <p:cNvSpPr/>
          <p:nvPr/>
        </p:nvSpPr>
        <p:spPr bwMode="auto">
          <a:xfrm>
            <a:off x="9160965" y="4143637"/>
            <a:ext cx="2406218" cy="1623629"/>
          </a:xfrm>
          <a:prstGeom prst="roundRect">
            <a:avLst>
              <a:gd fmla="val 7113" name="adj"/>
            </a:avLst>
          </a:prstGeom>
          <a:gradFill>
            <a:gsLst>
              <a:gs pos="0">
                <a:schemeClr val="tx1">
                  <a:lumMod val="65000"/>
                  <a:lumOff val="35000"/>
                  <a:alpha val="0"/>
                </a:schemeClr>
              </a:gs>
              <a:gs pos="100000">
                <a:schemeClr val="accent1">
                  <a:tint val="23500"/>
                  <a:satMod val="160000"/>
                </a:schemeClr>
              </a:gs>
            </a:gsLst>
            <a:lin ang="16200000" scaled="1"/>
          </a:gradFill>
          <a:ln w="3175">
            <a:solidFill>
              <a:schemeClr val="tx1">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bIns="45702" lIns="91403" rIns="91403" tIns="45702"/>
          <a:lstStyle/>
          <a:p>
            <a:pPr defTabSz="913996">
              <a:lnSpc>
                <a:spcPct val="150000"/>
              </a:lnSpc>
              <a:spcBef>
                <a:spcPct val="15000"/>
              </a:spcBef>
              <a:buClr>
                <a:srgbClr val="747273"/>
              </a:buClr>
              <a:defRPr/>
            </a:pPr>
            <a:r>
              <a:rPr altLang="zh-CN" b="1" lang="en-US" sz="1699">
                <a:solidFill>
                  <a:srgbClr val="F68933"/>
                </a:solidFill>
                <a:cs charset="0" panose="020b0604020202020204" pitchFamily="34" typeface="Arial"/>
              </a:rPr>
              <a:t>  妇科病患满意度提升</a:t>
            </a:r>
          </a:p>
          <a:p>
            <a:pPr defTabSz="913996">
              <a:lnSpc>
                <a:spcPct val="150000"/>
              </a:lnSpc>
              <a:spcBef>
                <a:spcPct val="15000"/>
              </a:spcBef>
              <a:buClr>
                <a:srgbClr val="747273"/>
              </a:buClr>
              <a:defRPr/>
            </a:pPr>
            <a:endParaRPr altLang="zh-CN" b="1" lang="en-US" sz="1699">
              <a:solidFill>
                <a:srgbClr val="F68933"/>
              </a:solidFill>
              <a:cs charset="0" panose="020b0604020202020204" pitchFamily="34" typeface="Arial"/>
            </a:endParaRPr>
          </a:p>
        </p:txBody>
      </p:sp>
      <p:sp>
        <p:nvSpPr>
          <p:cNvPr id="21" name="TextBox 20"/>
          <p:cNvSpPr txBox="1"/>
          <p:nvPr/>
        </p:nvSpPr>
        <p:spPr>
          <a:xfrm>
            <a:off x="9422447" y="4848603"/>
            <a:ext cx="1695970" cy="700852"/>
          </a:xfrm>
          <a:prstGeom prst="rect">
            <a:avLst/>
          </a:prstGeom>
          <a:noFill/>
        </p:spPr>
        <p:txBody>
          <a:bodyPr bIns="45702" lIns="91403" rIns="91403" rtlCol="0" tIns="45702" wrap="square">
            <a:spAutoFit/>
          </a:bodyPr>
          <a:lstStyle/>
          <a:p>
            <a:pPr defTabSz="913996"/>
            <a:r>
              <a:rPr altLang="zh-CN" b="1" lang="en-US" sz="3999">
                <a:solidFill>
                  <a:srgbClr val="1F497D"/>
                </a:solidFill>
                <a:latin charset="-122" pitchFamily="34" typeface="微软雅黑"/>
                <a:ea charset="-122" pitchFamily="34" typeface="微软雅黑"/>
              </a:rPr>
              <a:t>15%</a:t>
            </a:r>
          </a:p>
        </p:txBody>
      </p:sp>
      <p:cxnSp>
        <p:nvCxnSpPr>
          <p:cNvPr id="22" name="Straight Connector 10"/>
          <p:cNvCxnSpPr>
            <a:cxnSpLocks noChangeShapeType="1"/>
          </p:cNvCxnSpPr>
          <p:nvPr/>
        </p:nvCxnSpPr>
        <p:spPr bwMode="auto">
          <a:xfrm>
            <a:off x="9254586" y="4679900"/>
            <a:ext cx="2066284" cy="0"/>
          </a:xfrm>
          <a:prstGeom prst="line">
            <a:avLst/>
          </a:prstGeom>
          <a:noFill/>
          <a:ln algn="ctr" w="19050">
            <a:solidFill>
              <a:schemeClr val="bg1"/>
            </a:solidFill>
            <a:prstDash val="dash"/>
            <a:round/>
            <a:tailEnd len="lg" type="none" w="lg"/>
          </a:ln>
          <a:extLst>
            <a:ext uri="{909E8E84-426E-40DD-AFC4-6F175D3DCCD1}">
              <a14:hiddenFill>
                <a:noFill/>
              </a14:hiddenFill>
            </a:ext>
          </a:extLst>
        </p:spPr>
      </p:cxnSp>
      <p:sp>
        <p:nvSpPr>
          <p:cNvPr id="23" name="矩形 22"/>
          <p:cNvSpPr/>
          <p:nvPr/>
        </p:nvSpPr>
        <p:spPr>
          <a:xfrm>
            <a:off x="912774" y="7787"/>
            <a:ext cx="2159678" cy="68562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3996"/>
            <a:r>
              <a:rPr altLang="en-US" b="1" lang="zh-CN" sz="2799">
                <a:solidFill>
                  <a:prstClr val="white"/>
                </a:solidFill>
                <a:latin charset="-122" pitchFamily="34" typeface="微软雅黑"/>
                <a:ea charset="-122" pitchFamily="34" typeface="微软雅黑"/>
              </a:rPr>
              <a:t>运营规划</a:t>
            </a:r>
          </a:p>
        </p:txBody>
      </p:sp>
      <p:cxnSp>
        <p:nvCxnSpPr>
          <p:cNvPr id="24" name="直接连接符 23"/>
          <p:cNvCxnSpPr/>
          <p:nvPr/>
        </p:nvCxnSpPr>
        <p:spPr>
          <a:xfrm>
            <a:off x="0" y="693408"/>
            <a:ext cx="12188826" cy="0"/>
          </a:xfrm>
          <a:prstGeom prst="line">
            <a:avLst/>
          </a:prstGeom>
          <a:ln>
            <a:solidFill>
              <a:schemeClr val="bg1">
                <a:lumMod val="75000"/>
                <a:alpha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val="1784513062"/>
      </p:ext>
    </p:extLst>
  </p:cSld>
  <p:clrMapOvr>
    <a:masterClrMapping/>
  </p:clrMapOvr>
  <p:transition spd="slow">
    <p:push dir="u"/>
  </p:transition>
  <p:timing/>
</p:sld>
</file>

<file path=ppt/slides/slide2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4" name="组合 3"/>
          <p:cNvGrpSpPr/>
          <p:nvPr/>
        </p:nvGrpSpPr>
        <p:grpSpPr>
          <a:xfrm>
            <a:off x="3747796" y="2175062"/>
            <a:ext cx="8036530" cy="4121380"/>
            <a:chOff x="432137" y="332965"/>
            <a:chExt cx="9835034" cy="4810535"/>
          </a:xfrm>
        </p:grpSpPr>
        <p:grpSp>
          <p:nvGrpSpPr>
            <p:cNvPr id="5" name="组合 4"/>
            <p:cNvGrpSpPr/>
            <p:nvPr/>
          </p:nvGrpSpPr>
          <p:grpSpPr>
            <a:xfrm>
              <a:off x="2197333" y="486057"/>
              <a:ext cx="5244758" cy="4657443"/>
              <a:chOff x="1863944" y="1820441"/>
              <a:chExt cx="3962714" cy="4000753"/>
            </a:xfrm>
          </p:grpSpPr>
          <p:grpSp>
            <p:nvGrpSpPr>
              <p:cNvPr id="10" name="组合 9"/>
              <p:cNvGrpSpPr/>
              <p:nvPr/>
            </p:nvGrpSpPr>
            <p:grpSpPr>
              <a:xfrm>
                <a:off x="4141093" y="1820441"/>
                <a:ext cx="694122" cy="765262"/>
                <a:chOff x="2051050" y="4567238"/>
                <a:chExt cx="1016000" cy="1120130"/>
              </a:xfrm>
            </p:grpSpPr>
            <p:sp>
              <p:nvSpPr>
                <p:cNvPr id="28" name="椭圆 27"/>
                <p:cNvSpPr/>
                <p:nvPr/>
              </p:nvSpPr>
              <p:spPr>
                <a:xfrm>
                  <a:off x="2060662" y="5498896"/>
                  <a:ext cx="1006388" cy="188472"/>
                </a:xfrm>
                <a:prstGeom prst="ellipse">
                  <a:avLst/>
                </a:prstGeom>
                <a:gradFill flip="none" rotWithShape="1">
                  <a:gsLst>
                    <a:gs pos="97000">
                      <a:sysClr lastClr="000000" val="windowText">
                        <a:alpha val="0"/>
                      </a:sysClr>
                    </a:gs>
                    <a:gs pos="0">
                      <a:sysClr lastClr="000000" val="windowText">
                        <a:alpha val="54000"/>
                      </a:sysClr>
                    </a:gs>
                  </a:gsLst>
                  <a:path path="shape">
                    <a:fillToRect b="50000" l="50000" r="50000" t="50000"/>
                  </a:path>
                </a:gradFill>
                <a:ln algn="ctr" cap="flat" cmpd="sng" w="25400">
                  <a:noFill/>
                  <a:prstDash val="solid"/>
                </a:ln>
                <a:effectLst/>
              </p:spPr>
              <p:txBody>
                <a:bodyPr anchor="ctr"/>
                <a:lstStyle/>
                <a:p>
                  <a:pPr algn="ctr" defTabSz="913996">
                    <a:defRPr/>
                  </a:pPr>
                  <a:endParaRPr altLang="en-US" kern="0" lang="zh-CN" sz="1699">
                    <a:solidFill>
                      <a:sysClr lastClr="FFFFFF" val="window"/>
                    </a:solidFill>
                    <a:ea charset="-122" pitchFamily="34" typeface="微软雅黑"/>
                  </a:endParaRPr>
                </a:p>
              </p:txBody>
            </p:sp>
            <p:sp>
              <p:nvSpPr>
                <p:cNvPr id="29" name="Oval 19"/>
                <p:cNvSpPr>
                  <a:spLocks noChangeArrowheads="1"/>
                </p:cNvSpPr>
                <p:nvPr/>
              </p:nvSpPr>
              <p:spPr bwMode="auto">
                <a:xfrm>
                  <a:off x="2051050" y="4567238"/>
                  <a:ext cx="1016000" cy="1015999"/>
                </a:xfrm>
                <a:prstGeom prst="ellipse">
                  <a:avLst/>
                </a:prstGeom>
                <a:gradFill rotWithShape="1">
                  <a:gsLst>
                    <a:gs pos="0">
                      <a:srgbClr val="FFFFFF"/>
                    </a:gs>
                    <a:gs pos="100000">
                      <a:srgbClr val="C5C5C5"/>
                    </a:gs>
                  </a:gsLst>
                  <a:path path="shape">
                    <a:fillToRect b="50000" l="50000" r="50000" t="50000"/>
                  </a:path>
                </a:gradFill>
                <a:ln w="9525">
                  <a:solidFill>
                    <a:srgbClr val="C5C5C5"/>
                  </a:solidFill>
                  <a:round/>
                </a:ln>
                <a:effectLst/>
              </p:spPr>
              <p:txBody>
                <a:bodyPr anchor="ctr"/>
                <a:lstStyle/>
                <a:p>
                  <a:pPr algn="ctr" defTabSz="913996">
                    <a:lnSpc>
                      <a:spcPct val="120000"/>
                    </a:lnSpc>
                    <a:defRPr/>
                  </a:pPr>
                  <a:endParaRPr altLang="en-US" kern="0" lang="zh-CN" sz="1699">
                    <a:solidFill>
                      <a:srgbClr val="4D4D4D"/>
                    </a:solidFill>
                    <a:latin charset="0" panose="020b0604020202020204" pitchFamily="34" typeface="Arial"/>
                    <a:ea charset="-122" pitchFamily="34" typeface="微软雅黑"/>
                  </a:endParaRPr>
                </a:p>
              </p:txBody>
            </p:sp>
          </p:grpSp>
          <p:sp>
            <p:nvSpPr>
              <p:cNvPr id="11" name="Rectangle 5"/>
              <p:cNvSpPr>
                <a:spLocks noChangeArrowheads="1"/>
              </p:cNvSpPr>
              <p:nvPr/>
            </p:nvSpPr>
            <p:spPr bwMode="gray">
              <a:xfrm flipV="1" rot="19260000">
                <a:off x="3381375" y="2606675"/>
                <a:ext cx="1093788" cy="98425"/>
              </a:xfrm>
              <a:prstGeom prst="roundRect">
                <a:avLst>
                  <a:gd fmla="val 38275" name="adj"/>
                </a:avLst>
              </a:prstGeom>
              <a:gradFill rotWithShape="1">
                <a:gsLst>
                  <a:gs pos="833">
                    <a:srgbClr val="A9A9A9"/>
                  </a:gs>
                  <a:gs pos="31000">
                    <a:srgbClr val="F9F9F9"/>
                  </a:gs>
                  <a:gs pos="100000">
                    <a:srgbClr val="5F5F5F"/>
                  </a:gs>
                </a:gsLst>
                <a:lin ang="16200000" scaled="0"/>
              </a:gradFill>
              <a:ln>
                <a:noFill/>
              </a:ln>
              <a:extLst>
                <a:ext uri="{91240B29-F687-4F45-9708-019B960494DF}">
                  <a14:hiddenLine algn="ctr" w="9525">
                    <a:solidFill>
                      <a:srgbClr val="000000"/>
                    </a:solidFill>
                    <a:miter lim="800000"/>
                    <a:headEnd/>
                    <a:tailEnd/>
                  </a14:hiddenLine>
                </a:ext>
              </a:extLst>
            </p:spPr>
            <p:txBody>
              <a:bodyPr anchor="ctr" wrap="none"/>
              <a:lstStyle/>
              <a:p>
                <a:pPr defTabSz="913996">
                  <a:defRPr/>
                </a:pPr>
                <a:endParaRPr altLang="en-US" kern="0" lang="zh-CN" sz="1699">
                  <a:solidFill>
                    <a:sysClr lastClr="000000" val="windowText"/>
                  </a:solidFill>
                  <a:ea charset="-122" pitchFamily="34" typeface="微软雅黑"/>
                </a:endParaRPr>
              </a:p>
            </p:txBody>
          </p:sp>
          <p:sp>
            <p:nvSpPr>
              <p:cNvPr id="13" name="Rectangle 5"/>
              <p:cNvSpPr>
                <a:spLocks noChangeArrowheads="1"/>
              </p:cNvSpPr>
              <p:nvPr/>
            </p:nvSpPr>
            <p:spPr bwMode="gray">
              <a:xfrm flipV="1" rot="17520000">
                <a:off x="2254823" y="4221441"/>
                <a:ext cx="1150420" cy="107950"/>
              </a:xfrm>
              <a:prstGeom prst="roundRect">
                <a:avLst>
                  <a:gd fmla="val 25282" name="adj"/>
                </a:avLst>
              </a:prstGeom>
              <a:gradFill rotWithShape="1">
                <a:gsLst>
                  <a:gs pos="833">
                    <a:srgbClr val="A9A9A9"/>
                  </a:gs>
                  <a:gs pos="31000">
                    <a:srgbClr val="F9F9F9"/>
                  </a:gs>
                  <a:gs pos="100000">
                    <a:srgbClr val="5F5F5F"/>
                  </a:gs>
                </a:gsLst>
                <a:lin ang="5400000" scaled="1"/>
              </a:gradFill>
              <a:ln>
                <a:noFill/>
              </a:ln>
              <a:extLst>
                <a:ext uri="{91240B29-F687-4F45-9708-019B960494DF}">
                  <a14:hiddenLine algn="ctr" w="9525">
                    <a:solidFill>
                      <a:srgbClr val="000000"/>
                    </a:solidFill>
                    <a:miter lim="800000"/>
                    <a:headEnd/>
                    <a:tailEnd/>
                  </a14:hiddenLine>
                </a:ext>
              </a:extLst>
            </p:spPr>
            <p:txBody>
              <a:bodyPr anchor="ctr" wrap="none"/>
              <a:lstStyle/>
              <a:p>
                <a:pPr defTabSz="913996">
                  <a:defRPr/>
                </a:pPr>
                <a:endParaRPr altLang="en-US" kern="0" lang="zh-CN" sz="1699">
                  <a:solidFill>
                    <a:sysClr lastClr="000000" val="windowText"/>
                  </a:solidFill>
                  <a:ea charset="-122" pitchFamily="34" typeface="微软雅黑"/>
                </a:endParaRPr>
              </a:p>
            </p:txBody>
          </p:sp>
          <p:sp>
            <p:nvSpPr>
              <p:cNvPr id="15" name="Rectangle 5"/>
              <p:cNvSpPr>
                <a:spLocks noChangeArrowheads="1"/>
              </p:cNvSpPr>
              <p:nvPr/>
            </p:nvSpPr>
            <p:spPr bwMode="gray">
              <a:xfrm flipV="1" rot="12840000">
                <a:off x="3744593" y="3926977"/>
                <a:ext cx="1360858" cy="107950"/>
              </a:xfrm>
              <a:prstGeom prst="roundRect">
                <a:avLst>
                  <a:gd fmla="val 37465" name="adj"/>
                </a:avLst>
              </a:prstGeom>
              <a:gradFill rotWithShape="1">
                <a:gsLst>
                  <a:gs pos="833">
                    <a:srgbClr val="A9A9A9"/>
                  </a:gs>
                  <a:gs pos="31000">
                    <a:srgbClr val="F9F9F9"/>
                  </a:gs>
                  <a:gs pos="100000">
                    <a:srgbClr val="5F5F5F"/>
                  </a:gs>
                </a:gsLst>
                <a:lin ang="5400000" scaled="1"/>
              </a:gradFill>
              <a:ln>
                <a:noFill/>
              </a:ln>
              <a:extLst>
                <a:ext uri="{91240B29-F687-4F45-9708-019B960494DF}">
                  <a14:hiddenLine algn="ctr" w="9525">
                    <a:solidFill>
                      <a:srgbClr val="000000"/>
                    </a:solidFill>
                    <a:miter lim="800000"/>
                    <a:headEnd/>
                    <a:tailEnd/>
                  </a14:hiddenLine>
                </a:ext>
              </a:extLst>
            </p:spPr>
            <p:txBody>
              <a:bodyPr anchor="ctr" wrap="none"/>
              <a:lstStyle/>
              <a:p>
                <a:pPr defTabSz="913996">
                  <a:defRPr/>
                </a:pPr>
                <a:endParaRPr altLang="en-US" kern="0" lang="zh-CN" sz="1699">
                  <a:solidFill>
                    <a:sysClr lastClr="000000" val="windowText"/>
                  </a:solidFill>
                  <a:ea charset="-122" pitchFamily="34" typeface="微软雅黑"/>
                </a:endParaRPr>
              </a:p>
            </p:txBody>
          </p:sp>
          <p:grpSp>
            <p:nvGrpSpPr>
              <p:cNvPr id="12" name="组合 11"/>
              <p:cNvGrpSpPr/>
              <p:nvPr/>
            </p:nvGrpSpPr>
            <p:grpSpPr>
              <a:xfrm>
                <a:off x="2482848" y="2414586"/>
                <a:ext cx="1664811" cy="1571367"/>
                <a:chOff x="2482848" y="2414586"/>
                <a:chExt cx="1664811" cy="1571367"/>
              </a:xfrm>
            </p:grpSpPr>
            <p:sp>
              <p:nvSpPr>
                <p:cNvPr id="24" name="椭圆 23"/>
                <p:cNvSpPr/>
                <p:nvPr/>
              </p:nvSpPr>
              <p:spPr>
                <a:xfrm>
                  <a:off x="2581274" y="3720165"/>
                  <a:ext cx="1419226" cy="265788"/>
                </a:xfrm>
                <a:prstGeom prst="ellipse">
                  <a:avLst/>
                </a:prstGeom>
                <a:gradFill flip="none" rotWithShape="1">
                  <a:gsLst>
                    <a:gs pos="97000">
                      <a:sysClr lastClr="000000" val="windowText">
                        <a:alpha val="0"/>
                      </a:sysClr>
                    </a:gs>
                    <a:gs pos="0">
                      <a:sysClr lastClr="000000" val="windowText">
                        <a:alpha val="54000"/>
                      </a:sysClr>
                    </a:gs>
                  </a:gsLst>
                  <a:path path="shape">
                    <a:fillToRect b="50000" l="50000" r="50000" t="50000"/>
                  </a:path>
                </a:gradFill>
                <a:ln algn="ctr" cap="flat" cmpd="sng" w="25400">
                  <a:noFill/>
                  <a:prstDash val="solid"/>
                </a:ln>
                <a:effectLst/>
              </p:spPr>
              <p:txBody>
                <a:bodyPr anchor="ctr"/>
                <a:lstStyle/>
                <a:p>
                  <a:pPr algn="ctr" defTabSz="913996">
                    <a:defRPr/>
                  </a:pPr>
                  <a:endParaRPr altLang="en-US" kern="0" lang="zh-CN" sz="1699">
                    <a:solidFill>
                      <a:sysClr lastClr="FFFFFF" val="window"/>
                    </a:solidFill>
                    <a:ea charset="-122" pitchFamily="34" typeface="微软雅黑"/>
                  </a:endParaRPr>
                </a:p>
              </p:txBody>
            </p:sp>
            <p:grpSp>
              <p:nvGrpSpPr>
                <p:cNvPr id="25" name="组合 24"/>
                <p:cNvGrpSpPr/>
                <p:nvPr/>
              </p:nvGrpSpPr>
              <p:grpSpPr>
                <a:xfrm>
                  <a:off x="2482848" y="2414586"/>
                  <a:ext cx="1664811" cy="1571366"/>
                  <a:chOff x="2482848" y="2414586"/>
                  <a:chExt cx="1664811" cy="1571366"/>
                </a:xfrm>
              </p:grpSpPr>
              <p:sp>
                <p:nvSpPr>
                  <p:cNvPr id="26" name="Oval 19"/>
                  <p:cNvSpPr>
                    <a:spLocks noChangeArrowheads="1"/>
                  </p:cNvSpPr>
                  <p:nvPr/>
                </p:nvSpPr>
                <p:spPr bwMode="auto">
                  <a:xfrm>
                    <a:off x="2482848" y="2414586"/>
                    <a:ext cx="1664811" cy="1571366"/>
                  </a:xfrm>
                  <a:prstGeom prst="ellipse">
                    <a:avLst/>
                  </a:prstGeom>
                  <a:gradFill rotWithShape="1">
                    <a:gsLst>
                      <a:gs pos="0">
                        <a:srgbClr val="C00000">
                          <a:lumMod val="40000"/>
                          <a:lumOff val="60000"/>
                        </a:srgbClr>
                      </a:gs>
                      <a:gs pos="100000">
                        <a:srgbClr val="C00000"/>
                      </a:gs>
                    </a:gsLst>
                    <a:path path="shape">
                      <a:fillToRect b="50000" l="50000" r="50000" t="50000"/>
                    </a:path>
                  </a:gradFill>
                  <a:ln w="9525">
                    <a:solidFill>
                      <a:srgbClr val="C00000"/>
                    </a:solidFill>
                    <a:round/>
                  </a:ln>
                  <a:effectLst/>
                </p:spPr>
                <p:txBody>
                  <a:bodyPr anchor="ctr"/>
                  <a:lstStyle/>
                  <a:p>
                    <a:pPr algn="ctr" defTabSz="913996">
                      <a:lnSpc>
                        <a:spcPct val="120000"/>
                      </a:lnSpc>
                      <a:defRPr/>
                    </a:pPr>
                    <a:endParaRPr altLang="en-US" kern="0" lang="zh-CN" sz="1699">
                      <a:solidFill>
                        <a:sysClr lastClr="FFFFFF" val="window"/>
                      </a:solidFill>
                      <a:latin charset="0" panose="020b0604020202020204" pitchFamily="34" typeface="Arial"/>
                      <a:ea charset="-122" pitchFamily="34" typeface="微软雅黑"/>
                    </a:endParaRPr>
                  </a:p>
                </p:txBody>
              </p:sp>
              <p:sp>
                <p:nvSpPr>
                  <p:cNvPr id="27" name="未知"/>
                  <p:cNvSpPr/>
                  <p:nvPr/>
                </p:nvSpPr>
                <p:spPr bwMode="auto">
                  <a:xfrm>
                    <a:off x="2720975" y="2454275"/>
                    <a:ext cx="1139825" cy="555625"/>
                  </a:xfrm>
                  <a:custGeom>
                    <a:gdLst>
                      <a:gd fmla="*/ 729 w 1321" name="T0"/>
                      <a:gd fmla="*/ 203 h 712" name="T1"/>
                      <a:gd fmla="*/ 738 w 1321" name="T2"/>
                      <a:gd fmla="*/ 224 h 712" name="T3"/>
                      <a:gd fmla="*/ 740 w 1321" name="T4"/>
                      <a:gd fmla="*/ 244 h 712" name="T5"/>
                      <a:gd fmla="*/ 737 w 1321" name="T6"/>
                      <a:gd fmla="*/ 262 h 712" name="T7"/>
                      <a:gd fmla="*/ 727 w 1321" name="T8"/>
                      <a:gd fmla="*/ 279 h 712" name="T9"/>
                      <a:gd fmla="*/ 713 w 1321" name="T10"/>
                      <a:gd fmla="*/ 294 h 712" name="T11"/>
                      <a:gd fmla="*/ 694 w 1321" name="T12"/>
                      <a:gd fmla="*/ 306 h 712" name="T13"/>
                      <a:gd fmla="*/ 670 w 1321" name="T14"/>
                      <a:gd fmla="*/ 318 h 712" name="T15"/>
                      <a:gd fmla="*/ 643 w 1321" name="T16"/>
                      <a:gd fmla="*/ 329 h 712" name="T17"/>
                      <a:gd fmla="*/ 612 w 1321" name="T18"/>
                      <a:gd fmla="*/ 338 h 712" name="T19"/>
                      <a:gd fmla="*/ 578 w 1321" name="T20"/>
                      <a:gd fmla="*/ 346 h 712" name="T21"/>
                      <a:gd fmla="*/ 542 w 1321" name="T22"/>
                      <a:gd fmla="*/ 352 h 712" name="T23"/>
                      <a:gd fmla="*/ 502 w 1321" name="T24"/>
                      <a:gd fmla="*/ 357 h 712" name="T25"/>
                      <a:gd fmla="*/ 462 w 1321" name="T26"/>
                      <a:gd fmla="*/ 360 h 712" name="T27"/>
                      <a:gd fmla="*/ 445 w 1321" name="T28"/>
                      <a:gd fmla="*/ 361 h 712" name="T29"/>
                      <a:gd fmla="*/ 267 w 1321" name="T30"/>
                      <a:gd fmla="*/ 361 h 712" name="T31"/>
                      <a:gd fmla="*/ 264 w 1321" name="T32"/>
                      <a:gd fmla="*/ 361 h 712" name="T33"/>
                      <a:gd fmla="*/ 229 w 1321" name="T34"/>
                      <a:gd fmla="*/ 359 h 712" name="T35"/>
                      <a:gd fmla="*/ 195 w 1321" name="T36"/>
                      <a:gd fmla="*/ 357 h 712" name="T37"/>
                      <a:gd fmla="*/ 162 w 1321" name="T38"/>
                      <a:gd fmla="*/ 353 h 712" name="T39"/>
                      <a:gd fmla="*/ 132 w 1321" name="T40"/>
                      <a:gd fmla="*/ 349 h 712" name="T41"/>
                      <a:gd fmla="*/ 104 w 1321" name="T42"/>
                      <a:gd fmla="*/ 343 h 712" name="T43"/>
                      <a:gd fmla="*/ 79 w 1321" name="T44"/>
                      <a:gd fmla="*/ 336 h 712" name="T45"/>
                      <a:gd fmla="*/ 57 w 1321" name="T46"/>
                      <a:gd fmla="*/ 329 h 712" name="T47"/>
                      <a:gd fmla="*/ 38 w 1321" name="T48"/>
                      <a:gd fmla="*/ 319 h 712" name="T49"/>
                      <a:gd fmla="*/ 22 w 1321" name="T50"/>
                      <a:gd fmla="*/ 308 h 712" name="T51"/>
                      <a:gd fmla="*/ 10 w 1321" name="T52"/>
                      <a:gd fmla="*/ 296 h 712" name="T53"/>
                      <a:gd fmla="*/ 3 w 1321" name="T54"/>
                      <a:gd fmla="*/ 281 h 712" name="T55"/>
                      <a:gd fmla="*/ 0 w 1321" name="T56"/>
                      <a:gd fmla="*/ 266 h 712" name="T57"/>
                      <a:gd fmla="*/ 0 w 1321" name="T58"/>
                      <a:gd fmla="*/ 264 h 712" name="T59"/>
                      <a:gd fmla="*/ 2 w 1321" name="T60"/>
                      <a:gd fmla="*/ 247 h 712" name="T61"/>
                      <a:gd fmla="*/ 9 w 1321" name="T62"/>
                      <a:gd fmla="*/ 226 h 712" name="T63"/>
                      <a:gd fmla="*/ 29 w 1321" name="T64"/>
                      <a:gd fmla="*/ 188 h 712" name="T65"/>
                      <a:gd fmla="*/ 53 w 1321" name="T66"/>
                      <a:gd fmla="*/ 152 h 712" name="T67"/>
                      <a:gd fmla="*/ 82 w 1321" name="T68"/>
                      <a:gd fmla="*/ 119 h 712" name="T69"/>
                      <a:gd fmla="*/ 114 w 1321" name="T70"/>
                      <a:gd fmla="*/ 89 h 712" name="T71"/>
                      <a:gd fmla="*/ 151 w 1321" name="T72"/>
                      <a:gd fmla="*/ 63 h 712" name="T73"/>
                      <a:gd fmla="*/ 191 w 1321" name="T74"/>
                      <a:gd fmla="*/ 42 h 712" name="T75"/>
                      <a:gd fmla="*/ 232 w 1321" name="T76"/>
                      <a:gd fmla="*/ 24 h 712" name="T77"/>
                      <a:gd fmla="*/ 278 w 1321" name="T78"/>
                      <a:gd fmla="*/ 11 h 712" name="T79"/>
                      <a:gd fmla="*/ 325 w 1321" name="T80"/>
                      <a:gd fmla="*/ 3 h 712" name="T81"/>
                      <a:gd fmla="*/ 374 w 1321" name="T82"/>
                      <a:gd fmla="*/ 0 h 712" name="T83"/>
                      <a:gd fmla="*/ 374 w 1321" name="T84"/>
                      <a:gd fmla="*/ 0 h 712" name="T85"/>
                      <a:gd fmla="*/ 425 w 1321" name="T86"/>
                      <a:gd fmla="*/ 3 h 712" name="T87"/>
                      <a:gd fmla="*/ 474 w 1321" name="T88"/>
                      <a:gd fmla="*/ 12 h 712" name="T89"/>
                      <a:gd fmla="*/ 522 w 1321" name="T90"/>
                      <a:gd fmla="*/ 27 h 712" name="T91"/>
                      <a:gd fmla="*/ 566 w 1321" name="T92"/>
                      <a:gd fmla="*/ 46 h 712" name="T93"/>
                      <a:gd fmla="*/ 606 w 1321" name="T94"/>
                      <a:gd fmla="*/ 69 h 712" name="T95"/>
                      <a:gd fmla="*/ 644 w 1321" name="T96"/>
                      <a:gd fmla="*/ 98 h 712" name="T97"/>
                      <a:gd fmla="*/ 677 w 1321" name="T98"/>
                      <a:gd fmla="*/ 130 h 712" name="T99"/>
                      <a:gd fmla="*/ 705 w 1321" name="T100"/>
                      <a:gd fmla="*/ 165 h 712" name="T101"/>
                      <a:gd fmla="*/ 729 w 1321" name="T102"/>
                      <a:gd fmla="*/ 203 h 712" name="T103"/>
                      <a:gd fmla="*/ 729 w 1321" name="T104"/>
                      <a:gd fmla="*/ 203 h 712"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w 1321" name="T159"/>
                      <a:gd fmla="*/ 0 h 712" name="T160"/>
                      <a:gd fmla="*/ 1321 w 1321" name="T161"/>
                      <a:gd fmla="*/ 712 h 712" name="T162"/>
                    </a:gd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b="T162" l="T159" r="T161" t="T160"/>
                    <a:pathLst>
                      <a:path h="712" w="1321">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rgbClr val="FF0000">
                          <a:alpha val="0"/>
                        </a:srgbClr>
                      </a:gs>
                    </a:gsLst>
                    <a:lin ang="5400000" scaled="1"/>
                  </a:gradFill>
                  <a:ln>
                    <a:noFill/>
                  </a:ln>
                  <a:extLst/>
                </p:spPr>
                <p:txBody>
                  <a:bodyPr/>
                  <a:lstStyle/>
                  <a:p>
                    <a:pPr defTabSz="913996">
                      <a:defRPr/>
                    </a:pPr>
                    <a:endParaRPr altLang="en-US" kern="0" lang="zh-CN" sz="1699">
                      <a:solidFill>
                        <a:sysClr lastClr="000000" val="windowText"/>
                      </a:solidFill>
                      <a:ea charset="-122" pitchFamily="34" typeface="微软雅黑"/>
                    </a:endParaRPr>
                  </a:p>
                </p:txBody>
              </p:sp>
            </p:grpSp>
          </p:grpSp>
          <p:grpSp>
            <p:nvGrpSpPr>
              <p:cNvPr id="14" name="组合 13"/>
              <p:cNvGrpSpPr/>
              <p:nvPr/>
            </p:nvGrpSpPr>
            <p:grpSpPr>
              <a:xfrm>
                <a:off x="1863944" y="4750002"/>
                <a:ext cx="1126906" cy="1071192"/>
                <a:chOff x="1863944" y="4750002"/>
                <a:chExt cx="1126906" cy="1071192"/>
              </a:xfrm>
            </p:grpSpPr>
            <p:sp>
              <p:nvSpPr>
                <p:cNvPr id="21" name="椭圆 20"/>
                <p:cNvSpPr/>
                <p:nvPr/>
              </p:nvSpPr>
              <p:spPr>
                <a:xfrm>
                  <a:off x="1984462" y="5632722"/>
                  <a:ext cx="1006388" cy="188472"/>
                </a:xfrm>
                <a:prstGeom prst="ellipse">
                  <a:avLst/>
                </a:prstGeom>
                <a:gradFill flip="none" rotWithShape="1">
                  <a:gsLst>
                    <a:gs pos="97000">
                      <a:sysClr lastClr="000000" val="windowText">
                        <a:alpha val="0"/>
                      </a:sysClr>
                    </a:gs>
                    <a:gs pos="0">
                      <a:sysClr lastClr="000000" val="windowText">
                        <a:alpha val="54000"/>
                      </a:sysClr>
                    </a:gs>
                  </a:gsLst>
                  <a:path path="shape">
                    <a:fillToRect b="50000" l="50000" r="50000" t="50000"/>
                  </a:path>
                </a:gradFill>
                <a:ln algn="ctr" cap="flat" cmpd="sng" w="25400">
                  <a:noFill/>
                  <a:prstDash val="solid"/>
                </a:ln>
                <a:effectLst/>
              </p:spPr>
              <p:txBody>
                <a:bodyPr anchor="ctr"/>
                <a:lstStyle/>
                <a:p>
                  <a:pPr algn="ctr" defTabSz="913996">
                    <a:defRPr/>
                  </a:pPr>
                  <a:endParaRPr altLang="en-US" kern="0" lang="zh-CN" sz="1699">
                    <a:solidFill>
                      <a:sysClr lastClr="FFFFFF" val="window"/>
                    </a:solidFill>
                    <a:ea charset="-122" pitchFamily="34" typeface="微软雅黑"/>
                  </a:endParaRPr>
                </a:p>
              </p:txBody>
            </p:sp>
            <p:sp>
              <p:nvSpPr>
                <p:cNvPr id="22" name="Oval 19"/>
                <p:cNvSpPr>
                  <a:spLocks noChangeArrowheads="1"/>
                </p:cNvSpPr>
                <p:nvPr/>
              </p:nvSpPr>
              <p:spPr bwMode="auto">
                <a:xfrm>
                  <a:off x="1863944" y="4750002"/>
                  <a:ext cx="1016000" cy="1016000"/>
                </a:xfrm>
                <a:prstGeom prst="ellipse">
                  <a:avLst/>
                </a:prstGeom>
                <a:gradFill rotWithShape="1">
                  <a:gsLst>
                    <a:gs pos="0">
                      <a:srgbClr val="FFFFFF"/>
                    </a:gs>
                    <a:gs pos="100000">
                      <a:srgbClr val="C5C5C5"/>
                    </a:gs>
                  </a:gsLst>
                  <a:path path="shape">
                    <a:fillToRect b="50000" l="50000" r="50000" t="50000"/>
                  </a:path>
                </a:gradFill>
                <a:ln w="9525">
                  <a:solidFill>
                    <a:srgbClr val="C5C5C5"/>
                  </a:solidFill>
                  <a:round/>
                </a:ln>
                <a:effectLst/>
              </p:spPr>
              <p:txBody>
                <a:bodyPr anchor="ctr"/>
                <a:lstStyle/>
                <a:p>
                  <a:pPr algn="ctr" defTabSz="913996">
                    <a:lnSpc>
                      <a:spcPct val="120000"/>
                    </a:lnSpc>
                    <a:defRPr/>
                  </a:pPr>
                  <a:endParaRPr altLang="en-US" kern="0" lang="zh-CN" sz="1699">
                    <a:solidFill>
                      <a:srgbClr val="4D4D4D"/>
                    </a:solidFill>
                    <a:latin charset="0" panose="020b0604020202020204" pitchFamily="34" typeface="Arial"/>
                    <a:ea charset="-122" pitchFamily="34" typeface="微软雅黑"/>
                  </a:endParaRPr>
                </a:p>
              </p:txBody>
            </p:sp>
          </p:grpSp>
          <p:grpSp>
            <p:nvGrpSpPr>
              <p:cNvPr id="17" name="组合 16"/>
              <p:cNvGrpSpPr/>
              <p:nvPr/>
            </p:nvGrpSpPr>
            <p:grpSpPr>
              <a:xfrm>
                <a:off x="4604284" y="3918707"/>
                <a:ext cx="1222374" cy="1389668"/>
                <a:chOff x="2051050" y="4567238"/>
                <a:chExt cx="1016000" cy="1155050"/>
              </a:xfrm>
            </p:grpSpPr>
            <p:sp>
              <p:nvSpPr>
                <p:cNvPr id="18" name="椭圆 17"/>
                <p:cNvSpPr/>
                <p:nvPr/>
              </p:nvSpPr>
              <p:spPr>
                <a:xfrm>
                  <a:off x="2060662" y="5533816"/>
                  <a:ext cx="1006388" cy="188472"/>
                </a:xfrm>
                <a:prstGeom prst="ellipse">
                  <a:avLst/>
                </a:prstGeom>
                <a:gradFill flip="none" rotWithShape="1">
                  <a:gsLst>
                    <a:gs pos="97000">
                      <a:sysClr lastClr="000000" val="windowText">
                        <a:alpha val="0"/>
                      </a:sysClr>
                    </a:gs>
                    <a:gs pos="0">
                      <a:sysClr lastClr="000000" val="windowText">
                        <a:alpha val="54000"/>
                      </a:sysClr>
                    </a:gs>
                  </a:gsLst>
                  <a:path path="shape">
                    <a:fillToRect b="50000" l="50000" r="50000" t="50000"/>
                  </a:path>
                </a:gradFill>
                <a:ln algn="ctr" cap="flat" cmpd="sng" w="25400">
                  <a:noFill/>
                  <a:prstDash val="solid"/>
                </a:ln>
                <a:effectLst/>
              </p:spPr>
              <p:txBody>
                <a:bodyPr anchor="ctr"/>
                <a:lstStyle/>
                <a:p>
                  <a:pPr algn="ctr" defTabSz="913996">
                    <a:defRPr/>
                  </a:pPr>
                  <a:endParaRPr altLang="en-US" kern="0" lang="zh-CN" sz="1699">
                    <a:solidFill>
                      <a:sysClr lastClr="FFFFFF" val="window"/>
                    </a:solidFill>
                    <a:ea charset="-122" pitchFamily="34" typeface="微软雅黑"/>
                  </a:endParaRPr>
                </a:p>
              </p:txBody>
            </p:sp>
            <p:sp>
              <p:nvSpPr>
                <p:cNvPr id="19" name="Oval 19"/>
                <p:cNvSpPr>
                  <a:spLocks noChangeArrowheads="1"/>
                </p:cNvSpPr>
                <p:nvPr/>
              </p:nvSpPr>
              <p:spPr bwMode="auto">
                <a:xfrm>
                  <a:off x="2051050" y="4567238"/>
                  <a:ext cx="1016000" cy="1016000"/>
                </a:xfrm>
                <a:prstGeom prst="ellipse">
                  <a:avLst/>
                </a:prstGeom>
                <a:gradFill rotWithShape="1">
                  <a:gsLst>
                    <a:gs pos="0">
                      <a:srgbClr val="FFFFFF"/>
                    </a:gs>
                    <a:gs pos="100000">
                      <a:srgbClr val="C5C5C5"/>
                    </a:gs>
                  </a:gsLst>
                  <a:path path="shape">
                    <a:fillToRect b="50000" l="50000" r="50000" t="50000"/>
                  </a:path>
                </a:gradFill>
                <a:ln w="9525">
                  <a:solidFill>
                    <a:srgbClr val="C5C5C5"/>
                  </a:solidFill>
                  <a:round/>
                </a:ln>
                <a:effectLst/>
              </p:spPr>
              <p:txBody>
                <a:bodyPr anchor="ctr"/>
                <a:lstStyle/>
                <a:p>
                  <a:pPr algn="ctr" defTabSz="913996">
                    <a:lnSpc>
                      <a:spcPct val="120000"/>
                    </a:lnSpc>
                    <a:defRPr/>
                  </a:pPr>
                  <a:endParaRPr altLang="en-US" kern="0" lang="zh-CN" sz="1699">
                    <a:solidFill>
                      <a:srgbClr val="4D4D4D"/>
                    </a:solidFill>
                    <a:latin charset="0" panose="020b0604020202020204" pitchFamily="34" typeface="Arial"/>
                    <a:ea charset="-122" pitchFamily="34" typeface="微软雅黑"/>
                  </a:endParaRPr>
                </a:p>
              </p:txBody>
            </p:sp>
          </p:grpSp>
        </p:grpSp>
        <p:sp>
          <p:nvSpPr>
            <p:cNvPr id="6" name="矩形 5"/>
            <p:cNvSpPr/>
            <p:nvPr/>
          </p:nvSpPr>
          <p:spPr>
            <a:xfrm>
              <a:off x="2947382" y="1547343"/>
              <a:ext cx="2345310" cy="960215"/>
            </a:xfrm>
            <a:prstGeom prst="rect">
              <a:avLst/>
            </a:prstGeom>
          </p:spPr>
          <p:txBody>
            <a:bodyPr wrap="none">
              <a:spAutoFit/>
            </a:bodyPr>
            <a:lstStyle/>
            <a:p>
              <a:pPr algn="ctr" defTabSz="913996"/>
              <a:r>
                <a:rPr altLang="en-US" b="1" lang="zh-CN" sz="2399">
                  <a:solidFill>
                    <a:prstClr val="white"/>
                  </a:solidFill>
                  <a:latin charset="-122" pitchFamily="34" typeface="微软雅黑"/>
                  <a:ea charset="-122" pitchFamily="34" typeface="微软雅黑"/>
                </a:rPr>
                <a:t>门诊总量</a:t>
              </a:r>
            </a:p>
            <a:p>
              <a:pPr algn="ctr" defTabSz="913996"/>
              <a:r>
                <a:rPr altLang="en-US" b="1" lang="zh-CN" sz="2399">
                  <a:solidFill>
                    <a:prstClr val="white"/>
                  </a:solidFill>
                  <a:latin charset="-122" pitchFamily="34" typeface="微软雅黑"/>
                  <a:ea charset="-122" pitchFamily="34" typeface="微软雅黑"/>
                </a:rPr>
                <a:t>862840人次</a:t>
              </a:r>
            </a:p>
          </p:txBody>
        </p:sp>
        <p:sp>
          <p:nvSpPr>
            <p:cNvPr id="7" name="矩形 6"/>
            <p:cNvSpPr/>
            <p:nvPr/>
          </p:nvSpPr>
          <p:spPr>
            <a:xfrm>
              <a:off x="7435892" y="3475956"/>
              <a:ext cx="2831278" cy="408954"/>
            </a:xfrm>
            <a:prstGeom prst="rect">
              <a:avLst/>
            </a:prstGeom>
          </p:spPr>
          <p:txBody>
            <a:bodyPr wrap="square">
              <a:spAutoFit/>
            </a:bodyPr>
            <a:lstStyle/>
            <a:p>
              <a:pPr defTabSz="913996"/>
              <a:r>
                <a:rPr altLang="en-US" lang="zh-CN" sz="1699">
                  <a:solidFill>
                    <a:prstClr val="black"/>
                  </a:solidFill>
                  <a:latin charset="-122" pitchFamily="34" typeface="微软雅黑"/>
                  <a:ea charset="-122" pitchFamily="34" typeface="微软雅黑"/>
                </a:rPr>
                <a:t>市场占有率上升7%</a:t>
              </a:r>
            </a:p>
          </p:txBody>
        </p:sp>
        <p:sp>
          <p:nvSpPr>
            <p:cNvPr id="8" name="矩形 7"/>
            <p:cNvSpPr/>
            <p:nvPr/>
          </p:nvSpPr>
          <p:spPr>
            <a:xfrm>
              <a:off x="6030074" y="332965"/>
              <a:ext cx="3235453" cy="408954"/>
            </a:xfrm>
            <a:prstGeom prst="rect">
              <a:avLst/>
            </a:prstGeom>
          </p:spPr>
          <p:txBody>
            <a:bodyPr wrap="square">
              <a:spAutoFit/>
            </a:bodyPr>
            <a:lstStyle/>
            <a:p>
              <a:pPr defTabSz="913996"/>
              <a:r>
                <a:rPr altLang="en-US" lang="zh-CN" sz="1699">
                  <a:solidFill>
                    <a:prstClr val="black"/>
                  </a:solidFill>
                  <a:latin charset="-122" pitchFamily="34" typeface="微软雅黑"/>
                  <a:ea charset="-122" pitchFamily="34" typeface="微软雅黑"/>
                </a:rPr>
                <a:t>门诊满意率上升95%</a:t>
              </a:r>
            </a:p>
          </p:txBody>
        </p:sp>
        <p:sp>
          <p:nvSpPr>
            <p:cNvPr id="9" name="矩形 8"/>
            <p:cNvSpPr/>
            <p:nvPr/>
          </p:nvSpPr>
          <p:spPr>
            <a:xfrm>
              <a:off x="432137" y="4198801"/>
              <a:ext cx="3490410" cy="408954"/>
            </a:xfrm>
            <a:prstGeom prst="rect">
              <a:avLst/>
            </a:prstGeom>
          </p:spPr>
          <p:txBody>
            <a:bodyPr wrap="square">
              <a:spAutoFit/>
            </a:bodyPr>
            <a:lstStyle/>
            <a:p>
              <a:pPr defTabSz="913996"/>
              <a:r>
                <a:rPr altLang="en-US" lang="zh-CN" sz="1699">
                  <a:solidFill>
                    <a:prstClr val="black"/>
                  </a:solidFill>
                  <a:latin charset="-122" pitchFamily="34" typeface="微软雅黑"/>
                  <a:ea charset="-122" pitchFamily="34" typeface="微软雅黑"/>
                </a:rPr>
                <a:t>同比2013年增长30%</a:t>
              </a:r>
            </a:p>
          </p:txBody>
        </p:sp>
      </p:grpSp>
      <p:sp>
        <p:nvSpPr>
          <p:cNvPr id="16" name="文本框 10"/>
          <p:cNvSpPr txBox="1"/>
          <p:nvPr/>
        </p:nvSpPr>
        <p:spPr>
          <a:xfrm>
            <a:off x="944303" y="1040047"/>
            <a:ext cx="4642427" cy="472576"/>
          </a:xfrm>
          <a:prstGeom prst="rect">
            <a:avLst/>
          </a:prstGeom>
          <a:solidFill>
            <a:schemeClr val="tx2">
              <a:alpha val="20000"/>
            </a:schemeClr>
          </a:solidFill>
          <a:ln algn="ctr" cap="rnd" w="12700">
            <a:solidFill>
              <a:schemeClr val="tx2"/>
            </a:solidFill>
            <a:prstDash val="sysDash"/>
            <a:round/>
          </a:ln>
          <a:effectLst/>
          <a:extLst/>
        </p:spPr>
        <p:txBody>
          <a:bodyPr anchor="ctr" bIns="45702" lIns="91403" rIns="91403" tIns="45702" wrap="none"/>
          <a:lstStyle>
            <a:defPPr>
              <a:defRPr lang="zh-CN"/>
            </a:defPPr>
            <a:lvl1pPr fontAlgn="base" indent="97187" latinLnBrk="1">
              <a:spcBef>
                <a:spcPct val="0"/>
              </a:spcBef>
              <a:spcAft>
                <a:spcPct val="0"/>
              </a:spcAft>
              <a:defRPr b="1" kumimoji="1" sz="2400">
                <a:solidFill>
                  <a:schemeClr val="tx2"/>
                </a:solidFill>
                <a:latin charset="-122" pitchFamily="34" typeface="微软雅黑"/>
                <a:ea charset="-122" pitchFamily="34" typeface="微软雅黑"/>
              </a:defRPr>
            </a:lvl1pPr>
          </a:lstStyle>
          <a:p>
            <a:pPr defTabSz="913996"/>
            <a:r>
              <a:rPr altLang="zh-CN" lang="en-US" sz="2399">
                <a:solidFill>
                  <a:srgbClr val="1F497D"/>
                </a:solidFill>
              </a:rPr>
              <a:t>2014年门诊及手术台次指标规划</a:t>
            </a:r>
          </a:p>
        </p:txBody>
      </p:sp>
      <p:pic>
        <p:nvPicPr>
          <p:cNvPr id="3" name="图片 2"/>
          <p:cNvPicPr>
            <a:picLocks noChangeAspect="1"/>
          </p:cNvPicPr>
          <p:nvPr/>
        </p:nvPicPr>
        <p:blipFill>
          <a:blip r:embed="rId2">
            <a:extLst>
              <a:ext uri="{28A0092B-C50C-407E-A947-70E740481C1C}">
                <a14:useLocalDpi val="0"/>
              </a:ext>
            </a:extLst>
          </a:blip>
          <a:stretch>
            <a:fillRect/>
          </a:stretch>
        </p:blipFill>
        <p:spPr>
          <a:xfrm>
            <a:off x="649219" y="2088148"/>
            <a:ext cx="2878330" cy="3833533"/>
          </a:xfrm>
          <a:prstGeom prst="roundRect">
            <a:avLst>
              <a:gd fmla="val 16667" name="adj"/>
            </a:avLst>
          </a:prstGeom>
          <a:ln w="19050">
            <a:solidFill>
              <a:schemeClr val="tx2"/>
            </a:solidFill>
          </a:ln>
          <a:effectLst>
            <a:outerShdw algn="tl" blurRad="76200" dir="7800000" dist="38100" rotWithShape="0">
              <a:srgbClr val="000000">
                <a:alpha val="40000"/>
              </a:srgbClr>
            </a:outerShdw>
          </a:effectLst>
          <a:scene3d>
            <a:camera prst="orthographicFront"/>
            <a:lightRig dir="t" rig="contrasting">
              <a:rot lat="0" lon="0" rev="4200000"/>
            </a:lightRig>
          </a:scene3d>
          <a:sp3d prstMaterial="plastic">
            <a:bevelT h="114300" prst="relaxedInset" w="381000"/>
            <a:contourClr>
              <a:srgbClr val="969696"/>
            </a:contourClr>
          </a:sp3d>
        </p:spPr>
      </p:pic>
      <p:sp>
        <p:nvSpPr>
          <p:cNvPr id="30" name="矩形 29"/>
          <p:cNvSpPr/>
          <p:nvPr/>
        </p:nvSpPr>
        <p:spPr>
          <a:xfrm>
            <a:off x="912774" y="7787"/>
            <a:ext cx="2159678" cy="68562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3996"/>
            <a:r>
              <a:rPr altLang="en-US" b="1" lang="zh-CN" sz="2799">
                <a:solidFill>
                  <a:prstClr val="white"/>
                </a:solidFill>
                <a:latin charset="-122" pitchFamily="34" typeface="微软雅黑"/>
                <a:ea charset="-122" pitchFamily="34" typeface="微软雅黑"/>
              </a:rPr>
              <a:t>运营规划</a:t>
            </a:r>
          </a:p>
        </p:txBody>
      </p:sp>
      <p:cxnSp>
        <p:nvCxnSpPr>
          <p:cNvPr id="31" name="直接连接符 30"/>
          <p:cNvCxnSpPr/>
          <p:nvPr/>
        </p:nvCxnSpPr>
        <p:spPr>
          <a:xfrm>
            <a:off x="0" y="693408"/>
            <a:ext cx="12188826" cy="0"/>
          </a:xfrm>
          <a:prstGeom prst="line">
            <a:avLst/>
          </a:prstGeom>
          <a:ln>
            <a:solidFill>
              <a:schemeClr val="bg1">
                <a:lumMod val="75000"/>
                <a:alpha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val="1648220437"/>
      </p:ext>
    </p:extLst>
  </p:cSld>
  <p:clrMapOvr>
    <a:masterClrMapping/>
  </p:clrMapOvr>
  <p:transition spd="slow">
    <p:push dir="u"/>
  </p:transition>
  <p:timing/>
</p:sld>
</file>

<file path=ppt/slides/slide2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6" name="文本框 10"/>
          <p:cNvSpPr txBox="1"/>
          <p:nvPr/>
        </p:nvSpPr>
        <p:spPr>
          <a:xfrm>
            <a:off x="912774" y="1013893"/>
            <a:ext cx="3130654" cy="472576"/>
          </a:xfrm>
          <a:prstGeom prst="rect">
            <a:avLst/>
          </a:prstGeom>
          <a:solidFill>
            <a:schemeClr val="tx2">
              <a:alpha val="20000"/>
            </a:schemeClr>
          </a:solidFill>
          <a:ln algn="ctr" cap="rnd" w="12700">
            <a:solidFill>
              <a:schemeClr val="tx2"/>
            </a:solidFill>
            <a:prstDash val="sysDash"/>
            <a:round/>
          </a:ln>
          <a:effectLst/>
          <a:extLst/>
        </p:spPr>
        <p:txBody>
          <a:bodyPr anchor="ctr" bIns="45702" lIns="91403" rIns="91403" tIns="45702" wrap="none"/>
          <a:lstStyle>
            <a:defPPr>
              <a:defRPr lang="zh-CN"/>
            </a:defPPr>
            <a:lvl1pPr fontAlgn="base" indent="97187" latinLnBrk="1">
              <a:spcBef>
                <a:spcPct val="0"/>
              </a:spcBef>
              <a:spcAft>
                <a:spcPct val="0"/>
              </a:spcAft>
              <a:defRPr b="1" kumimoji="1" sz="2400">
                <a:solidFill>
                  <a:schemeClr val="tx2"/>
                </a:solidFill>
                <a:latin charset="-122" pitchFamily="34" typeface="微软雅黑"/>
                <a:ea charset="-122" pitchFamily="34" typeface="微软雅黑"/>
              </a:defRPr>
            </a:lvl1pPr>
          </a:lstStyle>
          <a:p>
            <a:pPr defTabSz="913996"/>
            <a:r>
              <a:rPr altLang="zh-CN" lang="en-US" sz="2399">
                <a:solidFill>
                  <a:srgbClr val="1F497D"/>
                </a:solidFill>
              </a:rPr>
              <a:t>2014年床位指标规划</a:t>
            </a:r>
          </a:p>
        </p:txBody>
      </p:sp>
      <p:grpSp>
        <p:nvGrpSpPr>
          <p:cNvPr id="4" name="组合 3"/>
          <p:cNvGrpSpPr/>
          <p:nvPr/>
        </p:nvGrpSpPr>
        <p:grpSpPr>
          <a:xfrm>
            <a:off x="4253738" y="1800573"/>
            <a:ext cx="7113236" cy="4580936"/>
            <a:chOff x="1552575" y="1295400"/>
            <a:chExt cx="6280150" cy="4511675"/>
          </a:xfrm>
        </p:grpSpPr>
        <p:grpSp>
          <p:nvGrpSpPr>
            <p:cNvPr id="5" name="组合 4"/>
            <p:cNvGrpSpPr/>
            <p:nvPr/>
          </p:nvGrpSpPr>
          <p:grpSpPr>
            <a:xfrm>
              <a:off x="2990850" y="2281238"/>
              <a:ext cx="3411538" cy="2482850"/>
              <a:chOff x="2990850" y="2281238"/>
              <a:chExt cx="3411538" cy="2482850"/>
            </a:xfrm>
          </p:grpSpPr>
          <p:sp>
            <p:nvSpPr>
              <p:cNvPr id="26" name="Oval 2"/>
              <p:cNvSpPr>
                <a:spLocks noChangeArrowheads="1"/>
              </p:cNvSpPr>
              <p:nvPr/>
            </p:nvSpPr>
            <p:spPr bwMode="gray">
              <a:xfrm>
                <a:off x="3586163" y="2420938"/>
                <a:ext cx="2211387" cy="2211387"/>
              </a:xfrm>
              <a:prstGeom prst="ellipse">
                <a:avLst/>
              </a:prstGeom>
              <a:solidFill>
                <a:schemeClr val="accent1">
                  <a:lumMod val="75000"/>
                </a:schemeClr>
              </a:solidFill>
              <a:ln>
                <a:noFill/>
              </a:ln>
              <a:effectLst/>
              <a:extLst/>
            </p:spPr>
            <p:txBody>
              <a:bodyPr anchor="ctr" wrap="none"/>
              <a:lstStyle/>
              <a:p>
                <a:pPr defTabSz="913996">
                  <a:defRPr/>
                </a:pPr>
                <a:endParaRPr altLang="en-US" kern="0" lang="zh-CN" sz="1699">
                  <a:solidFill>
                    <a:sysClr lastClr="000000" val="windowText"/>
                  </a:solidFill>
                </a:endParaRPr>
              </a:p>
            </p:txBody>
          </p:sp>
          <p:sp>
            <p:nvSpPr>
              <p:cNvPr id="27" name="Oval 9"/>
              <p:cNvSpPr>
                <a:spLocks noChangeArrowheads="1"/>
              </p:cNvSpPr>
              <p:nvPr/>
            </p:nvSpPr>
            <p:spPr bwMode="invGray">
              <a:xfrm>
                <a:off x="3443288" y="2281238"/>
                <a:ext cx="2481262" cy="2482850"/>
              </a:xfrm>
              <a:prstGeom prst="ellipse">
                <a:avLst/>
              </a:prstGeom>
              <a:noFill/>
              <a:ln w="38100">
                <a:solidFill>
                  <a:schemeClr val="tx2"/>
                </a:solidFill>
                <a:round/>
              </a:ln>
              <a:effectLst/>
              <a:extLst>
                <a:ext uri="{909E8E84-426E-40DD-AFC4-6F175D3DCCD1}">
                  <a14:hiddenFill>
                    <a:solidFill>
                      <a:schemeClr val="accent1"/>
                    </a:solidFill>
                  </a14:hiddenFill>
                </a:ext>
                <a:ext uri="{AF507438-7753-43E0-B8FC-AC1667EBCBE1}">
                  <a14:hiddenEffects>
                    <a:effectLst>
                      <a:outerShdw algn="ctr" dir="2700000" dist="35921" rotWithShape="0">
                        <a:schemeClr val="bg2"/>
                      </a:outerShdw>
                    </a:effectLst>
                  </a14:hiddenEffects>
                </a:ext>
              </a:extLst>
            </p:spPr>
            <p:txBody>
              <a:bodyPr anchor="ctr" wrap="none"/>
              <a:lstStyle/>
              <a:p>
                <a:pPr defTabSz="913996">
                  <a:defRPr/>
                </a:pPr>
                <a:endParaRPr altLang="en-US" kern="0" lang="zh-CN" sz="1699">
                  <a:solidFill>
                    <a:sysClr lastClr="000000" val="windowText"/>
                  </a:solidFill>
                </a:endParaRPr>
              </a:p>
            </p:txBody>
          </p:sp>
          <p:sp>
            <p:nvSpPr>
              <p:cNvPr id="28" name="Line 10"/>
              <p:cNvSpPr>
                <a:spLocks noChangeShapeType="1"/>
              </p:cNvSpPr>
              <p:nvPr/>
            </p:nvSpPr>
            <p:spPr bwMode="invGray">
              <a:xfrm flipV="1">
                <a:off x="3144838" y="4259263"/>
                <a:ext cx="487362" cy="304800"/>
              </a:xfrm>
              <a:prstGeom prst="line">
                <a:avLst/>
              </a:prstGeom>
              <a:noFill/>
              <a:ln w="38100">
                <a:solidFill>
                  <a:schemeClr val="tx2"/>
                </a:solidFill>
                <a:round/>
              </a:ln>
              <a:effectLst/>
              <a:extLst>
                <a:ext uri="{909E8E84-426E-40DD-AFC4-6F175D3DCCD1}">
                  <a14:hiddenFill>
                    <a:noFill/>
                  </a14:hiddenFill>
                </a:ext>
                <a:ext uri="{AF507438-7753-43E0-B8FC-AC1667EBCBE1}">
                  <a14:hiddenEffects>
                    <a:effectLst>
                      <a:outerShdw algn="ctr" dir="2700000" dist="35921" rotWithShape="0">
                        <a:schemeClr val="bg2"/>
                      </a:outerShdw>
                    </a:effectLst>
                  </a14:hiddenEffects>
                </a:ext>
              </a:extLst>
            </p:spPr>
            <p:txBody>
              <a:bodyPr/>
              <a:lstStyle/>
              <a:p>
                <a:pPr defTabSz="913996">
                  <a:defRPr/>
                </a:pPr>
                <a:endParaRPr altLang="en-US" kern="0" lang="zh-CN" sz="1699">
                  <a:solidFill>
                    <a:sysClr lastClr="000000" val="windowText"/>
                  </a:solidFill>
                </a:endParaRPr>
              </a:p>
            </p:txBody>
          </p:sp>
          <p:sp>
            <p:nvSpPr>
              <p:cNvPr id="29" name="Line 11"/>
              <p:cNvSpPr>
                <a:spLocks noChangeShapeType="1"/>
              </p:cNvSpPr>
              <p:nvPr/>
            </p:nvSpPr>
            <p:spPr bwMode="invGray">
              <a:xfrm flipV="1">
                <a:off x="3060700" y="4108450"/>
                <a:ext cx="485775" cy="304800"/>
              </a:xfrm>
              <a:prstGeom prst="line">
                <a:avLst/>
              </a:prstGeom>
              <a:noFill/>
              <a:ln w="38100">
                <a:solidFill>
                  <a:schemeClr val="tx2"/>
                </a:solidFill>
                <a:round/>
              </a:ln>
              <a:effectLst/>
              <a:extLst>
                <a:ext uri="{909E8E84-426E-40DD-AFC4-6F175D3DCCD1}">
                  <a14:hiddenFill>
                    <a:noFill/>
                  </a14:hiddenFill>
                </a:ext>
                <a:ext uri="{AF507438-7753-43E0-B8FC-AC1667EBCBE1}">
                  <a14:hiddenEffects>
                    <a:effectLst>
                      <a:outerShdw algn="ctr" dir="2700000" dist="35921" rotWithShape="0">
                        <a:schemeClr val="bg2"/>
                      </a:outerShdw>
                    </a:effectLst>
                  </a14:hiddenEffects>
                </a:ext>
              </a:extLst>
            </p:spPr>
            <p:txBody>
              <a:bodyPr/>
              <a:lstStyle/>
              <a:p>
                <a:pPr defTabSz="913996">
                  <a:defRPr/>
                </a:pPr>
                <a:endParaRPr altLang="en-US" kern="0" lang="zh-CN" sz="1699">
                  <a:solidFill>
                    <a:sysClr lastClr="000000" val="windowText"/>
                  </a:solidFill>
                </a:endParaRPr>
              </a:p>
            </p:txBody>
          </p:sp>
          <p:sp>
            <p:nvSpPr>
              <p:cNvPr id="30" name="Line 12"/>
              <p:cNvSpPr>
                <a:spLocks noChangeShapeType="1"/>
              </p:cNvSpPr>
              <p:nvPr/>
            </p:nvSpPr>
            <p:spPr bwMode="invGray">
              <a:xfrm flipV="1">
                <a:off x="5757863" y="2590800"/>
                <a:ext cx="487362" cy="304800"/>
              </a:xfrm>
              <a:prstGeom prst="line">
                <a:avLst/>
              </a:prstGeom>
              <a:noFill/>
              <a:ln w="38100">
                <a:solidFill>
                  <a:schemeClr val="tx2"/>
                </a:solidFill>
                <a:round/>
              </a:ln>
              <a:effectLst/>
              <a:extLst>
                <a:ext uri="{909E8E84-426E-40DD-AFC4-6F175D3DCCD1}">
                  <a14:hiddenFill>
                    <a:noFill/>
                  </a14:hiddenFill>
                </a:ext>
                <a:ext uri="{AF507438-7753-43E0-B8FC-AC1667EBCBE1}">
                  <a14:hiddenEffects>
                    <a:effectLst>
                      <a:outerShdw algn="ctr" dir="2700000" dist="35921" rotWithShape="0">
                        <a:schemeClr val="bg2"/>
                      </a:outerShdw>
                    </a:effectLst>
                  </a14:hiddenEffects>
                </a:ext>
              </a:extLst>
            </p:spPr>
            <p:txBody>
              <a:bodyPr/>
              <a:lstStyle/>
              <a:p>
                <a:pPr defTabSz="913996">
                  <a:defRPr/>
                </a:pPr>
                <a:endParaRPr altLang="en-US" kern="0" lang="zh-CN" sz="1699">
                  <a:solidFill>
                    <a:sysClr lastClr="000000" val="windowText"/>
                  </a:solidFill>
                </a:endParaRPr>
              </a:p>
            </p:txBody>
          </p:sp>
          <p:sp>
            <p:nvSpPr>
              <p:cNvPr id="31" name="Line 13"/>
              <p:cNvSpPr>
                <a:spLocks noChangeShapeType="1"/>
              </p:cNvSpPr>
              <p:nvPr/>
            </p:nvSpPr>
            <p:spPr bwMode="invGray">
              <a:xfrm flipV="1">
                <a:off x="5649913" y="2457450"/>
                <a:ext cx="488950" cy="304800"/>
              </a:xfrm>
              <a:prstGeom prst="line">
                <a:avLst/>
              </a:prstGeom>
              <a:noFill/>
              <a:ln w="38100">
                <a:solidFill>
                  <a:schemeClr val="tx2"/>
                </a:solidFill>
                <a:round/>
              </a:ln>
              <a:effectLst/>
              <a:extLst>
                <a:ext uri="{909E8E84-426E-40DD-AFC4-6F175D3DCCD1}">
                  <a14:hiddenFill>
                    <a:noFill/>
                  </a14:hiddenFill>
                </a:ext>
                <a:ext uri="{AF507438-7753-43E0-B8FC-AC1667EBCBE1}">
                  <a14:hiddenEffects>
                    <a:effectLst>
                      <a:outerShdw algn="ctr" dir="2700000" dist="35921" rotWithShape="0">
                        <a:schemeClr val="bg2"/>
                      </a:outerShdw>
                    </a:effectLst>
                  </a14:hiddenEffects>
                </a:ext>
              </a:extLst>
            </p:spPr>
            <p:txBody>
              <a:bodyPr/>
              <a:lstStyle/>
              <a:p>
                <a:pPr defTabSz="913996">
                  <a:defRPr/>
                </a:pPr>
                <a:endParaRPr altLang="en-US" kern="0" lang="zh-CN" sz="1699">
                  <a:solidFill>
                    <a:sysClr lastClr="000000" val="windowText"/>
                  </a:solidFill>
                </a:endParaRPr>
              </a:p>
            </p:txBody>
          </p:sp>
          <p:sp>
            <p:nvSpPr>
              <p:cNvPr id="32" name="Line 22"/>
              <p:cNvSpPr>
                <a:spLocks noChangeShapeType="1"/>
              </p:cNvSpPr>
              <p:nvPr/>
            </p:nvSpPr>
            <p:spPr bwMode="invGray">
              <a:xfrm>
                <a:off x="3076575" y="2500313"/>
                <a:ext cx="561975" cy="342900"/>
              </a:xfrm>
              <a:prstGeom prst="line">
                <a:avLst/>
              </a:prstGeom>
              <a:noFill/>
              <a:ln w="38100">
                <a:solidFill>
                  <a:schemeClr val="tx2"/>
                </a:solidFill>
                <a:round/>
              </a:ln>
              <a:effectLst/>
              <a:extLst>
                <a:ext uri="{909E8E84-426E-40DD-AFC4-6F175D3DCCD1}">
                  <a14:hiddenFill>
                    <a:noFill/>
                  </a14:hiddenFill>
                </a:ext>
                <a:ext uri="{AF507438-7753-43E0-B8FC-AC1667EBCBE1}">
                  <a14:hiddenEffects>
                    <a:effectLst>
                      <a:outerShdw algn="ctr" dir="2700000" dist="35921" rotWithShape="0">
                        <a:schemeClr val="bg2"/>
                      </a:outerShdw>
                    </a:effectLst>
                  </a14:hiddenEffects>
                </a:ext>
              </a:extLst>
            </p:spPr>
            <p:txBody>
              <a:bodyPr/>
              <a:lstStyle/>
              <a:p>
                <a:pPr defTabSz="913996">
                  <a:defRPr/>
                </a:pPr>
                <a:endParaRPr altLang="en-US" kern="0" lang="zh-CN" sz="1699">
                  <a:solidFill>
                    <a:sysClr lastClr="000000" val="windowText"/>
                  </a:solidFill>
                </a:endParaRPr>
              </a:p>
            </p:txBody>
          </p:sp>
          <p:sp>
            <p:nvSpPr>
              <p:cNvPr id="33" name="Line 23"/>
              <p:cNvSpPr>
                <a:spLocks noChangeShapeType="1"/>
              </p:cNvSpPr>
              <p:nvPr/>
            </p:nvSpPr>
            <p:spPr bwMode="invGray">
              <a:xfrm>
                <a:off x="2990850" y="2644775"/>
                <a:ext cx="563563" cy="342900"/>
              </a:xfrm>
              <a:prstGeom prst="line">
                <a:avLst/>
              </a:prstGeom>
              <a:noFill/>
              <a:ln w="38100">
                <a:solidFill>
                  <a:schemeClr val="tx2"/>
                </a:solidFill>
                <a:round/>
              </a:ln>
              <a:effectLst/>
              <a:extLst>
                <a:ext uri="{909E8E84-426E-40DD-AFC4-6F175D3DCCD1}">
                  <a14:hiddenFill>
                    <a:noFill/>
                  </a14:hiddenFill>
                </a:ext>
                <a:ext uri="{AF507438-7753-43E0-B8FC-AC1667EBCBE1}">
                  <a14:hiddenEffects>
                    <a:effectLst>
                      <a:outerShdw algn="ctr" dir="2700000" dist="35921" rotWithShape="0">
                        <a:schemeClr val="bg2"/>
                      </a:outerShdw>
                    </a:effectLst>
                  </a14:hiddenEffects>
                </a:ext>
              </a:extLst>
            </p:spPr>
            <p:txBody>
              <a:bodyPr/>
              <a:lstStyle/>
              <a:p>
                <a:pPr defTabSz="913996">
                  <a:defRPr/>
                </a:pPr>
                <a:endParaRPr altLang="en-US" kern="0" lang="zh-CN" sz="1699">
                  <a:solidFill>
                    <a:sysClr lastClr="000000" val="windowText"/>
                  </a:solidFill>
                </a:endParaRPr>
              </a:p>
            </p:txBody>
          </p:sp>
          <p:sp>
            <p:nvSpPr>
              <p:cNvPr id="34" name="Line 28"/>
              <p:cNvSpPr>
                <a:spLocks noChangeShapeType="1"/>
              </p:cNvSpPr>
              <p:nvPr/>
            </p:nvSpPr>
            <p:spPr bwMode="invGray">
              <a:xfrm>
                <a:off x="5840413" y="3962400"/>
                <a:ext cx="561975" cy="342900"/>
              </a:xfrm>
              <a:prstGeom prst="line">
                <a:avLst/>
              </a:prstGeom>
              <a:noFill/>
              <a:ln w="38100">
                <a:solidFill>
                  <a:schemeClr val="tx2"/>
                </a:solidFill>
                <a:round/>
              </a:ln>
              <a:effectLst/>
              <a:extLst>
                <a:ext uri="{909E8E84-426E-40DD-AFC4-6F175D3DCCD1}">
                  <a14:hiddenFill>
                    <a:noFill/>
                  </a14:hiddenFill>
                </a:ext>
                <a:ext uri="{AF507438-7753-43E0-B8FC-AC1667EBCBE1}">
                  <a14:hiddenEffects>
                    <a:effectLst>
                      <a:outerShdw algn="ctr" dir="2700000" dist="35921" rotWithShape="0">
                        <a:schemeClr val="bg2"/>
                      </a:outerShdw>
                    </a:effectLst>
                  </a14:hiddenEffects>
                </a:ext>
              </a:extLst>
            </p:spPr>
            <p:txBody>
              <a:bodyPr/>
              <a:lstStyle/>
              <a:p>
                <a:pPr defTabSz="913996">
                  <a:defRPr/>
                </a:pPr>
                <a:endParaRPr altLang="en-US" kern="0" lang="zh-CN" sz="1699">
                  <a:solidFill>
                    <a:sysClr lastClr="000000" val="windowText"/>
                  </a:solidFill>
                </a:endParaRPr>
              </a:p>
            </p:txBody>
          </p:sp>
          <p:sp>
            <p:nvSpPr>
              <p:cNvPr id="35" name="Line 29"/>
              <p:cNvSpPr>
                <a:spLocks noChangeShapeType="1"/>
              </p:cNvSpPr>
              <p:nvPr/>
            </p:nvSpPr>
            <p:spPr bwMode="invGray">
              <a:xfrm>
                <a:off x="5754688" y="4106863"/>
                <a:ext cx="563562" cy="344487"/>
              </a:xfrm>
              <a:prstGeom prst="line">
                <a:avLst/>
              </a:prstGeom>
              <a:noFill/>
              <a:ln w="38100">
                <a:solidFill>
                  <a:schemeClr val="tx2"/>
                </a:solidFill>
                <a:round/>
              </a:ln>
              <a:effectLst/>
              <a:extLst>
                <a:ext uri="{909E8E84-426E-40DD-AFC4-6F175D3DCCD1}">
                  <a14:hiddenFill>
                    <a:noFill/>
                  </a14:hiddenFill>
                </a:ext>
                <a:ext uri="{AF507438-7753-43E0-B8FC-AC1667EBCBE1}">
                  <a14:hiddenEffects>
                    <a:effectLst>
                      <a:outerShdw algn="ctr" dir="2700000" dist="35921" rotWithShape="0">
                        <a:schemeClr val="bg2"/>
                      </a:outerShdw>
                    </a:effectLst>
                  </a14:hiddenEffects>
                </a:ext>
              </a:extLst>
            </p:spPr>
            <p:txBody>
              <a:bodyPr/>
              <a:lstStyle/>
              <a:p>
                <a:pPr defTabSz="913996">
                  <a:defRPr/>
                </a:pPr>
                <a:endParaRPr altLang="en-US" kern="0" lang="zh-CN" sz="1699">
                  <a:solidFill>
                    <a:sysClr lastClr="000000" val="windowText"/>
                  </a:solidFill>
                </a:endParaRPr>
              </a:p>
            </p:txBody>
          </p:sp>
        </p:grpSp>
        <p:grpSp>
          <p:nvGrpSpPr>
            <p:cNvPr id="6" name="组合 5"/>
            <p:cNvGrpSpPr/>
            <p:nvPr/>
          </p:nvGrpSpPr>
          <p:grpSpPr>
            <a:xfrm>
              <a:off x="1552575" y="1295400"/>
              <a:ext cx="1649413" cy="1646238"/>
              <a:chOff x="1552575" y="1295400"/>
              <a:chExt cx="1649413" cy="1646238"/>
            </a:xfrm>
          </p:grpSpPr>
          <p:sp>
            <p:nvSpPr>
              <p:cNvPr id="23" name="Oval 18"/>
              <p:cNvSpPr>
                <a:spLocks noChangeArrowheads="1"/>
              </p:cNvSpPr>
              <p:nvPr/>
            </p:nvSpPr>
            <p:spPr bwMode="gray">
              <a:xfrm>
                <a:off x="1655763" y="1398588"/>
                <a:ext cx="1439862" cy="1423987"/>
              </a:xfrm>
              <a:prstGeom prst="ellipse">
                <a:avLst/>
              </a:prstGeom>
              <a:gradFill rotWithShape="1">
                <a:gsLst>
                  <a:gs pos="0">
                    <a:srgbClr val="F8F8F8"/>
                  </a:gs>
                  <a:gs pos="100000">
                    <a:srgbClr val="DDDDDD"/>
                  </a:gs>
                </a:gsLst>
                <a:path path="shape">
                  <a:fillToRect b="50000" l="50000" r="50000" t="50000"/>
                </a:path>
              </a:gradFill>
              <a:ln>
                <a:solidFill>
                  <a:srgbClr val="DDDDDD"/>
                </a:solidFill>
              </a:ln>
              <a:extLst/>
            </p:spPr>
            <p:txBody>
              <a:bodyPr anchor="ctr" wrap="none"/>
              <a:lstStyle/>
              <a:p>
                <a:pPr algn="ctr" defTabSz="913996">
                  <a:defRPr/>
                </a:pPr>
                <a:r>
                  <a:rPr altLang="en-US" b="1" kern="0" lang="zh-CN" sz="2399">
                    <a:solidFill>
                      <a:srgbClr val="888888"/>
                    </a:solidFill>
                    <a:ea charset="-122" pitchFamily="34" typeface="微软雅黑"/>
                  </a:rPr>
                  <a:t>新增200张</a:t>
                </a:r>
              </a:p>
            </p:txBody>
          </p:sp>
          <p:sp>
            <p:nvSpPr>
              <p:cNvPr id="24" name="Oval 21"/>
              <p:cNvSpPr>
                <a:spLocks noChangeArrowheads="1"/>
              </p:cNvSpPr>
              <p:nvPr/>
            </p:nvSpPr>
            <p:spPr bwMode="invGray">
              <a:xfrm>
                <a:off x="1552575" y="1295400"/>
                <a:ext cx="1649413" cy="1646238"/>
              </a:xfrm>
              <a:prstGeom prst="ellipse">
                <a:avLst/>
              </a:prstGeom>
              <a:noFill/>
              <a:ln cap="rnd" w="19050">
                <a:solidFill>
                  <a:schemeClr val="tx2"/>
                </a:solidFill>
                <a:prstDash val="sysDot"/>
                <a:round/>
              </a:ln>
              <a:effectLst/>
              <a:extLst>
                <a:ext uri="{909E8E84-426E-40DD-AFC4-6F175D3DCCD1}">
                  <a14:hiddenFill>
                    <a:solidFill>
                      <a:schemeClr val="accent1"/>
                    </a:solidFill>
                  </a14:hiddenFill>
                </a:ext>
                <a:ext uri="{AF507438-7753-43E0-B8FC-AC1667EBCBE1}">
                  <a14:hiddenEffects>
                    <a:effectLst>
                      <a:outerShdw algn="ctr" dir="2700000" dist="35921" rotWithShape="0">
                        <a:schemeClr val="bg2"/>
                      </a:outerShdw>
                    </a:effectLst>
                  </a14:hiddenEffects>
                </a:ext>
              </a:extLst>
            </p:spPr>
            <p:txBody>
              <a:bodyPr anchor="ctr" wrap="none"/>
              <a:lstStyle/>
              <a:p>
                <a:pPr defTabSz="913996">
                  <a:defRPr/>
                </a:pPr>
                <a:endParaRPr altLang="en-US" kern="0" lang="zh-CN" sz="1699">
                  <a:solidFill>
                    <a:sysClr lastClr="000000" val="windowText"/>
                  </a:solidFill>
                </a:endParaRPr>
              </a:p>
            </p:txBody>
          </p:sp>
        </p:grpSp>
        <p:grpSp>
          <p:nvGrpSpPr>
            <p:cNvPr id="7" name="组合 6"/>
            <p:cNvGrpSpPr/>
            <p:nvPr/>
          </p:nvGrpSpPr>
          <p:grpSpPr>
            <a:xfrm>
              <a:off x="3876675" y="2703513"/>
              <a:ext cx="1624013" cy="1622425"/>
              <a:chOff x="3876675" y="2703513"/>
              <a:chExt cx="1624013" cy="1622425"/>
            </a:xfrm>
          </p:grpSpPr>
          <p:sp>
            <p:nvSpPr>
              <p:cNvPr id="21" name="Oval 3"/>
              <p:cNvSpPr>
                <a:spLocks noChangeArrowheads="1"/>
              </p:cNvSpPr>
              <p:nvPr/>
            </p:nvSpPr>
            <p:spPr bwMode="gray">
              <a:xfrm>
                <a:off x="3876675" y="2703513"/>
                <a:ext cx="1624013" cy="1622425"/>
              </a:xfrm>
              <a:prstGeom prst="ellipse">
                <a:avLst/>
              </a:prstGeom>
              <a:solidFill>
                <a:schemeClr val="tx2"/>
              </a:solidFill>
              <a:ln w="9525">
                <a:solidFill>
                  <a:schemeClr val="tx2"/>
                </a:solidFill>
                <a:round/>
              </a:ln>
              <a:effectLst/>
              <a:extLst/>
            </p:spPr>
            <p:txBody>
              <a:bodyPr anchor="ctr" wrap="none"/>
              <a:lstStyle/>
              <a:p>
                <a:pPr algn="ctr" defTabSz="913996">
                  <a:defRPr/>
                </a:pPr>
                <a:r>
                  <a:rPr altLang="en-US" b="1" kern="0" lang="zh-CN" sz="3199">
                    <a:solidFill>
                      <a:srgbClr val="FFFFFF"/>
                    </a:solidFill>
                    <a:latin charset="0" panose="020b0604020202020204" pitchFamily="34" typeface="Arial"/>
                    <a:ea charset="-122" pitchFamily="34" typeface="微软雅黑"/>
                  </a:rPr>
                  <a:t>床位1200</a:t>
                </a:r>
              </a:p>
            </p:txBody>
          </p:sp>
          <p:sp>
            <p:nvSpPr>
              <p:cNvPr id="22" name="未知"/>
              <p:cNvSpPr/>
              <p:nvPr/>
            </p:nvSpPr>
            <p:spPr bwMode="auto">
              <a:xfrm>
                <a:off x="3975349" y="2742705"/>
                <a:ext cx="1404173" cy="685165"/>
              </a:xfrm>
              <a:custGeom>
                <a:gdLst>
                  <a:gd fmla="*/ 729 w 1321" name="T0"/>
                  <a:gd fmla="*/ 203 h 712" name="T1"/>
                  <a:gd fmla="*/ 738 w 1321" name="T2"/>
                  <a:gd fmla="*/ 224 h 712" name="T3"/>
                  <a:gd fmla="*/ 740 w 1321" name="T4"/>
                  <a:gd fmla="*/ 244 h 712" name="T5"/>
                  <a:gd fmla="*/ 737 w 1321" name="T6"/>
                  <a:gd fmla="*/ 262 h 712" name="T7"/>
                  <a:gd fmla="*/ 727 w 1321" name="T8"/>
                  <a:gd fmla="*/ 279 h 712" name="T9"/>
                  <a:gd fmla="*/ 713 w 1321" name="T10"/>
                  <a:gd fmla="*/ 294 h 712" name="T11"/>
                  <a:gd fmla="*/ 694 w 1321" name="T12"/>
                  <a:gd fmla="*/ 306 h 712" name="T13"/>
                  <a:gd fmla="*/ 670 w 1321" name="T14"/>
                  <a:gd fmla="*/ 318 h 712" name="T15"/>
                  <a:gd fmla="*/ 643 w 1321" name="T16"/>
                  <a:gd fmla="*/ 329 h 712" name="T17"/>
                  <a:gd fmla="*/ 612 w 1321" name="T18"/>
                  <a:gd fmla="*/ 338 h 712" name="T19"/>
                  <a:gd fmla="*/ 578 w 1321" name="T20"/>
                  <a:gd fmla="*/ 346 h 712" name="T21"/>
                  <a:gd fmla="*/ 542 w 1321" name="T22"/>
                  <a:gd fmla="*/ 352 h 712" name="T23"/>
                  <a:gd fmla="*/ 502 w 1321" name="T24"/>
                  <a:gd fmla="*/ 357 h 712" name="T25"/>
                  <a:gd fmla="*/ 462 w 1321" name="T26"/>
                  <a:gd fmla="*/ 360 h 712" name="T27"/>
                  <a:gd fmla="*/ 445 w 1321" name="T28"/>
                  <a:gd fmla="*/ 361 h 712" name="T29"/>
                  <a:gd fmla="*/ 267 w 1321" name="T30"/>
                  <a:gd fmla="*/ 361 h 712" name="T31"/>
                  <a:gd fmla="*/ 264 w 1321" name="T32"/>
                  <a:gd fmla="*/ 361 h 712" name="T33"/>
                  <a:gd fmla="*/ 229 w 1321" name="T34"/>
                  <a:gd fmla="*/ 359 h 712" name="T35"/>
                  <a:gd fmla="*/ 195 w 1321" name="T36"/>
                  <a:gd fmla="*/ 357 h 712" name="T37"/>
                  <a:gd fmla="*/ 162 w 1321" name="T38"/>
                  <a:gd fmla="*/ 353 h 712" name="T39"/>
                  <a:gd fmla="*/ 132 w 1321" name="T40"/>
                  <a:gd fmla="*/ 349 h 712" name="T41"/>
                  <a:gd fmla="*/ 104 w 1321" name="T42"/>
                  <a:gd fmla="*/ 343 h 712" name="T43"/>
                  <a:gd fmla="*/ 79 w 1321" name="T44"/>
                  <a:gd fmla="*/ 336 h 712" name="T45"/>
                  <a:gd fmla="*/ 57 w 1321" name="T46"/>
                  <a:gd fmla="*/ 329 h 712" name="T47"/>
                  <a:gd fmla="*/ 38 w 1321" name="T48"/>
                  <a:gd fmla="*/ 319 h 712" name="T49"/>
                  <a:gd fmla="*/ 22 w 1321" name="T50"/>
                  <a:gd fmla="*/ 308 h 712" name="T51"/>
                  <a:gd fmla="*/ 10 w 1321" name="T52"/>
                  <a:gd fmla="*/ 296 h 712" name="T53"/>
                  <a:gd fmla="*/ 3 w 1321" name="T54"/>
                  <a:gd fmla="*/ 281 h 712" name="T55"/>
                  <a:gd fmla="*/ 0 w 1321" name="T56"/>
                  <a:gd fmla="*/ 266 h 712" name="T57"/>
                  <a:gd fmla="*/ 0 w 1321" name="T58"/>
                  <a:gd fmla="*/ 264 h 712" name="T59"/>
                  <a:gd fmla="*/ 2 w 1321" name="T60"/>
                  <a:gd fmla="*/ 247 h 712" name="T61"/>
                  <a:gd fmla="*/ 9 w 1321" name="T62"/>
                  <a:gd fmla="*/ 226 h 712" name="T63"/>
                  <a:gd fmla="*/ 29 w 1321" name="T64"/>
                  <a:gd fmla="*/ 188 h 712" name="T65"/>
                  <a:gd fmla="*/ 53 w 1321" name="T66"/>
                  <a:gd fmla="*/ 152 h 712" name="T67"/>
                  <a:gd fmla="*/ 82 w 1321" name="T68"/>
                  <a:gd fmla="*/ 119 h 712" name="T69"/>
                  <a:gd fmla="*/ 114 w 1321" name="T70"/>
                  <a:gd fmla="*/ 89 h 712" name="T71"/>
                  <a:gd fmla="*/ 151 w 1321" name="T72"/>
                  <a:gd fmla="*/ 63 h 712" name="T73"/>
                  <a:gd fmla="*/ 191 w 1321" name="T74"/>
                  <a:gd fmla="*/ 42 h 712" name="T75"/>
                  <a:gd fmla="*/ 232 w 1321" name="T76"/>
                  <a:gd fmla="*/ 24 h 712" name="T77"/>
                  <a:gd fmla="*/ 278 w 1321" name="T78"/>
                  <a:gd fmla="*/ 11 h 712" name="T79"/>
                  <a:gd fmla="*/ 325 w 1321" name="T80"/>
                  <a:gd fmla="*/ 3 h 712" name="T81"/>
                  <a:gd fmla="*/ 374 w 1321" name="T82"/>
                  <a:gd fmla="*/ 0 h 712" name="T83"/>
                  <a:gd fmla="*/ 374 w 1321" name="T84"/>
                  <a:gd fmla="*/ 0 h 712" name="T85"/>
                  <a:gd fmla="*/ 425 w 1321" name="T86"/>
                  <a:gd fmla="*/ 3 h 712" name="T87"/>
                  <a:gd fmla="*/ 474 w 1321" name="T88"/>
                  <a:gd fmla="*/ 12 h 712" name="T89"/>
                  <a:gd fmla="*/ 522 w 1321" name="T90"/>
                  <a:gd fmla="*/ 27 h 712" name="T91"/>
                  <a:gd fmla="*/ 566 w 1321" name="T92"/>
                  <a:gd fmla="*/ 46 h 712" name="T93"/>
                  <a:gd fmla="*/ 606 w 1321" name="T94"/>
                  <a:gd fmla="*/ 69 h 712" name="T95"/>
                  <a:gd fmla="*/ 644 w 1321" name="T96"/>
                  <a:gd fmla="*/ 98 h 712" name="T97"/>
                  <a:gd fmla="*/ 677 w 1321" name="T98"/>
                  <a:gd fmla="*/ 130 h 712" name="T99"/>
                  <a:gd fmla="*/ 705 w 1321" name="T100"/>
                  <a:gd fmla="*/ 165 h 712" name="T101"/>
                  <a:gd fmla="*/ 729 w 1321" name="T102"/>
                  <a:gd fmla="*/ 203 h 712" name="T103"/>
                  <a:gd fmla="*/ 729 w 1321" name="T104"/>
                  <a:gd fmla="*/ 203 h 712"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w 1321" name="T159"/>
                  <a:gd fmla="*/ 0 h 712" name="T160"/>
                  <a:gd fmla="*/ 1321 w 1321" name="T161"/>
                  <a:gd fmla="*/ 712 h 712" name="T162"/>
                </a:gd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b="T162" l="T159" r="T161" t="T160"/>
                <a:pathLst>
                  <a:path h="712" w="1321">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rgbClr val="FF0000">
                      <a:alpha val="0"/>
                    </a:srgbClr>
                  </a:gs>
                </a:gsLst>
                <a:lin ang="5400000" scaled="1"/>
              </a:gradFill>
              <a:ln>
                <a:noFill/>
              </a:ln>
              <a:extLst>
                <a:ext uri="{91240B29-F687-4F45-9708-019B960494DF}">
                  <a14:hiddenLine w="9525">
                    <a:solidFill>
                      <a:srgbClr val="000000"/>
                    </a:solidFill>
                    <a:round/>
                    <a:headEnd/>
                    <a:tailEnd/>
                  </a14:hiddenLine>
                </a:ext>
              </a:extLst>
            </p:spPr>
            <p:txBody>
              <a:bodyPr/>
              <a:lstStyle/>
              <a:p>
                <a:pPr defTabSz="913996">
                  <a:defRPr/>
                </a:pPr>
                <a:endParaRPr altLang="en-US" kern="0" lang="zh-CN" sz="1699">
                  <a:solidFill>
                    <a:sysClr lastClr="000000" val="windowText"/>
                  </a:solidFill>
                  <a:ea charset="-122" pitchFamily="34" typeface="微软雅黑"/>
                </a:endParaRPr>
              </a:p>
            </p:txBody>
          </p:sp>
        </p:grpSp>
        <p:grpSp>
          <p:nvGrpSpPr>
            <p:cNvPr id="8" name="组合 7"/>
            <p:cNvGrpSpPr/>
            <p:nvPr/>
          </p:nvGrpSpPr>
          <p:grpSpPr>
            <a:xfrm>
              <a:off x="6183313" y="4037013"/>
              <a:ext cx="1649412" cy="1647825"/>
              <a:chOff x="6183313" y="4037013"/>
              <a:chExt cx="1649412" cy="1647825"/>
            </a:xfrm>
          </p:grpSpPr>
          <p:sp>
            <p:nvSpPr>
              <p:cNvPr id="18" name="Oval 5"/>
              <p:cNvSpPr>
                <a:spLocks noChangeArrowheads="1"/>
              </p:cNvSpPr>
              <p:nvPr/>
            </p:nvSpPr>
            <p:spPr bwMode="gray">
              <a:xfrm>
                <a:off x="6286500" y="4138613"/>
                <a:ext cx="1439863" cy="1425575"/>
              </a:xfrm>
              <a:prstGeom prst="ellipse">
                <a:avLst/>
              </a:prstGeom>
              <a:gradFill rotWithShape="1">
                <a:gsLst>
                  <a:gs pos="0">
                    <a:srgbClr val="F8F8F8"/>
                  </a:gs>
                  <a:gs pos="100000">
                    <a:srgbClr val="DDDDDD"/>
                  </a:gs>
                </a:gsLst>
                <a:path path="shape">
                  <a:fillToRect b="50000" l="50000" r="50000" t="50000"/>
                </a:path>
              </a:gradFill>
              <a:ln>
                <a:solidFill>
                  <a:srgbClr val="DDDDDD"/>
                </a:solidFill>
              </a:ln>
              <a:extLst/>
            </p:spPr>
            <p:txBody>
              <a:bodyPr anchor="ctr" wrap="none"/>
              <a:lstStyle/>
              <a:p>
                <a:pPr algn="ctr" defTabSz="913996">
                  <a:defRPr/>
                </a:pPr>
                <a:r>
                  <a:rPr altLang="en-US" b="1" kern="0" lang="zh-CN" sz="2399">
                    <a:solidFill>
                      <a:srgbClr val="888888"/>
                    </a:solidFill>
                    <a:ea charset="-122" pitchFamily="34" typeface="微软雅黑"/>
                  </a:rPr>
                  <a:t>平均住院日提升2天</a:t>
                </a:r>
              </a:p>
            </p:txBody>
          </p:sp>
          <p:sp>
            <p:nvSpPr>
              <p:cNvPr id="19" name="Oval 8"/>
              <p:cNvSpPr>
                <a:spLocks noChangeArrowheads="1"/>
              </p:cNvSpPr>
              <p:nvPr/>
            </p:nvSpPr>
            <p:spPr bwMode="invGray">
              <a:xfrm>
                <a:off x="6183313" y="4037013"/>
                <a:ext cx="1649412" cy="1647825"/>
              </a:xfrm>
              <a:prstGeom prst="ellipse">
                <a:avLst/>
              </a:prstGeom>
              <a:noFill/>
              <a:ln cap="rnd" w="19050">
                <a:solidFill>
                  <a:schemeClr val="tx2"/>
                </a:solidFill>
                <a:prstDash val="sysDot"/>
                <a:round/>
              </a:ln>
              <a:effectLst/>
              <a:extLst>
                <a:ext uri="{909E8E84-426E-40DD-AFC4-6F175D3DCCD1}">
                  <a14:hiddenFill>
                    <a:solidFill>
                      <a:schemeClr val="accent1"/>
                    </a:solidFill>
                  </a14:hiddenFill>
                </a:ext>
                <a:ext uri="{AF507438-7753-43E0-B8FC-AC1667EBCBE1}">
                  <a14:hiddenEffects>
                    <a:effectLst>
                      <a:outerShdw algn="ctr" dir="2700000" dist="35921" rotWithShape="0">
                        <a:schemeClr val="bg2"/>
                      </a:outerShdw>
                    </a:effectLst>
                  </a14:hiddenEffects>
                </a:ext>
              </a:extLst>
            </p:spPr>
            <p:txBody>
              <a:bodyPr anchor="ctr" wrap="none"/>
              <a:lstStyle/>
              <a:p>
                <a:pPr defTabSz="913996">
                  <a:defRPr/>
                </a:pPr>
                <a:endParaRPr altLang="en-US" kern="0" lang="zh-CN" sz="1699">
                  <a:solidFill>
                    <a:sysClr lastClr="000000" val="windowText"/>
                  </a:solidFill>
                </a:endParaRPr>
              </a:p>
            </p:txBody>
          </p:sp>
        </p:grpSp>
        <p:grpSp>
          <p:nvGrpSpPr>
            <p:cNvPr id="9" name="组合 8"/>
            <p:cNvGrpSpPr/>
            <p:nvPr/>
          </p:nvGrpSpPr>
          <p:grpSpPr>
            <a:xfrm>
              <a:off x="1611313" y="4160838"/>
              <a:ext cx="1647825" cy="1646237"/>
              <a:chOff x="1611313" y="4160838"/>
              <a:chExt cx="1647825" cy="1646237"/>
            </a:xfrm>
          </p:grpSpPr>
          <p:sp>
            <p:nvSpPr>
              <p:cNvPr id="14" name="Oval 14"/>
              <p:cNvSpPr>
                <a:spLocks noChangeArrowheads="1"/>
              </p:cNvSpPr>
              <p:nvPr/>
            </p:nvSpPr>
            <p:spPr bwMode="gray">
              <a:xfrm>
                <a:off x="1712913" y="4262438"/>
                <a:ext cx="1441450" cy="1425575"/>
              </a:xfrm>
              <a:prstGeom prst="ellipse">
                <a:avLst/>
              </a:prstGeom>
              <a:gradFill rotWithShape="1">
                <a:gsLst>
                  <a:gs pos="0">
                    <a:srgbClr val="F8F8F8"/>
                  </a:gs>
                  <a:gs pos="100000">
                    <a:srgbClr val="DDDDDD"/>
                  </a:gs>
                </a:gsLst>
                <a:path path="shape">
                  <a:fillToRect b="50000" l="50000" r="50000" t="50000"/>
                </a:path>
              </a:gradFill>
              <a:ln>
                <a:solidFill>
                  <a:srgbClr val="DDDDDD"/>
                </a:solidFill>
              </a:ln>
              <a:extLst/>
            </p:spPr>
            <p:txBody>
              <a:bodyPr anchor="ctr" wrap="none"/>
              <a:lstStyle/>
              <a:p>
                <a:pPr algn="ctr" defTabSz="913996">
                  <a:defRPr/>
                </a:pPr>
                <a:r>
                  <a:rPr altLang="en-US" b="1" kern="0" lang="zh-CN" sz="2399">
                    <a:solidFill>
                      <a:srgbClr val="888888"/>
                    </a:solidFill>
                    <a:ea charset="-122" pitchFamily="34" typeface="微软雅黑"/>
                  </a:rPr>
                  <a:t>使用率提升12%</a:t>
                </a:r>
              </a:p>
            </p:txBody>
          </p:sp>
          <p:sp>
            <p:nvSpPr>
              <p:cNvPr id="15" name="Oval 17"/>
              <p:cNvSpPr>
                <a:spLocks noChangeArrowheads="1"/>
              </p:cNvSpPr>
              <p:nvPr/>
            </p:nvSpPr>
            <p:spPr bwMode="invGray">
              <a:xfrm>
                <a:off x="1611313" y="4160838"/>
                <a:ext cx="1647825" cy="1646237"/>
              </a:xfrm>
              <a:prstGeom prst="ellipse">
                <a:avLst/>
              </a:prstGeom>
              <a:noFill/>
              <a:ln cap="rnd" w="19050">
                <a:solidFill>
                  <a:schemeClr val="tx2"/>
                </a:solidFill>
                <a:prstDash val="sysDot"/>
                <a:round/>
              </a:ln>
              <a:effectLst/>
              <a:extLst>
                <a:ext uri="{909E8E84-426E-40DD-AFC4-6F175D3DCCD1}">
                  <a14:hiddenFill>
                    <a:solidFill>
                      <a:schemeClr val="accent1"/>
                    </a:solidFill>
                  </a14:hiddenFill>
                </a:ext>
                <a:ext uri="{AF507438-7753-43E0-B8FC-AC1667EBCBE1}">
                  <a14:hiddenEffects>
                    <a:effectLst>
                      <a:outerShdw algn="ctr" dir="2700000" dist="35921" rotWithShape="0">
                        <a:schemeClr val="bg2"/>
                      </a:outerShdw>
                    </a:effectLst>
                  </a14:hiddenEffects>
                </a:ext>
              </a:extLst>
            </p:spPr>
            <p:txBody>
              <a:bodyPr anchor="ctr" wrap="none"/>
              <a:lstStyle/>
              <a:p>
                <a:pPr defTabSz="913996">
                  <a:defRPr/>
                </a:pPr>
                <a:endParaRPr altLang="en-US" kern="0" lang="zh-CN" sz="1699">
                  <a:solidFill>
                    <a:sysClr lastClr="000000" val="windowText"/>
                  </a:solidFill>
                </a:endParaRPr>
              </a:p>
            </p:txBody>
          </p:sp>
        </p:grpSp>
        <p:grpSp>
          <p:nvGrpSpPr>
            <p:cNvPr id="10" name="组合 9"/>
            <p:cNvGrpSpPr/>
            <p:nvPr/>
          </p:nvGrpSpPr>
          <p:grpSpPr>
            <a:xfrm>
              <a:off x="6091238" y="1295400"/>
              <a:ext cx="1681162" cy="1646238"/>
              <a:chOff x="6091238" y="1295400"/>
              <a:chExt cx="1681162" cy="1646238"/>
            </a:xfrm>
          </p:grpSpPr>
          <p:sp>
            <p:nvSpPr>
              <p:cNvPr id="11" name="Oval 24"/>
              <p:cNvSpPr>
                <a:spLocks noChangeArrowheads="1"/>
              </p:cNvSpPr>
              <p:nvPr/>
            </p:nvSpPr>
            <p:spPr bwMode="gray">
              <a:xfrm>
                <a:off x="6227763" y="1398588"/>
                <a:ext cx="1439862" cy="1423987"/>
              </a:xfrm>
              <a:prstGeom prst="ellipse">
                <a:avLst/>
              </a:prstGeom>
              <a:gradFill rotWithShape="1">
                <a:gsLst>
                  <a:gs pos="0">
                    <a:srgbClr val="F8F8F8"/>
                  </a:gs>
                  <a:gs pos="100000">
                    <a:srgbClr val="DDDDDD"/>
                  </a:gs>
                </a:gsLst>
                <a:path path="shape">
                  <a:fillToRect b="50000" l="50000" r="50000" t="50000"/>
                </a:path>
              </a:gradFill>
              <a:ln>
                <a:solidFill>
                  <a:srgbClr val="DDDDDD"/>
                </a:solidFill>
              </a:ln>
              <a:extLst/>
            </p:spPr>
            <p:txBody>
              <a:bodyPr anchor="ctr" wrap="none"/>
              <a:lstStyle/>
              <a:p>
                <a:pPr algn="ctr" defTabSz="913996">
                  <a:defRPr/>
                </a:pPr>
                <a:r>
                  <a:rPr altLang="en-US" b="1" kern="0" lang="zh-CN" sz="2399">
                    <a:solidFill>
                      <a:srgbClr val="888888"/>
                    </a:solidFill>
                    <a:ea charset="-122" pitchFamily="34" typeface="微软雅黑"/>
                  </a:rPr>
                  <a:t>周转次数提升10%</a:t>
                </a:r>
              </a:p>
            </p:txBody>
          </p:sp>
          <p:sp>
            <p:nvSpPr>
              <p:cNvPr id="12" name="Oval 27"/>
              <p:cNvSpPr>
                <a:spLocks noChangeArrowheads="1"/>
              </p:cNvSpPr>
              <p:nvPr/>
            </p:nvSpPr>
            <p:spPr bwMode="invGray">
              <a:xfrm>
                <a:off x="6091238" y="1295400"/>
                <a:ext cx="1681162" cy="1646238"/>
              </a:xfrm>
              <a:prstGeom prst="ellipse">
                <a:avLst/>
              </a:prstGeom>
              <a:noFill/>
              <a:ln cap="rnd" w="19050">
                <a:solidFill>
                  <a:schemeClr val="tx2"/>
                </a:solidFill>
                <a:prstDash val="sysDot"/>
                <a:round/>
              </a:ln>
              <a:effectLst/>
              <a:extLst>
                <a:ext uri="{909E8E84-426E-40DD-AFC4-6F175D3DCCD1}">
                  <a14:hiddenFill>
                    <a:solidFill>
                      <a:schemeClr val="accent1"/>
                    </a:solidFill>
                  </a14:hiddenFill>
                </a:ext>
                <a:ext uri="{AF507438-7753-43E0-B8FC-AC1667EBCBE1}">
                  <a14:hiddenEffects>
                    <a:effectLst>
                      <a:outerShdw algn="ctr" dir="2700000" dist="35921" rotWithShape="0">
                        <a:schemeClr val="bg2"/>
                      </a:outerShdw>
                    </a:effectLst>
                  </a14:hiddenEffects>
                </a:ext>
              </a:extLst>
            </p:spPr>
            <p:txBody>
              <a:bodyPr anchor="ctr" wrap="none"/>
              <a:lstStyle/>
              <a:p>
                <a:pPr defTabSz="913996">
                  <a:defRPr/>
                </a:pPr>
                <a:endParaRPr altLang="en-US" kern="0" lang="zh-CN" sz="1699">
                  <a:solidFill>
                    <a:sysClr lastClr="000000" val="windowText"/>
                  </a:solidFill>
                </a:endParaRPr>
              </a:p>
            </p:txBody>
          </p:sp>
        </p:grpSp>
      </p:grpSp>
      <p:pic>
        <p:nvPicPr>
          <p:cNvPr descr="C:\Documents and Settings\hp1\桌面\shutterstock_3921214 [转换].png" id="36" name="Picture 2"/>
          <p:cNvPicPr>
            <a:picLocks noChangeArrowheads="1" noChangeAspect="1"/>
          </p:cNvPicPr>
          <p:nvPr/>
        </p:nvPicPr>
        <p:blipFill>
          <a:blip r:embed="rId2">
            <a:extLst>
              <a:ext uri="{28A0092B-C50C-407E-A947-70E740481C1C}">
                <a14:useLocalDpi val="0"/>
              </a:ext>
            </a:extLst>
          </a:blip>
          <a:stretch>
            <a:fillRect/>
          </a:stretch>
        </p:blipFill>
        <p:spPr bwMode="auto">
          <a:xfrm>
            <a:off x="985085" y="3289939"/>
            <a:ext cx="2664719" cy="2190973"/>
          </a:xfrm>
          <a:prstGeom prst="rect">
            <a:avLst/>
          </a:prstGeom>
          <a:noFill/>
          <a:extLst>
            <a:ext uri="{909E8E84-426E-40DD-AFC4-6F175D3DCCD1}">
              <a14:hiddenFill>
                <a:solidFill>
                  <a:srgbClr val="FFFFFF"/>
                </a:solidFill>
              </a14:hiddenFill>
            </a:ext>
          </a:extLst>
        </p:spPr>
      </p:pic>
      <p:sp>
        <p:nvSpPr>
          <p:cNvPr id="37" name="矩形 36"/>
          <p:cNvSpPr/>
          <p:nvPr/>
        </p:nvSpPr>
        <p:spPr>
          <a:xfrm>
            <a:off x="912774" y="7787"/>
            <a:ext cx="2159678" cy="68562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3996"/>
            <a:r>
              <a:rPr altLang="en-US" b="1" lang="zh-CN" sz="2799">
                <a:solidFill>
                  <a:prstClr val="white"/>
                </a:solidFill>
                <a:latin charset="-122" pitchFamily="34" typeface="微软雅黑"/>
                <a:ea charset="-122" pitchFamily="34" typeface="微软雅黑"/>
              </a:rPr>
              <a:t>运营规划</a:t>
            </a:r>
          </a:p>
        </p:txBody>
      </p:sp>
      <p:cxnSp>
        <p:nvCxnSpPr>
          <p:cNvPr id="38" name="直接连接符 37"/>
          <p:cNvCxnSpPr/>
          <p:nvPr/>
        </p:nvCxnSpPr>
        <p:spPr>
          <a:xfrm>
            <a:off x="0" y="693408"/>
            <a:ext cx="12188826" cy="0"/>
          </a:xfrm>
          <a:prstGeom prst="line">
            <a:avLst/>
          </a:prstGeom>
          <a:ln>
            <a:solidFill>
              <a:schemeClr val="bg1">
                <a:lumMod val="75000"/>
                <a:alpha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val="3297773042"/>
      </p:ext>
    </p:extLst>
  </p:cSld>
  <p:clrMapOvr>
    <a:masterClrMapping/>
  </p:clrMapOvr>
  <p:transition spd="slow">
    <p:push dir="u"/>
  </p:transition>
  <p:timing/>
</p:sld>
</file>

<file path=ppt/slides/slide2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文本框 10"/>
          <p:cNvSpPr txBox="1"/>
          <p:nvPr/>
        </p:nvSpPr>
        <p:spPr>
          <a:xfrm>
            <a:off x="907579" y="1020470"/>
            <a:ext cx="3072960" cy="472576"/>
          </a:xfrm>
          <a:prstGeom prst="rect">
            <a:avLst/>
          </a:prstGeom>
          <a:solidFill>
            <a:schemeClr val="tx2">
              <a:alpha val="20000"/>
            </a:schemeClr>
          </a:solidFill>
          <a:ln algn="ctr" cap="rnd" w="12700">
            <a:solidFill>
              <a:schemeClr val="tx2"/>
            </a:solidFill>
            <a:prstDash val="sysDash"/>
            <a:round/>
          </a:ln>
          <a:effectLst/>
          <a:extLst/>
        </p:spPr>
        <p:txBody>
          <a:bodyPr anchor="ctr" bIns="45702" lIns="91403" rIns="91403" tIns="45702" wrap="none"/>
          <a:lstStyle>
            <a:defPPr>
              <a:defRPr lang="zh-CN"/>
            </a:defPPr>
            <a:lvl1pPr fontAlgn="base" indent="97187" latinLnBrk="1">
              <a:spcBef>
                <a:spcPct val="0"/>
              </a:spcBef>
              <a:spcAft>
                <a:spcPct val="0"/>
              </a:spcAft>
              <a:defRPr b="1" kumimoji="1" sz="2400">
                <a:solidFill>
                  <a:schemeClr val="tx2"/>
                </a:solidFill>
                <a:latin charset="-122" pitchFamily="34" typeface="微软雅黑"/>
                <a:ea charset="-122" pitchFamily="34" typeface="微软雅黑"/>
              </a:defRPr>
            </a:lvl1pPr>
          </a:lstStyle>
          <a:p>
            <a:pPr defTabSz="913996"/>
            <a:r>
              <a:rPr altLang="zh-CN" lang="en-US" sz="2399">
                <a:solidFill>
                  <a:srgbClr val="1F497D"/>
                </a:solidFill>
              </a:rPr>
              <a:t>2014年医保指标规划</a:t>
            </a:r>
          </a:p>
        </p:txBody>
      </p:sp>
      <p:sp>
        <p:nvSpPr>
          <p:cNvPr id="3" name="上箭头 2"/>
          <p:cNvSpPr/>
          <p:nvPr/>
        </p:nvSpPr>
        <p:spPr>
          <a:xfrm>
            <a:off x="831697" y="2544041"/>
            <a:ext cx="1079839" cy="2087688"/>
          </a:xfrm>
          <a:prstGeom prst="upArrow">
            <a:avLst/>
          </a:prstGeom>
          <a:solidFill>
            <a:srgbClr val="8CC600"/>
          </a:solidFill>
          <a:ln>
            <a:solidFill>
              <a:srgbClr val="8CC600"/>
            </a:solidFill>
          </a:ln>
        </p:spPr>
        <p:style>
          <a:lnRef idx="2">
            <a:schemeClr val="accent1">
              <a:shade val="50000"/>
            </a:schemeClr>
          </a:lnRef>
          <a:fillRef idx="1">
            <a:schemeClr val="accent1"/>
          </a:fillRef>
          <a:effectRef idx="0">
            <a:schemeClr val="accent1"/>
          </a:effectRef>
          <a:fontRef idx="minor">
            <a:schemeClr val="lt1"/>
          </a:fontRef>
        </p:style>
        <p:txBody>
          <a:bodyPr anchor="ctr" bIns="45702" lIns="91403" rIns="91403" rtlCol="0" tIns="45702"/>
          <a:lstStyle/>
          <a:p>
            <a:pPr algn="ctr" defTabSz="913996"/>
            <a:endParaRPr altLang="en-US" lang="zh-CN" sz="1699">
              <a:solidFill>
                <a:prstClr val="white"/>
              </a:solidFill>
            </a:endParaRPr>
          </a:p>
        </p:txBody>
      </p:sp>
      <p:sp>
        <p:nvSpPr>
          <p:cNvPr id="4" name="TextBox 3"/>
          <p:cNvSpPr txBox="1"/>
          <p:nvPr/>
        </p:nvSpPr>
        <p:spPr>
          <a:xfrm>
            <a:off x="671517" y="4847698"/>
            <a:ext cx="1527976" cy="609259"/>
          </a:xfrm>
          <a:prstGeom prst="rect">
            <a:avLst/>
          </a:prstGeom>
          <a:noFill/>
        </p:spPr>
        <p:txBody>
          <a:bodyPr bIns="45702" lIns="91403" rIns="91403" rtlCol="0" tIns="45702" wrap="square">
            <a:spAutoFit/>
          </a:bodyPr>
          <a:lstStyle/>
          <a:p>
            <a:pPr defTabSz="913996"/>
            <a:r>
              <a:rPr altLang="en-US" b="1" lang="zh-CN" sz="1699">
                <a:solidFill>
                  <a:prstClr val="black"/>
                </a:solidFill>
                <a:latin charset="-122" pitchFamily="34" typeface="微软雅黑"/>
                <a:ea charset="-122" pitchFamily="34" typeface="微软雅黑"/>
              </a:rPr>
              <a:t>医保平均支付比例提升</a:t>
            </a:r>
          </a:p>
        </p:txBody>
      </p:sp>
      <p:sp>
        <p:nvSpPr>
          <p:cNvPr id="5" name="上箭头 4"/>
          <p:cNvSpPr/>
          <p:nvPr/>
        </p:nvSpPr>
        <p:spPr>
          <a:xfrm>
            <a:off x="2669333" y="2591964"/>
            <a:ext cx="1079839" cy="2087688"/>
          </a:xfrm>
          <a:prstGeom prst="up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702" lIns="91403" rIns="91403" rtlCol="0" tIns="45702"/>
          <a:lstStyle/>
          <a:p>
            <a:pPr algn="ctr" defTabSz="913996"/>
            <a:endParaRPr altLang="en-US" lang="zh-CN" sz="1699">
              <a:solidFill>
                <a:prstClr val="white"/>
              </a:solidFill>
            </a:endParaRPr>
          </a:p>
        </p:txBody>
      </p:sp>
      <p:sp>
        <p:nvSpPr>
          <p:cNvPr id="6" name="TextBox 5"/>
          <p:cNvSpPr txBox="1"/>
          <p:nvPr/>
        </p:nvSpPr>
        <p:spPr>
          <a:xfrm>
            <a:off x="2477628" y="4847698"/>
            <a:ext cx="1527976" cy="609259"/>
          </a:xfrm>
          <a:prstGeom prst="rect">
            <a:avLst/>
          </a:prstGeom>
          <a:noFill/>
        </p:spPr>
        <p:txBody>
          <a:bodyPr bIns="45702" lIns="91403" rIns="91403" rtlCol="0" tIns="45702" wrap="square">
            <a:spAutoFit/>
          </a:bodyPr>
          <a:lstStyle/>
          <a:p>
            <a:pPr defTabSz="913996"/>
            <a:r>
              <a:rPr altLang="en-US" b="1" lang="zh-CN" sz="1699">
                <a:solidFill>
                  <a:prstClr val="black"/>
                </a:solidFill>
                <a:latin charset="-122" pitchFamily="34" typeface="微软雅黑"/>
                <a:ea charset="-122" pitchFamily="34" typeface="微软雅黑"/>
              </a:rPr>
              <a:t>医保最高支付限额提高</a:t>
            </a:r>
          </a:p>
        </p:txBody>
      </p:sp>
      <p:sp>
        <p:nvSpPr>
          <p:cNvPr id="7" name="上箭头 6"/>
          <p:cNvSpPr/>
          <p:nvPr/>
        </p:nvSpPr>
        <p:spPr>
          <a:xfrm>
            <a:off x="4719117" y="2601830"/>
            <a:ext cx="1079839" cy="2087688"/>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bIns="45702" lIns="91403" rIns="91403" rtlCol="0" tIns="45702"/>
          <a:lstStyle/>
          <a:p>
            <a:pPr algn="ctr" defTabSz="913996"/>
            <a:endParaRPr altLang="en-US" lang="zh-CN" sz="1699">
              <a:solidFill>
                <a:prstClr val="white"/>
              </a:solidFill>
            </a:endParaRPr>
          </a:p>
        </p:txBody>
      </p:sp>
      <p:sp>
        <p:nvSpPr>
          <p:cNvPr id="8" name="TextBox 7"/>
          <p:cNvSpPr txBox="1"/>
          <p:nvPr/>
        </p:nvSpPr>
        <p:spPr>
          <a:xfrm>
            <a:off x="4558936" y="4873963"/>
            <a:ext cx="1527976" cy="609259"/>
          </a:xfrm>
          <a:prstGeom prst="rect">
            <a:avLst/>
          </a:prstGeom>
          <a:noFill/>
        </p:spPr>
        <p:txBody>
          <a:bodyPr bIns="45702" lIns="91403" rIns="91403" rtlCol="0" tIns="45702" wrap="square">
            <a:spAutoFit/>
          </a:bodyPr>
          <a:lstStyle/>
          <a:p>
            <a:pPr defTabSz="913996"/>
            <a:r>
              <a:rPr altLang="en-US" b="1" lang="zh-CN" sz="1699">
                <a:solidFill>
                  <a:prstClr val="black"/>
                </a:solidFill>
                <a:latin charset="-122" pitchFamily="34" typeface="微软雅黑"/>
                <a:ea charset="-122" pitchFamily="34" typeface="微软雅黑"/>
              </a:rPr>
              <a:t>各级财政补助标准增加</a:t>
            </a:r>
          </a:p>
        </p:txBody>
      </p:sp>
      <p:sp>
        <p:nvSpPr>
          <p:cNvPr id="9" name="TextBox 8"/>
          <p:cNvSpPr txBox="1"/>
          <p:nvPr/>
        </p:nvSpPr>
        <p:spPr>
          <a:xfrm>
            <a:off x="907579" y="1902220"/>
            <a:ext cx="1013044" cy="457012"/>
          </a:xfrm>
          <a:prstGeom prst="rect">
            <a:avLst/>
          </a:prstGeom>
          <a:noFill/>
        </p:spPr>
        <p:txBody>
          <a:bodyPr bIns="45702" lIns="91403" rIns="91403" rtlCol="0" tIns="45702" wrap="square">
            <a:spAutoFit/>
          </a:bodyPr>
          <a:lstStyle/>
          <a:p>
            <a:pPr defTabSz="913996"/>
            <a:r>
              <a:rPr altLang="zh-CN" b="1" lang="en-US" sz="2399">
                <a:solidFill>
                  <a:srgbClr val="9BBB59"/>
                </a:solidFill>
                <a:latin charset="-122" pitchFamily="34" typeface="微软雅黑"/>
                <a:ea charset="-122" pitchFamily="34" typeface="微软雅黑"/>
              </a:rPr>
              <a:t>12%</a:t>
            </a:r>
          </a:p>
        </p:txBody>
      </p:sp>
      <p:sp>
        <p:nvSpPr>
          <p:cNvPr id="10" name="TextBox 9"/>
          <p:cNvSpPr txBox="1"/>
          <p:nvPr/>
        </p:nvSpPr>
        <p:spPr>
          <a:xfrm>
            <a:off x="2756293" y="1933201"/>
            <a:ext cx="1013044" cy="457012"/>
          </a:xfrm>
          <a:prstGeom prst="rect">
            <a:avLst/>
          </a:prstGeom>
          <a:noFill/>
        </p:spPr>
        <p:txBody>
          <a:bodyPr bIns="45702" lIns="91403" rIns="91403" rtlCol="0" tIns="45702" wrap="square">
            <a:spAutoFit/>
          </a:bodyPr>
          <a:lstStyle/>
          <a:p>
            <a:pPr defTabSz="913996"/>
            <a:r>
              <a:rPr altLang="zh-CN" b="1" lang="en-US" sz="2399">
                <a:solidFill>
                  <a:srgbClr val="1F497D"/>
                </a:solidFill>
                <a:latin charset="-122" pitchFamily="34" typeface="微软雅黑"/>
                <a:ea charset="-122" pitchFamily="34" typeface="微软雅黑"/>
              </a:rPr>
              <a:t>3.1%</a:t>
            </a:r>
          </a:p>
        </p:txBody>
      </p:sp>
      <p:sp>
        <p:nvSpPr>
          <p:cNvPr id="11" name="TextBox 10"/>
          <p:cNvSpPr txBox="1"/>
          <p:nvPr/>
        </p:nvSpPr>
        <p:spPr>
          <a:xfrm>
            <a:off x="4097755" y="1943169"/>
            <a:ext cx="2450341" cy="457012"/>
          </a:xfrm>
          <a:prstGeom prst="rect">
            <a:avLst/>
          </a:prstGeom>
          <a:noFill/>
        </p:spPr>
        <p:txBody>
          <a:bodyPr bIns="45702" lIns="91403" rIns="91403" rtlCol="0" tIns="45702" wrap="square">
            <a:spAutoFit/>
          </a:bodyPr>
          <a:lstStyle/>
          <a:p>
            <a:pPr algn="ctr" defTabSz="913996"/>
            <a:r>
              <a:rPr altLang="en-US" b="1" lang="zh-CN" sz="2399">
                <a:solidFill>
                  <a:srgbClr val="FF0000"/>
                </a:solidFill>
                <a:latin charset="-122" pitchFamily="34" typeface="微软雅黑"/>
                <a:ea charset="-122" pitchFamily="34" typeface="微软雅黑"/>
              </a:rPr>
              <a:t>人均提高1.9%</a:t>
            </a:r>
          </a:p>
        </p:txBody>
      </p:sp>
      <p:pic>
        <p:nvPicPr>
          <p:cNvPr id="12" name="图片 11"/>
          <p:cNvPicPr>
            <a:picLocks noChangeAspect="1"/>
          </p:cNvPicPr>
          <p:nvPr/>
        </p:nvPicPr>
        <p:blipFill>
          <a:blip r:embed="rId3">
            <a:extLst>
              <a:ext uri="{28A0092B-C50C-407E-A947-70E740481C1C}">
                <a14:useLocalDpi val="0"/>
              </a:ext>
            </a:extLst>
          </a:blip>
          <a:stretch>
            <a:fillRect/>
          </a:stretch>
        </p:blipFill>
        <p:spPr>
          <a:xfrm>
            <a:off x="7611213" y="1601304"/>
            <a:ext cx="3622775" cy="4939882"/>
          </a:xfrm>
          <a:prstGeom prst="roundRect">
            <a:avLst>
              <a:gd fmla="val 16667" name="adj"/>
            </a:avLst>
          </a:prstGeom>
          <a:ln w="28575">
            <a:solidFill>
              <a:schemeClr val="tx2"/>
            </a:solidFill>
          </a:ln>
          <a:effectLst>
            <a:outerShdw algn="tl" blurRad="76200" dir="7800000" dist="38100" rotWithShape="0">
              <a:srgbClr val="000000">
                <a:alpha val="40000"/>
              </a:srgbClr>
            </a:outerShdw>
          </a:effectLst>
          <a:scene3d>
            <a:camera prst="orthographicFront"/>
            <a:lightRig dir="t" rig="contrasting">
              <a:rot lat="0" lon="0" rev="4200000"/>
            </a:lightRig>
          </a:scene3d>
          <a:sp3d prstMaterial="plastic">
            <a:bevelT h="114300" prst="relaxedInset" w="381000"/>
            <a:contourClr>
              <a:srgbClr val="969696"/>
            </a:contourClr>
          </a:sp3d>
        </p:spPr>
      </p:pic>
      <p:sp>
        <p:nvSpPr>
          <p:cNvPr id="14" name="矩形 13"/>
          <p:cNvSpPr/>
          <p:nvPr/>
        </p:nvSpPr>
        <p:spPr>
          <a:xfrm>
            <a:off x="912774" y="7787"/>
            <a:ext cx="2159678" cy="68562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3996"/>
            <a:r>
              <a:rPr altLang="en-US" b="1" lang="zh-CN" sz="2799">
                <a:solidFill>
                  <a:prstClr val="white"/>
                </a:solidFill>
                <a:latin charset="-122" pitchFamily="34" typeface="微软雅黑"/>
                <a:ea charset="-122" pitchFamily="34" typeface="微软雅黑"/>
              </a:rPr>
              <a:t>运营规划</a:t>
            </a:r>
          </a:p>
        </p:txBody>
      </p:sp>
      <p:cxnSp>
        <p:nvCxnSpPr>
          <p:cNvPr id="15" name="直接连接符 14"/>
          <p:cNvCxnSpPr/>
          <p:nvPr/>
        </p:nvCxnSpPr>
        <p:spPr>
          <a:xfrm>
            <a:off x="0" y="693408"/>
            <a:ext cx="12188826" cy="0"/>
          </a:xfrm>
          <a:prstGeom prst="line">
            <a:avLst/>
          </a:prstGeom>
          <a:ln>
            <a:solidFill>
              <a:schemeClr val="bg1">
                <a:lumMod val="75000"/>
                <a:alpha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val="1330938114"/>
      </p:ext>
    </p:extLst>
  </p:cSld>
  <p:clrMapOvr>
    <a:masterClrMapping/>
  </p:clrMapOvr>
  <p:transition spd="slow">
    <p:push dir="u"/>
  </p:transition>
  <p:timing/>
</p:sld>
</file>

<file path=ppt/slides/slide2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文本框 1"/>
          <p:cNvSpPr txBox="1"/>
          <p:nvPr/>
        </p:nvSpPr>
        <p:spPr>
          <a:xfrm>
            <a:off x="809605" y="2174324"/>
            <a:ext cx="7396843" cy="2529840"/>
          </a:xfrm>
          <a:prstGeom prst="rect">
            <a:avLst/>
          </a:prstGeom>
          <a:noFill/>
        </p:spPr>
        <p:txBody>
          <a:bodyPr rtlCol="0" wrap="square">
            <a:spAutoFit/>
          </a:bodyPr>
          <a:lstStyle/>
          <a:p>
            <a:pPr>
              <a:lnSpc>
                <a:spcPct val="200000"/>
              </a:lnSpc>
            </a:pPr>
            <a:r>
              <a:rPr altLang="en-US" lang="zh-CN" smtClean="0" sz="2000">
                <a:latin charset="-122" pitchFamily="34" typeface="微软雅黑"/>
                <a:ea charset="-122" pitchFamily="34" typeface="微软雅黑"/>
              </a:rPr>
              <a:t>争取农合医保报销总额提升12%；</a:t>
            </a:r>
          </a:p>
          <a:p>
            <a:pPr>
              <a:lnSpc>
                <a:spcPct val="200000"/>
              </a:lnSpc>
            </a:pPr>
            <a:r>
              <a:rPr altLang="en-US" lang="zh-CN" smtClean="0" sz="2000">
                <a:latin charset="-122" pitchFamily="34" typeface="微软雅黑"/>
                <a:ea charset="-122" pitchFamily="34" typeface="微软雅黑"/>
              </a:rPr>
              <a:t>争取将PET-CT、血透纳入农合医保；</a:t>
            </a:r>
          </a:p>
          <a:p>
            <a:pPr>
              <a:lnSpc>
                <a:spcPct val="200000"/>
              </a:lnSpc>
            </a:pPr>
            <a:r>
              <a:rPr altLang="en-US" lang="zh-CN" smtClean="0" sz="2000">
                <a:latin charset="-122" pitchFamily="34" typeface="微软雅黑"/>
                <a:ea charset="-122" pitchFamily="34" typeface="微软雅黑"/>
              </a:rPr>
              <a:t>争取农合医保人均支付费用上升7%；</a:t>
            </a:r>
          </a:p>
          <a:p>
            <a:pPr>
              <a:lnSpc>
                <a:spcPct val="200000"/>
              </a:lnSpc>
            </a:pPr>
            <a:r>
              <a:rPr altLang="en-US" lang="zh-CN" smtClean="0" sz="2000">
                <a:latin charset="-122" pitchFamily="34" typeface="微软雅黑"/>
                <a:ea charset="-122" pitchFamily="34" typeface="微软雅黑"/>
              </a:rPr>
              <a:t>医保最高支付限额提升3.5%；</a:t>
            </a:r>
          </a:p>
        </p:txBody>
      </p:sp>
      <p:sp>
        <p:nvSpPr>
          <p:cNvPr id="3" name="文本框 10"/>
          <p:cNvSpPr txBox="1"/>
          <p:nvPr/>
        </p:nvSpPr>
        <p:spPr>
          <a:xfrm>
            <a:off x="907579" y="1020470"/>
            <a:ext cx="3072960" cy="472576"/>
          </a:xfrm>
          <a:prstGeom prst="rect">
            <a:avLst/>
          </a:prstGeom>
          <a:solidFill>
            <a:schemeClr val="tx2">
              <a:alpha val="20000"/>
            </a:schemeClr>
          </a:solidFill>
          <a:ln algn="ctr" cap="rnd" w="12700">
            <a:solidFill>
              <a:schemeClr val="tx2"/>
            </a:solidFill>
            <a:prstDash val="sysDash"/>
            <a:round/>
          </a:ln>
          <a:effectLst/>
          <a:extLst/>
        </p:spPr>
        <p:txBody>
          <a:bodyPr anchor="ctr" bIns="45702" lIns="91403" rIns="91403" tIns="45702" wrap="none"/>
          <a:lstStyle>
            <a:defPPr>
              <a:defRPr lang="zh-CN"/>
            </a:defPPr>
            <a:lvl1pPr fontAlgn="base" indent="97187" latinLnBrk="1">
              <a:spcBef>
                <a:spcPct val="0"/>
              </a:spcBef>
              <a:spcAft>
                <a:spcPct val="0"/>
              </a:spcAft>
              <a:defRPr b="1" kumimoji="1" sz="2400">
                <a:solidFill>
                  <a:schemeClr val="tx2"/>
                </a:solidFill>
                <a:latin charset="-122" pitchFamily="34" typeface="微软雅黑"/>
                <a:ea charset="-122" pitchFamily="34" typeface="微软雅黑"/>
              </a:defRPr>
            </a:lvl1pPr>
          </a:lstStyle>
          <a:p>
            <a:pPr defTabSz="913996"/>
            <a:r>
              <a:rPr altLang="zh-CN" lang="en-US" sz="2399">
                <a:solidFill>
                  <a:srgbClr val="1F497D"/>
                </a:solidFill>
              </a:rPr>
              <a:t>2014年医保指标规划</a:t>
            </a:r>
          </a:p>
        </p:txBody>
      </p:sp>
      <p:sp>
        <p:nvSpPr>
          <p:cNvPr id="4" name="矩形 3"/>
          <p:cNvSpPr/>
          <p:nvPr/>
        </p:nvSpPr>
        <p:spPr>
          <a:xfrm>
            <a:off x="912774" y="7787"/>
            <a:ext cx="2159678" cy="68562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3996"/>
            <a:r>
              <a:rPr altLang="en-US" b="1" lang="zh-CN" sz="2799">
                <a:solidFill>
                  <a:prstClr val="white"/>
                </a:solidFill>
                <a:latin charset="-122" pitchFamily="34" typeface="微软雅黑"/>
                <a:ea charset="-122" pitchFamily="34" typeface="微软雅黑"/>
              </a:rPr>
              <a:t>运营规划</a:t>
            </a:r>
          </a:p>
        </p:txBody>
      </p:sp>
      <p:cxnSp>
        <p:nvCxnSpPr>
          <p:cNvPr id="5" name="直接连接符 4"/>
          <p:cNvCxnSpPr/>
          <p:nvPr/>
        </p:nvCxnSpPr>
        <p:spPr>
          <a:xfrm>
            <a:off x="0" y="693408"/>
            <a:ext cx="12188826" cy="0"/>
          </a:xfrm>
          <a:prstGeom prst="line">
            <a:avLst/>
          </a:prstGeom>
          <a:ln>
            <a:solidFill>
              <a:schemeClr val="bg1">
                <a:lumMod val="75000"/>
                <a:alpha val="50000"/>
              </a:schemeClr>
            </a:solidFill>
          </a:ln>
        </p:spPr>
        <p:style>
          <a:lnRef idx="1">
            <a:schemeClr val="accent1"/>
          </a:lnRef>
          <a:fillRef idx="0">
            <a:schemeClr val="accent1"/>
          </a:fillRef>
          <a:effectRef idx="0">
            <a:schemeClr val="accent1"/>
          </a:effectRef>
          <a:fontRef idx="minor">
            <a:schemeClr val="tx1"/>
          </a:fontRef>
        </p:style>
      </p:cxnSp>
      <p:pic>
        <p:nvPicPr>
          <p:cNvPr id="7" name="图片 6"/>
          <p:cNvPicPr>
            <a:picLocks noChangeAspect="1"/>
          </p:cNvPicPr>
          <p:nvPr/>
        </p:nvPicPr>
        <p:blipFill>
          <a:blip r:embed="rId2">
            <a:extLst>
              <a:ext uri="{28A0092B-C50C-407E-A947-70E740481C1C}">
                <a14:useLocalDpi val="0"/>
              </a:ext>
            </a:extLst>
          </a:blip>
          <a:stretch>
            <a:fillRect/>
          </a:stretch>
        </p:blipFill>
        <p:spPr>
          <a:xfrm>
            <a:off x="7056042" y="1379030"/>
            <a:ext cx="3622775" cy="4939882"/>
          </a:xfrm>
          <a:prstGeom prst="roundRect">
            <a:avLst>
              <a:gd fmla="val 16667" name="adj"/>
            </a:avLst>
          </a:prstGeom>
          <a:ln w="28575">
            <a:solidFill>
              <a:schemeClr val="tx2"/>
            </a:solidFill>
          </a:ln>
          <a:effectLst>
            <a:outerShdw algn="tl" blurRad="76200" dir="7800000" dist="38100" rotWithShape="0">
              <a:srgbClr val="000000">
                <a:alpha val="40000"/>
              </a:srgbClr>
            </a:outerShdw>
          </a:effectLst>
          <a:scene3d>
            <a:camera prst="orthographicFront"/>
            <a:lightRig dir="t" rig="contrasting">
              <a:rot lat="0" lon="0" rev="4200000"/>
            </a:lightRig>
          </a:scene3d>
          <a:sp3d prstMaterial="plastic">
            <a:bevelT h="114300" prst="relaxedInset" w="381000"/>
            <a:contourClr>
              <a:srgbClr val="969696"/>
            </a:contourClr>
          </a:sp3d>
        </p:spPr>
      </p:pic>
      <p:sp>
        <p:nvSpPr>
          <p:cNvPr id="8" name="TextBox 12"/>
          <p:cNvSpPr txBox="1"/>
          <p:nvPr/>
        </p:nvSpPr>
        <p:spPr>
          <a:xfrm>
            <a:off x="391957" y="5859332"/>
            <a:ext cx="5992514" cy="365572"/>
          </a:xfrm>
          <a:prstGeom prst="rect">
            <a:avLst/>
          </a:prstGeom>
          <a:noFill/>
          <a:ln>
            <a:solidFill>
              <a:schemeClr val="tx2"/>
            </a:solidFill>
          </a:ln>
        </p:spPr>
        <p:txBody>
          <a:bodyPr bIns="45702" lIns="91403" rIns="91403" rtlCol="0" tIns="45702" wrap="square">
            <a:spAutoFit/>
          </a:bodyPr>
          <a:lstStyle/>
          <a:p>
            <a:pPr algn="ctr" defTabSz="913996"/>
            <a:r>
              <a:rPr altLang="en-US" lang="zh-CN" sz="1799">
                <a:solidFill>
                  <a:srgbClr val="1F497D"/>
                </a:solidFill>
                <a:latin charset="-122" pitchFamily="34" typeface="微软雅黑"/>
                <a:ea charset="-122" pitchFamily="34" typeface="微软雅黑"/>
              </a:rPr>
              <a:t>医院公关部、医务科争取政府支持，配合完成各项指标。</a:t>
            </a:r>
          </a:p>
        </p:txBody>
      </p:sp>
    </p:spTree>
    <p:extLst>
      <p:ext uri="{BB962C8B-B14F-4D97-AF65-F5344CB8AC3E}">
        <p14:creationId val="1381382607"/>
      </p:ext>
    </p:extLst>
  </p:cSld>
  <p:clrMapOvr>
    <a:masterClrMapping/>
  </p:clrMapOvr>
  <mc:AlternateContent>
    <mc:Choice Requires="p14">
      <p:transition p14:dur="2000" spd="slow"/>
    </mc:Choice>
    <mc:Fallback>
      <p:transition spd="slow"/>
    </mc:Fallback>
  </mc:AlternateContent>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1"/>
          <p:cNvSpPr/>
          <p:nvPr/>
        </p:nvSpPr>
        <p:spPr>
          <a:xfrm>
            <a:off x="-27053" y="1701258"/>
            <a:ext cx="5183226" cy="1655753"/>
          </a:xfrm>
          <a:prstGeom prst="rect">
            <a:avLst/>
          </a:prstGeom>
          <a:solidFill>
            <a:schemeClr val="tx2">
              <a:alpha val="2509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34070"/>
            <a:endParaRPr altLang="en-US" lang="zh-CN" sz="1699">
              <a:solidFill>
                <a:srgbClr val="1F497D"/>
              </a:solidFill>
            </a:endParaRPr>
          </a:p>
        </p:txBody>
      </p:sp>
      <p:sp>
        <p:nvSpPr>
          <p:cNvPr id="3" name="矩形 2"/>
          <p:cNvSpPr/>
          <p:nvPr/>
        </p:nvSpPr>
        <p:spPr>
          <a:xfrm>
            <a:off x="5300151" y="1701258"/>
            <a:ext cx="287957" cy="165575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3996"/>
            <a:endParaRPr altLang="en-US" lang="zh-CN" sz="1699">
              <a:solidFill>
                <a:srgbClr val="1F497D"/>
              </a:solidFill>
            </a:endParaRPr>
          </a:p>
        </p:txBody>
      </p:sp>
      <p:sp>
        <p:nvSpPr>
          <p:cNvPr id="4" name="TextBox 11"/>
          <p:cNvSpPr txBox="1"/>
          <p:nvPr/>
        </p:nvSpPr>
        <p:spPr>
          <a:xfrm>
            <a:off x="563632" y="2196979"/>
            <a:ext cx="1554480" cy="639928"/>
          </a:xfrm>
          <a:prstGeom prst="rect">
            <a:avLst/>
          </a:prstGeom>
          <a:noFill/>
        </p:spPr>
        <p:txBody>
          <a:bodyPr rtlCol="0" wrap="none">
            <a:spAutoFit/>
          </a:bodyPr>
          <a:lstStyle/>
          <a:p>
            <a:pPr algn="r" defTabSz="913996"/>
            <a:r>
              <a:rPr altLang="en-US" b="1" lang="zh-CN" sz="3599">
                <a:solidFill>
                  <a:srgbClr val="1F497D"/>
                </a:solidFill>
                <a:latin charset="-122" pitchFamily="34" typeface="微软雅黑"/>
                <a:ea charset="-122" pitchFamily="34" typeface="微软雅黑"/>
              </a:rPr>
              <a:t>第一章</a:t>
            </a:r>
          </a:p>
        </p:txBody>
      </p:sp>
      <p:sp>
        <p:nvSpPr>
          <p:cNvPr id="5" name="文本占位符 3"/>
          <p:cNvSpPr txBox="1"/>
          <p:nvPr/>
        </p:nvSpPr>
        <p:spPr>
          <a:xfrm>
            <a:off x="5804076" y="2133988"/>
            <a:ext cx="4186412" cy="431935"/>
          </a:xfrm>
          <a:prstGeom prst="rect">
            <a:avLst/>
          </a:prstGeom>
        </p:spPr>
        <p:txBody>
          <a:bodyPr anchor="ctr" bIns="45708" lIns="91416" rIns="91416" rtlCol="0" tIns="45708" vert="horz">
            <a:noAutofit/>
          </a:bodyPr>
          <a:lstStyle>
            <a:lvl1pPr algn="l" defTabSz="914400" eaLnBrk="1" hangingPunct="1" indent="0" latinLnBrk="0" marL="0" rtl="0">
              <a:spcBef>
                <a:spcPct val="20000"/>
              </a:spcBef>
              <a:buFont charset="0" panose="020b0604020202020204" pitchFamily="34" typeface="Arial"/>
              <a:buNone/>
              <a:defRPr b="1" kern="1200" sz="2800">
                <a:solidFill>
                  <a:srgbClr val="56762C"/>
                </a:solidFill>
                <a:latin typeface="+mn-lt"/>
                <a:ea typeface="+mn-ea"/>
                <a:cs typeface="+mn-cs"/>
              </a:defRPr>
            </a:lvl1pPr>
            <a:lvl2pPr algn="l" defTabSz="914400" eaLnBrk="1" hangingPunct="1" indent="0" latinLnBrk="0" marL="457200" rtl="0">
              <a:spcBef>
                <a:spcPct val="20000"/>
              </a:spcBef>
              <a:buFont charset="0" panose="020b0604020202020204" pitchFamily="34" typeface="Arial"/>
              <a:buNone/>
              <a:defRPr kern="1200" sz="1800">
                <a:solidFill>
                  <a:schemeClr val="tx1">
                    <a:tint val="75000"/>
                  </a:schemeClr>
                </a:solidFill>
                <a:latin typeface="+mn-lt"/>
                <a:ea typeface="+mn-ea"/>
                <a:cs typeface="+mn-cs"/>
              </a:defRPr>
            </a:lvl2pPr>
            <a:lvl3pPr algn="l" defTabSz="914400" eaLnBrk="1" hangingPunct="1" indent="0" latinLnBrk="0" marL="914400" rtl="0">
              <a:spcBef>
                <a:spcPct val="20000"/>
              </a:spcBef>
              <a:buFont charset="0" panose="020b0604020202020204" pitchFamily="34" typeface="Arial"/>
              <a:buNone/>
              <a:defRPr kern="1200" sz="1600">
                <a:solidFill>
                  <a:schemeClr val="tx1">
                    <a:tint val="75000"/>
                  </a:schemeClr>
                </a:solidFill>
                <a:latin typeface="+mn-lt"/>
                <a:ea typeface="+mn-ea"/>
                <a:cs typeface="+mn-cs"/>
              </a:defRPr>
            </a:lvl3pPr>
            <a:lvl4pPr algn="l" defTabSz="914400" eaLnBrk="1" hangingPunct="1" indent="0" latinLnBrk="0" marL="1371600" rtl="0">
              <a:spcBef>
                <a:spcPct val="20000"/>
              </a:spcBef>
              <a:buFont charset="0" panose="020b0604020202020204" pitchFamily="34" typeface="Arial"/>
              <a:buNone/>
              <a:defRPr kern="1200" sz="1400">
                <a:solidFill>
                  <a:schemeClr val="tx1">
                    <a:tint val="75000"/>
                  </a:schemeClr>
                </a:solidFill>
                <a:latin typeface="+mn-lt"/>
                <a:ea typeface="+mn-ea"/>
                <a:cs typeface="+mn-cs"/>
              </a:defRPr>
            </a:lvl4pPr>
            <a:lvl5pPr algn="l" defTabSz="914400" eaLnBrk="1" hangingPunct="1" indent="0" latinLnBrk="0" marL="1828800" rtl="0">
              <a:spcBef>
                <a:spcPct val="20000"/>
              </a:spcBef>
              <a:buFont charset="0" panose="020b0604020202020204" pitchFamily="34" typeface="Arial"/>
              <a:buNone/>
              <a:defRPr kern="1200" sz="1400">
                <a:solidFill>
                  <a:schemeClr val="tx1">
                    <a:tint val="75000"/>
                  </a:schemeClr>
                </a:solidFill>
                <a:latin typeface="+mn-lt"/>
                <a:ea typeface="+mn-ea"/>
                <a:cs typeface="+mn-cs"/>
              </a:defRPr>
            </a:lvl5pPr>
            <a:lvl6pPr algn="l" defTabSz="914400" eaLnBrk="1" hangingPunct="1" indent="0" latinLnBrk="0" marL="2286000" rtl="0">
              <a:spcBef>
                <a:spcPct val="20000"/>
              </a:spcBef>
              <a:buFont charset="0" panose="020b0604020202020204" pitchFamily="34" typeface="Arial"/>
              <a:buNone/>
              <a:defRPr kern="1200" sz="1400">
                <a:solidFill>
                  <a:schemeClr val="tx1">
                    <a:tint val="75000"/>
                  </a:schemeClr>
                </a:solidFill>
                <a:latin typeface="+mn-lt"/>
                <a:ea typeface="+mn-ea"/>
                <a:cs typeface="+mn-cs"/>
              </a:defRPr>
            </a:lvl6pPr>
            <a:lvl7pPr algn="l" defTabSz="914400" eaLnBrk="1" hangingPunct="1" indent="0" latinLnBrk="0" marL="2743200" rtl="0">
              <a:spcBef>
                <a:spcPct val="20000"/>
              </a:spcBef>
              <a:buFont charset="0" panose="020b0604020202020204" pitchFamily="34" typeface="Arial"/>
              <a:buNone/>
              <a:defRPr kern="1200" sz="1400">
                <a:solidFill>
                  <a:schemeClr val="tx1">
                    <a:tint val="75000"/>
                  </a:schemeClr>
                </a:solidFill>
                <a:latin typeface="+mn-lt"/>
                <a:ea typeface="+mn-ea"/>
                <a:cs typeface="+mn-cs"/>
              </a:defRPr>
            </a:lvl7pPr>
            <a:lvl8pPr algn="l" defTabSz="914400" eaLnBrk="1" hangingPunct="1" indent="0" latinLnBrk="0" marL="3200400" rtl="0">
              <a:spcBef>
                <a:spcPct val="20000"/>
              </a:spcBef>
              <a:buFont charset="0" panose="020b0604020202020204" pitchFamily="34" typeface="Arial"/>
              <a:buNone/>
              <a:defRPr kern="1200" sz="1400">
                <a:solidFill>
                  <a:schemeClr val="tx1">
                    <a:tint val="75000"/>
                  </a:schemeClr>
                </a:solidFill>
                <a:latin typeface="+mn-lt"/>
                <a:ea typeface="+mn-ea"/>
                <a:cs typeface="+mn-cs"/>
              </a:defRPr>
            </a:lvl8pPr>
            <a:lvl9pPr algn="l" defTabSz="914400" eaLnBrk="1" hangingPunct="1" indent="0" latinLnBrk="0" marL="3657600" rtl="0">
              <a:spcBef>
                <a:spcPct val="20000"/>
              </a:spcBef>
              <a:buFont charset="0" panose="020b0604020202020204" pitchFamily="34" typeface="Arial"/>
              <a:buNone/>
              <a:defRPr kern="1200" sz="1400">
                <a:solidFill>
                  <a:schemeClr val="tx1">
                    <a:tint val="75000"/>
                  </a:schemeClr>
                </a:solidFill>
                <a:latin typeface="+mn-lt"/>
                <a:ea typeface="+mn-ea"/>
                <a:cs typeface="+mn-cs"/>
              </a:defRPr>
            </a:lvl9pPr>
          </a:lstStyle>
          <a:p>
            <a:r>
              <a:rPr altLang="zh-CN" lang="en-US" sz="2799">
                <a:solidFill>
                  <a:srgbClr val="1F497D"/>
                </a:solidFill>
                <a:latin charset="0" pitchFamily="34" typeface="Impact"/>
                <a:ea charset="-122" pitchFamily="34" typeface="微软雅黑"/>
              </a:rPr>
              <a:t>01  医院战略规划</a:t>
            </a:r>
          </a:p>
        </p:txBody>
      </p:sp>
      <p:sp>
        <p:nvSpPr>
          <p:cNvPr id="7" name="矩形 6"/>
          <p:cNvSpPr/>
          <p:nvPr/>
        </p:nvSpPr>
        <p:spPr>
          <a:xfrm>
            <a:off x="5804076" y="2759037"/>
            <a:ext cx="4535323" cy="21594"/>
          </a:xfrm>
          <a:prstGeom prst="rect">
            <a:avLst/>
          </a:prstGeom>
          <a:solidFill>
            <a:schemeClr val="tx2"/>
          </a:solidFill>
          <a:ln>
            <a:solidFill>
              <a:schemeClr val="tx2"/>
            </a:solidFill>
          </a:ln>
          <a:effectLst/>
        </p:spPr>
        <p:style>
          <a:lnRef idx="1">
            <a:schemeClr val="accent6"/>
          </a:lnRef>
          <a:fillRef idx="3">
            <a:schemeClr val="accent6"/>
          </a:fillRef>
          <a:effectRef idx="2">
            <a:schemeClr val="accent6"/>
          </a:effectRef>
          <a:fontRef idx="minor">
            <a:schemeClr val="lt1"/>
          </a:fontRef>
        </p:style>
        <p:txBody>
          <a:bodyPr anchor="ctr" rtlCol="0"/>
          <a:lstStyle/>
          <a:p>
            <a:pPr algn="ctr" defTabSz="913996"/>
            <a:endParaRPr lang="en-US" sz="1699">
              <a:solidFill>
                <a:srgbClr val="1F497D"/>
              </a:solidFill>
            </a:endParaRPr>
          </a:p>
        </p:txBody>
      </p:sp>
      <p:pic>
        <p:nvPicPr>
          <p:cNvPr id="8" name="Picture 2"/>
          <p:cNvPicPr>
            <a:picLocks noChangeArrowheads="1" noChangeAspect="1"/>
          </p:cNvPicPr>
          <p:nvPr/>
        </p:nvPicPr>
        <p:blipFill>
          <a:blip r:embed="rId3">
            <a:extLst>
              <a:ext uri="{28A0092B-C50C-407E-A947-70E740481C1C}">
                <a14:useLocalDpi val="0"/>
              </a:ext>
            </a:extLst>
          </a:blip>
          <a:stretch>
            <a:fillRect/>
          </a:stretch>
        </p:blipFill>
        <p:spPr bwMode="auto">
          <a:xfrm>
            <a:off x="2803080" y="1846030"/>
            <a:ext cx="2114331" cy="1349649"/>
          </a:xfrm>
          <a:prstGeom prst="rect">
            <a:avLst/>
          </a:prstGeom>
          <a:blipFill dpi="0" rotWithShape="1">
            <a:blip r:embed="rId2">
              <a:extLst>
                <a:ext uri="{28A0092B-C50C-407E-A947-70E740481C1C}">
                  <a14:useLocalDpi val="0"/>
                </a:ext>
              </a:extLst>
            </a:blip>
            <a:stretch>
              <a:fillRect/>
            </a:stretch>
          </a:blipFill>
          <a:ln w="28575">
            <a:solidFill>
              <a:schemeClr val="bg1"/>
            </a:solidFill>
          </a:ln>
          <a:effectLst/>
          <a:extLst/>
        </p:spPr>
      </p:pic>
      <p:sp>
        <p:nvSpPr>
          <p:cNvPr id="9" name="矩形 8"/>
          <p:cNvSpPr/>
          <p:nvPr/>
        </p:nvSpPr>
        <p:spPr>
          <a:xfrm>
            <a:off x="5850460" y="2853086"/>
            <a:ext cx="3597467" cy="1367796"/>
          </a:xfrm>
          <a:prstGeom prst="rect">
            <a:avLst/>
          </a:prstGeom>
        </p:spPr>
        <p:txBody>
          <a:bodyPr anchor="ctr" bIns="45708" lIns="91416" rIns="91416" rtlCol="0" tIns="45708" vert="horz">
            <a:noAutofit/>
          </a:bodyPr>
          <a:lstStyle/>
          <a:p>
            <a:pPr>
              <a:lnSpc>
                <a:spcPct val="150000"/>
              </a:lnSpc>
              <a:spcBef>
                <a:spcPct val="20000"/>
              </a:spcBef>
              <a:buFont charset="0" panose="020b0604020202020204" pitchFamily="34" typeface="Arial"/>
              <a:buNone/>
            </a:pPr>
            <a:r>
              <a:rPr altLang="zh-CN" lang="en-US" sz="1600">
                <a:solidFill>
                  <a:srgbClr val="1F497D"/>
                </a:solidFill>
                <a:ea charset="-122" pitchFamily="34" typeface="微软雅黑"/>
              </a:rPr>
              <a:t>1、2014年医院战略目标</a:t>
            </a:r>
          </a:p>
          <a:p>
            <a:pPr>
              <a:lnSpc>
                <a:spcPct val="150000"/>
              </a:lnSpc>
              <a:spcBef>
                <a:spcPct val="20000"/>
              </a:spcBef>
              <a:buFont charset="0" panose="020b0604020202020204" pitchFamily="34" typeface="Arial"/>
              <a:buNone/>
            </a:pPr>
            <a:r>
              <a:rPr altLang="zh-CN" lang="en-US" sz="1600">
                <a:solidFill>
                  <a:srgbClr val="1F497D"/>
                </a:solidFill>
                <a:ea charset="-122" pitchFamily="34" typeface="微软雅黑"/>
              </a:rPr>
              <a:t>2、2014年医院整体战略定位</a:t>
            </a:r>
          </a:p>
          <a:p>
            <a:pPr>
              <a:lnSpc>
                <a:spcPct val="150000"/>
              </a:lnSpc>
              <a:spcBef>
                <a:spcPct val="20000"/>
              </a:spcBef>
              <a:buFont charset="0" panose="020b0604020202020204" pitchFamily="34" typeface="Arial"/>
              <a:buNone/>
            </a:pPr>
            <a:r>
              <a:rPr altLang="zh-CN" lang="en-US" sz="1600">
                <a:solidFill>
                  <a:srgbClr val="1F497D"/>
                </a:solidFill>
                <a:ea charset="-122" pitchFamily="34" typeface="微软雅黑"/>
              </a:rPr>
              <a:t>3、2014年医院战略规划</a:t>
            </a:r>
          </a:p>
        </p:txBody>
      </p:sp>
      <p:sp>
        <p:nvSpPr>
          <p:cNvPr id="11" name="矩形 10"/>
          <p:cNvSpPr/>
          <p:nvPr/>
        </p:nvSpPr>
        <p:spPr>
          <a:xfrm>
            <a:off x="5854078" y="5012763"/>
            <a:ext cx="3597467" cy="338454"/>
          </a:xfrm>
          <a:prstGeom prst="rect">
            <a:avLst/>
          </a:prstGeom>
        </p:spPr>
        <p:txBody>
          <a:bodyPr anchor="ctr" bIns="45708" lIns="91416" rIns="91416" rtlCol="0" tIns="45708" vert="horz">
            <a:noAutofit/>
          </a:bodyPr>
          <a:lstStyle/>
          <a:p>
            <a:pPr>
              <a:spcBef>
                <a:spcPct val="20000"/>
              </a:spcBef>
              <a:buFont charset="0" panose="020b0604020202020204" pitchFamily="34" typeface="Arial"/>
              <a:buNone/>
            </a:pPr>
            <a:endParaRPr altLang="en-US" lang="zh-CN" sz="1600">
              <a:solidFill>
                <a:srgbClr val="1F497D"/>
              </a:solidFill>
              <a:ea charset="-122" pitchFamily="34" typeface="微软雅黑"/>
            </a:endParaRPr>
          </a:p>
        </p:txBody>
      </p:sp>
      <p:sp>
        <p:nvSpPr>
          <p:cNvPr id="12" name="矩形 11"/>
          <p:cNvSpPr/>
          <p:nvPr/>
        </p:nvSpPr>
        <p:spPr>
          <a:xfrm>
            <a:off x="10066840" y="117643"/>
            <a:ext cx="2015699" cy="57591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702" lIns="91403" rIns="91403" rtlCol="0" tIns="45702"/>
          <a:lstStyle/>
          <a:p>
            <a:pPr algn="ctr" defTabSz="913996"/>
            <a:r>
              <a:rPr altLang="en-US" b="1" lang="zh-CN" sz="2399">
                <a:solidFill>
                  <a:prstClr val="white"/>
                </a:solidFill>
                <a:latin charset="-122" pitchFamily="34" typeface="微软雅黑"/>
                <a:ea charset="-122" pitchFamily="34" typeface="微软雅黑"/>
              </a:rPr>
              <a:t>战略规划篇</a:t>
            </a:r>
          </a:p>
        </p:txBody>
      </p:sp>
    </p:spTree>
    <p:extLst>
      <p:ext uri="{BB962C8B-B14F-4D97-AF65-F5344CB8AC3E}">
        <p14:creationId val="1873727457"/>
      </p:ext>
    </p:extLst>
  </p:cSld>
  <p:clrMapOvr>
    <a:masterClrMapping/>
  </p:clrMapOvr>
  <mc:AlternateContent>
    <mc:Choice Requires="p14">
      <p:transition p14:dur="2000" spd="slow"/>
    </mc:Choice>
    <mc:Fallback>
      <p:transition spd="slow"/>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2" presetSubtype="2">
                                  <p:stCondLst>
                                    <p:cond delay="0"/>
                                  </p:stCondLst>
                                  <p:childTnLst>
                                    <p:set>
                                      <p:cBhvr>
                                        <p:cTn dur="1" fill="hold" id="6">
                                          <p:stCondLst>
                                            <p:cond delay="0"/>
                                          </p:stCondLst>
                                        </p:cTn>
                                        <p:tgtEl>
                                          <p:spTgt spid="3"/>
                                        </p:tgtEl>
                                        <p:attrNameLst>
                                          <p:attrName>style.visibility</p:attrName>
                                        </p:attrNameLst>
                                      </p:cBhvr>
                                      <p:to>
                                        <p:strVal val="visible"/>
                                      </p:to>
                                    </p:set>
                                    <p:animEffect filter="wipe(right)" transition="in">
                                      <p:cBhvr>
                                        <p:cTn dur="400" id="7"/>
                                        <p:tgtEl>
                                          <p:spTgt spid="3"/>
                                        </p:tgtEl>
                                      </p:cBhvr>
                                    </p:animEffect>
                                  </p:childTnLst>
                                </p:cTn>
                              </p:par>
                              <p:par>
                                <p:cTn fill="hold" grpId="0" id="8" nodeType="withEffect" presetClass="entr" presetID="22" presetSubtype="2">
                                  <p:stCondLst>
                                    <p:cond delay="200"/>
                                  </p:stCondLst>
                                  <p:childTnLst>
                                    <p:set>
                                      <p:cBhvr>
                                        <p:cTn dur="1" fill="hold" id="9">
                                          <p:stCondLst>
                                            <p:cond delay="0"/>
                                          </p:stCondLst>
                                        </p:cTn>
                                        <p:tgtEl>
                                          <p:spTgt spid="2"/>
                                        </p:tgtEl>
                                        <p:attrNameLst>
                                          <p:attrName>style.visibility</p:attrName>
                                        </p:attrNameLst>
                                      </p:cBhvr>
                                      <p:to>
                                        <p:strVal val="visible"/>
                                      </p:to>
                                    </p:set>
                                    <p:animEffect filter="wipe(right)" transition="in">
                                      <p:cBhvr>
                                        <p:cTn dur="500" id="10"/>
                                        <p:tgtEl>
                                          <p:spTgt spid="2"/>
                                        </p:tgtEl>
                                      </p:cBhvr>
                                    </p:animEffect>
                                  </p:childTnLst>
                                </p:cTn>
                              </p:par>
                            </p:childTnLst>
                          </p:cTn>
                        </p:par>
                        <p:par>
                          <p:cTn fill="hold" id="11" nodeType="afterGroup">
                            <p:stCondLst>
                              <p:cond delay="700"/>
                            </p:stCondLst>
                            <p:childTnLst>
                              <p:par>
                                <p:cTn fill="hold" id="12" nodeType="afterEffect" presetClass="entr" presetID="15" presetSubtype="0">
                                  <p:stCondLst>
                                    <p:cond delay="0"/>
                                  </p:stCondLst>
                                  <p:iterate type="lt">
                                    <p:tmPct val="10000"/>
                                  </p:iterate>
                                  <p:childTnLst>
                                    <p:set>
                                      <p:cBhvr>
                                        <p:cTn dur="1" fill="hold" id="13">
                                          <p:stCondLst>
                                            <p:cond delay="0"/>
                                          </p:stCondLst>
                                        </p:cTn>
                                        <p:tgtEl>
                                          <p:spTgt spid="8"/>
                                        </p:tgtEl>
                                        <p:attrNameLst>
                                          <p:attrName>style.visibility</p:attrName>
                                        </p:attrNameLst>
                                      </p:cBhvr>
                                      <p:to>
                                        <p:strVal val="visible"/>
                                      </p:to>
                                    </p:set>
                                    <p:anim calcmode="lin" valueType="num">
                                      <p:cBhvr>
                                        <p:cTn dur="1000" fill="hold" id="14"/>
                                        <p:tgtEl>
                                          <p:spTgt spid="8"/>
                                        </p:tgtEl>
                                        <p:attrNameLst>
                                          <p:attrName>ppt_w</p:attrName>
                                        </p:attrNameLst>
                                      </p:cBhvr>
                                      <p:tavLst>
                                        <p:tav tm="0">
                                          <p:val>
                                            <p:fltVal val="0"/>
                                          </p:val>
                                        </p:tav>
                                        <p:tav tm="100000">
                                          <p:val>
                                            <p:strVal val="#ppt_w"/>
                                          </p:val>
                                        </p:tav>
                                      </p:tavLst>
                                    </p:anim>
                                    <p:anim calcmode="lin" valueType="num">
                                      <p:cBhvr>
                                        <p:cTn dur="1000" fill="hold" id="15"/>
                                        <p:tgtEl>
                                          <p:spTgt spid="8"/>
                                        </p:tgtEl>
                                        <p:attrNameLst>
                                          <p:attrName>ppt_h</p:attrName>
                                        </p:attrNameLst>
                                      </p:cBhvr>
                                      <p:tavLst>
                                        <p:tav tm="0">
                                          <p:val>
                                            <p:fltVal val="0"/>
                                          </p:val>
                                        </p:tav>
                                        <p:tav tm="100000">
                                          <p:val>
                                            <p:strVal val="#ppt_h"/>
                                          </p:val>
                                        </p:tav>
                                      </p:tavLst>
                                    </p:anim>
                                    <p:anim calcmode="lin" valueType="num">
                                      <p:cBhvr>
                                        <p:cTn dur="1000" fill="hold" id="16"/>
                                        <p:tgtEl>
                                          <p:spTgt spid="8"/>
                                        </p:tgtEl>
                                        <p:attrNameLst>
                                          <p:attrName>ppt_x</p:attrName>
                                        </p:attrNameLst>
                                      </p:cBhvr>
                                      <p:tavLst>
                                        <p:tav fmla="#ppt_x+(cos(-2*pi*(1-$))*-#ppt_x-sin(-2*pi*(1-$))*(1-#ppt_y))*(1-$)" tm="0">
                                          <p:val>
                                            <p:fltVal val="0"/>
                                          </p:val>
                                        </p:tav>
                                        <p:tav tm="100000">
                                          <p:val>
                                            <p:fltVal val="1"/>
                                          </p:val>
                                        </p:tav>
                                      </p:tavLst>
                                    </p:anim>
                                    <p:anim calcmode="lin" valueType="num">
                                      <p:cBhvr>
                                        <p:cTn dur="1000" fill="hold" id="17"/>
                                        <p:tgtEl>
                                          <p:spTgt spid="8"/>
                                        </p:tgtEl>
                                        <p:attrNameLst>
                                          <p:attrName>ppt_y</p:attrName>
                                        </p:attrNameLst>
                                      </p:cBhvr>
                                      <p:tavLst>
                                        <p:tav fmla="#ppt_y+(sin(-2*pi*(1-$))*-#ppt_x+cos(-2*pi*(1-$))*(1-#ppt_y))*(1-$)" tm="0">
                                          <p:val>
                                            <p:fltVal val="0"/>
                                          </p:val>
                                        </p:tav>
                                        <p:tav tm="100000">
                                          <p:val>
                                            <p:fltVal val="1"/>
                                          </p:val>
                                        </p:tav>
                                      </p:tavLst>
                                    </p:anim>
                                  </p:childTnLst>
                                </p:cTn>
                              </p:par>
                              <p:par>
                                <p:cTn fill="hold" grpId="0" id="18" nodeType="withEffect" presetClass="entr" presetID="15" presetSubtype="0">
                                  <p:stCondLst>
                                    <p:cond delay="200"/>
                                  </p:stCondLst>
                                  <p:iterate type="lt">
                                    <p:tmPct val="10000"/>
                                  </p:iterate>
                                  <p:childTnLst>
                                    <p:set>
                                      <p:cBhvr>
                                        <p:cTn dur="1" fill="hold" id="19">
                                          <p:stCondLst>
                                            <p:cond delay="0"/>
                                          </p:stCondLst>
                                        </p:cTn>
                                        <p:tgtEl>
                                          <p:spTgt spid="4"/>
                                        </p:tgtEl>
                                        <p:attrNameLst>
                                          <p:attrName>style.visibility</p:attrName>
                                        </p:attrNameLst>
                                      </p:cBhvr>
                                      <p:to>
                                        <p:strVal val="visible"/>
                                      </p:to>
                                    </p:set>
                                    <p:anim calcmode="lin" valueType="num">
                                      <p:cBhvr>
                                        <p:cTn dur="1000" fill="hold" id="20"/>
                                        <p:tgtEl>
                                          <p:spTgt spid="4"/>
                                        </p:tgtEl>
                                        <p:attrNameLst>
                                          <p:attrName>ppt_w</p:attrName>
                                        </p:attrNameLst>
                                      </p:cBhvr>
                                      <p:tavLst>
                                        <p:tav tm="0">
                                          <p:val>
                                            <p:fltVal val="0"/>
                                          </p:val>
                                        </p:tav>
                                        <p:tav tm="100000">
                                          <p:val>
                                            <p:strVal val="#ppt_w"/>
                                          </p:val>
                                        </p:tav>
                                      </p:tavLst>
                                    </p:anim>
                                    <p:anim calcmode="lin" valueType="num">
                                      <p:cBhvr>
                                        <p:cTn dur="1000" fill="hold" id="21"/>
                                        <p:tgtEl>
                                          <p:spTgt spid="4"/>
                                        </p:tgtEl>
                                        <p:attrNameLst>
                                          <p:attrName>ppt_h</p:attrName>
                                        </p:attrNameLst>
                                      </p:cBhvr>
                                      <p:tavLst>
                                        <p:tav tm="0">
                                          <p:val>
                                            <p:fltVal val="0"/>
                                          </p:val>
                                        </p:tav>
                                        <p:tav tm="100000">
                                          <p:val>
                                            <p:strVal val="#ppt_h"/>
                                          </p:val>
                                        </p:tav>
                                      </p:tavLst>
                                    </p:anim>
                                    <p:anim calcmode="lin" valueType="num">
                                      <p:cBhvr>
                                        <p:cTn dur="1000" fill="hold" id="22"/>
                                        <p:tgtEl>
                                          <p:spTgt spid="4"/>
                                        </p:tgtEl>
                                        <p:attrNameLst>
                                          <p:attrName>ppt_x</p:attrName>
                                        </p:attrNameLst>
                                      </p:cBhvr>
                                      <p:tavLst>
                                        <p:tav fmla="#ppt_x+(cos(-2*pi*(1-$))*-#ppt_x-sin(-2*pi*(1-$))*(1-#ppt_y))*(1-$)" tm="0">
                                          <p:val>
                                            <p:fltVal val="0"/>
                                          </p:val>
                                        </p:tav>
                                        <p:tav tm="100000">
                                          <p:val>
                                            <p:fltVal val="1"/>
                                          </p:val>
                                        </p:tav>
                                      </p:tavLst>
                                    </p:anim>
                                    <p:anim calcmode="lin" valueType="num">
                                      <p:cBhvr>
                                        <p:cTn dur="1000" fill="hold" id="23"/>
                                        <p:tgtEl>
                                          <p:spTgt spid="4"/>
                                        </p:tgtEl>
                                        <p:attrNameLst>
                                          <p:attrName>ppt_y</p:attrName>
                                        </p:attrNameLst>
                                      </p:cBhvr>
                                      <p:tavLst>
                                        <p:tav fmla="#ppt_y+(sin(-2*pi*(1-$))*-#ppt_x+cos(-2*pi*(1-$))*(1-#ppt_y))*(1-$)" tm="0">
                                          <p:val>
                                            <p:fltVal val="0"/>
                                          </p:val>
                                        </p:tav>
                                        <p:tav tm="100000">
                                          <p:val>
                                            <p:fltVal val="1"/>
                                          </p:val>
                                        </p:tav>
                                      </p:tavLst>
                                    </p:anim>
                                  </p:childTnLst>
                                </p:cTn>
                              </p:par>
                            </p:childTnLst>
                          </p:cTn>
                        </p:par>
                        <p:par>
                          <p:cTn fill="hold" id="24" nodeType="afterGroup">
                            <p:stCondLst>
                              <p:cond delay="1900"/>
                            </p:stCondLst>
                            <p:childTnLst>
                              <p:par>
                                <p:cTn fill="hold" grpId="0" id="25" nodeType="afterEffect" presetClass="entr" presetID="22" presetSubtype="8">
                                  <p:stCondLst>
                                    <p:cond delay="0"/>
                                  </p:stCondLst>
                                  <p:childTnLst>
                                    <p:set>
                                      <p:cBhvr>
                                        <p:cTn dur="1" fill="hold" id="26">
                                          <p:stCondLst>
                                            <p:cond delay="0"/>
                                          </p:stCondLst>
                                        </p:cTn>
                                        <p:tgtEl>
                                          <p:spTgt spid="5"/>
                                        </p:tgtEl>
                                        <p:attrNameLst>
                                          <p:attrName>style.visibility</p:attrName>
                                        </p:attrNameLst>
                                      </p:cBhvr>
                                      <p:to>
                                        <p:strVal val="visible"/>
                                      </p:to>
                                    </p:set>
                                    <p:animEffect filter="wipe(left)" transition="in">
                                      <p:cBhvr>
                                        <p:cTn dur="400" id="27"/>
                                        <p:tgtEl>
                                          <p:spTgt spid="5"/>
                                        </p:tgtEl>
                                      </p:cBhvr>
                                    </p:animEffect>
                                  </p:childTnLst>
                                </p:cTn>
                              </p:par>
                              <p:par>
                                <p:cTn fill="hold" grpId="0" id="28" nodeType="withEffect" presetClass="entr" presetID="22" presetSubtype="8">
                                  <p:stCondLst>
                                    <p:cond delay="200"/>
                                  </p:stCondLst>
                                  <p:childTnLst>
                                    <p:set>
                                      <p:cBhvr>
                                        <p:cTn dur="1" fill="hold" id="29">
                                          <p:stCondLst>
                                            <p:cond delay="0"/>
                                          </p:stCondLst>
                                        </p:cTn>
                                        <p:tgtEl>
                                          <p:spTgt spid="7"/>
                                        </p:tgtEl>
                                        <p:attrNameLst>
                                          <p:attrName>style.visibility</p:attrName>
                                        </p:attrNameLst>
                                      </p:cBhvr>
                                      <p:to>
                                        <p:strVal val="visible"/>
                                      </p:to>
                                    </p:set>
                                    <p:animEffect filter="wipe(left)" transition="in">
                                      <p:cBhvr>
                                        <p:cTn dur="400" id="30"/>
                                        <p:tgtEl>
                                          <p:spTgt spid="7"/>
                                        </p:tgtEl>
                                      </p:cBhvr>
                                    </p:animEffect>
                                  </p:childTnLst>
                                </p:cTn>
                              </p:par>
                            </p:childTnLst>
                          </p:cTn>
                        </p:par>
                        <p:par>
                          <p:cTn fill="hold" id="31" nodeType="afterGroup">
                            <p:stCondLst>
                              <p:cond delay="2500"/>
                            </p:stCondLst>
                            <p:childTnLst>
                              <p:par>
                                <p:cTn fill="hold" grpId="0" id="32" nodeType="afterEffect" presetClass="entr" presetID="22" presetSubtype="8">
                                  <p:stCondLst>
                                    <p:cond delay="0"/>
                                  </p:stCondLst>
                                  <p:childTnLst>
                                    <p:set>
                                      <p:cBhvr>
                                        <p:cTn dur="1" fill="hold" id="33">
                                          <p:stCondLst>
                                            <p:cond delay="0"/>
                                          </p:stCondLst>
                                        </p:cTn>
                                        <p:tgtEl>
                                          <p:spTgt spid="9"/>
                                        </p:tgtEl>
                                        <p:attrNameLst>
                                          <p:attrName>style.visibility</p:attrName>
                                        </p:attrNameLst>
                                      </p:cBhvr>
                                      <p:to>
                                        <p:strVal val="visible"/>
                                      </p:to>
                                    </p:set>
                                    <p:animEffect filter="wipe(left)" transition="in">
                                      <p:cBhvr>
                                        <p:cTn dur="400" id="34"/>
                                        <p:tgtEl>
                                          <p:spTgt spid="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3"/>
      <p:bldP grpId="0" spid="4"/>
      <p:bldP grpId="0" spid="5"/>
      <p:bldP grpId="0" spid="7"/>
      <p:bldP grpId="0" spid="9"/>
    </p:bldLst>
  </p:timing>
</p:sld>
</file>

<file path=ppt/slides/slide3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1"/>
          <p:cNvSpPr/>
          <p:nvPr/>
        </p:nvSpPr>
        <p:spPr>
          <a:xfrm>
            <a:off x="-27053" y="1701258"/>
            <a:ext cx="5183226" cy="1655753"/>
          </a:xfrm>
          <a:prstGeom prst="rect">
            <a:avLst/>
          </a:prstGeom>
          <a:solidFill>
            <a:schemeClr val="tx2">
              <a:alpha val="2509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34070"/>
            <a:endParaRPr altLang="en-US" lang="zh-CN" sz="1699">
              <a:solidFill>
                <a:srgbClr val="1F497D"/>
              </a:solidFill>
            </a:endParaRPr>
          </a:p>
        </p:txBody>
      </p:sp>
      <p:sp>
        <p:nvSpPr>
          <p:cNvPr id="3" name="矩形 2"/>
          <p:cNvSpPr/>
          <p:nvPr/>
        </p:nvSpPr>
        <p:spPr>
          <a:xfrm>
            <a:off x="5300151" y="1701258"/>
            <a:ext cx="287957" cy="165575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3996"/>
            <a:endParaRPr altLang="en-US" lang="zh-CN" sz="1699">
              <a:solidFill>
                <a:srgbClr val="1F497D"/>
              </a:solidFill>
            </a:endParaRPr>
          </a:p>
        </p:txBody>
      </p:sp>
      <p:sp>
        <p:nvSpPr>
          <p:cNvPr id="4" name="TextBox 11"/>
          <p:cNvSpPr txBox="1"/>
          <p:nvPr/>
        </p:nvSpPr>
        <p:spPr>
          <a:xfrm>
            <a:off x="563632" y="2196979"/>
            <a:ext cx="1554480" cy="639928"/>
          </a:xfrm>
          <a:prstGeom prst="rect">
            <a:avLst/>
          </a:prstGeom>
          <a:noFill/>
        </p:spPr>
        <p:txBody>
          <a:bodyPr rtlCol="0" wrap="none">
            <a:spAutoFit/>
          </a:bodyPr>
          <a:lstStyle/>
          <a:p>
            <a:pPr algn="r" defTabSz="913996"/>
            <a:r>
              <a:rPr altLang="en-US" b="1" lang="zh-CN" sz="3599">
                <a:solidFill>
                  <a:srgbClr val="1F497D"/>
                </a:solidFill>
                <a:latin charset="-122" pitchFamily="34" typeface="微软雅黑"/>
                <a:ea charset="-122" pitchFamily="34" typeface="微软雅黑"/>
              </a:rPr>
              <a:t>第四章</a:t>
            </a:r>
          </a:p>
        </p:txBody>
      </p:sp>
      <p:sp>
        <p:nvSpPr>
          <p:cNvPr id="5" name="文本占位符 3"/>
          <p:cNvSpPr txBox="1"/>
          <p:nvPr/>
        </p:nvSpPr>
        <p:spPr>
          <a:xfrm>
            <a:off x="5804076" y="2133988"/>
            <a:ext cx="4186412" cy="431935"/>
          </a:xfrm>
          <a:prstGeom prst="rect">
            <a:avLst/>
          </a:prstGeom>
        </p:spPr>
        <p:txBody>
          <a:bodyPr anchor="ctr" bIns="45708" lIns="91416" rIns="91416" rtlCol="0" tIns="45708" vert="horz">
            <a:noAutofit/>
          </a:bodyPr>
          <a:lstStyle>
            <a:lvl1pPr algn="l" defTabSz="914400" eaLnBrk="1" hangingPunct="1" indent="0" latinLnBrk="0" marL="0" rtl="0">
              <a:spcBef>
                <a:spcPct val="20000"/>
              </a:spcBef>
              <a:buFont charset="0" panose="020b0604020202020204" pitchFamily="34" typeface="Arial"/>
              <a:buNone/>
              <a:defRPr b="1" kern="1200" sz="2800">
                <a:solidFill>
                  <a:srgbClr val="56762C"/>
                </a:solidFill>
                <a:latin typeface="+mn-lt"/>
                <a:ea typeface="+mn-ea"/>
                <a:cs typeface="+mn-cs"/>
              </a:defRPr>
            </a:lvl1pPr>
            <a:lvl2pPr algn="l" defTabSz="914400" eaLnBrk="1" hangingPunct="1" indent="0" latinLnBrk="0" marL="457200" rtl="0">
              <a:spcBef>
                <a:spcPct val="20000"/>
              </a:spcBef>
              <a:buFont charset="0" panose="020b0604020202020204" pitchFamily="34" typeface="Arial"/>
              <a:buNone/>
              <a:defRPr kern="1200" sz="1800">
                <a:solidFill>
                  <a:schemeClr val="tx1">
                    <a:tint val="75000"/>
                  </a:schemeClr>
                </a:solidFill>
                <a:latin typeface="+mn-lt"/>
                <a:ea typeface="+mn-ea"/>
                <a:cs typeface="+mn-cs"/>
              </a:defRPr>
            </a:lvl2pPr>
            <a:lvl3pPr algn="l" defTabSz="914400" eaLnBrk="1" hangingPunct="1" indent="0" latinLnBrk="0" marL="914400" rtl="0">
              <a:spcBef>
                <a:spcPct val="20000"/>
              </a:spcBef>
              <a:buFont charset="0" panose="020b0604020202020204" pitchFamily="34" typeface="Arial"/>
              <a:buNone/>
              <a:defRPr kern="1200" sz="1600">
                <a:solidFill>
                  <a:schemeClr val="tx1">
                    <a:tint val="75000"/>
                  </a:schemeClr>
                </a:solidFill>
                <a:latin typeface="+mn-lt"/>
                <a:ea typeface="+mn-ea"/>
                <a:cs typeface="+mn-cs"/>
              </a:defRPr>
            </a:lvl3pPr>
            <a:lvl4pPr algn="l" defTabSz="914400" eaLnBrk="1" hangingPunct="1" indent="0" latinLnBrk="0" marL="1371600" rtl="0">
              <a:spcBef>
                <a:spcPct val="20000"/>
              </a:spcBef>
              <a:buFont charset="0" panose="020b0604020202020204" pitchFamily="34" typeface="Arial"/>
              <a:buNone/>
              <a:defRPr kern="1200" sz="1400">
                <a:solidFill>
                  <a:schemeClr val="tx1">
                    <a:tint val="75000"/>
                  </a:schemeClr>
                </a:solidFill>
                <a:latin typeface="+mn-lt"/>
                <a:ea typeface="+mn-ea"/>
                <a:cs typeface="+mn-cs"/>
              </a:defRPr>
            </a:lvl4pPr>
            <a:lvl5pPr algn="l" defTabSz="914400" eaLnBrk="1" hangingPunct="1" indent="0" latinLnBrk="0" marL="1828800" rtl="0">
              <a:spcBef>
                <a:spcPct val="20000"/>
              </a:spcBef>
              <a:buFont charset="0" panose="020b0604020202020204" pitchFamily="34" typeface="Arial"/>
              <a:buNone/>
              <a:defRPr kern="1200" sz="1400">
                <a:solidFill>
                  <a:schemeClr val="tx1">
                    <a:tint val="75000"/>
                  </a:schemeClr>
                </a:solidFill>
                <a:latin typeface="+mn-lt"/>
                <a:ea typeface="+mn-ea"/>
                <a:cs typeface="+mn-cs"/>
              </a:defRPr>
            </a:lvl5pPr>
            <a:lvl6pPr algn="l" defTabSz="914400" eaLnBrk="1" hangingPunct="1" indent="0" latinLnBrk="0" marL="2286000" rtl="0">
              <a:spcBef>
                <a:spcPct val="20000"/>
              </a:spcBef>
              <a:buFont charset="0" panose="020b0604020202020204" pitchFamily="34" typeface="Arial"/>
              <a:buNone/>
              <a:defRPr kern="1200" sz="1400">
                <a:solidFill>
                  <a:schemeClr val="tx1">
                    <a:tint val="75000"/>
                  </a:schemeClr>
                </a:solidFill>
                <a:latin typeface="+mn-lt"/>
                <a:ea typeface="+mn-ea"/>
                <a:cs typeface="+mn-cs"/>
              </a:defRPr>
            </a:lvl6pPr>
            <a:lvl7pPr algn="l" defTabSz="914400" eaLnBrk="1" hangingPunct="1" indent="0" latinLnBrk="0" marL="2743200" rtl="0">
              <a:spcBef>
                <a:spcPct val="20000"/>
              </a:spcBef>
              <a:buFont charset="0" panose="020b0604020202020204" pitchFamily="34" typeface="Arial"/>
              <a:buNone/>
              <a:defRPr kern="1200" sz="1400">
                <a:solidFill>
                  <a:schemeClr val="tx1">
                    <a:tint val="75000"/>
                  </a:schemeClr>
                </a:solidFill>
                <a:latin typeface="+mn-lt"/>
                <a:ea typeface="+mn-ea"/>
                <a:cs typeface="+mn-cs"/>
              </a:defRPr>
            </a:lvl7pPr>
            <a:lvl8pPr algn="l" defTabSz="914400" eaLnBrk="1" hangingPunct="1" indent="0" latinLnBrk="0" marL="3200400" rtl="0">
              <a:spcBef>
                <a:spcPct val="20000"/>
              </a:spcBef>
              <a:buFont charset="0" panose="020b0604020202020204" pitchFamily="34" typeface="Arial"/>
              <a:buNone/>
              <a:defRPr kern="1200" sz="1400">
                <a:solidFill>
                  <a:schemeClr val="tx1">
                    <a:tint val="75000"/>
                  </a:schemeClr>
                </a:solidFill>
                <a:latin typeface="+mn-lt"/>
                <a:ea typeface="+mn-ea"/>
                <a:cs typeface="+mn-cs"/>
              </a:defRPr>
            </a:lvl8pPr>
            <a:lvl9pPr algn="l" defTabSz="914400" eaLnBrk="1" hangingPunct="1" indent="0" latinLnBrk="0" marL="3657600" rtl="0">
              <a:spcBef>
                <a:spcPct val="20000"/>
              </a:spcBef>
              <a:buFont charset="0" panose="020b0604020202020204" pitchFamily="34" typeface="Arial"/>
              <a:buNone/>
              <a:defRPr kern="1200" sz="1400">
                <a:solidFill>
                  <a:schemeClr val="tx1">
                    <a:tint val="75000"/>
                  </a:schemeClr>
                </a:solidFill>
                <a:latin typeface="+mn-lt"/>
                <a:ea typeface="+mn-ea"/>
                <a:cs typeface="+mn-cs"/>
              </a:defRPr>
            </a:lvl9pPr>
          </a:lstStyle>
          <a:p>
            <a:r>
              <a:rPr altLang="zh-CN" lang="en-US" sz="2799">
                <a:solidFill>
                  <a:srgbClr val="1F497D"/>
                </a:solidFill>
                <a:latin charset="0" pitchFamily="34" typeface="Impact"/>
                <a:ea charset="-122" pitchFamily="34" typeface="微软雅黑"/>
              </a:rPr>
              <a:t>04  医院管理规划</a:t>
            </a:r>
          </a:p>
        </p:txBody>
      </p:sp>
      <p:sp>
        <p:nvSpPr>
          <p:cNvPr id="6" name="矩形 5"/>
          <p:cNvSpPr/>
          <p:nvPr/>
        </p:nvSpPr>
        <p:spPr>
          <a:xfrm>
            <a:off x="5804076" y="2759037"/>
            <a:ext cx="4535323" cy="21594"/>
          </a:xfrm>
          <a:prstGeom prst="rect">
            <a:avLst/>
          </a:prstGeom>
          <a:solidFill>
            <a:schemeClr val="tx2"/>
          </a:solidFill>
          <a:ln>
            <a:solidFill>
              <a:schemeClr val="tx2"/>
            </a:solidFill>
          </a:ln>
          <a:effectLst/>
        </p:spPr>
        <p:style>
          <a:lnRef idx="1">
            <a:schemeClr val="accent6"/>
          </a:lnRef>
          <a:fillRef idx="3">
            <a:schemeClr val="accent6"/>
          </a:fillRef>
          <a:effectRef idx="2">
            <a:schemeClr val="accent6"/>
          </a:effectRef>
          <a:fontRef idx="minor">
            <a:schemeClr val="lt1"/>
          </a:fontRef>
        </p:style>
        <p:txBody>
          <a:bodyPr anchor="ctr" rtlCol="0"/>
          <a:lstStyle/>
          <a:p>
            <a:pPr algn="ctr" defTabSz="913996"/>
            <a:endParaRPr lang="en-US" sz="1699">
              <a:solidFill>
                <a:srgbClr val="1F497D"/>
              </a:solidFill>
            </a:endParaRPr>
          </a:p>
        </p:txBody>
      </p:sp>
      <p:pic>
        <p:nvPicPr>
          <p:cNvPr id="7" name="Picture 2"/>
          <p:cNvPicPr>
            <a:picLocks noChangeArrowheads="1" noChangeAspect="1"/>
          </p:cNvPicPr>
          <p:nvPr/>
        </p:nvPicPr>
        <p:blipFill>
          <a:blip r:embed="rId3">
            <a:extLst>
              <a:ext uri="{28A0092B-C50C-407E-A947-70E740481C1C}">
                <a14:useLocalDpi val="0"/>
              </a:ext>
            </a:extLst>
          </a:blip>
          <a:stretch>
            <a:fillRect/>
          </a:stretch>
        </p:blipFill>
        <p:spPr bwMode="auto">
          <a:xfrm>
            <a:off x="2905837" y="1974932"/>
            <a:ext cx="1908815" cy="1091842"/>
          </a:xfrm>
          <a:prstGeom prst="rect">
            <a:avLst/>
          </a:prstGeom>
          <a:blipFill dpi="0" rotWithShape="1">
            <a:blip r:embed="rId2">
              <a:extLst>
                <a:ext uri="{28A0092B-C50C-407E-A947-70E740481C1C}">
                  <a14:useLocalDpi val="0"/>
                </a:ext>
              </a:extLst>
            </a:blip>
            <a:stretch>
              <a:fillRect/>
            </a:stretch>
          </a:blipFill>
          <a:ln w="28575">
            <a:solidFill>
              <a:schemeClr val="bg1"/>
            </a:solidFill>
          </a:ln>
          <a:effectLst/>
          <a:extLst/>
        </p:spPr>
      </p:pic>
      <p:sp>
        <p:nvSpPr>
          <p:cNvPr id="10" name="矩形 9"/>
          <p:cNvSpPr/>
          <p:nvPr/>
        </p:nvSpPr>
        <p:spPr>
          <a:xfrm>
            <a:off x="10066840" y="117643"/>
            <a:ext cx="2015699" cy="57591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702" lIns="91403" rIns="91403" rtlCol="0" tIns="45702"/>
          <a:lstStyle/>
          <a:p>
            <a:pPr algn="ctr" defTabSz="913996"/>
            <a:r>
              <a:rPr altLang="en-US" b="1" lang="zh-CN" sz="2399">
                <a:solidFill>
                  <a:prstClr val="white"/>
                </a:solidFill>
                <a:latin charset="-122" pitchFamily="34" typeface="微软雅黑"/>
                <a:ea charset="-122" pitchFamily="34" typeface="微软雅黑"/>
              </a:rPr>
              <a:t>管理规划篇</a:t>
            </a:r>
          </a:p>
        </p:txBody>
      </p:sp>
      <p:grpSp>
        <p:nvGrpSpPr>
          <p:cNvPr id="15" name="组合 14"/>
          <p:cNvGrpSpPr/>
          <p:nvPr/>
        </p:nvGrpSpPr>
        <p:grpSpPr>
          <a:xfrm>
            <a:off x="5943898" y="2969000"/>
            <a:ext cx="5345100" cy="3591522"/>
            <a:chOff x="5945445" y="2968880"/>
            <a:chExt cx="5346492" cy="3592457"/>
          </a:xfrm>
        </p:grpSpPr>
        <p:sp>
          <p:nvSpPr>
            <p:cNvPr id="8" name="矩形 7"/>
            <p:cNvSpPr/>
            <p:nvPr/>
          </p:nvSpPr>
          <p:spPr>
            <a:xfrm>
              <a:off x="7693533" y="2968880"/>
              <a:ext cx="2862922" cy="466410"/>
            </a:xfrm>
            <a:prstGeom prst="rect">
              <a:avLst/>
            </a:prstGeom>
          </p:spPr>
          <p:txBody>
            <a:bodyPr anchor="ctr" bIns="45708" lIns="91416" rIns="91416" rtlCol="0" tIns="45708" vert="horz">
              <a:noAutofit/>
            </a:bodyPr>
            <a:lstStyle/>
            <a:p>
              <a:pPr defTabSz="913996">
                <a:lnSpc>
                  <a:spcPct val="150000"/>
                </a:lnSpc>
                <a:defRPr/>
              </a:pPr>
              <a:r>
                <a:rPr altLang="en-US" kern="0" lang="zh-CN" sz="1600">
                  <a:solidFill>
                    <a:srgbClr val="1F497D"/>
                  </a:solidFill>
                  <a:latin charset="-122" pitchFamily="34" typeface="微软雅黑"/>
                  <a:ea charset="-122" pitchFamily="34" typeface="微软雅黑"/>
                </a:rPr>
                <a:t>医疗纠纷及医疗事故目标规划</a:t>
              </a:r>
            </a:p>
          </p:txBody>
        </p:sp>
        <p:sp>
          <p:nvSpPr>
            <p:cNvPr id="23" name="矩形 22"/>
            <p:cNvSpPr/>
            <p:nvPr/>
          </p:nvSpPr>
          <p:spPr>
            <a:xfrm>
              <a:off x="5945444" y="4305615"/>
              <a:ext cx="1398042" cy="350423"/>
            </a:xfrm>
            <a:prstGeom prst="rect">
              <a:avLst/>
            </a:prstGeom>
          </p:spPr>
          <p:txBody>
            <a:bodyPr bIns="45702" lIns="91403" rIns="91403" tIns="45702" wrap="square">
              <a:spAutoFit/>
            </a:bodyPr>
            <a:lstStyle/>
            <a:p>
              <a:pPr defTabSz="913996">
                <a:defRPr/>
              </a:pPr>
              <a:r>
                <a:rPr altLang="en-US" kern="0" lang="zh-CN" sz="1699">
                  <a:solidFill>
                    <a:srgbClr val="1F497D"/>
                  </a:solidFill>
                  <a:latin charset="-122" pitchFamily="34" typeface="微软雅黑"/>
                  <a:ea charset="-122" pitchFamily="34" typeface="微软雅黑"/>
                </a:rPr>
                <a:t>安全管理</a:t>
              </a:r>
            </a:p>
          </p:txBody>
        </p:sp>
        <p:sp>
          <p:nvSpPr>
            <p:cNvPr id="24" name="矩形 23"/>
            <p:cNvSpPr/>
            <p:nvPr/>
          </p:nvSpPr>
          <p:spPr>
            <a:xfrm>
              <a:off x="7693533" y="4299205"/>
              <a:ext cx="3598404" cy="350423"/>
            </a:xfrm>
            <a:prstGeom prst="rect">
              <a:avLst/>
            </a:prstGeom>
          </p:spPr>
          <p:txBody>
            <a:bodyPr bIns="45702" lIns="91403" rIns="91403" tIns="45702" wrap="square">
              <a:spAutoFit/>
            </a:bodyPr>
            <a:lstStyle/>
            <a:p>
              <a:pPr defTabSz="913996">
                <a:defRPr/>
              </a:pPr>
              <a:r>
                <a:rPr altLang="en-US" kern="0" lang="zh-CN" sz="1699">
                  <a:solidFill>
                    <a:srgbClr val="1F497D"/>
                  </a:solidFill>
                  <a:latin charset="-122" pitchFamily="34" typeface="微软雅黑"/>
                  <a:ea charset="-122" pitchFamily="34" typeface="微软雅黑"/>
                </a:rPr>
                <a:t>行政职能管理</a:t>
              </a:r>
            </a:p>
          </p:txBody>
        </p:sp>
        <p:sp>
          <p:nvSpPr>
            <p:cNvPr id="25" name="矩形 24"/>
            <p:cNvSpPr/>
            <p:nvPr/>
          </p:nvSpPr>
          <p:spPr>
            <a:xfrm>
              <a:off x="7693533" y="4862702"/>
              <a:ext cx="3598404" cy="479920"/>
            </a:xfrm>
            <a:prstGeom prst="rect">
              <a:avLst/>
            </a:prstGeom>
          </p:spPr>
          <p:txBody>
            <a:bodyPr bIns="45702" lIns="91403" rIns="91403" tIns="45702" wrap="square">
              <a:spAutoFit/>
            </a:bodyPr>
            <a:lstStyle/>
            <a:p>
              <a:pPr defTabSz="913996">
                <a:lnSpc>
                  <a:spcPct val="150000"/>
                </a:lnSpc>
                <a:defRPr/>
              </a:pPr>
              <a:r>
                <a:rPr altLang="en-US" kern="0" lang="zh-CN" sz="1699">
                  <a:solidFill>
                    <a:srgbClr val="1F497D"/>
                  </a:solidFill>
                  <a:latin charset="-122" pitchFamily="34" typeface="微软雅黑"/>
                  <a:ea charset="-122" pitchFamily="34" typeface="微软雅黑"/>
                </a:rPr>
                <a:t>人力资源管理</a:t>
              </a:r>
            </a:p>
          </p:txBody>
        </p:sp>
        <p:sp>
          <p:nvSpPr>
            <p:cNvPr id="26" name="矩形 25"/>
            <p:cNvSpPr/>
            <p:nvPr/>
          </p:nvSpPr>
          <p:spPr>
            <a:xfrm>
              <a:off x="5945445" y="5529869"/>
              <a:ext cx="3598404" cy="350423"/>
            </a:xfrm>
            <a:prstGeom prst="rect">
              <a:avLst/>
            </a:prstGeom>
          </p:spPr>
          <p:txBody>
            <a:bodyPr bIns="45702" lIns="91403" rIns="91403" tIns="45702" wrap="square">
              <a:spAutoFit/>
            </a:bodyPr>
            <a:lstStyle/>
            <a:p>
              <a:pPr defTabSz="913996">
                <a:defRPr/>
              </a:pPr>
              <a:r>
                <a:rPr altLang="en-US" kern="0" lang="zh-CN" sz="1699">
                  <a:solidFill>
                    <a:srgbClr val="1F497D"/>
                  </a:solidFill>
                  <a:latin charset="-122" pitchFamily="34" typeface="微软雅黑"/>
                  <a:ea charset="-122" pitchFamily="34" typeface="微软雅黑"/>
                </a:rPr>
                <a:t>医疗创新规划</a:t>
              </a:r>
            </a:p>
          </p:txBody>
        </p:sp>
        <p:sp>
          <p:nvSpPr>
            <p:cNvPr id="27" name="矩形 26"/>
            <p:cNvSpPr/>
            <p:nvPr/>
          </p:nvSpPr>
          <p:spPr>
            <a:xfrm>
              <a:off x="5945445" y="4917742"/>
              <a:ext cx="3598404" cy="350423"/>
            </a:xfrm>
            <a:prstGeom prst="rect">
              <a:avLst/>
            </a:prstGeom>
          </p:spPr>
          <p:txBody>
            <a:bodyPr bIns="45702" lIns="91403" rIns="91403" tIns="45702" wrap="square">
              <a:spAutoFit/>
            </a:bodyPr>
            <a:lstStyle/>
            <a:p>
              <a:pPr defTabSz="913996">
                <a:defRPr/>
              </a:pPr>
              <a:r>
                <a:rPr altLang="en-US" kern="0" lang="zh-CN" sz="1699">
                  <a:solidFill>
                    <a:srgbClr val="1F497D"/>
                  </a:solidFill>
                  <a:latin charset="-122" pitchFamily="34" typeface="微软雅黑"/>
                  <a:ea charset="-122" pitchFamily="34" typeface="微软雅黑"/>
                </a:rPr>
                <a:t>循证医学</a:t>
              </a:r>
            </a:p>
          </p:txBody>
        </p:sp>
        <p:sp>
          <p:nvSpPr>
            <p:cNvPr id="28" name="矩形 27"/>
            <p:cNvSpPr/>
            <p:nvPr/>
          </p:nvSpPr>
          <p:spPr>
            <a:xfrm>
              <a:off x="7693533" y="3723141"/>
              <a:ext cx="3598404" cy="350423"/>
            </a:xfrm>
            <a:prstGeom prst="rect">
              <a:avLst/>
            </a:prstGeom>
          </p:spPr>
          <p:txBody>
            <a:bodyPr bIns="45702" lIns="91403" rIns="91403" tIns="45702" wrap="square">
              <a:spAutoFit/>
            </a:bodyPr>
            <a:lstStyle/>
            <a:p>
              <a:pPr defTabSz="913996">
                <a:defRPr/>
              </a:pPr>
              <a:r>
                <a:rPr altLang="en-US" kern="0" lang="zh-CN" sz="1699">
                  <a:solidFill>
                    <a:srgbClr val="1F497D"/>
                  </a:solidFill>
                  <a:latin charset="-122" pitchFamily="34" typeface="微软雅黑"/>
                  <a:ea charset="-122" pitchFamily="34" typeface="微软雅黑"/>
                </a:rPr>
                <a:t>导入临床路径</a:t>
              </a:r>
            </a:p>
          </p:txBody>
        </p:sp>
        <p:sp>
          <p:nvSpPr>
            <p:cNvPr id="29" name="矩形 28"/>
            <p:cNvSpPr/>
            <p:nvPr/>
          </p:nvSpPr>
          <p:spPr>
            <a:xfrm>
              <a:off x="5945445" y="3693488"/>
              <a:ext cx="3598404" cy="350423"/>
            </a:xfrm>
            <a:prstGeom prst="rect">
              <a:avLst/>
            </a:prstGeom>
          </p:spPr>
          <p:txBody>
            <a:bodyPr bIns="45702" lIns="91403" rIns="91403" tIns="45702" wrap="square">
              <a:spAutoFit/>
            </a:bodyPr>
            <a:lstStyle/>
            <a:p>
              <a:pPr defTabSz="913996">
                <a:defRPr/>
              </a:pPr>
              <a:r>
                <a:rPr altLang="en-US" kern="0" lang="zh-CN" sz="1699">
                  <a:solidFill>
                    <a:srgbClr val="1F497D"/>
                  </a:solidFill>
                  <a:latin charset="-122" pitchFamily="34" typeface="微软雅黑"/>
                  <a:ea charset="-122" pitchFamily="34" typeface="微软雅黑"/>
                </a:rPr>
                <a:t>医疗质量管理</a:t>
              </a:r>
            </a:p>
          </p:txBody>
        </p:sp>
        <p:sp>
          <p:nvSpPr>
            <p:cNvPr id="30" name="矩形 29"/>
            <p:cNvSpPr/>
            <p:nvPr/>
          </p:nvSpPr>
          <p:spPr>
            <a:xfrm>
              <a:off x="5945445" y="6141998"/>
              <a:ext cx="3598404" cy="350423"/>
            </a:xfrm>
            <a:prstGeom prst="rect">
              <a:avLst/>
            </a:prstGeom>
          </p:spPr>
          <p:txBody>
            <a:bodyPr bIns="45702" lIns="91403" rIns="91403" tIns="45702" wrap="square">
              <a:spAutoFit/>
            </a:bodyPr>
            <a:lstStyle/>
            <a:p>
              <a:pPr defTabSz="913996">
                <a:defRPr/>
              </a:pPr>
              <a:r>
                <a:rPr altLang="en-US" kern="0" lang="zh-CN" sz="1699">
                  <a:solidFill>
                    <a:srgbClr val="1F497D"/>
                  </a:solidFill>
                  <a:latin charset="-122" pitchFamily="34" typeface="微软雅黑"/>
                  <a:ea charset="-122" pitchFamily="34" typeface="微软雅黑"/>
                </a:rPr>
                <a:t>医院满意度规划</a:t>
              </a:r>
            </a:p>
          </p:txBody>
        </p:sp>
        <p:sp>
          <p:nvSpPr>
            <p:cNvPr id="11" name="矩形 10"/>
            <p:cNvSpPr/>
            <p:nvPr/>
          </p:nvSpPr>
          <p:spPr>
            <a:xfrm>
              <a:off x="5945446" y="2973627"/>
              <a:ext cx="1402445" cy="457319"/>
            </a:xfrm>
            <a:prstGeom prst="rect">
              <a:avLst/>
            </a:prstGeom>
          </p:spPr>
          <p:txBody>
            <a:bodyPr wrap="none">
              <a:spAutoFit/>
            </a:bodyPr>
            <a:lstStyle/>
            <a:p>
              <a:pPr defTabSz="913996">
                <a:lnSpc>
                  <a:spcPct val="150000"/>
                </a:lnSpc>
                <a:defRPr/>
              </a:pPr>
              <a:r>
                <a:rPr altLang="en-US" kern="0" lang="zh-CN" sz="1600">
                  <a:solidFill>
                    <a:srgbClr val="1F497D"/>
                  </a:solidFill>
                  <a:latin charset="-122" pitchFamily="34" typeface="微软雅黑"/>
                  <a:ea charset="-122" pitchFamily="34" typeface="微软雅黑"/>
                </a:rPr>
                <a:t>医疗质量规划</a:t>
              </a:r>
            </a:p>
          </p:txBody>
        </p:sp>
        <p:sp>
          <p:nvSpPr>
            <p:cNvPr id="13" name="矩形 12"/>
            <p:cNvSpPr/>
            <p:nvPr/>
          </p:nvSpPr>
          <p:spPr>
            <a:xfrm>
              <a:off x="7693533" y="5464532"/>
              <a:ext cx="1910577" cy="479956"/>
            </a:xfrm>
            <a:prstGeom prst="rect">
              <a:avLst/>
            </a:prstGeom>
          </p:spPr>
          <p:txBody>
            <a:bodyPr wrap="none">
              <a:spAutoFit/>
            </a:bodyPr>
            <a:lstStyle/>
            <a:p>
              <a:pPr defTabSz="913996">
                <a:lnSpc>
                  <a:spcPct val="150000"/>
                </a:lnSpc>
                <a:defRPr/>
              </a:pPr>
              <a:r>
                <a:rPr altLang="en-US" kern="0" lang="zh-CN" sz="1699">
                  <a:solidFill>
                    <a:srgbClr val="1F497D"/>
                  </a:solidFill>
                  <a:latin charset="-122" pitchFamily="34" typeface="微软雅黑"/>
                  <a:ea charset="-122" pitchFamily="34" typeface="微软雅黑"/>
                </a:rPr>
                <a:t>人才队伍建设规划</a:t>
              </a:r>
            </a:p>
          </p:txBody>
        </p:sp>
        <p:sp>
          <p:nvSpPr>
            <p:cNvPr id="14" name="矩形 13"/>
            <p:cNvSpPr/>
            <p:nvPr/>
          </p:nvSpPr>
          <p:spPr>
            <a:xfrm>
              <a:off x="7693533" y="6076589"/>
              <a:ext cx="3066578" cy="479956"/>
            </a:xfrm>
            <a:prstGeom prst="rect">
              <a:avLst/>
            </a:prstGeom>
          </p:spPr>
          <p:txBody>
            <a:bodyPr wrap="none">
              <a:spAutoFit/>
            </a:bodyPr>
            <a:lstStyle/>
            <a:p>
              <a:pPr defTabSz="913996">
                <a:lnSpc>
                  <a:spcPct val="150000"/>
                </a:lnSpc>
                <a:defRPr/>
              </a:pPr>
              <a:r>
                <a:rPr altLang="en-US" kern="0" lang="zh-CN" sz="1699">
                  <a:solidFill>
                    <a:srgbClr val="1F497D"/>
                  </a:solidFill>
                  <a:latin charset="-122" pitchFamily="34" typeface="微软雅黑"/>
                  <a:ea charset="-122" pitchFamily="34" typeface="微软雅黑"/>
                </a:rPr>
                <a:t>导入2014年中高层目标责任书</a:t>
              </a:r>
            </a:p>
          </p:txBody>
        </p:sp>
      </p:grpSp>
    </p:spTree>
    <p:extLst>
      <p:ext uri="{BB962C8B-B14F-4D97-AF65-F5344CB8AC3E}">
        <p14:creationId val="3862095190"/>
      </p:ext>
    </p:extLst>
  </p:cSld>
  <p:clrMapOvr>
    <a:masterClrMapping/>
  </p:clrMapOvr>
  <mc:AlternateContent>
    <mc:Choice Requires="p14">
      <p:transition p14:dur="2000" spd="slow"/>
    </mc:Choice>
    <mc:Fallback>
      <p:transition spd="slow"/>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2" presetSubtype="2">
                                  <p:stCondLst>
                                    <p:cond delay="0"/>
                                  </p:stCondLst>
                                  <p:childTnLst>
                                    <p:set>
                                      <p:cBhvr>
                                        <p:cTn dur="1" fill="hold" id="6">
                                          <p:stCondLst>
                                            <p:cond delay="0"/>
                                          </p:stCondLst>
                                        </p:cTn>
                                        <p:tgtEl>
                                          <p:spTgt spid="3"/>
                                        </p:tgtEl>
                                        <p:attrNameLst>
                                          <p:attrName>style.visibility</p:attrName>
                                        </p:attrNameLst>
                                      </p:cBhvr>
                                      <p:to>
                                        <p:strVal val="visible"/>
                                      </p:to>
                                    </p:set>
                                    <p:animEffect filter="wipe(right)" transition="in">
                                      <p:cBhvr>
                                        <p:cTn dur="400" id="7"/>
                                        <p:tgtEl>
                                          <p:spTgt spid="3"/>
                                        </p:tgtEl>
                                      </p:cBhvr>
                                    </p:animEffect>
                                  </p:childTnLst>
                                </p:cTn>
                              </p:par>
                              <p:par>
                                <p:cTn fill="hold" grpId="0" id="8" nodeType="withEffect" presetClass="entr" presetID="22" presetSubtype="2">
                                  <p:stCondLst>
                                    <p:cond delay="200"/>
                                  </p:stCondLst>
                                  <p:childTnLst>
                                    <p:set>
                                      <p:cBhvr>
                                        <p:cTn dur="1" fill="hold" id="9">
                                          <p:stCondLst>
                                            <p:cond delay="0"/>
                                          </p:stCondLst>
                                        </p:cTn>
                                        <p:tgtEl>
                                          <p:spTgt spid="2"/>
                                        </p:tgtEl>
                                        <p:attrNameLst>
                                          <p:attrName>style.visibility</p:attrName>
                                        </p:attrNameLst>
                                      </p:cBhvr>
                                      <p:to>
                                        <p:strVal val="visible"/>
                                      </p:to>
                                    </p:set>
                                    <p:animEffect filter="wipe(right)" transition="in">
                                      <p:cBhvr>
                                        <p:cTn dur="500" id="10"/>
                                        <p:tgtEl>
                                          <p:spTgt spid="2"/>
                                        </p:tgtEl>
                                      </p:cBhvr>
                                    </p:animEffect>
                                  </p:childTnLst>
                                </p:cTn>
                              </p:par>
                            </p:childTnLst>
                          </p:cTn>
                        </p:par>
                        <p:par>
                          <p:cTn fill="hold" id="11" nodeType="afterGroup">
                            <p:stCondLst>
                              <p:cond delay="700"/>
                            </p:stCondLst>
                            <p:childTnLst>
                              <p:par>
                                <p:cTn fill="hold" id="12" nodeType="afterEffect" presetClass="entr" presetID="15" presetSubtype="0">
                                  <p:stCondLst>
                                    <p:cond delay="0"/>
                                  </p:stCondLst>
                                  <p:iterate type="lt">
                                    <p:tmPct val="10000"/>
                                  </p:iterate>
                                  <p:childTnLst>
                                    <p:set>
                                      <p:cBhvr>
                                        <p:cTn dur="1" fill="hold" id="13">
                                          <p:stCondLst>
                                            <p:cond delay="0"/>
                                          </p:stCondLst>
                                        </p:cTn>
                                        <p:tgtEl>
                                          <p:spTgt spid="7"/>
                                        </p:tgtEl>
                                        <p:attrNameLst>
                                          <p:attrName>style.visibility</p:attrName>
                                        </p:attrNameLst>
                                      </p:cBhvr>
                                      <p:to>
                                        <p:strVal val="visible"/>
                                      </p:to>
                                    </p:set>
                                    <p:anim calcmode="lin" valueType="num">
                                      <p:cBhvr>
                                        <p:cTn dur="1000" fill="hold" id="14"/>
                                        <p:tgtEl>
                                          <p:spTgt spid="7"/>
                                        </p:tgtEl>
                                        <p:attrNameLst>
                                          <p:attrName>ppt_w</p:attrName>
                                        </p:attrNameLst>
                                      </p:cBhvr>
                                      <p:tavLst>
                                        <p:tav tm="0">
                                          <p:val>
                                            <p:fltVal val="0"/>
                                          </p:val>
                                        </p:tav>
                                        <p:tav tm="100000">
                                          <p:val>
                                            <p:strVal val="#ppt_w"/>
                                          </p:val>
                                        </p:tav>
                                      </p:tavLst>
                                    </p:anim>
                                    <p:anim calcmode="lin" valueType="num">
                                      <p:cBhvr>
                                        <p:cTn dur="1000" fill="hold" id="15"/>
                                        <p:tgtEl>
                                          <p:spTgt spid="7"/>
                                        </p:tgtEl>
                                        <p:attrNameLst>
                                          <p:attrName>ppt_h</p:attrName>
                                        </p:attrNameLst>
                                      </p:cBhvr>
                                      <p:tavLst>
                                        <p:tav tm="0">
                                          <p:val>
                                            <p:fltVal val="0"/>
                                          </p:val>
                                        </p:tav>
                                        <p:tav tm="100000">
                                          <p:val>
                                            <p:strVal val="#ppt_h"/>
                                          </p:val>
                                        </p:tav>
                                      </p:tavLst>
                                    </p:anim>
                                    <p:anim calcmode="lin" valueType="num">
                                      <p:cBhvr>
                                        <p:cTn dur="1000" fill="hold" id="16"/>
                                        <p:tgtEl>
                                          <p:spTgt spid="7"/>
                                        </p:tgtEl>
                                        <p:attrNameLst>
                                          <p:attrName>ppt_x</p:attrName>
                                        </p:attrNameLst>
                                      </p:cBhvr>
                                      <p:tavLst>
                                        <p:tav fmla="#ppt_x+(cos(-2*pi*(1-$))*-#ppt_x-sin(-2*pi*(1-$))*(1-#ppt_y))*(1-$)" tm="0">
                                          <p:val>
                                            <p:fltVal val="0"/>
                                          </p:val>
                                        </p:tav>
                                        <p:tav tm="100000">
                                          <p:val>
                                            <p:fltVal val="1"/>
                                          </p:val>
                                        </p:tav>
                                      </p:tavLst>
                                    </p:anim>
                                    <p:anim calcmode="lin" valueType="num">
                                      <p:cBhvr>
                                        <p:cTn dur="1000" fill="hold" id="17"/>
                                        <p:tgtEl>
                                          <p:spTgt spid="7"/>
                                        </p:tgtEl>
                                        <p:attrNameLst>
                                          <p:attrName>ppt_y</p:attrName>
                                        </p:attrNameLst>
                                      </p:cBhvr>
                                      <p:tavLst>
                                        <p:tav fmla="#ppt_y+(sin(-2*pi*(1-$))*-#ppt_x+cos(-2*pi*(1-$))*(1-#ppt_y))*(1-$)" tm="0">
                                          <p:val>
                                            <p:fltVal val="0"/>
                                          </p:val>
                                        </p:tav>
                                        <p:tav tm="100000">
                                          <p:val>
                                            <p:fltVal val="1"/>
                                          </p:val>
                                        </p:tav>
                                      </p:tavLst>
                                    </p:anim>
                                  </p:childTnLst>
                                </p:cTn>
                              </p:par>
                              <p:par>
                                <p:cTn fill="hold" grpId="0" id="18" nodeType="withEffect" presetClass="entr" presetID="15" presetSubtype="0">
                                  <p:stCondLst>
                                    <p:cond delay="200"/>
                                  </p:stCondLst>
                                  <p:iterate type="lt">
                                    <p:tmPct val="10000"/>
                                  </p:iterate>
                                  <p:childTnLst>
                                    <p:set>
                                      <p:cBhvr>
                                        <p:cTn dur="1" fill="hold" id="19">
                                          <p:stCondLst>
                                            <p:cond delay="0"/>
                                          </p:stCondLst>
                                        </p:cTn>
                                        <p:tgtEl>
                                          <p:spTgt spid="4"/>
                                        </p:tgtEl>
                                        <p:attrNameLst>
                                          <p:attrName>style.visibility</p:attrName>
                                        </p:attrNameLst>
                                      </p:cBhvr>
                                      <p:to>
                                        <p:strVal val="visible"/>
                                      </p:to>
                                    </p:set>
                                    <p:anim calcmode="lin" valueType="num">
                                      <p:cBhvr>
                                        <p:cTn dur="1000" fill="hold" id="20"/>
                                        <p:tgtEl>
                                          <p:spTgt spid="4"/>
                                        </p:tgtEl>
                                        <p:attrNameLst>
                                          <p:attrName>ppt_w</p:attrName>
                                        </p:attrNameLst>
                                      </p:cBhvr>
                                      <p:tavLst>
                                        <p:tav tm="0">
                                          <p:val>
                                            <p:fltVal val="0"/>
                                          </p:val>
                                        </p:tav>
                                        <p:tav tm="100000">
                                          <p:val>
                                            <p:strVal val="#ppt_w"/>
                                          </p:val>
                                        </p:tav>
                                      </p:tavLst>
                                    </p:anim>
                                    <p:anim calcmode="lin" valueType="num">
                                      <p:cBhvr>
                                        <p:cTn dur="1000" fill="hold" id="21"/>
                                        <p:tgtEl>
                                          <p:spTgt spid="4"/>
                                        </p:tgtEl>
                                        <p:attrNameLst>
                                          <p:attrName>ppt_h</p:attrName>
                                        </p:attrNameLst>
                                      </p:cBhvr>
                                      <p:tavLst>
                                        <p:tav tm="0">
                                          <p:val>
                                            <p:fltVal val="0"/>
                                          </p:val>
                                        </p:tav>
                                        <p:tav tm="100000">
                                          <p:val>
                                            <p:strVal val="#ppt_h"/>
                                          </p:val>
                                        </p:tav>
                                      </p:tavLst>
                                    </p:anim>
                                    <p:anim calcmode="lin" valueType="num">
                                      <p:cBhvr>
                                        <p:cTn dur="1000" fill="hold" id="22"/>
                                        <p:tgtEl>
                                          <p:spTgt spid="4"/>
                                        </p:tgtEl>
                                        <p:attrNameLst>
                                          <p:attrName>ppt_x</p:attrName>
                                        </p:attrNameLst>
                                      </p:cBhvr>
                                      <p:tavLst>
                                        <p:tav fmla="#ppt_x+(cos(-2*pi*(1-$))*-#ppt_x-sin(-2*pi*(1-$))*(1-#ppt_y))*(1-$)" tm="0">
                                          <p:val>
                                            <p:fltVal val="0"/>
                                          </p:val>
                                        </p:tav>
                                        <p:tav tm="100000">
                                          <p:val>
                                            <p:fltVal val="1"/>
                                          </p:val>
                                        </p:tav>
                                      </p:tavLst>
                                    </p:anim>
                                    <p:anim calcmode="lin" valueType="num">
                                      <p:cBhvr>
                                        <p:cTn dur="1000" fill="hold" id="23"/>
                                        <p:tgtEl>
                                          <p:spTgt spid="4"/>
                                        </p:tgtEl>
                                        <p:attrNameLst>
                                          <p:attrName>ppt_y</p:attrName>
                                        </p:attrNameLst>
                                      </p:cBhvr>
                                      <p:tavLst>
                                        <p:tav fmla="#ppt_y+(sin(-2*pi*(1-$))*-#ppt_x+cos(-2*pi*(1-$))*(1-#ppt_y))*(1-$)" tm="0">
                                          <p:val>
                                            <p:fltVal val="0"/>
                                          </p:val>
                                        </p:tav>
                                        <p:tav tm="100000">
                                          <p:val>
                                            <p:fltVal val="1"/>
                                          </p:val>
                                        </p:tav>
                                      </p:tavLst>
                                    </p:anim>
                                  </p:childTnLst>
                                </p:cTn>
                              </p:par>
                            </p:childTnLst>
                          </p:cTn>
                        </p:par>
                        <p:par>
                          <p:cTn fill="hold" id="24" nodeType="afterGroup">
                            <p:stCondLst>
                              <p:cond delay="1900"/>
                            </p:stCondLst>
                            <p:childTnLst>
                              <p:par>
                                <p:cTn fill="hold" grpId="0" id="25" nodeType="afterEffect" presetClass="entr" presetID="22" presetSubtype="8">
                                  <p:stCondLst>
                                    <p:cond delay="0"/>
                                  </p:stCondLst>
                                  <p:childTnLst>
                                    <p:set>
                                      <p:cBhvr>
                                        <p:cTn dur="1" fill="hold" id="26">
                                          <p:stCondLst>
                                            <p:cond delay="0"/>
                                          </p:stCondLst>
                                        </p:cTn>
                                        <p:tgtEl>
                                          <p:spTgt spid="5"/>
                                        </p:tgtEl>
                                        <p:attrNameLst>
                                          <p:attrName>style.visibility</p:attrName>
                                        </p:attrNameLst>
                                      </p:cBhvr>
                                      <p:to>
                                        <p:strVal val="visible"/>
                                      </p:to>
                                    </p:set>
                                    <p:animEffect filter="wipe(left)" transition="in">
                                      <p:cBhvr>
                                        <p:cTn dur="400" id="27"/>
                                        <p:tgtEl>
                                          <p:spTgt spid="5"/>
                                        </p:tgtEl>
                                      </p:cBhvr>
                                    </p:animEffect>
                                  </p:childTnLst>
                                </p:cTn>
                              </p:par>
                              <p:par>
                                <p:cTn fill="hold" grpId="0" id="28" nodeType="withEffect" presetClass="entr" presetID="22" presetSubtype="8">
                                  <p:stCondLst>
                                    <p:cond delay="200"/>
                                  </p:stCondLst>
                                  <p:childTnLst>
                                    <p:set>
                                      <p:cBhvr>
                                        <p:cTn dur="1" fill="hold" id="29">
                                          <p:stCondLst>
                                            <p:cond delay="0"/>
                                          </p:stCondLst>
                                        </p:cTn>
                                        <p:tgtEl>
                                          <p:spTgt spid="6"/>
                                        </p:tgtEl>
                                        <p:attrNameLst>
                                          <p:attrName>style.visibility</p:attrName>
                                        </p:attrNameLst>
                                      </p:cBhvr>
                                      <p:to>
                                        <p:strVal val="visible"/>
                                      </p:to>
                                    </p:set>
                                    <p:animEffect filter="wipe(left)" transition="in">
                                      <p:cBhvr>
                                        <p:cTn dur="400" id="30"/>
                                        <p:tgtEl>
                                          <p:spTgt spid="6"/>
                                        </p:tgtEl>
                                      </p:cBhvr>
                                    </p:animEffect>
                                  </p:childTnLst>
                                </p:cTn>
                              </p:par>
                              <p:par>
                                <p:cTn fill="hold" id="31" nodeType="withEffect" presetClass="entr" presetID="22" presetSubtype="8">
                                  <p:stCondLst>
                                    <p:cond delay="200"/>
                                  </p:stCondLst>
                                  <p:childTnLst>
                                    <p:set>
                                      <p:cBhvr>
                                        <p:cTn dur="1" fill="hold" id="32">
                                          <p:stCondLst>
                                            <p:cond delay="0"/>
                                          </p:stCondLst>
                                        </p:cTn>
                                        <p:tgtEl>
                                          <p:spTgt spid="15"/>
                                        </p:tgtEl>
                                        <p:attrNameLst>
                                          <p:attrName>style.visibility</p:attrName>
                                        </p:attrNameLst>
                                      </p:cBhvr>
                                      <p:to>
                                        <p:strVal val="visible"/>
                                      </p:to>
                                    </p:set>
                                    <p:animEffect filter="wipe(left)" transition="in">
                                      <p:cBhvr>
                                        <p:cTn dur="400" id="33"/>
                                        <p:tgtEl>
                                          <p:spTgt spid="1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3"/>
      <p:bldP grpId="0" spid="4"/>
      <p:bldP grpId="0" spid="5"/>
      <p:bldP grpId="0" spid="6"/>
    </p:bldLst>
  </p:timing>
</p:sld>
</file>

<file path=ppt/slides/slide3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 name="图片 1"/>
          <p:cNvPicPr>
            <a:picLocks noChangeAspect="1"/>
          </p:cNvPicPr>
          <p:nvPr/>
        </p:nvPicPr>
        <p:blipFill>
          <a:blip r:embed="rId2">
            <a:extLst>
              <a:ext uri="{28A0092B-C50C-407E-A947-70E740481C1C}">
                <a14:useLocalDpi val="0"/>
              </a:ext>
            </a:extLst>
          </a:blip>
          <a:srcRect l="-134" r="1"/>
          <a:stretch>
            <a:fillRect/>
          </a:stretch>
        </p:blipFill>
        <p:spPr>
          <a:xfrm>
            <a:off x="-16329" y="-71536"/>
            <a:ext cx="12248601" cy="6996860"/>
          </a:xfrm>
          <a:prstGeom prst="rect">
            <a:avLst/>
          </a:prstGeom>
        </p:spPr>
      </p:pic>
      <p:sp>
        <p:nvSpPr>
          <p:cNvPr id="3" name="文本框 2"/>
          <p:cNvSpPr txBox="1"/>
          <p:nvPr/>
        </p:nvSpPr>
        <p:spPr>
          <a:xfrm>
            <a:off x="3216731" y="2890158"/>
            <a:ext cx="8360228" cy="365760"/>
          </a:xfrm>
          <a:prstGeom prst="rect">
            <a:avLst/>
          </a:prstGeom>
          <a:noFill/>
        </p:spPr>
        <p:txBody>
          <a:bodyPr rtlCol="0" wrap="square">
            <a:spAutoFit/>
          </a:bodyPr>
          <a:lstStyle/>
          <a:p>
            <a:r>
              <a:rPr altLang="zh-CN" lang="en-US" smtClean="0">
                <a:solidFill>
                  <a:schemeClr val="bg1"/>
                </a:solidFill>
                <a:latin charset="-122" pitchFamily="34" typeface="微软雅黑"/>
                <a:ea charset="-122" pitchFamily="34" typeface="微软雅黑"/>
              </a:rPr>
              <a:t>2013年医院在管理方面存在太多缺陷，管理未系统化《详见2013年工作总结》。</a:t>
            </a:r>
          </a:p>
        </p:txBody>
      </p:sp>
    </p:spTree>
    <p:extLst>
      <p:ext uri="{BB962C8B-B14F-4D97-AF65-F5344CB8AC3E}">
        <p14:creationId val="4272986653"/>
      </p:ext>
    </p:extLst>
  </p:cSld>
  <p:clrMapOvr>
    <a:masterClrMapping/>
  </p:clrMapOvr>
  <p:transition spd="slow">
    <p:push/>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 presetSubtype="2">
                                  <p:stCondLst>
                                    <p:cond delay="0"/>
                                  </p:stCondLst>
                                  <p:childTnLst>
                                    <p:set>
                                      <p:cBhvr>
                                        <p:cTn dur="1" fill="hold" id="6">
                                          <p:stCondLst>
                                            <p:cond delay="0"/>
                                          </p:stCondLst>
                                        </p:cTn>
                                        <p:tgtEl>
                                          <p:spTgt spid="3"/>
                                        </p:tgtEl>
                                        <p:attrNameLst>
                                          <p:attrName>style.visibility</p:attrName>
                                        </p:attrNameLst>
                                      </p:cBhvr>
                                      <p:to>
                                        <p:strVal val="visible"/>
                                      </p:to>
                                    </p:set>
                                    <p:anim calcmode="lin" valueType="num">
                                      <p:cBhvr additive="base">
                                        <p:cTn dur="500" fill="hold" id="7"/>
                                        <p:tgtEl>
                                          <p:spTgt spid="3"/>
                                        </p:tgtEl>
                                        <p:attrNameLst>
                                          <p:attrName>ppt_x</p:attrName>
                                        </p:attrNameLst>
                                      </p:cBhvr>
                                      <p:tavLst>
                                        <p:tav tm="0">
                                          <p:val>
                                            <p:strVal val="1+#ppt_w/2"/>
                                          </p:val>
                                        </p:tav>
                                        <p:tav tm="100000">
                                          <p:val>
                                            <p:strVal val="#ppt_x"/>
                                          </p:val>
                                        </p:tav>
                                      </p:tavLst>
                                    </p:anim>
                                    <p:anim calcmode="lin" valueType="num">
                                      <p:cBhvr additive="base">
                                        <p:cTn dur="500" fill="hold" id="8"/>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
    </p:bldLst>
  </p:timing>
</p:sld>
</file>

<file path=ppt/slides/slide3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7" name="图片 6"/>
          <p:cNvPicPr>
            <a:picLocks noChangeAspect="1"/>
          </p:cNvPicPr>
          <p:nvPr/>
        </p:nvPicPr>
        <p:blipFill>
          <a:blip r:embed="rId2"/>
          <a:stretch>
            <a:fillRect/>
          </a:stretch>
        </p:blipFill>
        <p:spPr>
          <a:xfrm>
            <a:off x="4733601" y="1848213"/>
            <a:ext cx="6588259" cy="4589491"/>
          </a:xfrm>
          <a:prstGeom prst="rect">
            <a:avLst/>
          </a:prstGeom>
        </p:spPr>
      </p:pic>
      <p:sp>
        <p:nvSpPr>
          <p:cNvPr id="13" name="文本框 10"/>
          <p:cNvSpPr txBox="1"/>
          <p:nvPr/>
        </p:nvSpPr>
        <p:spPr>
          <a:xfrm>
            <a:off x="6780206" y="1027699"/>
            <a:ext cx="2194792" cy="472576"/>
          </a:xfrm>
          <a:prstGeom prst="rect">
            <a:avLst/>
          </a:prstGeom>
          <a:solidFill>
            <a:schemeClr val="tx2">
              <a:alpha val="20000"/>
            </a:schemeClr>
          </a:solidFill>
          <a:ln algn="ctr" cap="rnd" w="12700">
            <a:solidFill>
              <a:schemeClr val="tx2"/>
            </a:solidFill>
            <a:prstDash val="sysDash"/>
            <a:round/>
          </a:ln>
          <a:effectLst/>
          <a:extLst/>
        </p:spPr>
        <p:txBody>
          <a:bodyPr anchor="ctr" bIns="45702" lIns="91403" rIns="91403" tIns="45702" wrap="none"/>
          <a:lstStyle>
            <a:defPPr>
              <a:defRPr lang="zh-CN"/>
            </a:defPPr>
            <a:lvl1pPr fontAlgn="base" indent="97187" latinLnBrk="1">
              <a:spcBef>
                <a:spcPct val="0"/>
              </a:spcBef>
              <a:spcAft>
                <a:spcPct val="0"/>
              </a:spcAft>
              <a:defRPr b="1" kumimoji="1" sz="2400">
                <a:solidFill>
                  <a:schemeClr val="tx2"/>
                </a:solidFill>
                <a:latin charset="-122" pitchFamily="34" typeface="微软雅黑"/>
                <a:ea charset="-122" pitchFamily="34" typeface="微软雅黑"/>
              </a:defRPr>
            </a:lvl1pPr>
          </a:lstStyle>
          <a:p>
            <a:pPr defTabSz="913996"/>
            <a:r>
              <a:rPr altLang="en-US" lang="zh-CN" sz="2399">
                <a:solidFill>
                  <a:srgbClr val="1F497D"/>
                </a:solidFill>
              </a:rPr>
              <a:t>医疗质量规划</a:t>
            </a:r>
          </a:p>
        </p:txBody>
      </p:sp>
      <p:sp>
        <p:nvSpPr>
          <p:cNvPr id="6" name="矩形 5"/>
          <p:cNvSpPr/>
          <p:nvPr/>
        </p:nvSpPr>
        <p:spPr>
          <a:xfrm>
            <a:off x="912774" y="7787"/>
            <a:ext cx="2159678" cy="68562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3996"/>
            <a:r>
              <a:rPr altLang="en-US" b="1" lang="zh-CN" sz="2799">
                <a:solidFill>
                  <a:prstClr val="white"/>
                </a:solidFill>
                <a:latin charset="-122" pitchFamily="34" typeface="微软雅黑"/>
                <a:ea charset="-122" pitchFamily="34" typeface="微软雅黑"/>
              </a:rPr>
              <a:t>管理规划</a:t>
            </a:r>
          </a:p>
        </p:txBody>
      </p:sp>
      <p:cxnSp>
        <p:nvCxnSpPr>
          <p:cNvPr id="8" name="直接连接符 7"/>
          <p:cNvCxnSpPr/>
          <p:nvPr/>
        </p:nvCxnSpPr>
        <p:spPr>
          <a:xfrm>
            <a:off x="0" y="693408"/>
            <a:ext cx="12188826" cy="0"/>
          </a:xfrm>
          <a:prstGeom prst="line">
            <a:avLst/>
          </a:prstGeom>
          <a:ln>
            <a:solidFill>
              <a:schemeClr val="bg1">
                <a:lumMod val="75000"/>
                <a:alpha val="50000"/>
              </a:schemeClr>
            </a:solidFill>
          </a:ln>
        </p:spPr>
        <p:style>
          <a:lnRef idx="1">
            <a:schemeClr val="accent1"/>
          </a:lnRef>
          <a:fillRef idx="0">
            <a:schemeClr val="accent1"/>
          </a:fillRef>
          <a:effectRef idx="0">
            <a:schemeClr val="accent1"/>
          </a:effectRef>
          <a:fontRef idx="minor">
            <a:schemeClr val="tx1"/>
          </a:fontRef>
        </p:style>
      </p:cxnSp>
      <p:pic>
        <p:nvPicPr>
          <p:cNvPr id="2" name="图片 1"/>
          <p:cNvPicPr>
            <a:picLocks noChangeAspect="1"/>
          </p:cNvPicPr>
          <p:nvPr/>
        </p:nvPicPr>
        <p:blipFill>
          <a:blip r:embed="rId3">
            <a:clrChange>
              <a:clrFrom>
                <a:srgbClr val="FDFDFD"/>
              </a:clrFrom>
              <a:clrTo>
                <a:srgbClr val="FDFDFD">
                  <a:alpha val="0"/>
                </a:srgbClr>
              </a:clrTo>
            </a:clrChange>
            <a:extLst>
              <a:ext uri="{28A0092B-C50C-407E-A947-70E740481C1C}">
                <a14:useLocalDpi val="0"/>
              </a:ext>
            </a:extLst>
          </a:blip>
          <a:stretch>
            <a:fillRect/>
          </a:stretch>
        </p:blipFill>
        <p:spPr>
          <a:xfrm>
            <a:off x="-1" y="978332"/>
            <a:ext cx="4203511" cy="5920764"/>
          </a:xfrm>
          <a:prstGeom prst="rect">
            <a:avLst/>
          </a:prstGeom>
        </p:spPr>
      </p:pic>
    </p:spTree>
    <p:extLst>
      <p:ext uri="{BB962C8B-B14F-4D97-AF65-F5344CB8AC3E}">
        <p14:creationId val="2570199311"/>
      </p:ext>
    </p:extLst>
  </p:cSld>
  <p:clrMapOvr>
    <a:masterClrMapping/>
  </p:clrMapOvr>
  <mc:AlternateContent>
    <mc:Choice Requires="p14">
      <p:transition p14:dur="1500" spd="slow">
        <p:split orient="vert"/>
      </p:transition>
    </mc:Choice>
    <mc:Fallback>
      <p:transition spd="slow">
        <p:split orient="vert"/>
      </p:transition>
    </mc:Fallback>
  </mc:AlternateContent>
  <p:timing/>
</p:sld>
</file>

<file path=ppt/slides/slide3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1"/>
          <p:cNvSpPr/>
          <p:nvPr/>
        </p:nvSpPr>
        <p:spPr>
          <a:xfrm>
            <a:off x="949380" y="1148257"/>
            <a:ext cx="4282750" cy="461545"/>
          </a:xfrm>
          <a:prstGeom prst="rect">
            <a:avLst/>
          </a:prstGeom>
          <a:solidFill>
            <a:schemeClr val="tx2">
              <a:alpha val="20000"/>
            </a:schemeClr>
          </a:solidFill>
          <a:ln algn="ctr" cap="rnd" w="12700">
            <a:solidFill>
              <a:schemeClr val="tx2"/>
            </a:solidFill>
            <a:prstDash val="sysDash"/>
            <a:round/>
          </a:ln>
          <a:effectLst/>
        </p:spPr>
        <p:txBody>
          <a:bodyPr anchor="ctr" bIns="45702" lIns="91403" rIns="91403" tIns="45702" wrap="none"/>
          <a:lstStyle/>
          <a:p>
            <a:pPr defTabSz="913996" fontAlgn="base" indent="97158" latinLnBrk="1">
              <a:spcBef>
                <a:spcPct val="0"/>
              </a:spcBef>
              <a:spcAft>
                <a:spcPct val="0"/>
              </a:spcAft>
            </a:pPr>
            <a:r>
              <a:rPr altLang="zh-CN" b="1" kumimoji="1" lang="zh-CN" sz="2399">
                <a:solidFill>
                  <a:srgbClr val="1F497D"/>
                </a:solidFill>
                <a:latin charset="-122" pitchFamily="34" typeface="微软雅黑"/>
                <a:ea charset="-122" pitchFamily="34" typeface="微软雅黑"/>
              </a:rPr>
              <a:t>医疗纠纷及医疗事故目标规划</a:t>
            </a:r>
          </a:p>
        </p:txBody>
      </p:sp>
      <p:sp>
        <p:nvSpPr>
          <p:cNvPr id="3" name="矩形 2"/>
          <p:cNvSpPr/>
          <p:nvPr/>
        </p:nvSpPr>
        <p:spPr>
          <a:xfrm>
            <a:off x="984763" y="1917226"/>
            <a:ext cx="9646560" cy="1736446"/>
          </a:xfrm>
          <a:prstGeom prst="rect">
            <a:avLst/>
          </a:prstGeom>
        </p:spPr>
        <p:txBody>
          <a:bodyPr wrap="square">
            <a:spAutoFit/>
          </a:bodyPr>
          <a:lstStyle/>
          <a:p>
            <a:pPr algn="just" defTabSz="913996" indent="304709">
              <a:lnSpc>
                <a:spcPct val="200000"/>
              </a:lnSpc>
            </a:pPr>
            <a:r>
              <a:rPr altLang="en-US" b="1" kern="100" lang="zh-CN" sz="1799">
                <a:solidFill>
                  <a:prstClr val="black"/>
                </a:solidFill>
                <a:latin charset="-122" pitchFamily="34" typeface="微软雅黑"/>
                <a:ea charset="-122" pitchFamily="34" typeface="微软雅黑"/>
              </a:rPr>
              <a:t> 目的：依托信息化技术完善医疗监控指标和评价标准，实施全程质量监控，切实发挥医院质量管理委员会的职责作用，定期开展质量改进活动，确保医疗安全。医疗纠纷发生件数控制在3起/年以内，医疗投诉发生件数控制在30起/年以内。</a:t>
            </a:r>
          </a:p>
        </p:txBody>
      </p:sp>
      <p:sp>
        <p:nvSpPr>
          <p:cNvPr id="62" name="矩形 61"/>
          <p:cNvSpPr/>
          <p:nvPr/>
        </p:nvSpPr>
        <p:spPr>
          <a:xfrm>
            <a:off x="912774" y="7787"/>
            <a:ext cx="2159678" cy="68562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3996"/>
            <a:r>
              <a:rPr altLang="en-US" b="1" lang="zh-CN" sz="2799">
                <a:solidFill>
                  <a:prstClr val="white"/>
                </a:solidFill>
                <a:latin charset="-122" pitchFamily="34" typeface="微软雅黑"/>
                <a:ea charset="-122" pitchFamily="34" typeface="微软雅黑"/>
              </a:rPr>
              <a:t>管理规划</a:t>
            </a:r>
          </a:p>
        </p:txBody>
      </p:sp>
      <p:cxnSp>
        <p:nvCxnSpPr>
          <p:cNvPr id="63" name="直接连接符 62"/>
          <p:cNvCxnSpPr/>
          <p:nvPr/>
        </p:nvCxnSpPr>
        <p:spPr>
          <a:xfrm>
            <a:off x="0" y="693408"/>
            <a:ext cx="12188826" cy="0"/>
          </a:xfrm>
          <a:prstGeom prst="line">
            <a:avLst/>
          </a:prstGeom>
          <a:ln>
            <a:solidFill>
              <a:schemeClr val="bg1">
                <a:lumMod val="75000"/>
                <a:alpha val="50000"/>
              </a:schemeClr>
            </a:solidFill>
          </a:ln>
        </p:spPr>
        <p:style>
          <a:lnRef idx="1">
            <a:schemeClr val="accent1"/>
          </a:lnRef>
          <a:fillRef idx="0">
            <a:schemeClr val="accent1"/>
          </a:fillRef>
          <a:effectRef idx="0">
            <a:schemeClr val="accent1"/>
          </a:effectRef>
          <a:fontRef idx="minor">
            <a:schemeClr val="tx1"/>
          </a:fontRef>
        </p:style>
      </p:cxnSp>
      <p:grpSp>
        <p:nvGrpSpPr>
          <p:cNvPr id="69" name="组合 68"/>
          <p:cNvGrpSpPr/>
          <p:nvPr/>
        </p:nvGrpSpPr>
        <p:grpSpPr>
          <a:xfrm>
            <a:off x="-6195" y="3788934"/>
            <a:ext cx="12188825" cy="3068161"/>
            <a:chOff x="324091" y="5962650"/>
            <a:chExt cx="8524577" cy="474741"/>
          </a:xfrm>
        </p:grpSpPr>
        <p:cxnSp>
          <p:nvCxnSpPr>
            <p:cNvPr id="70" name="直接连接符 69"/>
            <p:cNvCxnSpPr/>
            <p:nvPr/>
          </p:nvCxnSpPr>
          <p:spPr>
            <a:xfrm>
              <a:off x="324091" y="6437391"/>
              <a:ext cx="8524576" cy="0"/>
            </a:xfrm>
            <a:prstGeom prst="line">
              <a:avLst/>
            </a:prstGeom>
            <a:ln>
              <a:solidFill>
                <a:srgbClr val="BFBFBF"/>
              </a:solidFill>
            </a:ln>
          </p:spPr>
          <p:style>
            <a:lnRef idx="1">
              <a:schemeClr val="accent1"/>
            </a:lnRef>
            <a:fillRef idx="0">
              <a:schemeClr val="accent1"/>
            </a:fillRef>
            <a:effectRef idx="0">
              <a:schemeClr val="accent1"/>
            </a:effectRef>
            <a:fontRef idx="minor">
              <a:schemeClr val="tx1"/>
            </a:fontRef>
          </p:style>
        </p:cxnSp>
        <p:grpSp>
          <p:nvGrpSpPr>
            <p:cNvPr id="71" name="组合 70"/>
            <p:cNvGrpSpPr/>
            <p:nvPr/>
          </p:nvGrpSpPr>
          <p:grpSpPr>
            <a:xfrm>
              <a:off x="324092" y="5962650"/>
              <a:ext cx="8524576" cy="474741"/>
              <a:chOff x="-456657" y="6352924"/>
              <a:chExt cx="9465697" cy="474741"/>
            </a:xfrm>
          </p:grpSpPr>
          <p:cxnSp>
            <p:nvCxnSpPr>
              <p:cNvPr id="72" name="直接连接符 71"/>
              <p:cNvCxnSpPr/>
              <p:nvPr/>
            </p:nvCxnSpPr>
            <p:spPr>
              <a:xfrm flipH="1" flipV="1">
                <a:off x="-456657" y="6600574"/>
                <a:ext cx="0" cy="227091"/>
              </a:xfrm>
              <a:prstGeom prst="line">
                <a:avLst/>
              </a:prstGeom>
              <a:ln>
                <a:gradFill flip="none" rotWithShape="1">
                  <a:gsLst>
                    <a:gs pos="100000">
                      <a:srgbClr val="BFBFBF"/>
                    </a:gs>
                    <a:gs pos="0">
                      <a:schemeClr val="accent1">
                        <a:lumMod val="30000"/>
                        <a:lumOff val="70000"/>
                        <a:alpha val="0"/>
                      </a:schemeClr>
                    </a:gs>
                  </a:gsLst>
                  <a:lin ang="16200000" scaled="1"/>
                </a:gradFill>
              </a:ln>
            </p:spPr>
            <p:style>
              <a:lnRef idx="1">
                <a:schemeClr val="accent1"/>
              </a:lnRef>
              <a:fillRef idx="0">
                <a:schemeClr val="accent1"/>
              </a:fillRef>
              <a:effectRef idx="0">
                <a:schemeClr val="accent1"/>
              </a:effectRef>
              <a:fontRef idx="minor">
                <a:schemeClr val="tx1"/>
              </a:fontRef>
            </p:style>
          </p:cxnSp>
          <p:cxnSp>
            <p:nvCxnSpPr>
              <p:cNvPr id="73" name="直接连接符 72"/>
              <p:cNvCxnSpPr/>
              <p:nvPr/>
            </p:nvCxnSpPr>
            <p:spPr>
              <a:xfrm flipH="1" flipV="1">
                <a:off x="-236524" y="6600574"/>
                <a:ext cx="0" cy="227091"/>
              </a:xfrm>
              <a:prstGeom prst="line">
                <a:avLst/>
              </a:prstGeom>
              <a:ln>
                <a:gradFill flip="none" rotWithShape="1">
                  <a:gsLst>
                    <a:gs pos="100000">
                      <a:srgbClr val="BFBFBF"/>
                    </a:gs>
                    <a:gs pos="0">
                      <a:schemeClr val="accent1">
                        <a:lumMod val="30000"/>
                        <a:lumOff val="70000"/>
                        <a:alpha val="0"/>
                      </a:schemeClr>
                    </a:gs>
                  </a:gsLst>
                  <a:lin ang="16200000" scaled="1"/>
                </a:gradFill>
              </a:ln>
            </p:spPr>
            <p:style>
              <a:lnRef idx="1">
                <a:schemeClr val="accent1"/>
              </a:lnRef>
              <a:fillRef idx="0">
                <a:schemeClr val="accent1"/>
              </a:fillRef>
              <a:effectRef idx="0">
                <a:schemeClr val="accent1"/>
              </a:effectRef>
              <a:fontRef idx="minor">
                <a:schemeClr val="tx1"/>
              </a:fontRef>
            </p:style>
          </p:cxnSp>
          <p:cxnSp>
            <p:nvCxnSpPr>
              <p:cNvPr id="74" name="直接连接符 73"/>
              <p:cNvCxnSpPr/>
              <p:nvPr/>
            </p:nvCxnSpPr>
            <p:spPr>
              <a:xfrm flipH="1" flipV="1">
                <a:off x="-16393" y="6667249"/>
                <a:ext cx="0" cy="160416"/>
              </a:xfrm>
              <a:prstGeom prst="line">
                <a:avLst/>
              </a:prstGeom>
              <a:ln>
                <a:gradFill flip="none" rotWithShape="1">
                  <a:gsLst>
                    <a:gs pos="100000">
                      <a:srgbClr val="BFBFBF"/>
                    </a:gs>
                    <a:gs pos="0">
                      <a:schemeClr val="accent1">
                        <a:lumMod val="30000"/>
                        <a:lumOff val="70000"/>
                        <a:alpha val="0"/>
                      </a:schemeClr>
                    </a:gs>
                  </a:gsLst>
                  <a:lin ang="16200000" scaled="1"/>
                </a:gradFill>
              </a:ln>
            </p:spPr>
            <p:style>
              <a:lnRef idx="1">
                <a:schemeClr val="accent1"/>
              </a:lnRef>
              <a:fillRef idx="0">
                <a:schemeClr val="accent1"/>
              </a:fillRef>
              <a:effectRef idx="0">
                <a:schemeClr val="accent1"/>
              </a:effectRef>
              <a:fontRef idx="minor">
                <a:schemeClr val="tx1"/>
              </a:fontRef>
            </p:style>
          </p:cxnSp>
          <p:cxnSp>
            <p:nvCxnSpPr>
              <p:cNvPr id="75" name="直接连接符 74"/>
              <p:cNvCxnSpPr/>
              <p:nvPr/>
            </p:nvCxnSpPr>
            <p:spPr>
              <a:xfrm flipH="1" flipV="1">
                <a:off x="203740" y="6600574"/>
                <a:ext cx="0" cy="227091"/>
              </a:xfrm>
              <a:prstGeom prst="line">
                <a:avLst/>
              </a:prstGeom>
              <a:ln>
                <a:gradFill flip="none" rotWithShape="1">
                  <a:gsLst>
                    <a:gs pos="100000">
                      <a:srgbClr val="BFBFBF"/>
                    </a:gs>
                    <a:gs pos="0">
                      <a:schemeClr val="accent1">
                        <a:lumMod val="30000"/>
                        <a:lumOff val="70000"/>
                        <a:alpha val="0"/>
                      </a:schemeClr>
                    </a:gs>
                  </a:gsLst>
                  <a:lin ang="16200000" scaled="1"/>
                </a:gradFill>
              </a:ln>
            </p:spPr>
            <p:style>
              <a:lnRef idx="1">
                <a:schemeClr val="accent1"/>
              </a:lnRef>
              <a:fillRef idx="0">
                <a:schemeClr val="accent1"/>
              </a:fillRef>
              <a:effectRef idx="0">
                <a:schemeClr val="accent1"/>
              </a:effectRef>
              <a:fontRef idx="minor">
                <a:schemeClr val="tx1"/>
              </a:fontRef>
            </p:style>
          </p:cxnSp>
          <p:cxnSp>
            <p:nvCxnSpPr>
              <p:cNvPr id="76" name="直接连接符 75"/>
              <p:cNvCxnSpPr/>
              <p:nvPr/>
            </p:nvCxnSpPr>
            <p:spPr>
              <a:xfrm flipH="1" flipV="1">
                <a:off x="423871" y="6667249"/>
                <a:ext cx="0" cy="160416"/>
              </a:xfrm>
              <a:prstGeom prst="line">
                <a:avLst/>
              </a:prstGeom>
              <a:ln>
                <a:gradFill flip="none" rotWithShape="1">
                  <a:gsLst>
                    <a:gs pos="100000">
                      <a:srgbClr val="BFBFBF"/>
                    </a:gs>
                    <a:gs pos="0">
                      <a:schemeClr val="accent1">
                        <a:lumMod val="30000"/>
                        <a:lumOff val="70000"/>
                        <a:alpha val="0"/>
                      </a:schemeClr>
                    </a:gs>
                  </a:gsLst>
                  <a:lin ang="16200000" scaled="1"/>
                </a:gradFill>
              </a:ln>
            </p:spPr>
            <p:style>
              <a:lnRef idx="1">
                <a:schemeClr val="accent1"/>
              </a:lnRef>
              <a:fillRef idx="0">
                <a:schemeClr val="accent1"/>
              </a:fillRef>
              <a:effectRef idx="0">
                <a:schemeClr val="accent1"/>
              </a:effectRef>
              <a:fontRef idx="minor">
                <a:schemeClr val="tx1"/>
              </a:fontRef>
            </p:style>
          </p:cxnSp>
          <p:cxnSp>
            <p:nvCxnSpPr>
              <p:cNvPr id="77" name="直接连接符 76"/>
              <p:cNvCxnSpPr/>
              <p:nvPr/>
            </p:nvCxnSpPr>
            <p:spPr>
              <a:xfrm flipH="1" flipV="1">
                <a:off x="644003" y="6600574"/>
                <a:ext cx="0" cy="227091"/>
              </a:xfrm>
              <a:prstGeom prst="line">
                <a:avLst/>
              </a:prstGeom>
              <a:ln>
                <a:gradFill flip="none" rotWithShape="1">
                  <a:gsLst>
                    <a:gs pos="100000">
                      <a:srgbClr val="BFBFBF"/>
                    </a:gs>
                    <a:gs pos="0">
                      <a:schemeClr val="accent1">
                        <a:lumMod val="30000"/>
                        <a:lumOff val="70000"/>
                        <a:alpha val="0"/>
                      </a:schemeClr>
                    </a:gs>
                  </a:gsLst>
                  <a:lin ang="16200000" scaled="1"/>
                </a:gradFill>
              </a:ln>
            </p:spPr>
            <p:style>
              <a:lnRef idx="1">
                <a:schemeClr val="accent1"/>
              </a:lnRef>
              <a:fillRef idx="0">
                <a:schemeClr val="accent1"/>
              </a:fillRef>
              <a:effectRef idx="0">
                <a:schemeClr val="accent1"/>
              </a:effectRef>
              <a:fontRef idx="minor">
                <a:schemeClr val="tx1"/>
              </a:fontRef>
            </p:style>
          </p:cxnSp>
          <p:cxnSp>
            <p:nvCxnSpPr>
              <p:cNvPr id="78" name="直接连接符 77"/>
              <p:cNvCxnSpPr/>
              <p:nvPr/>
            </p:nvCxnSpPr>
            <p:spPr>
              <a:xfrm flipH="1" flipV="1">
                <a:off x="864135" y="6667249"/>
                <a:ext cx="0" cy="160416"/>
              </a:xfrm>
              <a:prstGeom prst="line">
                <a:avLst/>
              </a:prstGeom>
              <a:ln>
                <a:gradFill flip="none" rotWithShape="1">
                  <a:gsLst>
                    <a:gs pos="100000">
                      <a:srgbClr val="BFBFBF"/>
                    </a:gs>
                    <a:gs pos="0">
                      <a:schemeClr val="accent1">
                        <a:lumMod val="30000"/>
                        <a:lumOff val="70000"/>
                        <a:alpha val="0"/>
                      </a:schemeClr>
                    </a:gs>
                  </a:gsLst>
                  <a:lin ang="16200000" scaled="1"/>
                </a:gradFill>
              </a:ln>
            </p:spPr>
            <p:style>
              <a:lnRef idx="1">
                <a:schemeClr val="accent1"/>
              </a:lnRef>
              <a:fillRef idx="0">
                <a:schemeClr val="accent1"/>
              </a:fillRef>
              <a:effectRef idx="0">
                <a:schemeClr val="accent1"/>
              </a:effectRef>
              <a:fontRef idx="minor">
                <a:schemeClr val="tx1"/>
              </a:fontRef>
            </p:style>
          </p:cxnSp>
          <p:cxnSp>
            <p:nvCxnSpPr>
              <p:cNvPr id="79" name="直接连接符 78"/>
              <p:cNvCxnSpPr/>
              <p:nvPr/>
            </p:nvCxnSpPr>
            <p:spPr>
              <a:xfrm flipH="1" flipV="1">
                <a:off x="1084267" y="6352924"/>
                <a:ext cx="0" cy="474741"/>
              </a:xfrm>
              <a:prstGeom prst="line">
                <a:avLst/>
              </a:prstGeom>
              <a:ln>
                <a:gradFill flip="none" rotWithShape="1">
                  <a:gsLst>
                    <a:gs pos="100000">
                      <a:srgbClr val="BFBFBF"/>
                    </a:gs>
                    <a:gs pos="0">
                      <a:schemeClr val="accent1">
                        <a:lumMod val="30000"/>
                        <a:lumOff val="70000"/>
                        <a:alpha val="0"/>
                      </a:schemeClr>
                    </a:gs>
                  </a:gsLst>
                  <a:lin ang="16200000" scaled="1"/>
                </a:gradFill>
              </a:ln>
            </p:spPr>
            <p:style>
              <a:lnRef idx="1">
                <a:schemeClr val="accent1"/>
              </a:lnRef>
              <a:fillRef idx="0">
                <a:schemeClr val="accent1"/>
              </a:fillRef>
              <a:effectRef idx="0">
                <a:schemeClr val="accent1"/>
              </a:effectRef>
              <a:fontRef idx="minor">
                <a:schemeClr val="tx1"/>
              </a:fontRef>
            </p:style>
          </p:cxnSp>
          <p:cxnSp>
            <p:nvCxnSpPr>
              <p:cNvPr id="80" name="直接连接符 79"/>
              <p:cNvCxnSpPr/>
              <p:nvPr/>
            </p:nvCxnSpPr>
            <p:spPr>
              <a:xfrm flipH="1" flipV="1">
                <a:off x="1304399" y="6600574"/>
                <a:ext cx="0" cy="227091"/>
              </a:xfrm>
              <a:prstGeom prst="line">
                <a:avLst/>
              </a:prstGeom>
              <a:ln>
                <a:gradFill flip="none" rotWithShape="1">
                  <a:gsLst>
                    <a:gs pos="100000">
                      <a:srgbClr val="BFBFBF"/>
                    </a:gs>
                    <a:gs pos="0">
                      <a:schemeClr val="accent1">
                        <a:lumMod val="30000"/>
                        <a:lumOff val="70000"/>
                        <a:alpha val="0"/>
                      </a:schemeClr>
                    </a:gs>
                  </a:gsLst>
                  <a:lin ang="16200000" scaled="1"/>
                </a:gradFill>
              </a:ln>
            </p:spPr>
            <p:style>
              <a:lnRef idx="1">
                <a:schemeClr val="accent1"/>
              </a:lnRef>
              <a:fillRef idx="0">
                <a:schemeClr val="accent1"/>
              </a:fillRef>
              <a:effectRef idx="0">
                <a:schemeClr val="accent1"/>
              </a:effectRef>
              <a:fontRef idx="minor">
                <a:schemeClr val="tx1"/>
              </a:fontRef>
            </p:style>
          </p:cxnSp>
          <p:cxnSp>
            <p:nvCxnSpPr>
              <p:cNvPr id="81" name="直接连接符 80"/>
              <p:cNvCxnSpPr/>
              <p:nvPr/>
            </p:nvCxnSpPr>
            <p:spPr>
              <a:xfrm flipH="1" flipV="1">
                <a:off x="1524531" y="6444343"/>
                <a:ext cx="0" cy="383322"/>
              </a:xfrm>
              <a:prstGeom prst="line">
                <a:avLst/>
              </a:prstGeom>
              <a:ln>
                <a:gradFill flip="none" rotWithShape="1">
                  <a:gsLst>
                    <a:gs pos="100000">
                      <a:srgbClr val="BFBFBF"/>
                    </a:gs>
                    <a:gs pos="0">
                      <a:schemeClr val="accent1">
                        <a:lumMod val="30000"/>
                        <a:lumOff val="70000"/>
                        <a:alpha val="0"/>
                      </a:schemeClr>
                    </a:gs>
                  </a:gsLst>
                  <a:lin ang="16200000" scaled="1"/>
                </a:gradFill>
              </a:ln>
            </p:spPr>
            <p:style>
              <a:lnRef idx="1">
                <a:schemeClr val="accent1"/>
              </a:lnRef>
              <a:fillRef idx="0">
                <a:schemeClr val="accent1"/>
              </a:fillRef>
              <a:effectRef idx="0">
                <a:schemeClr val="accent1"/>
              </a:effectRef>
              <a:fontRef idx="minor">
                <a:schemeClr val="tx1"/>
              </a:fontRef>
            </p:style>
          </p:cxnSp>
          <p:cxnSp>
            <p:nvCxnSpPr>
              <p:cNvPr id="82" name="直接连接符 81"/>
              <p:cNvCxnSpPr/>
              <p:nvPr/>
            </p:nvCxnSpPr>
            <p:spPr>
              <a:xfrm flipH="1" flipV="1">
                <a:off x="1744663" y="6667249"/>
                <a:ext cx="0" cy="160416"/>
              </a:xfrm>
              <a:prstGeom prst="line">
                <a:avLst/>
              </a:prstGeom>
              <a:ln>
                <a:gradFill flip="none" rotWithShape="1">
                  <a:gsLst>
                    <a:gs pos="100000">
                      <a:srgbClr val="BFBFBF"/>
                    </a:gs>
                    <a:gs pos="0">
                      <a:schemeClr val="accent1">
                        <a:lumMod val="30000"/>
                        <a:lumOff val="70000"/>
                        <a:alpha val="0"/>
                      </a:schemeClr>
                    </a:gs>
                  </a:gsLst>
                  <a:lin ang="16200000" scaled="1"/>
                </a:gradFill>
              </a:ln>
            </p:spPr>
            <p:style>
              <a:lnRef idx="1">
                <a:schemeClr val="accent1"/>
              </a:lnRef>
              <a:fillRef idx="0">
                <a:schemeClr val="accent1"/>
              </a:fillRef>
              <a:effectRef idx="0">
                <a:schemeClr val="accent1"/>
              </a:effectRef>
              <a:fontRef idx="minor">
                <a:schemeClr val="tx1"/>
              </a:fontRef>
            </p:style>
          </p:cxnSp>
          <p:cxnSp>
            <p:nvCxnSpPr>
              <p:cNvPr id="83" name="直接连接符 82"/>
              <p:cNvCxnSpPr/>
              <p:nvPr/>
            </p:nvCxnSpPr>
            <p:spPr>
              <a:xfrm flipH="1" flipV="1">
                <a:off x="1964795" y="6600574"/>
                <a:ext cx="0" cy="227091"/>
              </a:xfrm>
              <a:prstGeom prst="line">
                <a:avLst/>
              </a:prstGeom>
              <a:ln>
                <a:gradFill flip="none" rotWithShape="1">
                  <a:gsLst>
                    <a:gs pos="100000">
                      <a:srgbClr val="BFBFBF"/>
                    </a:gs>
                    <a:gs pos="0">
                      <a:schemeClr val="accent1">
                        <a:lumMod val="30000"/>
                        <a:lumOff val="70000"/>
                        <a:alpha val="0"/>
                      </a:schemeClr>
                    </a:gs>
                  </a:gsLst>
                  <a:lin ang="16200000" scaled="1"/>
                </a:gradFill>
              </a:ln>
            </p:spPr>
            <p:style>
              <a:lnRef idx="1">
                <a:schemeClr val="accent1"/>
              </a:lnRef>
              <a:fillRef idx="0">
                <a:schemeClr val="accent1"/>
              </a:fillRef>
              <a:effectRef idx="0">
                <a:schemeClr val="accent1"/>
              </a:effectRef>
              <a:fontRef idx="minor">
                <a:schemeClr val="tx1"/>
              </a:fontRef>
            </p:style>
          </p:cxnSp>
          <p:cxnSp>
            <p:nvCxnSpPr>
              <p:cNvPr id="84" name="直接连接符 83"/>
              <p:cNvCxnSpPr/>
              <p:nvPr/>
            </p:nvCxnSpPr>
            <p:spPr>
              <a:xfrm flipH="1" flipV="1">
                <a:off x="2184927" y="6514849"/>
                <a:ext cx="0" cy="312816"/>
              </a:xfrm>
              <a:prstGeom prst="line">
                <a:avLst/>
              </a:prstGeom>
              <a:ln>
                <a:gradFill flip="none" rotWithShape="1">
                  <a:gsLst>
                    <a:gs pos="100000">
                      <a:srgbClr val="BFBFBF"/>
                    </a:gs>
                    <a:gs pos="0">
                      <a:schemeClr val="accent1">
                        <a:lumMod val="30000"/>
                        <a:lumOff val="70000"/>
                        <a:alpha val="0"/>
                      </a:schemeClr>
                    </a:gs>
                  </a:gsLst>
                  <a:lin ang="16200000" scaled="1"/>
                </a:gradFill>
              </a:ln>
            </p:spPr>
            <p:style>
              <a:lnRef idx="1">
                <a:schemeClr val="accent1"/>
              </a:lnRef>
              <a:fillRef idx="0">
                <a:schemeClr val="accent1"/>
              </a:fillRef>
              <a:effectRef idx="0">
                <a:schemeClr val="accent1"/>
              </a:effectRef>
              <a:fontRef idx="minor">
                <a:schemeClr val="tx1"/>
              </a:fontRef>
            </p:style>
          </p:cxnSp>
          <p:cxnSp>
            <p:nvCxnSpPr>
              <p:cNvPr id="85" name="直接连接符 84"/>
              <p:cNvCxnSpPr/>
              <p:nvPr/>
            </p:nvCxnSpPr>
            <p:spPr>
              <a:xfrm flipH="1" flipV="1">
                <a:off x="2405059" y="6667249"/>
                <a:ext cx="0" cy="160416"/>
              </a:xfrm>
              <a:prstGeom prst="line">
                <a:avLst/>
              </a:prstGeom>
              <a:ln>
                <a:gradFill flip="none" rotWithShape="1">
                  <a:gsLst>
                    <a:gs pos="100000">
                      <a:srgbClr val="BFBFBF"/>
                    </a:gs>
                    <a:gs pos="0">
                      <a:schemeClr val="accent1">
                        <a:lumMod val="30000"/>
                        <a:lumOff val="70000"/>
                        <a:alpha val="0"/>
                      </a:schemeClr>
                    </a:gs>
                  </a:gsLst>
                  <a:lin ang="16200000" scaled="1"/>
                </a:gradFill>
              </a:ln>
            </p:spPr>
            <p:style>
              <a:lnRef idx="1">
                <a:schemeClr val="accent1"/>
              </a:lnRef>
              <a:fillRef idx="0">
                <a:schemeClr val="accent1"/>
              </a:fillRef>
              <a:effectRef idx="0">
                <a:schemeClr val="accent1"/>
              </a:effectRef>
              <a:fontRef idx="minor">
                <a:schemeClr val="tx1"/>
              </a:fontRef>
            </p:style>
          </p:cxnSp>
          <p:cxnSp>
            <p:nvCxnSpPr>
              <p:cNvPr id="86" name="直接连接符 85"/>
              <p:cNvCxnSpPr/>
              <p:nvPr/>
            </p:nvCxnSpPr>
            <p:spPr>
              <a:xfrm flipH="1" flipV="1">
                <a:off x="2625191" y="6667249"/>
                <a:ext cx="0" cy="160416"/>
              </a:xfrm>
              <a:prstGeom prst="line">
                <a:avLst/>
              </a:prstGeom>
              <a:ln>
                <a:gradFill flip="none" rotWithShape="1">
                  <a:gsLst>
                    <a:gs pos="100000">
                      <a:srgbClr val="BFBFBF"/>
                    </a:gs>
                    <a:gs pos="0">
                      <a:schemeClr val="accent1">
                        <a:lumMod val="30000"/>
                        <a:lumOff val="70000"/>
                        <a:alpha val="0"/>
                      </a:schemeClr>
                    </a:gs>
                  </a:gsLst>
                  <a:lin ang="16200000" scaled="1"/>
                </a:gradFill>
              </a:ln>
            </p:spPr>
            <p:style>
              <a:lnRef idx="1">
                <a:schemeClr val="accent1"/>
              </a:lnRef>
              <a:fillRef idx="0">
                <a:schemeClr val="accent1"/>
              </a:fillRef>
              <a:effectRef idx="0">
                <a:schemeClr val="accent1"/>
              </a:effectRef>
              <a:fontRef idx="minor">
                <a:schemeClr val="tx1"/>
              </a:fontRef>
            </p:style>
          </p:cxnSp>
          <p:cxnSp>
            <p:nvCxnSpPr>
              <p:cNvPr id="87" name="直接连接符 86"/>
              <p:cNvCxnSpPr/>
              <p:nvPr/>
            </p:nvCxnSpPr>
            <p:spPr>
              <a:xfrm flipH="1" flipV="1">
                <a:off x="2845323" y="6514849"/>
                <a:ext cx="0" cy="312816"/>
              </a:xfrm>
              <a:prstGeom prst="line">
                <a:avLst/>
              </a:prstGeom>
              <a:ln>
                <a:gradFill flip="none" rotWithShape="1">
                  <a:gsLst>
                    <a:gs pos="100000">
                      <a:srgbClr val="BFBFBF"/>
                    </a:gs>
                    <a:gs pos="0">
                      <a:schemeClr val="accent1">
                        <a:lumMod val="30000"/>
                        <a:lumOff val="70000"/>
                        <a:alpha val="0"/>
                      </a:schemeClr>
                    </a:gs>
                  </a:gsLst>
                  <a:lin ang="16200000" scaled="1"/>
                </a:gradFill>
              </a:ln>
            </p:spPr>
            <p:style>
              <a:lnRef idx="1">
                <a:schemeClr val="accent1"/>
              </a:lnRef>
              <a:fillRef idx="0">
                <a:schemeClr val="accent1"/>
              </a:fillRef>
              <a:effectRef idx="0">
                <a:schemeClr val="accent1"/>
              </a:effectRef>
              <a:fontRef idx="minor">
                <a:schemeClr val="tx1"/>
              </a:fontRef>
            </p:style>
          </p:cxnSp>
          <p:cxnSp>
            <p:nvCxnSpPr>
              <p:cNvPr id="88" name="直接连接符 87"/>
              <p:cNvCxnSpPr/>
              <p:nvPr/>
            </p:nvCxnSpPr>
            <p:spPr>
              <a:xfrm flipH="1" flipV="1">
                <a:off x="3065455" y="6667249"/>
                <a:ext cx="0" cy="160416"/>
              </a:xfrm>
              <a:prstGeom prst="line">
                <a:avLst/>
              </a:prstGeom>
              <a:ln>
                <a:gradFill flip="none" rotWithShape="1">
                  <a:gsLst>
                    <a:gs pos="100000">
                      <a:srgbClr val="BFBFBF"/>
                    </a:gs>
                    <a:gs pos="0">
                      <a:schemeClr val="accent1">
                        <a:lumMod val="30000"/>
                        <a:lumOff val="70000"/>
                        <a:alpha val="0"/>
                      </a:schemeClr>
                    </a:gs>
                  </a:gsLst>
                  <a:lin ang="16200000" scaled="1"/>
                </a:gradFill>
              </a:ln>
            </p:spPr>
            <p:style>
              <a:lnRef idx="1">
                <a:schemeClr val="accent1"/>
              </a:lnRef>
              <a:fillRef idx="0">
                <a:schemeClr val="accent1"/>
              </a:fillRef>
              <a:effectRef idx="0">
                <a:schemeClr val="accent1"/>
              </a:effectRef>
              <a:fontRef idx="minor">
                <a:schemeClr val="tx1"/>
              </a:fontRef>
            </p:style>
          </p:cxnSp>
          <p:cxnSp>
            <p:nvCxnSpPr>
              <p:cNvPr id="89" name="直接连接符 88"/>
              <p:cNvCxnSpPr/>
              <p:nvPr/>
            </p:nvCxnSpPr>
            <p:spPr>
              <a:xfrm flipH="1" flipV="1">
                <a:off x="3285587" y="6600574"/>
                <a:ext cx="0" cy="227091"/>
              </a:xfrm>
              <a:prstGeom prst="line">
                <a:avLst/>
              </a:prstGeom>
              <a:ln>
                <a:gradFill flip="none" rotWithShape="1">
                  <a:gsLst>
                    <a:gs pos="100000">
                      <a:srgbClr val="BFBFBF"/>
                    </a:gs>
                    <a:gs pos="0">
                      <a:schemeClr val="accent1">
                        <a:lumMod val="30000"/>
                        <a:lumOff val="70000"/>
                        <a:alpha val="0"/>
                      </a:schemeClr>
                    </a:gs>
                  </a:gsLst>
                  <a:lin ang="16200000" scaled="1"/>
                </a:gradFill>
              </a:ln>
            </p:spPr>
            <p:style>
              <a:lnRef idx="1">
                <a:schemeClr val="accent1"/>
              </a:lnRef>
              <a:fillRef idx="0">
                <a:schemeClr val="accent1"/>
              </a:fillRef>
              <a:effectRef idx="0">
                <a:schemeClr val="accent1"/>
              </a:effectRef>
              <a:fontRef idx="minor">
                <a:schemeClr val="tx1"/>
              </a:fontRef>
            </p:style>
          </p:cxnSp>
          <p:cxnSp>
            <p:nvCxnSpPr>
              <p:cNvPr id="90" name="直接连接符 89"/>
              <p:cNvCxnSpPr/>
              <p:nvPr/>
            </p:nvCxnSpPr>
            <p:spPr>
              <a:xfrm flipH="1" flipV="1">
                <a:off x="3505719" y="6514849"/>
                <a:ext cx="0" cy="312816"/>
              </a:xfrm>
              <a:prstGeom prst="line">
                <a:avLst/>
              </a:prstGeom>
              <a:ln>
                <a:gradFill flip="none" rotWithShape="1">
                  <a:gsLst>
                    <a:gs pos="100000">
                      <a:srgbClr val="BFBFBF"/>
                    </a:gs>
                    <a:gs pos="0">
                      <a:schemeClr val="accent1">
                        <a:lumMod val="30000"/>
                        <a:lumOff val="70000"/>
                        <a:alpha val="0"/>
                      </a:schemeClr>
                    </a:gs>
                  </a:gsLst>
                  <a:lin ang="16200000" scaled="1"/>
                </a:gradFill>
              </a:ln>
            </p:spPr>
            <p:style>
              <a:lnRef idx="1">
                <a:schemeClr val="accent1"/>
              </a:lnRef>
              <a:fillRef idx="0">
                <a:schemeClr val="accent1"/>
              </a:fillRef>
              <a:effectRef idx="0">
                <a:schemeClr val="accent1"/>
              </a:effectRef>
              <a:fontRef idx="minor">
                <a:schemeClr val="tx1"/>
              </a:fontRef>
            </p:style>
          </p:cxnSp>
          <p:cxnSp>
            <p:nvCxnSpPr>
              <p:cNvPr id="91" name="直接连接符 90"/>
              <p:cNvCxnSpPr/>
              <p:nvPr/>
            </p:nvCxnSpPr>
            <p:spPr>
              <a:xfrm flipH="1" flipV="1">
                <a:off x="3725851" y="6600574"/>
                <a:ext cx="0" cy="227091"/>
              </a:xfrm>
              <a:prstGeom prst="line">
                <a:avLst/>
              </a:prstGeom>
              <a:ln>
                <a:gradFill flip="none" rotWithShape="1">
                  <a:gsLst>
                    <a:gs pos="100000">
                      <a:srgbClr val="BFBFBF"/>
                    </a:gs>
                    <a:gs pos="0">
                      <a:schemeClr val="accent1">
                        <a:lumMod val="30000"/>
                        <a:lumOff val="70000"/>
                        <a:alpha val="0"/>
                      </a:schemeClr>
                    </a:gs>
                  </a:gsLst>
                  <a:lin ang="16200000" scaled="1"/>
                </a:gradFill>
              </a:ln>
            </p:spPr>
            <p:style>
              <a:lnRef idx="1">
                <a:schemeClr val="accent1"/>
              </a:lnRef>
              <a:fillRef idx="0">
                <a:schemeClr val="accent1"/>
              </a:fillRef>
              <a:effectRef idx="0">
                <a:schemeClr val="accent1"/>
              </a:effectRef>
              <a:fontRef idx="minor">
                <a:schemeClr val="tx1"/>
              </a:fontRef>
            </p:style>
          </p:cxnSp>
          <p:cxnSp>
            <p:nvCxnSpPr>
              <p:cNvPr id="92" name="直接连接符 91"/>
              <p:cNvCxnSpPr/>
              <p:nvPr/>
            </p:nvCxnSpPr>
            <p:spPr>
              <a:xfrm flipH="1" flipV="1">
                <a:off x="3945983" y="6514849"/>
                <a:ext cx="0" cy="312816"/>
              </a:xfrm>
              <a:prstGeom prst="line">
                <a:avLst/>
              </a:prstGeom>
              <a:ln>
                <a:gradFill flip="none" rotWithShape="1">
                  <a:gsLst>
                    <a:gs pos="100000">
                      <a:srgbClr val="BFBFBF"/>
                    </a:gs>
                    <a:gs pos="0">
                      <a:schemeClr val="accent1">
                        <a:lumMod val="30000"/>
                        <a:lumOff val="70000"/>
                        <a:alpha val="0"/>
                      </a:schemeClr>
                    </a:gs>
                  </a:gsLst>
                  <a:lin ang="16200000" scaled="1"/>
                </a:gradFill>
              </a:ln>
            </p:spPr>
            <p:style>
              <a:lnRef idx="1">
                <a:schemeClr val="accent1"/>
              </a:lnRef>
              <a:fillRef idx="0">
                <a:schemeClr val="accent1"/>
              </a:fillRef>
              <a:effectRef idx="0">
                <a:schemeClr val="accent1"/>
              </a:effectRef>
              <a:fontRef idx="minor">
                <a:schemeClr val="tx1"/>
              </a:fontRef>
            </p:style>
          </p:cxnSp>
          <p:cxnSp>
            <p:nvCxnSpPr>
              <p:cNvPr id="93" name="直接连接符 92"/>
              <p:cNvCxnSpPr/>
              <p:nvPr/>
            </p:nvCxnSpPr>
            <p:spPr>
              <a:xfrm flipH="1" flipV="1">
                <a:off x="4166115" y="6667249"/>
                <a:ext cx="0" cy="160416"/>
              </a:xfrm>
              <a:prstGeom prst="line">
                <a:avLst/>
              </a:prstGeom>
              <a:ln>
                <a:gradFill flip="none" rotWithShape="1">
                  <a:gsLst>
                    <a:gs pos="100000">
                      <a:srgbClr val="BFBFBF"/>
                    </a:gs>
                    <a:gs pos="0">
                      <a:schemeClr val="accent1">
                        <a:lumMod val="30000"/>
                        <a:lumOff val="70000"/>
                        <a:alpha val="0"/>
                      </a:schemeClr>
                    </a:gs>
                  </a:gsLst>
                  <a:lin ang="16200000" scaled="1"/>
                </a:gradFill>
              </a:ln>
            </p:spPr>
            <p:style>
              <a:lnRef idx="1">
                <a:schemeClr val="accent1"/>
              </a:lnRef>
              <a:fillRef idx="0">
                <a:schemeClr val="accent1"/>
              </a:fillRef>
              <a:effectRef idx="0">
                <a:schemeClr val="accent1"/>
              </a:effectRef>
              <a:fontRef idx="minor">
                <a:schemeClr val="tx1"/>
              </a:fontRef>
            </p:style>
          </p:cxnSp>
          <p:cxnSp>
            <p:nvCxnSpPr>
              <p:cNvPr id="94" name="直接连接符 93"/>
              <p:cNvCxnSpPr/>
              <p:nvPr/>
            </p:nvCxnSpPr>
            <p:spPr>
              <a:xfrm flipH="1" flipV="1">
                <a:off x="4386247" y="6600574"/>
                <a:ext cx="0" cy="227091"/>
              </a:xfrm>
              <a:prstGeom prst="line">
                <a:avLst/>
              </a:prstGeom>
              <a:ln>
                <a:gradFill flip="none" rotWithShape="1">
                  <a:gsLst>
                    <a:gs pos="100000">
                      <a:srgbClr val="BFBFBF"/>
                    </a:gs>
                    <a:gs pos="0">
                      <a:schemeClr val="accent1">
                        <a:lumMod val="30000"/>
                        <a:lumOff val="70000"/>
                        <a:alpha val="0"/>
                      </a:schemeClr>
                    </a:gs>
                  </a:gsLst>
                  <a:lin ang="16200000" scaled="1"/>
                </a:gradFill>
              </a:ln>
            </p:spPr>
            <p:style>
              <a:lnRef idx="1">
                <a:schemeClr val="accent1"/>
              </a:lnRef>
              <a:fillRef idx="0">
                <a:schemeClr val="accent1"/>
              </a:fillRef>
              <a:effectRef idx="0">
                <a:schemeClr val="accent1"/>
              </a:effectRef>
              <a:fontRef idx="minor">
                <a:schemeClr val="tx1"/>
              </a:fontRef>
            </p:style>
          </p:cxnSp>
          <p:cxnSp>
            <p:nvCxnSpPr>
              <p:cNvPr id="95" name="直接连接符 94"/>
              <p:cNvCxnSpPr/>
              <p:nvPr/>
            </p:nvCxnSpPr>
            <p:spPr>
              <a:xfrm flipH="1" flipV="1">
                <a:off x="4606379" y="6514849"/>
                <a:ext cx="0" cy="312816"/>
              </a:xfrm>
              <a:prstGeom prst="line">
                <a:avLst/>
              </a:prstGeom>
              <a:ln>
                <a:gradFill flip="none" rotWithShape="1">
                  <a:gsLst>
                    <a:gs pos="100000">
                      <a:srgbClr val="BFBFBF"/>
                    </a:gs>
                    <a:gs pos="0">
                      <a:schemeClr val="accent1">
                        <a:lumMod val="30000"/>
                        <a:lumOff val="70000"/>
                        <a:alpha val="0"/>
                      </a:schemeClr>
                    </a:gs>
                  </a:gsLst>
                  <a:lin ang="16200000" scaled="1"/>
                </a:gradFill>
              </a:ln>
            </p:spPr>
            <p:style>
              <a:lnRef idx="1">
                <a:schemeClr val="accent1"/>
              </a:lnRef>
              <a:fillRef idx="0">
                <a:schemeClr val="accent1"/>
              </a:fillRef>
              <a:effectRef idx="0">
                <a:schemeClr val="accent1"/>
              </a:effectRef>
              <a:fontRef idx="minor">
                <a:schemeClr val="tx1"/>
              </a:fontRef>
            </p:style>
          </p:cxnSp>
          <p:cxnSp>
            <p:nvCxnSpPr>
              <p:cNvPr id="96" name="直接连接符 95"/>
              <p:cNvCxnSpPr/>
              <p:nvPr/>
            </p:nvCxnSpPr>
            <p:spPr>
              <a:xfrm flipH="1" flipV="1">
                <a:off x="4826511" y="6514849"/>
                <a:ext cx="0" cy="312816"/>
              </a:xfrm>
              <a:prstGeom prst="line">
                <a:avLst/>
              </a:prstGeom>
              <a:ln>
                <a:gradFill flip="none" rotWithShape="1">
                  <a:gsLst>
                    <a:gs pos="100000">
                      <a:srgbClr val="BFBFBF"/>
                    </a:gs>
                    <a:gs pos="0">
                      <a:schemeClr val="accent1">
                        <a:lumMod val="30000"/>
                        <a:lumOff val="70000"/>
                        <a:alpha val="0"/>
                      </a:schemeClr>
                    </a:gs>
                  </a:gsLst>
                  <a:lin ang="16200000" scaled="1"/>
                </a:gradFill>
              </a:ln>
            </p:spPr>
            <p:style>
              <a:lnRef idx="1">
                <a:schemeClr val="accent1"/>
              </a:lnRef>
              <a:fillRef idx="0">
                <a:schemeClr val="accent1"/>
              </a:fillRef>
              <a:effectRef idx="0">
                <a:schemeClr val="accent1"/>
              </a:effectRef>
              <a:fontRef idx="minor">
                <a:schemeClr val="tx1"/>
              </a:fontRef>
            </p:style>
          </p:cxnSp>
          <p:cxnSp>
            <p:nvCxnSpPr>
              <p:cNvPr id="97" name="直接连接符 96"/>
              <p:cNvCxnSpPr/>
              <p:nvPr/>
            </p:nvCxnSpPr>
            <p:spPr>
              <a:xfrm flipH="1" flipV="1">
                <a:off x="5046643" y="6514849"/>
                <a:ext cx="0" cy="312816"/>
              </a:xfrm>
              <a:prstGeom prst="line">
                <a:avLst/>
              </a:prstGeom>
              <a:ln>
                <a:gradFill flip="none" rotWithShape="1">
                  <a:gsLst>
                    <a:gs pos="100000">
                      <a:srgbClr val="BFBFBF"/>
                    </a:gs>
                    <a:gs pos="0">
                      <a:schemeClr val="accent1">
                        <a:lumMod val="30000"/>
                        <a:lumOff val="70000"/>
                        <a:alpha val="0"/>
                      </a:schemeClr>
                    </a:gs>
                  </a:gsLst>
                  <a:lin ang="16200000" scaled="1"/>
                </a:gradFill>
              </a:ln>
            </p:spPr>
            <p:style>
              <a:lnRef idx="1">
                <a:schemeClr val="accent1"/>
              </a:lnRef>
              <a:fillRef idx="0">
                <a:schemeClr val="accent1"/>
              </a:fillRef>
              <a:effectRef idx="0">
                <a:schemeClr val="accent1"/>
              </a:effectRef>
              <a:fontRef idx="minor">
                <a:schemeClr val="tx1"/>
              </a:fontRef>
            </p:style>
          </p:cxnSp>
          <p:cxnSp>
            <p:nvCxnSpPr>
              <p:cNvPr id="98" name="直接连接符 97"/>
              <p:cNvCxnSpPr/>
              <p:nvPr/>
            </p:nvCxnSpPr>
            <p:spPr>
              <a:xfrm flipH="1" flipV="1">
                <a:off x="5266775" y="6444343"/>
                <a:ext cx="0" cy="383322"/>
              </a:xfrm>
              <a:prstGeom prst="line">
                <a:avLst/>
              </a:prstGeom>
              <a:ln>
                <a:gradFill flip="none" rotWithShape="1">
                  <a:gsLst>
                    <a:gs pos="100000">
                      <a:srgbClr val="BFBFBF"/>
                    </a:gs>
                    <a:gs pos="0">
                      <a:schemeClr val="accent1">
                        <a:lumMod val="30000"/>
                        <a:lumOff val="70000"/>
                        <a:alpha val="0"/>
                      </a:schemeClr>
                    </a:gs>
                  </a:gsLst>
                  <a:lin ang="16200000" scaled="1"/>
                </a:gradFill>
              </a:ln>
            </p:spPr>
            <p:style>
              <a:lnRef idx="1">
                <a:schemeClr val="accent1"/>
              </a:lnRef>
              <a:fillRef idx="0">
                <a:schemeClr val="accent1"/>
              </a:fillRef>
              <a:effectRef idx="0">
                <a:schemeClr val="accent1"/>
              </a:effectRef>
              <a:fontRef idx="minor">
                <a:schemeClr val="tx1"/>
              </a:fontRef>
            </p:style>
          </p:cxnSp>
          <p:cxnSp>
            <p:nvCxnSpPr>
              <p:cNvPr id="99" name="直接连接符 98"/>
              <p:cNvCxnSpPr/>
              <p:nvPr/>
            </p:nvCxnSpPr>
            <p:spPr>
              <a:xfrm flipH="1" flipV="1">
                <a:off x="5486907" y="6352924"/>
                <a:ext cx="0" cy="474741"/>
              </a:xfrm>
              <a:prstGeom prst="line">
                <a:avLst/>
              </a:prstGeom>
              <a:ln>
                <a:gradFill flip="none" rotWithShape="1">
                  <a:gsLst>
                    <a:gs pos="100000">
                      <a:srgbClr val="BFBFBF"/>
                    </a:gs>
                    <a:gs pos="0">
                      <a:schemeClr val="accent1">
                        <a:lumMod val="30000"/>
                        <a:lumOff val="70000"/>
                        <a:alpha val="0"/>
                      </a:schemeClr>
                    </a:gs>
                  </a:gsLst>
                  <a:lin ang="16200000" scaled="1"/>
                </a:gradFill>
              </a:ln>
            </p:spPr>
            <p:style>
              <a:lnRef idx="1">
                <a:schemeClr val="accent1"/>
              </a:lnRef>
              <a:fillRef idx="0">
                <a:schemeClr val="accent1"/>
              </a:fillRef>
              <a:effectRef idx="0">
                <a:schemeClr val="accent1"/>
              </a:effectRef>
              <a:fontRef idx="minor">
                <a:schemeClr val="tx1"/>
              </a:fontRef>
            </p:style>
          </p:cxnSp>
          <p:cxnSp>
            <p:nvCxnSpPr>
              <p:cNvPr id="100" name="直接连接符 99"/>
              <p:cNvCxnSpPr/>
              <p:nvPr/>
            </p:nvCxnSpPr>
            <p:spPr>
              <a:xfrm flipH="1" flipV="1">
                <a:off x="5707039" y="6600574"/>
                <a:ext cx="0" cy="227091"/>
              </a:xfrm>
              <a:prstGeom prst="line">
                <a:avLst/>
              </a:prstGeom>
              <a:ln>
                <a:gradFill flip="none" rotWithShape="1">
                  <a:gsLst>
                    <a:gs pos="100000">
                      <a:srgbClr val="BFBFBF"/>
                    </a:gs>
                    <a:gs pos="0">
                      <a:schemeClr val="accent1">
                        <a:lumMod val="30000"/>
                        <a:lumOff val="70000"/>
                        <a:alpha val="0"/>
                      </a:schemeClr>
                    </a:gs>
                  </a:gsLst>
                  <a:lin ang="16200000" scaled="1"/>
                </a:gradFill>
              </a:ln>
            </p:spPr>
            <p:style>
              <a:lnRef idx="1">
                <a:schemeClr val="accent1"/>
              </a:lnRef>
              <a:fillRef idx="0">
                <a:schemeClr val="accent1"/>
              </a:fillRef>
              <a:effectRef idx="0">
                <a:schemeClr val="accent1"/>
              </a:effectRef>
              <a:fontRef idx="minor">
                <a:schemeClr val="tx1"/>
              </a:fontRef>
            </p:style>
          </p:cxnSp>
          <p:cxnSp>
            <p:nvCxnSpPr>
              <p:cNvPr id="101" name="直接连接符 100"/>
              <p:cNvCxnSpPr/>
              <p:nvPr/>
            </p:nvCxnSpPr>
            <p:spPr>
              <a:xfrm flipH="1" flipV="1">
                <a:off x="5927171" y="6352924"/>
                <a:ext cx="0" cy="474741"/>
              </a:xfrm>
              <a:prstGeom prst="line">
                <a:avLst/>
              </a:prstGeom>
              <a:ln>
                <a:gradFill flip="none" rotWithShape="1">
                  <a:gsLst>
                    <a:gs pos="100000">
                      <a:srgbClr val="BFBFBF"/>
                    </a:gs>
                    <a:gs pos="0">
                      <a:schemeClr val="accent1">
                        <a:lumMod val="30000"/>
                        <a:lumOff val="70000"/>
                        <a:alpha val="0"/>
                      </a:schemeClr>
                    </a:gs>
                  </a:gsLst>
                  <a:lin ang="16200000" scaled="1"/>
                </a:gradFill>
              </a:ln>
            </p:spPr>
            <p:style>
              <a:lnRef idx="1">
                <a:schemeClr val="accent1"/>
              </a:lnRef>
              <a:fillRef idx="0">
                <a:schemeClr val="accent1"/>
              </a:fillRef>
              <a:effectRef idx="0">
                <a:schemeClr val="accent1"/>
              </a:effectRef>
              <a:fontRef idx="minor">
                <a:schemeClr val="tx1"/>
              </a:fontRef>
            </p:style>
          </p:cxnSp>
          <p:cxnSp>
            <p:nvCxnSpPr>
              <p:cNvPr id="102" name="直接连接符 101"/>
              <p:cNvCxnSpPr/>
              <p:nvPr/>
            </p:nvCxnSpPr>
            <p:spPr>
              <a:xfrm flipH="1" flipV="1">
                <a:off x="6147303" y="6514849"/>
                <a:ext cx="0" cy="312816"/>
              </a:xfrm>
              <a:prstGeom prst="line">
                <a:avLst/>
              </a:prstGeom>
              <a:ln>
                <a:gradFill flip="none" rotWithShape="1">
                  <a:gsLst>
                    <a:gs pos="100000">
                      <a:srgbClr val="BFBFBF"/>
                    </a:gs>
                    <a:gs pos="0">
                      <a:schemeClr val="accent1">
                        <a:lumMod val="30000"/>
                        <a:lumOff val="70000"/>
                        <a:alpha val="0"/>
                      </a:schemeClr>
                    </a:gs>
                  </a:gsLst>
                  <a:lin ang="16200000" scaled="1"/>
                </a:gradFill>
              </a:ln>
            </p:spPr>
            <p:style>
              <a:lnRef idx="1">
                <a:schemeClr val="accent1"/>
              </a:lnRef>
              <a:fillRef idx="0">
                <a:schemeClr val="accent1"/>
              </a:fillRef>
              <a:effectRef idx="0">
                <a:schemeClr val="accent1"/>
              </a:effectRef>
              <a:fontRef idx="minor">
                <a:schemeClr val="tx1"/>
              </a:fontRef>
            </p:style>
          </p:cxnSp>
          <p:cxnSp>
            <p:nvCxnSpPr>
              <p:cNvPr id="103" name="直接连接符 102"/>
              <p:cNvCxnSpPr/>
              <p:nvPr/>
            </p:nvCxnSpPr>
            <p:spPr>
              <a:xfrm flipH="1" flipV="1">
                <a:off x="6367435" y="6600574"/>
                <a:ext cx="0" cy="227091"/>
              </a:xfrm>
              <a:prstGeom prst="line">
                <a:avLst/>
              </a:prstGeom>
              <a:ln>
                <a:gradFill flip="none" rotWithShape="1">
                  <a:gsLst>
                    <a:gs pos="100000">
                      <a:srgbClr val="BFBFBF"/>
                    </a:gs>
                    <a:gs pos="0">
                      <a:schemeClr val="accent1">
                        <a:lumMod val="30000"/>
                        <a:lumOff val="70000"/>
                        <a:alpha val="0"/>
                      </a:schemeClr>
                    </a:gs>
                  </a:gsLst>
                  <a:lin ang="16200000" scaled="1"/>
                </a:gradFill>
              </a:ln>
            </p:spPr>
            <p:style>
              <a:lnRef idx="1">
                <a:schemeClr val="accent1"/>
              </a:lnRef>
              <a:fillRef idx="0">
                <a:schemeClr val="accent1"/>
              </a:fillRef>
              <a:effectRef idx="0">
                <a:schemeClr val="accent1"/>
              </a:effectRef>
              <a:fontRef idx="minor">
                <a:schemeClr val="tx1"/>
              </a:fontRef>
            </p:style>
          </p:cxnSp>
          <p:cxnSp>
            <p:nvCxnSpPr>
              <p:cNvPr id="104" name="直接连接符 103"/>
              <p:cNvCxnSpPr/>
              <p:nvPr/>
            </p:nvCxnSpPr>
            <p:spPr>
              <a:xfrm flipH="1" flipV="1">
                <a:off x="6587567" y="6514849"/>
                <a:ext cx="0" cy="312816"/>
              </a:xfrm>
              <a:prstGeom prst="line">
                <a:avLst/>
              </a:prstGeom>
              <a:ln>
                <a:gradFill flip="none" rotWithShape="1">
                  <a:gsLst>
                    <a:gs pos="100000">
                      <a:srgbClr val="BFBFBF"/>
                    </a:gs>
                    <a:gs pos="0">
                      <a:schemeClr val="accent1">
                        <a:lumMod val="30000"/>
                        <a:lumOff val="70000"/>
                        <a:alpha val="0"/>
                      </a:schemeClr>
                    </a:gs>
                  </a:gsLst>
                  <a:lin ang="16200000" scaled="1"/>
                </a:gradFill>
              </a:ln>
            </p:spPr>
            <p:style>
              <a:lnRef idx="1">
                <a:schemeClr val="accent1"/>
              </a:lnRef>
              <a:fillRef idx="0">
                <a:schemeClr val="accent1"/>
              </a:fillRef>
              <a:effectRef idx="0">
                <a:schemeClr val="accent1"/>
              </a:effectRef>
              <a:fontRef idx="minor">
                <a:schemeClr val="tx1"/>
              </a:fontRef>
            </p:style>
          </p:cxnSp>
          <p:cxnSp>
            <p:nvCxnSpPr>
              <p:cNvPr id="105" name="直接连接符 104"/>
              <p:cNvCxnSpPr/>
              <p:nvPr/>
            </p:nvCxnSpPr>
            <p:spPr>
              <a:xfrm flipH="1" flipV="1">
                <a:off x="6807699" y="6444343"/>
                <a:ext cx="0" cy="383322"/>
              </a:xfrm>
              <a:prstGeom prst="line">
                <a:avLst/>
              </a:prstGeom>
              <a:ln>
                <a:gradFill flip="none" rotWithShape="1">
                  <a:gsLst>
                    <a:gs pos="100000">
                      <a:srgbClr val="BFBFBF"/>
                    </a:gs>
                    <a:gs pos="0">
                      <a:schemeClr val="accent1">
                        <a:lumMod val="30000"/>
                        <a:lumOff val="70000"/>
                        <a:alpha val="0"/>
                      </a:schemeClr>
                    </a:gs>
                  </a:gsLst>
                  <a:lin ang="16200000" scaled="1"/>
                </a:gradFill>
              </a:ln>
            </p:spPr>
            <p:style>
              <a:lnRef idx="1">
                <a:schemeClr val="accent1"/>
              </a:lnRef>
              <a:fillRef idx="0">
                <a:schemeClr val="accent1"/>
              </a:fillRef>
              <a:effectRef idx="0">
                <a:schemeClr val="accent1"/>
              </a:effectRef>
              <a:fontRef idx="minor">
                <a:schemeClr val="tx1"/>
              </a:fontRef>
            </p:style>
          </p:cxnSp>
          <p:cxnSp>
            <p:nvCxnSpPr>
              <p:cNvPr id="106" name="直接连接符 105"/>
              <p:cNvCxnSpPr/>
              <p:nvPr/>
            </p:nvCxnSpPr>
            <p:spPr>
              <a:xfrm flipH="1" flipV="1">
                <a:off x="7027830" y="6667249"/>
                <a:ext cx="0" cy="160416"/>
              </a:xfrm>
              <a:prstGeom prst="line">
                <a:avLst/>
              </a:prstGeom>
              <a:ln>
                <a:gradFill flip="none" rotWithShape="1">
                  <a:gsLst>
                    <a:gs pos="100000">
                      <a:srgbClr val="BFBFBF"/>
                    </a:gs>
                    <a:gs pos="0">
                      <a:schemeClr val="accent1">
                        <a:lumMod val="30000"/>
                        <a:lumOff val="70000"/>
                        <a:alpha val="0"/>
                      </a:schemeClr>
                    </a:gs>
                  </a:gsLst>
                  <a:lin ang="16200000" scaled="1"/>
                </a:gradFill>
              </a:ln>
            </p:spPr>
            <p:style>
              <a:lnRef idx="1">
                <a:schemeClr val="accent1"/>
              </a:lnRef>
              <a:fillRef idx="0">
                <a:schemeClr val="accent1"/>
              </a:fillRef>
              <a:effectRef idx="0">
                <a:schemeClr val="accent1"/>
              </a:effectRef>
              <a:fontRef idx="minor">
                <a:schemeClr val="tx1"/>
              </a:fontRef>
            </p:style>
          </p:cxnSp>
          <p:cxnSp>
            <p:nvCxnSpPr>
              <p:cNvPr id="107" name="直接连接符 106"/>
              <p:cNvCxnSpPr/>
              <p:nvPr/>
            </p:nvCxnSpPr>
            <p:spPr>
              <a:xfrm flipH="1" flipV="1">
                <a:off x="7247963" y="6600574"/>
                <a:ext cx="0" cy="227091"/>
              </a:xfrm>
              <a:prstGeom prst="line">
                <a:avLst/>
              </a:prstGeom>
              <a:ln>
                <a:gradFill flip="none" rotWithShape="1">
                  <a:gsLst>
                    <a:gs pos="100000">
                      <a:srgbClr val="BFBFBF"/>
                    </a:gs>
                    <a:gs pos="0">
                      <a:schemeClr val="accent1">
                        <a:lumMod val="30000"/>
                        <a:lumOff val="70000"/>
                        <a:alpha val="0"/>
                      </a:schemeClr>
                    </a:gs>
                  </a:gsLst>
                  <a:lin ang="16200000" scaled="1"/>
                </a:gradFill>
              </a:ln>
            </p:spPr>
            <p:style>
              <a:lnRef idx="1">
                <a:schemeClr val="accent1"/>
              </a:lnRef>
              <a:fillRef idx="0">
                <a:schemeClr val="accent1"/>
              </a:fillRef>
              <a:effectRef idx="0">
                <a:schemeClr val="accent1"/>
              </a:effectRef>
              <a:fontRef idx="minor">
                <a:schemeClr val="tx1"/>
              </a:fontRef>
            </p:style>
          </p:cxnSp>
          <p:cxnSp>
            <p:nvCxnSpPr>
              <p:cNvPr id="108" name="直接连接符 107"/>
              <p:cNvCxnSpPr/>
              <p:nvPr/>
            </p:nvCxnSpPr>
            <p:spPr>
              <a:xfrm flipH="1" flipV="1">
                <a:off x="7468094" y="6600574"/>
                <a:ext cx="0" cy="227091"/>
              </a:xfrm>
              <a:prstGeom prst="line">
                <a:avLst/>
              </a:prstGeom>
              <a:ln>
                <a:gradFill flip="none" rotWithShape="1">
                  <a:gsLst>
                    <a:gs pos="100000">
                      <a:srgbClr val="BFBFBF"/>
                    </a:gs>
                    <a:gs pos="0">
                      <a:schemeClr val="accent1">
                        <a:lumMod val="30000"/>
                        <a:lumOff val="70000"/>
                        <a:alpha val="0"/>
                      </a:schemeClr>
                    </a:gs>
                  </a:gsLst>
                  <a:lin ang="16200000" scaled="1"/>
                </a:gradFill>
              </a:ln>
            </p:spPr>
            <p:style>
              <a:lnRef idx="1">
                <a:schemeClr val="accent1"/>
              </a:lnRef>
              <a:fillRef idx="0">
                <a:schemeClr val="accent1"/>
              </a:fillRef>
              <a:effectRef idx="0">
                <a:schemeClr val="accent1"/>
              </a:effectRef>
              <a:fontRef idx="minor">
                <a:schemeClr val="tx1"/>
              </a:fontRef>
            </p:style>
          </p:cxnSp>
          <p:cxnSp>
            <p:nvCxnSpPr>
              <p:cNvPr id="109" name="直接连接符 108"/>
              <p:cNvCxnSpPr/>
              <p:nvPr/>
            </p:nvCxnSpPr>
            <p:spPr>
              <a:xfrm flipH="1" flipV="1">
                <a:off x="7688227" y="6600574"/>
                <a:ext cx="0" cy="227091"/>
              </a:xfrm>
              <a:prstGeom prst="line">
                <a:avLst/>
              </a:prstGeom>
              <a:ln>
                <a:gradFill flip="none" rotWithShape="1">
                  <a:gsLst>
                    <a:gs pos="100000">
                      <a:srgbClr val="BFBFBF"/>
                    </a:gs>
                    <a:gs pos="0">
                      <a:schemeClr val="accent1">
                        <a:lumMod val="30000"/>
                        <a:lumOff val="70000"/>
                        <a:alpha val="0"/>
                      </a:schemeClr>
                    </a:gs>
                  </a:gsLst>
                  <a:lin ang="16200000" scaled="1"/>
                </a:gradFill>
              </a:ln>
            </p:spPr>
            <p:style>
              <a:lnRef idx="1">
                <a:schemeClr val="accent1"/>
              </a:lnRef>
              <a:fillRef idx="0">
                <a:schemeClr val="accent1"/>
              </a:fillRef>
              <a:effectRef idx="0">
                <a:schemeClr val="accent1"/>
              </a:effectRef>
              <a:fontRef idx="minor">
                <a:schemeClr val="tx1"/>
              </a:fontRef>
            </p:style>
          </p:cxnSp>
          <p:cxnSp>
            <p:nvCxnSpPr>
              <p:cNvPr id="110" name="直接连接符 109"/>
              <p:cNvCxnSpPr/>
              <p:nvPr/>
            </p:nvCxnSpPr>
            <p:spPr>
              <a:xfrm flipH="1" flipV="1">
                <a:off x="7908360" y="6600574"/>
                <a:ext cx="0" cy="227091"/>
              </a:xfrm>
              <a:prstGeom prst="line">
                <a:avLst/>
              </a:prstGeom>
              <a:ln>
                <a:gradFill flip="none" rotWithShape="1">
                  <a:gsLst>
                    <a:gs pos="100000">
                      <a:srgbClr val="BFBFBF"/>
                    </a:gs>
                    <a:gs pos="0">
                      <a:schemeClr val="accent1">
                        <a:lumMod val="30000"/>
                        <a:lumOff val="70000"/>
                        <a:alpha val="0"/>
                      </a:schemeClr>
                    </a:gs>
                  </a:gsLst>
                  <a:lin ang="16200000" scaled="1"/>
                </a:gradFill>
              </a:ln>
            </p:spPr>
            <p:style>
              <a:lnRef idx="1">
                <a:schemeClr val="accent1"/>
              </a:lnRef>
              <a:fillRef idx="0">
                <a:schemeClr val="accent1"/>
              </a:fillRef>
              <a:effectRef idx="0">
                <a:schemeClr val="accent1"/>
              </a:effectRef>
              <a:fontRef idx="minor">
                <a:schemeClr val="tx1"/>
              </a:fontRef>
            </p:style>
          </p:cxnSp>
          <p:cxnSp>
            <p:nvCxnSpPr>
              <p:cNvPr id="111" name="直接连接符 110"/>
              <p:cNvCxnSpPr/>
              <p:nvPr/>
            </p:nvCxnSpPr>
            <p:spPr>
              <a:xfrm flipH="1" flipV="1">
                <a:off x="8128491" y="6514849"/>
                <a:ext cx="0" cy="312816"/>
              </a:xfrm>
              <a:prstGeom prst="line">
                <a:avLst/>
              </a:prstGeom>
              <a:ln>
                <a:gradFill flip="none" rotWithShape="1">
                  <a:gsLst>
                    <a:gs pos="100000">
                      <a:srgbClr val="BFBFBF"/>
                    </a:gs>
                    <a:gs pos="0">
                      <a:schemeClr val="accent1">
                        <a:lumMod val="30000"/>
                        <a:lumOff val="70000"/>
                        <a:alpha val="0"/>
                      </a:schemeClr>
                    </a:gs>
                  </a:gsLst>
                  <a:lin ang="16200000" scaled="1"/>
                </a:gradFill>
              </a:ln>
            </p:spPr>
            <p:style>
              <a:lnRef idx="1">
                <a:schemeClr val="accent1"/>
              </a:lnRef>
              <a:fillRef idx="0">
                <a:schemeClr val="accent1"/>
              </a:fillRef>
              <a:effectRef idx="0">
                <a:schemeClr val="accent1"/>
              </a:effectRef>
              <a:fontRef idx="minor">
                <a:schemeClr val="tx1"/>
              </a:fontRef>
            </p:style>
          </p:cxnSp>
          <p:cxnSp>
            <p:nvCxnSpPr>
              <p:cNvPr id="112" name="直接连接符 111"/>
              <p:cNvCxnSpPr/>
              <p:nvPr/>
            </p:nvCxnSpPr>
            <p:spPr>
              <a:xfrm flipH="1" flipV="1">
                <a:off x="8348624" y="6514849"/>
                <a:ext cx="0" cy="312816"/>
              </a:xfrm>
              <a:prstGeom prst="line">
                <a:avLst/>
              </a:prstGeom>
              <a:ln>
                <a:gradFill flip="none" rotWithShape="1">
                  <a:gsLst>
                    <a:gs pos="100000">
                      <a:srgbClr val="BFBFBF"/>
                    </a:gs>
                    <a:gs pos="0">
                      <a:schemeClr val="accent1">
                        <a:lumMod val="30000"/>
                        <a:lumOff val="70000"/>
                        <a:alpha val="0"/>
                      </a:schemeClr>
                    </a:gs>
                  </a:gsLst>
                  <a:lin ang="16200000" scaled="1"/>
                </a:gradFill>
              </a:ln>
            </p:spPr>
            <p:style>
              <a:lnRef idx="1">
                <a:schemeClr val="accent1"/>
              </a:lnRef>
              <a:fillRef idx="0">
                <a:schemeClr val="accent1"/>
              </a:fillRef>
              <a:effectRef idx="0">
                <a:schemeClr val="accent1"/>
              </a:effectRef>
              <a:fontRef idx="minor">
                <a:schemeClr val="tx1"/>
              </a:fontRef>
            </p:style>
          </p:cxnSp>
          <p:cxnSp>
            <p:nvCxnSpPr>
              <p:cNvPr id="113" name="直接连接符 112"/>
              <p:cNvCxnSpPr/>
              <p:nvPr/>
            </p:nvCxnSpPr>
            <p:spPr>
              <a:xfrm flipH="1" flipV="1">
                <a:off x="8568755" y="6600574"/>
                <a:ext cx="0" cy="227091"/>
              </a:xfrm>
              <a:prstGeom prst="line">
                <a:avLst/>
              </a:prstGeom>
              <a:ln>
                <a:gradFill flip="none" rotWithShape="1">
                  <a:gsLst>
                    <a:gs pos="100000">
                      <a:srgbClr val="BFBFBF"/>
                    </a:gs>
                    <a:gs pos="0">
                      <a:schemeClr val="accent1">
                        <a:lumMod val="30000"/>
                        <a:lumOff val="70000"/>
                        <a:alpha val="0"/>
                      </a:schemeClr>
                    </a:gs>
                  </a:gsLst>
                  <a:lin ang="16200000" scaled="1"/>
                </a:gradFill>
              </a:ln>
            </p:spPr>
            <p:style>
              <a:lnRef idx="1">
                <a:schemeClr val="accent1"/>
              </a:lnRef>
              <a:fillRef idx="0">
                <a:schemeClr val="accent1"/>
              </a:fillRef>
              <a:effectRef idx="0">
                <a:schemeClr val="accent1"/>
              </a:effectRef>
              <a:fontRef idx="minor">
                <a:schemeClr val="tx1"/>
              </a:fontRef>
            </p:style>
          </p:cxnSp>
          <p:cxnSp>
            <p:nvCxnSpPr>
              <p:cNvPr id="114" name="直接连接符 113"/>
              <p:cNvCxnSpPr/>
              <p:nvPr/>
            </p:nvCxnSpPr>
            <p:spPr>
              <a:xfrm flipH="1" flipV="1">
                <a:off x="8788887" y="6600574"/>
                <a:ext cx="0" cy="227091"/>
              </a:xfrm>
              <a:prstGeom prst="line">
                <a:avLst/>
              </a:prstGeom>
              <a:ln>
                <a:gradFill flip="none" rotWithShape="1">
                  <a:gsLst>
                    <a:gs pos="100000">
                      <a:srgbClr val="BFBFBF"/>
                    </a:gs>
                    <a:gs pos="0">
                      <a:schemeClr val="accent1">
                        <a:lumMod val="30000"/>
                        <a:lumOff val="70000"/>
                        <a:alpha val="0"/>
                      </a:schemeClr>
                    </a:gs>
                  </a:gsLst>
                  <a:lin ang="16200000" scaled="1"/>
                </a:gradFill>
              </a:ln>
            </p:spPr>
            <p:style>
              <a:lnRef idx="1">
                <a:schemeClr val="accent1"/>
              </a:lnRef>
              <a:fillRef idx="0">
                <a:schemeClr val="accent1"/>
              </a:fillRef>
              <a:effectRef idx="0">
                <a:schemeClr val="accent1"/>
              </a:effectRef>
              <a:fontRef idx="minor">
                <a:schemeClr val="tx1"/>
              </a:fontRef>
            </p:style>
          </p:cxnSp>
          <p:cxnSp>
            <p:nvCxnSpPr>
              <p:cNvPr id="115" name="直接连接符 114"/>
              <p:cNvCxnSpPr/>
              <p:nvPr/>
            </p:nvCxnSpPr>
            <p:spPr>
              <a:xfrm flipH="1" flipV="1">
                <a:off x="9009040" y="6444343"/>
                <a:ext cx="0" cy="383322"/>
              </a:xfrm>
              <a:prstGeom prst="line">
                <a:avLst/>
              </a:prstGeom>
              <a:ln>
                <a:gradFill flip="none" rotWithShape="1">
                  <a:gsLst>
                    <a:gs pos="100000">
                      <a:srgbClr val="BFBFBF"/>
                    </a:gs>
                    <a:gs pos="0">
                      <a:schemeClr val="accent1">
                        <a:lumMod val="30000"/>
                        <a:lumOff val="70000"/>
                        <a:alpha val="0"/>
                      </a:schemeClr>
                    </a:gs>
                  </a:gsLst>
                  <a:lin ang="16200000" scaled="1"/>
                </a:gradFill>
              </a:ln>
            </p:spPr>
            <p:style>
              <a:lnRef idx="1">
                <a:schemeClr val="accent1"/>
              </a:lnRef>
              <a:fillRef idx="0">
                <a:schemeClr val="accent1"/>
              </a:fillRef>
              <a:effectRef idx="0">
                <a:schemeClr val="accent1"/>
              </a:effectRef>
              <a:fontRef idx="minor">
                <a:schemeClr val="tx1"/>
              </a:fontRef>
            </p:style>
          </p:cxnSp>
        </p:grpSp>
      </p:grpSp>
      <p:pic>
        <p:nvPicPr>
          <p:cNvPr id="116" name="图片 115"/>
          <p:cNvPicPr>
            <a:picLocks noChangeAspect="1"/>
          </p:cNvPicPr>
          <p:nvPr/>
        </p:nvPicPr>
        <p:blipFill>
          <a:blip r:embed="rId3">
            <a:extLst>
              <a:ext uri="{28A0092B-C50C-407E-A947-70E740481C1C}">
                <a14:useLocalDpi val="0"/>
              </a:ext>
            </a:extLst>
          </a:blip>
          <a:srcRect b="8653" l="19329" r="19329" t="4945"/>
          <a:stretch>
            <a:fillRect/>
          </a:stretch>
        </p:blipFill>
        <p:spPr>
          <a:xfrm>
            <a:off x="9616778" y="4710837"/>
            <a:ext cx="796990" cy="796990"/>
          </a:xfrm>
          <a:custGeom>
            <a:gdLst>
              <a:gd fmla="*/ 398599 w 797198" name="connsiteX0"/>
              <a:gd fmla="*/ 0 h 797198" name="connsiteY0"/>
              <a:gd fmla="*/ 797198 w 797198" name="connsiteX1"/>
              <a:gd fmla="*/ 398599 h 797198" name="connsiteY1"/>
              <a:gd fmla="*/ 398599 w 797198" name="connsiteX2"/>
              <a:gd fmla="*/ 797198 h 797198" name="connsiteY2"/>
              <a:gd fmla="*/ 0 w 797198" name="connsiteX3"/>
              <a:gd fmla="*/ 398599 h 797198" name="connsiteY3"/>
              <a:gd fmla="*/ 398599 w 797198" name="connsiteX4"/>
              <a:gd fmla="*/ 0 h 797198"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797198" w="797198">
                <a:moveTo>
                  <a:pt x="398599" y="0"/>
                </a:moveTo>
                <a:cubicBezTo>
                  <a:pt x="618739" y="0"/>
                  <a:pt x="797198" y="178459"/>
                  <a:pt x="797198" y="398599"/>
                </a:cubicBezTo>
                <a:cubicBezTo>
                  <a:pt x="797198" y="618739"/>
                  <a:pt x="618739" y="797198"/>
                  <a:pt x="398599" y="797198"/>
                </a:cubicBezTo>
                <a:cubicBezTo>
                  <a:pt x="178459" y="797198"/>
                  <a:pt x="0" y="618739"/>
                  <a:pt x="0" y="398599"/>
                </a:cubicBezTo>
                <a:cubicBezTo>
                  <a:pt x="0" y="178459"/>
                  <a:pt x="178459" y="0"/>
                  <a:pt x="398599" y="0"/>
                </a:cubicBezTo>
                <a:close/>
              </a:path>
            </a:pathLst>
          </a:custGeom>
          <a:ln w="38100">
            <a:solidFill>
              <a:srgbClr val="287ED3"/>
            </a:solidFill>
          </a:ln>
        </p:spPr>
      </p:pic>
      <p:pic>
        <p:nvPicPr>
          <p:cNvPr id="117" name="图片 116"/>
          <p:cNvPicPr>
            <a:picLocks noChangeAspect="1"/>
          </p:cNvPicPr>
          <p:nvPr/>
        </p:nvPicPr>
        <p:blipFill>
          <a:blip r:embed="rId4">
            <a:extLst>
              <a:ext uri="{28A0092B-C50C-407E-A947-70E740481C1C}">
                <a14:useLocalDpi val="0"/>
              </a:ext>
            </a:extLst>
          </a:blip>
          <a:srcRect b="13552" l="23247" r="25282" t="11386"/>
          <a:stretch>
            <a:fillRect/>
          </a:stretch>
        </p:blipFill>
        <p:spPr>
          <a:xfrm>
            <a:off x="7718110" y="3970180"/>
            <a:ext cx="1316495" cy="1316495"/>
          </a:xfrm>
          <a:custGeom>
            <a:gdLst>
              <a:gd fmla="*/ 658419 w 1316838" name="connsiteX0"/>
              <a:gd fmla="*/ 0 h 1316838" name="connsiteY0"/>
              <a:gd fmla="*/ 1316838 w 1316838" name="connsiteX1"/>
              <a:gd fmla="*/ 658419 h 1316838" name="connsiteY1"/>
              <a:gd fmla="*/ 658419 w 1316838" name="connsiteX2"/>
              <a:gd fmla="*/ 1316838 h 1316838" name="connsiteY2"/>
              <a:gd fmla="*/ 0 w 1316838" name="connsiteX3"/>
              <a:gd fmla="*/ 658419 h 1316838" name="connsiteY3"/>
              <a:gd fmla="*/ 658419 w 1316838" name="connsiteX4"/>
              <a:gd fmla="*/ 0 h 1316838"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316838" w="1316838">
                <a:moveTo>
                  <a:pt x="658419" y="0"/>
                </a:moveTo>
                <a:cubicBezTo>
                  <a:pt x="1022054" y="0"/>
                  <a:pt x="1316838" y="294784"/>
                  <a:pt x="1316838" y="658419"/>
                </a:cubicBezTo>
                <a:cubicBezTo>
                  <a:pt x="1316838" y="1022054"/>
                  <a:pt x="1022054" y="1316838"/>
                  <a:pt x="658419" y="1316838"/>
                </a:cubicBezTo>
                <a:cubicBezTo>
                  <a:pt x="294784" y="1316838"/>
                  <a:pt x="0" y="1022054"/>
                  <a:pt x="0" y="658419"/>
                </a:cubicBezTo>
                <a:cubicBezTo>
                  <a:pt x="0" y="294784"/>
                  <a:pt x="294784" y="0"/>
                  <a:pt x="658419" y="0"/>
                </a:cubicBezTo>
                <a:close/>
              </a:path>
            </a:pathLst>
          </a:custGeom>
          <a:ln w="38100">
            <a:solidFill>
              <a:srgbClr val="287ED3"/>
            </a:solidFill>
          </a:ln>
        </p:spPr>
      </p:pic>
      <p:pic>
        <p:nvPicPr>
          <p:cNvPr id="118" name="图片 117"/>
          <p:cNvPicPr>
            <a:picLocks noChangeAspect="1"/>
          </p:cNvPicPr>
          <p:nvPr/>
        </p:nvPicPr>
        <p:blipFill>
          <a:blip r:embed="rId5">
            <a:extLst>
              <a:ext uri="{28A0092B-C50C-407E-A947-70E740481C1C}">
                <a14:useLocalDpi val="0"/>
              </a:ext>
            </a:extLst>
          </a:blip>
          <a:srcRect b="58025" l="42373" r="24757" t="97"/>
          <a:stretch>
            <a:fillRect/>
          </a:stretch>
        </p:blipFill>
        <p:spPr>
          <a:xfrm>
            <a:off x="6152052" y="4226652"/>
            <a:ext cx="1108399" cy="1108399"/>
          </a:xfrm>
          <a:custGeom>
            <a:gdLst>
              <a:gd fmla="*/ 554344 w 1108688" name="connsiteX0"/>
              <a:gd fmla="*/ 0 h 1108688" name="connsiteY0"/>
              <a:gd fmla="*/ 1108688 w 1108688" name="connsiteX1"/>
              <a:gd fmla="*/ 554344 h 1108688" name="connsiteY1"/>
              <a:gd fmla="*/ 554344 w 1108688" name="connsiteX2"/>
              <a:gd fmla="*/ 1108688 h 1108688" name="connsiteY2"/>
              <a:gd fmla="*/ 0 w 1108688" name="connsiteX3"/>
              <a:gd fmla="*/ 554344 h 1108688" name="connsiteY3"/>
              <a:gd fmla="*/ 554344 w 1108688" name="connsiteX4"/>
              <a:gd fmla="*/ 0 h 1108688"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108688" w="1108688">
                <a:moveTo>
                  <a:pt x="554344" y="0"/>
                </a:moveTo>
                <a:cubicBezTo>
                  <a:pt x="860500" y="0"/>
                  <a:pt x="1108688" y="248188"/>
                  <a:pt x="1108688" y="554344"/>
                </a:cubicBezTo>
                <a:cubicBezTo>
                  <a:pt x="1108688" y="860500"/>
                  <a:pt x="860500" y="1108688"/>
                  <a:pt x="554344" y="1108688"/>
                </a:cubicBezTo>
                <a:cubicBezTo>
                  <a:pt x="248188" y="1108688"/>
                  <a:pt x="0" y="860500"/>
                  <a:pt x="0" y="554344"/>
                </a:cubicBezTo>
                <a:cubicBezTo>
                  <a:pt x="0" y="248188"/>
                  <a:pt x="248188" y="0"/>
                  <a:pt x="554344" y="0"/>
                </a:cubicBezTo>
                <a:close/>
              </a:path>
            </a:pathLst>
          </a:custGeom>
          <a:ln w="38100">
            <a:solidFill>
              <a:srgbClr val="287ED3"/>
            </a:solidFill>
          </a:ln>
        </p:spPr>
      </p:pic>
      <p:pic>
        <p:nvPicPr>
          <p:cNvPr id="119" name="图片 118"/>
          <p:cNvPicPr>
            <a:picLocks noChangeAspect="1"/>
          </p:cNvPicPr>
          <p:nvPr/>
        </p:nvPicPr>
        <p:blipFill>
          <a:blip r:embed="rId5">
            <a:extLst>
              <a:ext uri="{28A0092B-C50C-407E-A947-70E740481C1C}">
                <a14:useLocalDpi val="0"/>
              </a:ext>
            </a:extLst>
          </a:blip>
          <a:srcRect b="31520" l="26052" r="56023" t="45643"/>
          <a:stretch>
            <a:fillRect/>
          </a:stretch>
        </p:blipFill>
        <p:spPr>
          <a:xfrm>
            <a:off x="4776442" y="4681591"/>
            <a:ext cx="880283" cy="880283"/>
          </a:xfrm>
          <a:custGeom>
            <a:gdLst>
              <a:gd fmla="*/ 440256 w 880512" name="connsiteX0"/>
              <a:gd fmla="*/ 0 h 880512" name="connsiteY0"/>
              <a:gd fmla="*/ 880512 w 880512" name="connsiteX1"/>
              <a:gd fmla="*/ 440256 h 880512" name="connsiteY1"/>
              <a:gd fmla="*/ 440256 w 880512" name="connsiteX2"/>
              <a:gd fmla="*/ 880512 h 880512" name="connsiteY2"/>
              <a:gd fmla="*/ 0 w 880512" name="connsiteX3"/>
              <a:gd fmla="*/ 440256 h 880512" name="connsiteY3"/>
              <a:gd fmla="*/ 440256 w 880512" name="connsiteX4"/>
              <a:gd fmla="*/ 0 h 880512"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880512" w="880512">
                <a:moveTo>
                  <a:pt x="440256" y="0"/>
                </a:moveTo>
                <a:cubicBezTo>
                  <a:pt x="683403" y="0"/>
                  <a:pt x="880512" y="197109"/>
                  <a:pt x="880512" y="440256"/>
                </a:cubicBezTo>
                <a:cubicBezTo>
                  <a:pt x="880512" y="683403"/>
                  <a:pt x="683403" y="880512"/>
                  <a:pt x="440256" y="880512"/>
                </a:cubicBezTo>
                <a:cubicBezTo>
                  <a:pt x="197109" y="880512"/>
                  <a:pt x="0" y="683403"/>
                  <a:pt x="0" y="440256"/>
                </a:cubicBezTo>
                <a:cubicBezTo>
                  <a:pt x="0" y="197109"/>
                  <a:pt x="197109" y="0"/>
                  <a:pt x="440256" y="0"/>
                </a:cubicBezTo>
                <a:close/>
              </a:path>
            </a:pathLst>
          </a:custGeom>
          <a:ln w="38100">
            <a:solidFill>
              <a:srgbClr val="287ED3"/>
            </a:solidFill>
          </a:ln>
        </p:spPr>
      </p:pic>
      <p:pic>
        <p:nvPicPr>
          <p:cNvPr id="120" name="图片 119"/>
          <p:cNvPicPr>
            <a:picLocks noChangeAspect="1"/>
          </p:cNvPicPr>
          <p:nvPr/>
        </p:nvPicPr>
        <p:blipFill>
          <a:blip r:embed="rId6">
            <a:extLst>
              <a:ext uri="{28A0092B-C50C-407E-A947-70E740481C1C}">
                <a14:useLocalDpi val="0"/>
              </a:ext>
            </a:extLst>
          </a:blip>
          <a:srcRect b="29197" l="37765" r="38008" t="39937"/>
          <a:stretch>
            <a:fillRect/>
          </a:stretch>
        </p:blipFill>
        <p:spPr>
          <a:xfrm>
            <a:off x="3660283" y="5065496"/>
            <a:ext cx="633695" cy="633695"/>
          </a:xfrm>
          <a:custGeom>
            <a:gdLst>
              <a:gd fmla="*/ 316930 w 633860" name="connsiteX0"/>
              <a:gd fmla="*/ 0 h 633860" name="connsiteY0"/>
              <a:gd fmla="*/ 633860 w 633860" name="connsiteX1"/>
              <a:gd fmla="*/ 316930 h 633860" name="connsiteY1"/>
              <a:gd fmla="*/ 316930 w 633860" name="connsiteX2"/>
              <a:gd fmla="*/ 633860 h 633860" name="connsiteY2"/>
              <a:gd fmla="*/ 0 w 633860" name="connsiteX3"/>
              <a:gd fmla="*/ 316930 h 633860" name="connsiteY3"/>
              <a:gd fmla="*/ 316930 w 633860" name="connsiteX4"/>
              <a:gd fmla="*/ 0 h 633860"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633860" w="633860">
                <a:moveTo>
                  <a:pt x="316930" y="0"/>
                </a:moveTo>
                <a:cubicBezTo>
                  <a:pt x="491966" y="0"/>
                  <a:pt x="633860" y="141894"/>
                  <a:pt x="633860" y="316930"/>
                </a:cubicBezTo>
                <a:cubicBezTo>
                  <a:pt x="633860" y="491966"/>
                  <a:pt x="491966" y="633860"/>
                  <a:pt x="316930" y="633860"/>
                </a:cubicBezTo>
                <a:cubicBezTo>
                  <a:pt x="141894" y="633860"/>
                  <a:pt x="0" y="491966"/>
                  <a:pt x="0" y="316930"/>
                </a:cubicBezTo>
                <a:cubicBezTo>
                  <a:pt x="0" y="141894"/>
                  <a:pt x="141894" y="0"/>
                  <a:pt x="316930" y="0"/>
                </a:cubicBezTo>
                <a:close/>
              </a:path>
            </a:pathLst>
          </a:custGeom>
          <a:ln w="38100">
            <a:solidFill>
              <a:srgbClr val="BFBFBF"/>
            </a:solidFill>
          </a:ln>
        </p:spPr>
      </p:pic>
      <p:pic>
        <p:nvPicPr>
          <p:cNvPr id="121" name="图片 120"/>
          <p:cNvPicPr>
            <a:picLocks noChangeAspect="1"/>
          </p:cNvPicPr>
          <p:nvPr/>
        </p:nvPicPr>
        <p:blipFill>
          <a:blip r:embed="rId5">
            <a:extLst>
              <a:ext uri="{28A0092B-C50C-407E-A947-70E740481C1C}">
                <a14:useLocalDpi val="0"/>
              </a:ext>
            </a:extLst>
          </a:blip>
          <a:srcRect b="64860" l="13707" r="71411" t="16180"/>
          <a:stretch>
            <a:fillRect/>
          </a:stretch>
        </p:blipFill>
        <p:spPr>
          <a:xfrm>
            <a:off x="2229316" y="4226652"/>
            <a:ext cx="968370" cy="968370"/>
          </a:xfrm>
          <a:custGeom>
            <a:gdLst>
              <a:gd fmla="*/ 484311 w 968622" name="connsiteX0"/>
              <a:gd fmla="*/ 0 h 968622" name="connsiteY0"/>
              <a:gd fmla="*/ 968622 w 968622" name="connsiteX1"/>
              <a:gd fmla="*/ 484311 h 968622" name="connsiteY1"/>
              <a:gd fmla="*/ 484311 w 968622" name="connsiteX2"/>
              <a:gd fmla="*/ 968622 h 968622" name="connsiteY2"/>
              <a:gd fmla="*/ 0 w 968622" name="connsiteX3"/>
              <a:gd fmla="*/ 484311 h 968622" name="connsiteY3"/>
              <a:gd fmla="*/ 484311 w 968622" name="connsiteX4"/>
              <a:gd fmla="*/ 0 h 968622"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968622" w="968622">
                <a:moveTo>
                  <a:pt x="484311" y="0"/>
                </a:moveTo>
                <a:cubicBezTo>
                  <a:pt x="751789" y="0"/>
                  <a:pt x="968622" y="216833"/>
                  <a:pt x="968622" y="484311"/>
                </a:cubicBezTo>
                <a:cubicBezTo>
                  <a:pt x="968622" y="751789"/>
                  <a:pt x="751789" y="968622"/>
                  <a:pt x="484311" y="968622"/>
                </a:cubicBezTo>
                <a:cubicBezTo>
                  <a:pt x="216833" y="968622"/>
                  <a:pt x="0" y="751789"/>
                  <a:pt x="0" y="484311"/>
                </a:cubicBezTo>
                <a:cubicBezTo>
                  <a:pt x="0" y="216833"/>
                  <a:pt x="216833" y="0"/>
                  <a:pt x="484311" y="0"/>
                </a:cubicBezTo>
                <a:close/>
              </a:path>
            </a:pathLst>
          </a:custGeom>
          <a:ln w="38100">
            <a:solidFill>
              <a:srgbClr val="BFBFBF"/>
            </a:solidFill>
          </a:ln>
        </p:spPr>
      </p:pic>
    </p:spTree>
    <p:extLst>
      <p:ext uri="{BB962C8B-B14F-4D97-AF65-F5344CB8AC3E}">
        <p14:creationId val="1907118995"/>
      </p:ext>
    </p:extLst>
  </p:cSld>
  <p:clrMapOvr>
    <a:masterClrMapping/>
  </p:clrMapOvr>
  <p:transition spd="med">
    <p:pull/>
  </p:transition>
  <p:timing/>
</p:sld>
</file>

<file path=ppt/slides/slide3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6" name="TextBox 6"/>
          <p:cNvSpPr txBox="1"/>
          <p:nvPr/>
        </p:nvSpPr>
        <p:spPr>
          <a:xfrm>
            <a:off x="408852" y="1999024"/>
            <a:ext cx="4895270" cy="408396"/>
          </a:xfrm>
          <a:prstGeom prst="rect">
            <a:avLst/>
          </a:prstGeom>
          <a:noFill/>
        </p:spPr>
        <p:txBody>
          <a:bodyPr bIns="45702" lIns="91403" rIns="91403" rtlCol="0" tIns="45702" wrap="square">
            <a:spAutoFit/>
          </a:bodyPr>
          <a:lstStyle/>
          <a:p>
            <a:pPr defTabSz="913996" indent="456999">
              <a:lnSpc>
                <a:spcPct val="130000"/>
              </a:lnSpc>
            </a:pPr>
            <a:r>
              <a:rPr altLang="en-US" b="1" lang="zh-CN" sz="1600">
                <a:solidFill>
                  <a:srgbClr val="1F497D"/>
                </a:solidFill>
                <a:latin charset="-122" pitchFamily="34" typeface="微软雅黑"/>
                <a:ea charset="-122" pitchFamily="34" typeface="微软雅黑"/>
              </a:rPr>
              <a:t>一、完善医疗质量管理，保障医疗安全。</a:t>
            </a:r>
          </a:p>
        </p:txBody>
      </p:sp>
      <p:sp>
        <p:nvSpPr>
          <p:cNvPr id="7" name="TextBox 6"/>
          <p:cNvSpPr txBox="1"/>
          <p:nvPr/>
        </p:nvSpPr>
        <p:spPr>
          <a:xfrm>
            <a:off x="768795" y="2565129"/>
            <a:ext cx="5470809" cy="3017484"/>
          </a:xfrm>
          <a:prstGeom prst="rect">
            <a:avLst/>
          </a:prstGeom>
          <a:noFill/>
        </p:spPr>
        <p:txBody>
          <a:bodyPr bIns="45702" lIns="91403" rIns="91403" rtlCol="0" tIns="45702" wrap="square">
            <a:spAutoFit/>
          </a:bodyPr>
          <a:lstStyle/>
          <a:p>
            <a:pPr defTabSz="913996">
              <a:lnSpc>
                <a:spcPct val="150000"/>
              </a:lnSpc>
            </a:pPr>
            <a:r>
              <a:rPr altLang="zh-CN" lang="en-US" sz="1600">
                <a:solidFill>
                  <a:prstClr val="black"/>
                </a:solidFill>
                <a:latin charset="-122" pitchFamily="34" typeface="微软雅黑"/>
                <a:ea charset="-122" pitchFamily="34" typeface="微软雅黑"/>
              </a:rPr>
              <a:t>       1、进一步完善新项目、新技术申请审批制度。</a:t>
            </a:r>
          </a:p>
          <a:p>
            <a:pPr defTabSz="913996">
              <a:lnSpc>
                <a:spcPct val="150000"/>
              </a:lnSpc>
            </a:pPr>
            <a:r>
              <a:rPr altLang="zh-CN" lang="en-US" sz="1600">
                <a:solidFill>
                  <a:prstClr val="black"/>
                </a:solidFill>
                <a:latin charset="-122" pitchFamily="34" typeface="微软雅黑"/>
                <a:ea charset="-122" pitchFamily="34" typeface="微软雅黑"/>
              </a:rPr>
              <a:t>       2、进一步完善医疗投诉和医疗纠纷的受理、解决和处理程序，拟建立院、科两级医疗安全目标责任制，使各科室(部门)和各级医务人员做到层层对医疗安全负责，责任制包括安全责任目标、实现目标的保障措施、检查考核办法、奖惩激励机制等等。另外，拟将实行医疗事故定额管理。</a:t>
            </a:r>
          </a:p>
          <a:p>
            <a:pPr defTabSz="913996">
              <a:lnSpc>
                <a:spcPct val="150000"/>
              </a:lnSpc>
            </a:pPr>
            <a:r>
              <a:rPr altLang="zh-CN" lang="en-US" sz="1600">
                <a:solidFill>
                  <a:prstClr val="black"/>
                </a:solidFill>
                <a:latin charset="-122" pitchFamily="34" typeface="微软雅黑"/>
                <a:ea charset="-122" pitchFamily="34" typeface="微软雅黑"/>
              </a:rPr>
              <a:t>        3、建立健全电子医疗文书的应用制度，规范电子医嘱、电子病历的书写保存，确保电子医疗文书的合法性。</a:t>
            </a:r>
          </a:p>
        </p:txBody>
      </p:sp>
      <p:pic>
        <p:nvPicPr>
          <p:cNvPr id="3" name="图片 2"/>
          <p:cNvPicPr>
            <a:picLocks noChangeAspect="1"/>
          </p:cNvPicPr>
          <p:nvPr/>
        </p:nvPicPr>
        <p:blipFill>
          <a:blip r:embed="rId2">
            <a:extLst>
              <a:ext uri="{28A0092B-C50C-407E-A947-70E740481C1C}">
                <a14:useLocalDpi val="0"/>
              </a:ext>
            </a:extLst>
          </a:blip>
          <a:stretch>
            <a:fillRect/>
          </a:stretch>
        </p:blipFill>
        <p:spPr>
          <a:xfrm>
            <a:off x="6455949" y="2330551"/>
            <a:ext cx="5542556" cy="3685420"/>
          </a:xfrm>
          <a:prstGeom prst="rect">
            <a:avLst/>
          </a:prstGeom>
          <a:ln w="19050">
            <a:solidFill>
              <a:schemeClr val="tx2"/>
            </a:solidFill>
          </a:ln>
        </p:spPr>
      </p:pic>
      <p:cxnSp>
        <p:nvCxnSpPr>
          <p:cNvPr id="12" name="直接连接符 11"/>
          <p:cNvCxnSpPr/>
          <p:nvPr/>
        </p:nvCxnSpPr>
        <p:spPr>
          <a:xfrm>
            <a:off x="841157" y="6118355"/>
            <a:ext cx="5470810" cy="0"/>
          </a:xfrm>
          <a:prstGeom prst="line">
            <a:avLst/>
          </a:prstGeom>
          <a:solidFill>
            <a:srgbClr val="99CC00">
              <a:alpha val="20000"/>
            </a:srgbClr>
          </a:solidFill>
          <a:ln algn="ctr" cap="rnd" w="12700">
            <a:solidFill>
              <a:schemeClr val="tx2"/>
            </a:solidFill>
            <a:prstDash val="sysDash"/>
            <a:round/>
            <a:headEnd type="oval"/>
            <a:tailEnd type="oval"/>
          </a:ln>
          <a:effectLst/>
          <a:extLst>
            <a:ext uri="{AF507438-7753-43E0-B8FC-AC1667EBCBE1}">
              <a14:hiddenEffects>
                <a:effectLst>
                  <a:outerShdw algn="ctr" dir="2700000" dist="35921" rotWithShape="0">
                    <a:schemeClr val="tx1">
                      <a:alpha val="50000"/>
                    </a:schemeClr>
                  </a:outerShdw>
                </a:effectLst>
              </a14:hiddenEffects>
            </a:ext>
          </a:extLst>
        </p:spPr>
      </p:cxnSp>
      <p:sp>
        <p:nvSpPr>
          <p:cNvPr id="8" name="文本框 10"/>
          <p:cNvSpPr txBox="1"/>
          <p:nvPr/>
        </p:nvSpPr>
        <p:spPr>
          <a:xfrm>
            <a:off x="1759090" y="1101955"/>
            <a:ext cx="2194792" cy="472576"/>
          </a:xfrm>
          <a:prstGeom prst="rect">
            <a:avLst/>
          </a:prstGeom>
          <a:solidFill>
            <a:schemeClr val="tx2">
              <a:alpha val="20000"/>
            </a:schemeClr>
          </a:solidFill>
          <a:ln algn="ctr" cap="rnd" w="12700">
            <a:solidFill>
              <a:schemeClr val="tx2"/>
            </a:solidFill>
            <a:prstDash val="sysDash"/>
            <a:round/>
          </a:ln>
          <a:effectLst/>
          <a:extLst/>
        </p:spPr>
        <p:txBody>
          <a:bodyPr anchor="ctr" bIns="45702" lIns="91403" rIns="91403" tIns="45702" wrap="none"/>
          <a:lstStyle>
            <a:defPPr>
              <a:defRPr lang="zh-CN"/>
            </a:defPPr>
            <a:lvl1pPr fontAlgn="base" indent="97187" latinLnBrk="1">
              <a:spcBef>
                <a:spcPct val="0"/>
              </a:spcBef>
              <a:spcAft>
                <a:spcPct val="0"/>
              </a:spcAft>
              <a:defRPr b="1" kumimoji="1" sz="2400">
                <a:solidFill>
                  <a:schemeClr val="tx2"/>
                </a:solidFill>
                <a:latin charset="-122" pitchFamily="34" typeface="微软雅黑"/>
                <a:ea charset="-122" pitchFamily="34" typeface="微软雅黑"/>
              </a:defRPr>
            </a:lvl1pPr>
          </a:lstStyle>
          <a:p>
            <a:pPr defTabSz="913996"/>
            <a:r>
              <a:rPr altLang="en-US" lang="zh-CN" sz="2399">
                <a:solidFill>
                  <a:srgbClr val="1F497D"/>
                </a:solidFill>
              </a:rPr>
              <a:t>医疗质量管理</a:t>
            </a:r>
          </a:p>
        </p:txBody>
      </p:sp>
      <p:sp>
        <p:nvSpPr>
          <p:cNvPr id="9" name="矩形 8"/>
          <p:cNvSpPr/>
          <p:nvPr/>
        </p:nvSpPr>
        <p:spPr>
          <a:xfrm>
            <a:off x="912774" y="7787"/>
            <a:ext cx="2159678" cy="68562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3996"/>
            <a:r>
              <a:rPr altLang="en-US" b="1" lang="zh-CN" sz="2799">
                <a:solidFill>
                  <a:prstClr val="white"/>
                </a:solidFill>
                <a:latin charset="-122" pitchFamily="34" typeface="微软雅黑"/>
                <a:ea charset="-122" pitchFamily="34" typeface="微软雅黑"/>
              </a:rPr>
              <a:t>管理规划</a:t>
            </a:r>
          </a:p>
        </p:txBody>
      </p:sp>
      <p:cxnSp>
        <p:nvCxnSpPr>
          <p:cNvPr id="10" name="直接连接符 9"/>
          <p:cNvCxnSpPr/>
          <p:nvPr/>
        </p:nvCxnSpPr>
        <p:spPr>
          <a:xfrm>
            <a:off x="0" y="693408"/>
            <a:ext cx="12188826" cy="0"/>
          </a:xfrm>
          <a:prstGeom prst="line">
            <a:avLst/>
          </a:prstGeom>
          <a:ln>
            <a:solidFill>
              <a:schemeClr val="bg1">
                <a:lumMod val="75000"/>
                <a:alpha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val="3429412547"/>
      </p:ext>
    </p:extLst>
  </p:cSld>
  <p:clrMapOvr>
    <a:masterClrMapping/>
  </p:clrMapOvr>
  <p:transition spd="slow">
    <p:push dir="u"/>
  </p:transition>
  <p:timing/>
</p:sld>
</file>

<file path=ppt/slides/slide3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6" name="TextBox 6"/>
          <p:cNvSpPr txBox="1"/>
          <p:nvPr/>
        </p:nvSpPr>
        <p:spPr>
          <a:xfrm>
            <a:off x="372127" y="1792869"/>
            <a:ext cx="5399193" cy="408396"/>
          </a:xfrm>
          <a:prstGeom prst="rect">
            <a:avLst/>
          </a:prstGeom>
          <a:noFill/>
        </p:spPr>
        <p:txBody>
          <a:bodyPr bIns="45702" lIns="91403" rIns="91403" rtlCol="0" tIns="45702" wrap="square">
            <a:spAutoFit/>
          </a:bodyPr>
          <a:lstStyle/>
          <a:p>
            <a:pPr defTabSz="913996" indent="456999">
              <a:lnSpc>
                <a:spcPct val="130000"/>
              </a:lnSpc>
            </a:pPr>
            <a:r>
              <a:rPr altLang="en-US" b="1" lang="zh-CN" sz="1600">
                <a:solidFill>
                  <a:srgbClr val="1F497D"/>
                </a:solidFill>
                <a:latin charset="-122" pitchFamily="34" typeface="微软雅黑"/>
                <a:ea charset="-122" pitchFamily="34" typeface="微软雅黑"/>
              </a:rPr>
              <a:t>二、完善护理质量管理，保障护理工作安全。</a:t>
            </a:r>
          </a:p>
        </p:txBody>
      </p:sp>
      <p:sp>
        <p:nvSpPr>
          <p:cNvPr id="7" name="TextBox 6"/>
          <p:cNvSpPr txBox="1"/>
          <p:nvPr/>
        </p:nvSpPr>
        <p:spPr>
          <a:xfrm>
            <a:off x="841157" y="2356672"/>
            <a:ext cx="5615010" cy="3749004"/>
          </a:xfrm>
          <a:prstGeom prst="rect">
            <a:avLst/>
          </a:prstGeom>
          <a:noFill/>
        </p:spPr>
        <p:txBody>
          <a:bodyPr bIns="45702" lIns="91403" rIns="91403" rtlCol="0" tIns="45702" wrap="square">
            <a:spAutoFit/>
          </a:bodyPr>
          <a:lstStyle/>
          <a:p>
            <a:pPr defTabSz="913996">
              <a:lnSpc>
                <a:spcPct val="150000"/>
              </a:lnSpc>
            </a:pPr>
            <a:r>
              <a:rPr altLang="zh-CN" lang="en-US" sz="1600">
                <a:solidFill>
                  <a:prstClr val="black"/>
                </a:solidFill>
                <a:latin charset="-122" pitchFamily="34" typeface="微软雅黑"/>
                <a:ea charset="-122" pitchFamily="34" typeface="微软雅黑"/>
              </a:rPr>
              <a:t>       1、结合本院实际情况，全面落实卫生部《xxxx年患者安全目标》，根据《实施xxxx年CHA患者安全目标主要措施与适用范围》，不断排查我院护理工作中存在的问题，进一步改进护理质量与安全管理。</a:t>
            </a:r>
          </a:p>
          <a:p>
            <a:pPr defTabSz="913996">
              <a:lnSpc>
                <a:spcPct val="150000"/>
              </a:lnSpc>
            </a:pPr>
            <a:r>
              <a:rPr altLang="zh-CN" lang="en-US" sz="1600">
                <a:solidFill>
                  <a:prstClr val="black"/>
                </a:solidFill>
                <a:latin charset="-122" pitchFamily="34" typeface="微软雅黑"/>
                <a:ea charset="-122" pitchFamily="34" typeface="微软雅黑"/>
              </a:rPr>
              <a:t>       2、进一步落实“XX省护理事业发展规划中期评估”标准, 重点抓好《2013年度xxxx省11个专科十大安全质量目标》的落实。   </a:t>
            </a:r>
          </a:p>
          <a:p>
            <a:pPr defTabSz="913996">
              <a:lnSpc>
                <a:spcPct val="150000"/>
              </a:lnSpc>
            </a:pPr>
            <a:r>
              <a:rPr altLang="zh-CN" lang="en-US" sz="1600">
                <a:solidFill>
                  <a:prstClr val="black"/>
                </a:solidFill>
                <a:latin charset="-122" pitchFamily="34" typeface="微软雅黑"/>
                <a:ea charset="-122" pitchFamily="34" typeface="微软雅黑"/>
              </a:rPr>
              <a:t>       3、开展“护理安全伴我行---征集护理安全警示语活动”，鼓励护理人员人人参与，共建患者安全质量保障体系为目标，</a:t>
            </a:r>
          </a:p>
        </p:txBody>
      </p:sp>
      <p:pic>
        <p:nvPicPr>
          <p:cNvPr id="3" name="图片 2"/>
          <p:cNvPicPr>
            <a:picLocks noChangeAspect="1"/>
          </p:cNvPicPr>
          <p:nvPr/>
        </p:nvPicPr>
        <p:blipFill>
          <a:blip r:embed="rId2">
            <a:extLst>
              <a:ext uri="{28A0092B-C50C-407E-A947-70E740481C1C}">
                <a14:useLocalDpi val="0"/>
              </a:ext>
            </a:extLst>
          </a:blip>
          <a:stretch>
            <a:fillRect/>
          </a:stretch>
        </p:blipFill>
        <p:spPr>
          <a:xfrm>
            <a:off x="6606022" y="2205184"/>
            <a:ext cx="5242406" cy="3936155"/>
          </a:xfrm>
          <a:prstGeom prst="rect">
            <a:avLst/>
          </a:prstGeom>
          <a:ln w="19050">
            <a:solidFill>
              <a:schemeClr val="tx2"/>
            </a:solidFill>
          </a:ln>
        </p:spPr>
      </p:pic>
      <p:cxnSp>
        <p:nvCxnSpPr>
          <p:cNvPr id="12" name="直接连接符 11"/>
          <p:cNvCxnSpPr/>
          <p:nvPr/>
        </p:nvCxnSpPr>
        <p:spPr>
          <a:xfrm flipV="1">
            <a:off x="841157" y="6118354"/>
            <a:ext cx="5470810" cy="22985"/>
          </a:xfrm>
          <a:prstGeom prst="line">
            <a:avLst/>
          </a:prstGeom>
          <a:solidFill>
            <a:srgbClr val="99CC00">
              <a:alpha val="20000"/>
            </a:srgbClr>
          </a:solidFill>
          <a:ln algn="ctr" cap="rnd" w="12700">
            <a:solidFill>
              <a:schemeClr val="tx2"/>
            </a:solidFill>
            <a:prstDash val="sysDash"/>
            <a:round/>
            <a:headEnd type="oval"/>
            <a:tailEnd type="oval"/>
          </a:ln>
          <a:effectLst/>
          <a:extLst>
            <a:ext uri="{AF507438-7753-43E0-B8FC-AC1667EBCBE1}">
              <a14:hiddenEffects>
                <a:effectLst>
                  <a:outerShdw algn="ctr" dir="2700000" dist="35921" rotWithShape="0">
                    <a:schemeClr val="tx1">
                      <a:alpha val="50000"/>
                    </a:schemeClr>
                  </a:outerShdw>
                </a:effectLst>
              </a14:hiddenEffects>
            </a:ext>
          </a:extLst>
        </p:spPr>
      </p:cxnSp>
      <p:sp>
        <p:nvSpPr>
          <p:cNvPr id="9" name="矩形 8"/>
          <p:cNvSpPr/>
          <p:nvPr/>
        </p:nvSpPr>
        <p:spPr>
          <a:xfrm>
            <a:off x="912774" y="7787"/>
            <a:ext cx="2159678" cy="68562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3996"/>
            <a:r>
              <a:rPr altLang="en-US" b="1" lang="zh-CN" sz="2799">
                <a:solidFill>
                  <a:prstClr val="white"/>
                </a:solidFill>
                <a:latin charset="-122" pitchFamily="34" typeface="微软雅黑"/>
                <a:ea charset="-122" pitchFamily="34" typeface="微软雅黑"/>
              </a:rPr>
              <a:t>管理规划</a:t>
            </a:r>
          </a:p>
        </p:txBody>
      </p:sp>
      <p:cxnSp>
        <p:nvCxnSpPr>
          <p:cNvPr id="10" name="直接连接符 9"/>
          <p:cNvCxnSpPr/>
          <p:nvPr/>
        </p:nvCxnSpPr>
        <p:spPr>
          <a:xfrm>
            <a:off x="0" y="693408"/>
            <a:ext cx="12188826" cy="0"/>
          </a:xfrm>
          <a:prstGeom prst="line">
            <a:avLst/>
          </a:prstGeom>
          <a:ln>
            <a:solidFill>
              <a:schemeClr val="bg1">
                <a:lumMod val="75000"/>
                <a:alpha val="50000"/>
              </a:schemeClr>
            </a:solidFill>
          </a:ln>
        </p:spPr>
        <p:style>
          <a:lnRef idx="1">
            <a:schemeClr val="accent1"/>
          </a:lnRef>
          <a:fillRef idx="0">
            <a:schemeClr val="accent1"/>
          </a:fillRef>
          <a:effectRef idx="0">
            <a:schemeClr val="accent1"/>
          </a:effectRef>
          <a:fontRef idx="minor">
            <a:schemeClr val="tx1"/>
          </a:fontRef>
        </p:style>
      </p:cxnSp>
      <p:sp>
        <p:nvSpPr>
          <p:cNvPr id="11" name="文本框 10"/>
          <p:cNvSpPr txBox="1"/>
          <p:nvPr/>
        </p:nvSpPr>
        <p:spPr>
          <a:xfrm>
            <a:off x="1759090" y="1101955"/>
            <a:ext cx="2194792" cy="472576"/>
          </a:xfrm>
          <a:prstGeom prst="rect">
            <a:avLst/>
          </a:prstGeom>
          <a:solidFill>
            <a:schemeClr val="tx2">
              <a:alpha val="20000"/>
            </a:schemeClr>
          </a:solidFill>
          <a:ln algn="ctr" cap="rnd" w="12700">
            <a:solidFill>
              <a:schemeClr val="tx2"/>
            </a:solidFill>
            <a:prstDash val="sysDash"/>
            <a:round/>
          </a:ln>
          <a:effectLst/>
          <a:extLst/>
        </p:spPr>
        <p:txBody>
          <a:bodyPr anchor="ctr" bIns="45702" lIns="91403" rIns="91403" tIns="45702" wrap="none"/>
          <a:lstStyle>
            <a:defPPr>
              <a:defRPr lang="zh-CN"/>
            </a:defPPr>
            <a:lvl1pPr fontAlgn="base" indent="97187" latinLnBrk="1">
              <a:spcBef>
                <a:spcPct val="0"/>
              </a:spcBef>
              <a:spcAft>
                <a:spcPct val="0"/>
              </a:spcAft>
              <a:defRPr b="1" kumimoji="1" sz="2400">
                <a:solidFill>
                  <a:schemeClr val="tx2"/>
                </a:solidFill>
                <a:latin charset="-122" pitchFamily="34" typeface="微软雅黑"/>
                <a:ea charset="-122" pitchFamily="34" typeface="微软雅黑"/>
              </a:defRPr>
            </a:lvl1pPr>
          </a:lstStyle>
          <a:p>
            <a:pPr defTabSz="913996"/>
            <a:r>
              <a:rPr altLang="en-US" lang="zh-CN" sz="2399">
                <a:solidFill>
                  <a:srgbClr val="1F497D"/>
                </a:solidFill>
              </a:rPr>
              <a:t>医疗质量管理</a:t>
            </a:r>
          </a:p>
        </p:txBody>
      </p:sp>
    </p:spTree>
    <p:extLst>
      <p:ext uri="{BB962C8B-B14F-4D97-AF65-F5344CB8AC3E}">
        <p14:creationId val="2564314051"/>
      </p:ext>
    </p:extLst>
  </p:cSld>
  <p:clrMapOvr>
    <a:masterClrMapping/>
  </p:clrMapOvr>
  <p:transition spd="slow">
    <p:push dir="u"/>
  </p:transition>
  <p:timing/>
</p:sld>
</file>

<file path=ppt/slides/slide3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6" name="TextBox 6"/>
          <p:cNvSpPr txBox="1"/>
          <p:nvPr/>
        </p:nvSpPr>
        <p:spPr>
          <a:xfrm>
            <a:off x="264871" y="1806322"/>
            <a:ext cx="6047097" cy="408396"/>
          </a:xfrm>
          <a:prstGeom prst="rect">
            <a:avLst/>
          </a:prstGeom>
          <a:noFill/>
        </p:spPr>
        <p:txBody>
          <a:bodyPr bIns="45702" lIns="91403" rIns="91403" rtlCol="0" tIns="45702" wrap="square">
            <a:spAutoFit/>
          </a:bodyPr>
          <a:lstStyle/>
          <a:p>
            <a:pPr defTabSz="913996" indent="456999">
              <a:lnSpc>
                <a:spcPct val="130000"/>
              </a:lnSpc>
            </a:pPr>
            <a:r>
              <a:rPr altLang="en-US" b="1" lang="zh-CN" sz="1600">
                <a:solidFill>
                  <a:srgbClr val="1F497D"/>
                </a:solidFill>
                <a:latin charset="-122" pitchFamily="34" typeface="微软雅黑"/>
                <a:ea charset="-122" pitchFamily="34" typeface="微软雅黑"/>
              </a:rPr>
              <a:t>三、进一步加强药事工作，规范合理用药，保障用药安全。</a:t>
            </a:r>
          </a:p>
        </p:txBody>
      </p:sp>
      <p:sp>
        <p:nvSpPr>
          <p:cNvPr id="7" name="TextBox 6"/>
          <p:cNvSpPr txBox="1"/>
          <p:nvPr/>
        </p:nvSpPr>
        <p:spPr>
          <a:xfrm>
            <a:off x="795064" y="2356671"/>
            <a:ext cx="5615382" cy="3383244"/>
          </a:xfrm>
          <a:prstGeom prst="rect">
            <a:avLst/>
          </a:prstGeom>
          <a:noFill/>
        </p:spPr>
        <p:txBody>
          <a:bodyPr bIns="45702" lIns="91403" rIns="91403" rtlCol="0" tIns="45702" wrap="square">
            <a:spAutoFit/>
          </a:bodyPr>
          <a:lstStyle/>
          <a:p>
            <a:pPr defTabSz="913996">
              <a:lnSpc>
                <a:spcPct val="150000"/>
              </a:lnSpc>
            </a:pPr>
            <a:r>
              <a:rPr altLang="zh-CN" lang="en-US" sz="1600">
                <a:solidFill>
                  <a:prstClr val="black"/>
                </a:solidFill>
                <a:latin charset="-122" pitchFamily="34" typeface="微软雅黑"/>
                <a:ea charset="-122" pitchFamily="34" typeface="微软雅黑"/>
              </a:rPr>
              <a:t>       1、加强药事工作管理。认真贯彻执行《药品管理法》、《医疗机构药事管理暂行规定》和《处方管理办法》及有关法律法规。   </a:t>
            </a:r>
          </a:p>
          <a:p>
            <a:pPr defTabSz="913996">
              <a:lnSpc>
                <a:spcPct val="150000"/>
              </a:lnSpc>
            </a:pPr>
            <a:r>
              <a:rPr altLang="zh-CN" lang="en-US" sz="1600">
                <a:solidFill>
                  <a:prstClr val="black"/>
                </a:solidFill>
                <a:latin charset="-122" pitchFamily="34" typeface="微软雅黑"/>
                <a:ea charset="-122" pitchFamily="34" typeface="微软雅黑"/>
              </a:rPr>
              <a:t>      2、加强临床用药监管。包括继续开展处方点评公示制度、实行药物用量动态监测、实行药品分级管理制度、加强医院抗菌药物的临床应用管理和合理用药的技术干预和行政干预等等，在去年取得的药品管理成绩的基础上，进一步加强对药品的管理，加大对大处方的查处力度，加强对不合理用药的处罚力度。</a:t>
            </a:r>
          </a:p>
        </p:txBody>
      </p:sp>
      <p:pic>
        <p:nvPicPr>
          <p:cNvPr id="3" name="图片 2"/>
          <p:cNvPicPr>
            <a:picLocks noChangeAspect="1"/>
          </p:cNvPicPr>
          <p:nvPr/>
        </p:nvPicPr>
        <p:blipFill>
          <a:blip r:embed="rId2">
            <a:extLst>
              <a:ext uri="{28A0092B-C50C-407E-A947-70E740481C1C}">
                <a14:useLocalDpi val="0"/>
              </a:ext>
            </a:extLst>
          </a:blip>
          <a:srcRect b="4586"/>
          <a:stretch>
            <a:fillRect/>
          </a:stretch>
        </p:blipFill>
        <p:spPr>
          <a:xfrm>
            <a:off x="6409925" y="2493831"/>
            <a:ext cx="5600227" cy="3564021"/>
          </a:xfrm>
          <a:prstGeom prst="rect">
            <a:avLst/>
          </a:prstGeom>
          <a:ln w="19050">
            <a:solidFill>
              <a:schemeClr val="tx2"/>
            </a:solidFill>
          </a:ln>
        </p:spPr>
      </p:pic>
      <p:cxnSp>
        <p:nvCxnSpPr>
          <p:cNvPr id="12" name="直接连接符 11"/>
          <p:cNvCxnSpPr/>
          <p:nvPr/>
        </p:nvCxnSpPr>
        <p:spPr>
          <a:xfrm flipV="1">
            <a:off x="840786" y="6118354"/>
            <a:ext cx="5471182" cy="22985"/>
          </a:xfrm>
          <a:prstGeom prst="line">
            <a:avLst/>
          </a:prstGeom>
          <a:solidFill>
            <a:srgbClr val="99CC00">
              <a:alpha val="20000"/>
            </a:srgbClr>
          </a:solidFill>
          <a:ln algn="ctr" cap="rnd" w="12700">
            <a:solidFill>
              <a:schemeClr val="tx2"/>
            </a:solidFill>
            <a:prstDash val="sysDash"/>
            <a:round/>
            <a:headEnd type="oval"/>
            <a:tailEnd type="oval"/>
          </a:ln>
          <a:effectLst/>
          <a:extLst>
            <a:ext uri="{AF507438-7753-43E0-B8FC-AC1667EBCBE1}">
              <a14:hiddenEffects>
                <a:effectLst>
                  <a:outerShdw algn="ctr" dir="2700000" dist="35921" rotWithShape="0">
                    <a:schemeClr val="tx1">
                      <a:alpha val="50000"/>
                    </a:schemeClr>
                  </a:outerShdw>
                </a:effectLst>
              </a14:hiddenEffects>
            </a:ext>
          </a:extLst>
        </p:spPr>
      </p:cxnSp>
      <p:sp>
        <p:nvSpPr>
          <p:cNvPr id="9" name="矩形 8"/>
          <p:cNvSpPr/>
          <p:nvPr/>
        </p:nvSpPr>
        <p:spPr>
          <a:xfrm>
            <a:off x="912774" y="7787"/>
            <a:ext cx="2159678" cy="68562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3996"/>
            <a:r>
              <a:rPr altLang="en-US" b="1" lang="zh-CN" sz="2799">
                <a:solidFill>
                  <a:prstClr val="white"/>
                </a:solidFill>
                <a:latin charset="-122" pitchFamily="34" typeface="微软雅黑"/>
                <a:ea charset="-122" pitchFamily="34" typeface="微软雅黑"/>
              </a:rPr>
              <a:t>管理规划</a:t>
            </a:r>
          </a:p>
        </p:txBody>
      </p:sp>
      <p:cxnSp>
        <p:nvCxnSpPr>
          <p:cNvPr id="10" name="直接连接符 9"/>
          <p:cNvCxnSpPr/>
          <p:nvPr/>
        </p:nvCxnSpPr>
        <p:spPr>
          <a:xfrm>
            <a:off x="0" y="693408"/>
            <a:ext cx="12188826" cy="0"/>
          </a:xfrm>
          <a:prstGeom prst="line">
            <a:avLst/>
          </a:prstGeom>
          <a:ln>
            <a:solidFill>
              <a:schemeClr val="bg1">
                <a:lumMod val="75000"/>
                <a:alpha val="50000"/>
              </a:schemeClr>
            </a:solidFill>
          </a:ln>
        </p:spPr>
        <p:style>
          <a:lnRef idx="1">
            <a:schemeClr val="accent1"/>
          </a:lnRef>
          <a:fillRef idx="0">
            <a:schemeClr val="accent1"/>
          </a:fillRef>
          <a:effectRef idx="0">
            <a:schemeClr val="accent1"/>
          </a:effectRef>
          <a:fontRef idx="minor">
            <a:schemeClr val="tx1"/>
          </a:fontRef>
        </p:style>
      </p:cxnSp>
      <p:sp>
        <p:nvSpPr>
          <p:cNvPr id="11" name="文本框 10"/>
          <p:cNvSpPr txBox="1"/>
          <p:nvPr/>
        </p:nvSpPr>
        <p:spPr>
          <a:xfrm>
            <a:off x="1759090" y="1101955"/>
            <a:ext cx="2194792" cy="472576"/>
          </a:xfrm>
          <a:prstGeom prst="rect">
            <a:avLst/>
          </a:prstGeom>
          <a:solidFill>
            <a:schemeClr val="tx2">
              <a:alpha val="20000"/>
            </a:schemeClr>
          </a:solidFill>
          <a:ln algn="ctr" cap="rnd" w="12700">
            <a:solidFill>
              <a:schemeClr val="tx2"/>
            </a:solidFill>
            <a:prstDash val="sysDash"/>
            <a:round/>
          </a:ln>
          <a:effectLst/>
          <a:extLst/>
        </p:spPr>
        <p:txBody>
          <a:bodyPr anchor="ctr" bIns="45702" lIns="91403" rIns="91403" tIns="45702" wrap="none"/>
          <a:lstStyle>
            <a:defPPr>
              <a:defRPr lang="zh-CN"/>
            </a:defPPr>
            <a:lvl1pPr fontAlgn="base" indent="97187" latinLnBrk="1">
              <a:spcBef>
                <a:spcPct val="0"/>
              </a:spcBef>
              <a:spcAft>
                <a:spcPct val="0"/>
              </a:spcAft>
              <a:defRPr b="1" kumimoji="1" sz="2400">
                <a:solidFill>
                  <a:schemeClr val="tx2"/>
                </a:solidFill>
                <a:latin charset="-122" pitchFamily="34" typeface="微软雅黑"/>
                <a:ea charset="-122" pitchFamily="34" typeface="微软雅黑"/>
              </a:defRPr>
            </a:lvl1pPr>
          </a:lstStyle>
          <a:p>
            <a:pPr defTabSz="913996"/>
            <a:r>
              <a:rPr altLang="en-US" lang="zh-CN" sz="2399">
                <a:solidFill>
                  <a:srgbClr val="1F497D"/>
                </a:solidFill>
              </a:rPr>
              <a:t>医疗质量管理</a:t>
            </a:r>
          </a:p>
        </p:txBody>
      </p:sp>
    </p:spTree>
    <p:extLst>
      <p:ext uri="{BB962C8B-B14F-4D97-AF65-F5344CB8AC3E}">
        <p14:creationId val="2469809355"/>
      </p:ext>
    </p:extLst>
  </p:cSld>
  <p:clrMapOvr>
    <a:masterClrMapping/>
  </p:clrMapOvr>
  <p:transition spd="slow">
    <p:push dir="u"/>
  </p:transition>
  <p:timing/>
</p:sld>
</file>

<file path=ppt/slides/slide3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7" name="矩形 6"/>
          <p:cNvSpPr/>
          <p:nvPr/>
        </p:nvSpPr>
        <p:spPr>
          <a:xfrm>
            <a:off x="912775" y="2172434"/>
            <a:ext cx="3599463" cy="519194"/>
          </a:xfrm>
          <a:prstGeom prst="rect">
            <a:avLst/>
          </a:prstGeom>
          <a:solidFill>
            <a:schemeClr val="tx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702" lIns="91403" rIns="91403" rtlCol="0" tIns="45702"/>
          <a:lstStyle/>
          <a:p>
            <a:pPr defTabSz="913996">
              <a:lnSpc>
                <a:spcPct val="130000"/>
              </a:lnSpc>
            </a:pPr>
            <a:r>
              <a:rPr altLang="zh-CN" lang="en-US" sz="1600">
                <a:solidFill>
                  <a:prstClr val="white"/>
                </a:solidFill>
                <a:latin charset="-122" pitchFamily="34" typeface="微软雅黑"/>
                <a:ea charset="-122" pitchFamily="34" typeface="微软雅黑"/>
              </a:rPr>
              <a:t>   1）医疗设备工作</a:t>
            </a:r>
          </a:p>
        </p:txBody>
      </p:sp>
      <p:sp>
        <p:nvSpPr>
          <p:cNvPr id="8" name="矩形 7"/>
          <p:cNvSpPr/>
          <p:nvPr/>
        </p:nvSpPr>
        <p:spPr>
          <a:xfrm>
            <a:off x="4728205" y="2216671"/>
            <a:ext cx="7463796" cy="384012"/>
          </a:xfrm>
          <a:prstGeom prst="rect">
            <a:avLst/>
          </a:prstGeom>
        </p:spPr>
        <p:txBody>
          <a:bodyPr bIns="45702" lIns="91403" rIns="91403" tIns="45702" wrap="square">
            <a:spAutoFit/>
          </a:bodyPr>
          <a:lstStyle/>
          <a:p>
            <a:pPr defTabSz="913996" indent="-285623" marL="285623">
              <a:lnSpc>
                <a:spcPct val="120000"/>
              </a:lnSpc>
              <a:buFont charset="0" panose="020b0604020202020204" pitchFamily="34" typeface="Arial"/>
              <a:buChar char="•"/>
            </a:pPr>
            <a:r>
              <a:rPr altLang="en-US" kern="100" lang="zh-CN" sz="1600">
                <a:solidFill>
                  <a:prstClr val="black"/>
                </a:solidFill>
                <a:latin charset="-122" pitchFamily="34" typeface="微软雅黑"/>
                <a:ea charset="-122" pitchFamily="34" typeface="微软雅黑"/>
                <a:cs charset="0" panose="02020603050405020304" pitchFamily="18" typeface="Times New Roman"/>
              </a:rPr>
              <a:t>设备使用率、完好率达标，设备采购严格按规定程序办理，并达到政府要求。</a:t>
            </a:r>
          </a:p>
        </p:txBody>
      </p:sp>
      <p:cxnSp>
        <p:nvCxnSpPr>
          <p:cNvPr id="9" name="直接连接符 8"/>
          <p:cNvCxnSpPr/>
          <p:nvPr/>
        </p:nvCxnSpPr>
        <p:spPr>
          <a:xfrm>
            <a:off x="4728204" y="2763616"/>
            <a:ext cx="7198925" cy="0"/>
          </a:xfrm>
          <a:prstGeom prst="line">
            <a:avLst/>
          </a:prstGeom>
          <a:ln>
            <a:solidFill>
              <a:schemeClr val="tx2"/>
            </a:solidFill>
          </a:ln>
        </p:spPr>
        <p:style>
          <a:lnRef idx="1">
            <a:schemeClr val="accent6"/>
          </a:lnRef>
          <a:fillRef idx="0">
            <a:schemeClr val="accent6"/>
          </a:fillRef>
          <a:effectRef idx="0">
            <a:schemeClr val="accent6"/>
          </a:effectRef>
          <a:fontRef idx="minor">
            <a:schemeClr val="tx1"/>
          </a:fontRef>
        </p:style>
      </p:cxnSp>
      <p:sp>
        <p:nvSpPr>
          <p:cNvPr id="10" name="矩形 9"/>
          <p:cNvSpPr/>
          <p:nvPr/>
        </p:nvSpPr>
        <p:spPr>
          <a:xfrm>
            <a:off x="912775" y="2874330"/>
            <a:ext cx="3599463" cy="519194"/>
          </a:xfrm>
          <a:prstGeom prst="rect">
            <a:avLst/>
          </a:prstGeom>
          <a:solidFill>
            <a:schemeClr val="tx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702" lIns="91403" rIns="91403" rtlCol="0" tIns="45702"/>
          <a:lstStyle/>
          <a:p>
            <a:pPr defTabSz="913996">
              <a:lnSpc>
                <a:spcPct val="130000"/>
              </a:lnSpc>
            </a:pPr>
            <a:r>
              <a:rPr altLang="zh-CN" lang="en-US" sz="1600">
                <a:solidFill>
                  <a:prstClr val="white"/>
                </a:solidFill>
                <a:latin charset="-122" pitchFamily="34" typeface="微软雅黑"/>
                <a:ea charset="-122" pitchFamily="34" typeface="微软雅黑"/>
              </a:rPr>
              <a:t>   2）后勤保障工作</a:t>
            </a:r>
          </a:p>
        </p:txBody>
      </p:sp>
      <p:sp>
        <p:nvSpPr>
          <p:cNvPr id="11" name="矩形 10"/>
          <p:cNvSpPr/>
          <p:nvPr/>
        </p:nvSpPr>
        <p:spPr>
          <a:xfrm>
            <a:off x="912775" y="3576224"/>
            <a:ext cx="3599463" cy="519194"/>
          </a:xfrm>
          <a:prstGeom prst="rect">
            <a:avLst/>
          </a:prstGeom>
          <a:solidFill>
            <a:schemeClr val="tx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702" lIns="91403" rIns="91403" rtlCol="0" tIns="45702"/>
          <a:lstStyle/>
          <a:p>
            <a:pPr defTabSz="913996">
              <a:lnSpc>
                <a:spcPct val="130000"/>
              </a:lnSpc>
            </a:pPr>
            <a:r>
              <a:rPr altLang="zh-CN" lang="en-US" sz="1600">
                <a:solidFill>
                  <a:prstClr val="white"/>
                </a:solidFill>
                <a:latin charset="-122" pitchFamily="34" typeface="微软雅黑"/>
                <a:ea charset="-122" pitchFamily="34" typeface="微软雅黑"/>
              </a:rPr>
              <a:t>   3）加强服务规范化培训</a:t>
            </a:r>
          </a:p>
        </p:txBody>
      </p:sp>
      <p:sp>
        <p:nvSpPr>
          <p:cNvPr id="12" name="矩形 11"/>
          <p:cNvSpPr/>
          <p:nvPr/>
        </p:nvSpPr>
        <p:spPr>
          <a:xfrm>
            <a:off x="912775" y="4278120"/>
            <a:ext cx="3599463" cy="519194"/>
          </a:xfrm>
          <a:prstGeom prst="rect">
            <a:avLst/>
          </a:prstGeom>
          <a:solidFill>
            <a:schemeClr val="tx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702" lIns="91403" rIns="91403" rtlCol="0" tIns="45702"/>
          <a:lstStyle/>
          <a:p>
            <a:pPr defTabSz="913996">
              <a:lnSpc>
                <a:spcPct val="130000"/>
              </a:lnSpc>
            </a:pPr>
            <a:r>
              <a:rPr altLang="zh-CN" lang="en-US" sz="1600">
                <a:solidFill>
                  <a:prstClr val="white"/>
                </a:solidFill>
                <a:latin charset="-122" pitchFamily="34" typeface="微软雅黑"/>
                <a:ea charset="-122" pitchFamily="34" typeface="微软雅黑"/>
              </a:rPr>
              <a:t>   4）积极开展新技术新项目</a:t>
            </a:r>
          </a:p>
        </p:txBody>
      </p:sp>
      <p:sp>
        <p:nvSpPr>
          <p:cNvPr id="13" name="矩形 12"/>
          <p:cNvSpPr/>
          <p:nvPr/>
        </p:nvSpPr>
        <p:spPr>
          <a:xfrm>
            <a:off x="912775" y="4980014"/>
            <a:ext cx="3599463" cy="519194"/>
          </a:xfrm>
          <a:prstGeom prst="rect">
            <a:avLst/>
          </a:prstGeom>
          <a:solidFill>
            <a:schemeClr val="tx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702" lIns="91403" rIns="91403" rtlCol="0" tIns="45702"/>
          <a:lstStyle/>
          <a:p>
            <a:pPr defTabSz="913996">
              <a:lnSpc>
                <a:spcPct val="130000"/>
              </a:lnSpc>
            </a:pPr>
            <a:r>
              <a:rPr altLang="zh-CN" lang="en-US" sz="1600">
                <a:solidFill>
                  <a:prstClr val="white"/>
                </a:solidFill>
                <a:latin charset="-122" pitchFamily="34" typeface="微软雅黑"/>
                <a:ea charset="-122" pitchFamily="34" typeface="微软雅黑"/>
              </a:rPr>
              <a:t>   5）加强与上级医院的交流和合作</a:t>
            </a:r>
          </a:p>
        </p:txBody>
      </p:sp>
      <p:cxnSp>
        <p:nvCxnSpPr>
          <p:cNvPr id="14" name="直接连接符 13"/>
          <p:cNvCxnSpPr/>
          <p:nvPr/>
        </p:nvCxnSpPr>
        <p:spPr>
          <a:xfrm>
            <a:off x="4728204" y="3484717"/>
            <a:ext cx="7198925" cy="0"/>
          </a:xfrm>
          <a:prstGeom prst="line">
            <a:avLst/>
          </a:prstGeom>
          <a:ln>
            <a:solidFill>
              <a:schemeClr val="tx2"/>
            </a:solidFill>
          </a:ln>
        </p:spPr>
        <p:style>
          <a:lnRef idx="1">
            <a:schemeClr val="accent6"/>
          </a:lnRef>
          <a:fillRef idx="0">
            <a:schemeClr val="accent6"/>
          </a:fillRef>
          <a:effectRef idx="0">
            <a:schemeClr val="accent6"/>
          </a:effectRef>
          <a:fontRef idx="minor">
            <a:schemeClr val="tx1"/>
          </a:fontRef>
        </p:style>
      </p:cxnSp>
      <p:cxnSp>
        <p:nvCxnSpPr>
          <p:cNvPr id="15" name="直接连接符 14"/>
          <p:cNvCxnSpPr/>
          <p:nvPr/>
        </p:nvCxnSpPr>
        <p:spPr>
          <a:xfrm>
            <a:off x="4728204" y="4205821"/>
            <a:ext cx="7198925" cy="0"/>
          </a:xfrm>
          <a:prstGeom prst="line">
            <a:avLst/>
          </a:prstGeom>
          <a:ln>
            <a:solidFill>
              <a:schemeClr val="tx2"/>
            </a:solidFill>
          </a:ln>
        </p:spPr>
        <p:style>
          <a:lnRef idx="1">
            <a:schemeClr val="accent6"/>
          </a:lnRef>
          <a:fillRef idx="0">
            <a:schemeClr val="accent6"/>
          </a:fillRef>
          <a:effectRef idx="0">
            <a:schemeClr val="accent6"/>
          </a:effectRef>
          <a:fontRef idx="minor">
            <a:schemeClr val="tx1"/>
          </a:fontRef>
        </p:style>
      </p:cxnSp>
      <p:cxnSp>
        <p:nvCxnSpPr>
          <p:cNvPr id="16" name="直接连接符 15"/>
          <p:cNvCxnSpPr/>
          <p:nvPr/>
        </p:nvCxnSpPr>
        <p:spPr>
          <a:xfrm>
            <a:off x="4728205" y="4926922"/>
            <a:ext cx="7198753" cy="0"/>
          </a:xfrm>
          <a:prstGeom prst="line">
            <a:avLst/>
          </a:prstGeom>
          <a:ln>
            <a:solidFill>
              <a:schemeClr val="tx2"/>
            </a:solidFill>
          </a:ln>
        </p:spPr>
        <p:style>
          <a:lnRef idx="1">
            <a:schemeClr val="accent6"/>
          </a:lnRef>
          <a:fillRef idx="0">
            <a:schemeClr val="accent6"/>
          </a:fillRef>
          <a:effectRef idx="0">
            <a:schemeClr val="accent6"/>
          </a:effectRef>
          <a:fontRef idx="minor">
            <a:schemeClr val="tx1"/>
          </a:fontRef>
        </p:style>
      </p:cxnSp>
      <p:sp>
        <p:nvSpPr>
          <p:cNvPr id="17" name="矩形 16"/>
          <p:cNvSpPr/>
          <p:nvPr/>
        </p:nvSpPr>
        <p:spPr>
          <a:xfrm>
            <a:off x="4728204" y="2941564"/>
            <a:ext cx="7198925" cy="384012"/>
          </a:xfrm>
          <a:prstGeom prst="rect">
            <a:avLst/>
          </a:prstGeom>
        </p:spPr>
        <p:txBody>
          <a:bodyPr bIns="45702" lIns="91403" rIns="91403" tIns="45702" wrap="square">
            <a:spAutoFit/>
          </a:bodyPr>
          <a:lstStyle/>
          <a:p>
            <a:pPr defTabSz="913996" indent="-285623" marL="285623">
              <a:lnSpc>
                <a:spcPct val="120000"/>
              </a:lnSpc>
              <a:buFont charset="0" panose="020b0604020202020204" pitchFamily="34" typeface="Arial"/>
              <a:buChar char="•"/>
            </a:pPr>
            <a:r>
              <a:rPr altLang="en-US" kern="100" lang="zh-CN" sz="1600">
                <a:solidFill>
                  <a:prstClr val="black"/>
                </a:solidFill>
                <a:latin charset="-122" pitchFamily="34" typeface="微软雅黑"/>
                <a:ea charset="-122" pitchFamily="34" typeface="微软雅黑"/>
                <a:cs charset="0" panose="02020603050405020304" pitchFamily="18" typeface="Times New Roman"/>
              </a:rPr>
              <a:t>职工对后勤工作满意度达90%，患者及其家属对后勤工作满意度达90%。</a:t>
            </a:r>
          </a:p>
        </p:txBody>
      </p:sp>
      <p:sp>
        <p:nvSpPr>
          <p:cNvPr id="18" name="矩形 17"/>
          <p:cNvSpPr/>
          <p:nvPr/>
        </p:nvSpPr>
        <p:spPr>
          <a:xfrm>
            <a:off x="4728205" y="3666456"/>
            <a:ext cx="7198753" cy="384012"/>
          </a:xfrm>
          <a:prstGeom prst="rect">
            <a:avLst/>
          </a:prstGeom>
        </p:spPr>
        <p:txBody>
          <a:bodyPr bIns="45702" lIns="91403" rIns="91403" tIns="45702" wrap="square">
            <a:spAutoFit/>
          </a:bodyPr>
          <a:lstStyle/>
          <a:p>
            <a:pPr defTabSz="913996" indent="-285623" marL="285623">
              <a:lnSpc>
                <a:spcPct val="120000"/>
              </a:lnSpc>
              <a:buFont charset="0" panose="020b0604020202020204" pitchFamily="34" typeface="Arial"/>
              <a:buChar char="•"/>
            </a:pPr>
            <a:r>
              <a:rPr altLang="en-US" lang="zh-CN" sz="1600">
                <a:solidFill>
                  <a:prstClr val="black"/>
                </a:solidFill>
                <a:latin charset="-122" pitchFamily="34" typeface="微软雅黑"/>
                <a:ea charset="-122" pitchFamily="34" typeface="微软雅黑"/>
              </a:rPr>
              <a:t>严格执行各项服务规范，各项规范要落到实处，让患者感受到人性化服务。</a:t>
            </a:r>
          </a:p>
        </p:txBody>
      </p:sp>
      <p:sp>
        <p:nvSpPr>
          <p:cNvPr id="19" name="矩形 18"/>
          <p:cNvSpPr/>
          <p:nvPr/>
        </p:nvSpPr>
        <p:spPr>
          <a:xfrm>
            <a:off x="4728204" y="4391347"/>
            <a:ext cx="6298360" cy="384012"/>
          </a:xfrm>
          <a:prstGeom prst="rect">
            <a:avLst/>
          </a:prstGeom>
        </p:spPr>
        <p:txBody>
          <a:bodyPr bIns="45702" lIns="91403" rIns="91403" tIns="45702" wrap="square">
            <a:spAutoFit/>
          </a:bodyPr>
          <a:lstStyle/>
          <a:p>
            <a:pPr defTabSz="913996" indent="-285623" marL="285623">
              <a:lnSpc>
                <a:spcPct val="120000"/>
              </a:lnSpc>
              <a:buFont charset="0" panose="020b0604020202020204" pitchFamily="34" typeface="Arial"/>
              <a:buChar char="•"/>
            </a:pPr>
            <a:r>
              <a:rPr altLang="en-US" kern="100" lang="zh-CN" sz="1600">
                <a:solidFill>
                  <a:prstClr val="black"/>
                </a:solidFill>
                <a:latin charset="-122" pitchFamily="34" typeface="微软雅黑"/>
                <a:ea charset="-122" pitchFamily="34" typeface="微软雅黑"/>
                <a:cs charset="0" panose="02020603050405020304" pitchFamily="18" typeface="Times New Roman"/>
              </a:rPr>
              <a:t>加大对开展新技术新项目的支持力度及奖励力度。</a:t>
            </a:r>
          </a:p>
        </p:txBody>
      </p:sp>
      <p:sp>
        <p:nvSpPr>
          <p:cNvPr id="20" name="矩形 19"/>
          <p:cNvSpPr/>
          <p:nvPr/>
        </p:nvSpPr>
        <p:spPr>
          <a:xfrm>
            <a:off x="4728204" y="5116240"/>
            <a:ext cx="6298360" cy="384012"/>
          </a:xfrm>
          <a:prstGeom prst="rect">
            <a:avLst/>
          </a:prstGeom>
        </p:spPr>
        <p:txBody>
          <a:bodyPr bIns="45702" lIns="91403" rIns="91403" tIns="45702" wrap="square">
            <a:spAutoFit/>
          </a:bodyPr>
          <a:lstStyle/>
          <a:p>
            <a:pPr defTabSz="913996" indent="-285623" marL="285623">
              <a:lnSpc>
                <a:spcPct val="120000"/>
              </a:lnSpc>
              <a:buFont charset="0" panose="020b0604020202020204" pitchFamily="34" typeface="Arial"/>
              <a:buChar char="•"/>
            </a:pPr>
            <a:r>
              <a:rPr altLang="en-US" kern="100" lang="zh-CN" sz="1600">
                <a:solidFill>
                  <a:prstClr val="black"/>
                </a:solidFill>
                <a:latin charset="-122" pitchFamily="34" typeface="微软雅黑"/>
                <a:ea charset="-122" pitchFamily="34" typeface="微软雅黑"/>
                <a:cs charset="0" panose="02020603050405020304" pitchFamily="18" typeface="Times New Roman"/>
              </a:rPr>
              <a:t>加强与上级对口帮扶医院及兄弟市级医院的交流和合作。</a:t>
            </a:r>
          </a:p>
        </p:txBody>
      </p:sp>
      <p:sp>
        <p:nvSpPr>
          <p:cNvPr id="21" name="矩形 20"/>
          <p:cNvSpPr/>
          <p:nvPr/>
        </p:nvSpPr>
        <p:spPr>
          <a:xfrm>
            <a:off x="912775" y="5681911"/>
            <a:ext cx="3599463" cy="519194"/>
          </a:xfrm>
          <a:prstGeom prst="rect">
            <a:avLst/>
          </a:prstGeom>
          <a:solidFill>
            <a:schemeClr val="tx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702" lIns="91403" rIns="91403" rtlCol="0" tIns="45702"/>
          <a:lstStyle/>
          <a:p>
            <a:pPr defTabSz="913996">
              <a:lnSpc>
                <a:spcPct val="130000"/>
              </a:lnSpc>
            </a:pPr>
            <a:r>
              <a:rPr altLang="zh-CN" lang="en-US" sz="1600">
                <a:solidFill>
                  <a:prstClr val="white"/>
                </a:solidFill>
                <a:latin charset="-122" pitchFamily="34" typeface="微软雅黑"/>
                <a:ea charset="-122" pitchFamily="34" typeface="微软雅黑"/>
              </a:rPr>
              <a:t>   6）打造特色专科</a:t>
            </a:r>
          </a:p>
        </p:txBody>
      </p:sp>
      <p:cxnSp>
        <p:nvCxnSpPr>
          <p:cNvPr id="22" name="直接连接符 21"/>
          <p:cNvCxnSpPr/>
          <p:nvPr/>
        </p:nvCxnSpPr>
        <p:spPr>
          <a:xfrm>
            <a:off x="4728205" y="5648022"/>
            <a:ext cx="7198753" cy="0"/>
          </a:xfrm>
          <a:prstGeom prst="line">
            <a:avLst/>
          </a:prstGeom>
          <a:ln>
            <a:solidFill>
              <a:schemeClr val="tx2"/>
            </a:solidFill>
          </a:ln>
        </p:spPr>
        <p:style>
          <a:lnRef idx="1">
            <a:schemeClr val="accent6"/>
          </a:lnRef>
          <a:fillRef idx="0">
            <a:schemeClr val="accent6"/>
          </a:fillRef>
          <a:effectRef idx="0">
            <a:schemeClr val="accent6"/>
          </a:effectRef>
          <a:fontRef idx="minor">
            <a:schemeClr val="tx1"/>
          </a:fontRef>
        </p:style>
      </p:cxnSp>
      <p:sp>
        <p:nvSpPr>
          <p:cNvPr id="23" name="矩形 22"/>
          <p:cNvSpPr/>
          <p:nvPr/>
        </p:nvSpPr>
        <p:spPr>
          <a:xfrm>
            <a:off x="4728204" y="5841134"/>
            <a:ext cx="6298360" cy="384012"/>
          </a:xfrm>
          <a:prstGeom prst="rect">
            <a:avLst/>
          </a:prstGeom>
        </p:spPr>
        <p:txBody>
          <a:bodyPr bIns="45702" lIns="91403" rIns="91403" tIns="45702" wrap="square">
            <a:spAutoFit/>
          </a:bodyPr>
          <a:lstStyle/>
          <a:p>
            <a:pPr defTabSz="913996" indent="-285623" marL="285623">
              <a:lnSpc>
                <a:spcPct val="120000"/>
              </a:lnSpc>
              <a:buFont charset="0" panose="020b0604020202020204" pitchFamily="34" typeface="Arial"/>
              <a:buChar char="•"/>
            </a:pPr>
            <a:r>
              <a:rPr altLang="en-US" kern="100" lang="zh-CN" sz="1600">
                <a:solidFill>
                  <a:prstClr val="black"/>
                </a:solidFill>
                <a:latin charset="-122" pitchFamily="34" typeface="微软雅黑"/>
                <a:ea charset="-122" pitchFamily="34" typeface="微软雅黑"/>
                <a:cs charset="0" panose="02020603050405020304" pitchFamily="18" typeface="Times New Roman"/>
              </a:rPr>
              <a:t>加强重点专科建设，拓展业务范围，打造特色专科</a:t>
            </a:r>
          </a:p>
        </p:txBody>
      </p:sp>
      <p:cxnSp>
        <p:nvCxnSpPr>
          <p:cNvPr id="26" name="直接连接符 25"/>
          <p:cNvCxnSpPr/>
          <p:nvPr/>
        </p:nvCxnSpPr>
        <p:spPr>
          <a:xfrm>
            <a:off x="4728377" y="6235354"/>
            <a:ext cx="7198753" cy="0"/>
          </a:xfrm>
          <a:prstGeom prst="line">
            <a:avLst/>
          </a:prstGeom>
          <a:ln>
            <a:solidFill>
              <a:schemeClr val="tx2"/>
            </a:solidFill>
          </a:ln>
        </p:spPr>
        <p:style>
          <a:lnRef idx="1">
            <a:schemeClr val="accent6"/>
          </a:lnRef>
          <a:fillRef idx="0">
            <a:schemeClr val="accent6"/>
          </a:fillRef>
          <a:effectRef idx="0">
            <a:schemeClr val="accent6"/>
          </a:effectRef>
          <a:fontRef idx="minor">
            <a:schemeClr val="tx1"/>
          </a:fontRef>
        </p:style>
      </p:cxnSp>
      <p:sp>
        <p:nvSpPr>
          <p:cNvPr id="25" name="矩形 24"/>
          <p:cNvSpPr/>
          <p:nvPr/>
        </p:nvSpPr>
        <p:spPr>
          <a:xfrm>
            <a:off x="912774" y="7787"/>
            <a:ext cx="2159678" cy="68562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3996"/>
            <a:r>
              <a:rPr altLang="en-US" b="1" lang="zh-CN" sz="2799">
                <a:solidFill>
                  <a:prstClr val="white"/>
                </a:solidFill>
                <a:latin charset="-122" pitchFamily="34" typeface="微软雅黑"/>
                <a:ea charset="-122" pitchFamily="34" typeface="微软雅黑"/>
              </a:rPr>
              <a:t>管理规划</a:t>
            </a:r>
          </a:p>
        </p:txBody>
      </p:sp>
      <p:cxnSp>
        <p:nvCxnSpPr>
          <p:cNvPr id="27" name="直接连接符 26"/>
          <p:cNvCxnSpPr/>
          <p:nvPr/>
        </p:nvCxnSpPr>
        <p:spPr>
          <a:xfrm>
            <a:off x="0" y="693408"/>
            <a:ext cx="12188826" cy="0"/>
          </a:xfrm>
          <a:prstGeom prst="line">
            <a:avLst/>
          </a:prstGeom>
          <a:ln>
            <a:solidFill>
              <a:schemeClr val="bg1">
                <a:lumMod val="75000"/>
                <a:alpha val="50000"/>
              </a:schemeClr>
            </a:solidFill>
          </a:ln>
        </p:spPr>
        <p:style>
          <a:lnRef idx="1">
            <a:schemeClr val="accent1"/>
          </a:lnRef>
          <a:fillRef idx="0">
            <a:schemeClr val="accent1"/>
          </a:fillRef>
          <a:effectRef idx="0">
            <a:schemeClr val="accent1"/>
          </a:effectRef>
          <a:fontRef idx="minor">
            <a:schemeClr val="tx1"/>
          </a:fontRef>
        </p:style>
      </p:cxnSp>
      <p:sp>
        <p:nvSpPr>
          <p:cNvPr id="28" name="文本框 10"/>
          <p:cNvSpPr txBox="1"/>
          <p:nvPr/>
        </p:nvSpPr>
        <p:spPr>
          <a:xfrm>
            <a:off x="1759090" y="1101955"/>
            <a:ext cx="2194792" cy="472576"/>
          </a:xfrm>
          <a:prstGeom prst="rect">
            <a:avLst/>
          </a:prstGeom>
          <a:solidFill>
            <a:schemeClr val="tx2">
              <a:alpha val="20000"/>
            </a:schemeClr>
          </a:solidFill>
          <a:ln algn="ctr" cap="rnd" w="12700">
            <a:solidFill>
              <a:schemeClr val="tx2"/>
            </a:solidFill>
            <a:prstDash val="sysDash"/>
            <a:round/>
          </a:ln>
          <a:effectLst/>
          <a:extLst/>
        </p:spPr>
        <p:txBody>
          <a:bodyPr anchor="ctr" bIns="45702" lIns="91403" rIns="91403" tIns="45702" wrap="none"/>
          <a:lstStyle>
            <a:defPPr>
              <a:defRPr lang="zh-CN"/>
            </a:defPPr>
            <a:lvl1pPr fontAlgn="base" indent="97187" latinLnBrk="1">
              <a:spcBef>
                <a:spcPct val="0"/>
              </a:spcBef>
              <a:spcAft>
                <a:spcPct val="0"/>
              </a:spcAft>
              <a:defRPr b="1" kumimoji="1" sz="2400">
                <a:solidFill>
                  <a:schemeClr val="tx2"/>
                </a:solidFill>
                <a:latin charset="-122" pitchFamily="34" typeface="微软雅黑"/>
                <a:ea charset="-122" pitchFamily="34" typeface="微软雅黑"/>
              </a:defRPr>
            </a:lvl1pPr>
          </a:lstStyle>
          <a:p>
            <a:pPr defTabSz="913996"/>
            <a:r>
              <a:rPr altLang="en-US" lang="zh-CN" sz="2399">
                <a:solidFill>
                  <a:srgbClr val="1F497D"/>
                </a:solidFill>
              </a:rPr>
              <a:t>医疗质量管理</a:t>
            </a:r>
          </a:p>
        </p:txBody>
      </p:sp>
    </p:spTree>
    <p:extLst>
      <p:ext uri="{BB962C8B-B14F-4D97-AF65-F5344CB8AC3E}">
        <p14:creationId val="4285067584"/>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8">
                                  <p:stCondLst>
                                    <p:cond delay="0"/>
                                  </p:stCondLst>
                                  <p:childTnLst>
                                    <p:set>
                                      <p:cBhvr>
                                        <p:cTn dur="1" fill="hold" id="6">
                                          <p:stCondLst>
                                            <p:cond delay="0"/>
                                          </p:stCondLst>
                                        </p:cTn>
                                        <p:tgtEl>
                                          <p:spTgt spid="7"/>
                                        </p:tgtEl>
                                        <p:attrNameLst>
                                          <p:attrName>style.visibility</p:attrName>
                                        </p:attrNameLst>
                                      </p:cBhvr>
                                      <p:to>
                                        <p:strVal val="visible"/>
                                      </p:to>
                                    </p:set>
                                    <p:animEffect filter="wipe(left)" transition="in">
                                      <p:cBhvr>
                                        <p:cTn dur="500" id="7"/>
                                        <p:tgtEl>
                                          <p:spTgt spid="7"/>
                                        </p:tgtEl>
                                      </p:cBhvr>
                                    </p:animEffect>
                                  </p:childTnLst>
                                </p:cTn>
                              </p:par>
                            </p:childTnLst>
                          </p:cTn>
                        </p:par>
                        <p:par>
                          <p:cTn fill="hold" id="8" nodeType="afterGroup">
                            <p:stCondLst>
                              <p:cond delay="500"/>
                            </p:stCondLst>
                            <p:childTnLst>
                              <p:par>
                                <p:cTn fill="hold" grpId="0" id="9" nodeType="afterEffect" presetClass="entr" presetID="22" presetSubtype="8">
                                  <p:stCondLst>
                                    <p:cond delay="0"/>
                                  </p:stCondLst>
                                  <p:childTnLst>
                                    <p:set>
                                      <p:cBhvr>
                                        <p:cTn dur="1" fill="hold" id="10">
                                          <p:stCondLst>
                                            <p:cond delay="0"/>
                                          </p:stCondLst>
                                        </p:cTn>
                                        <p:tgtEl>
                                          <p:spTgt spid="8"/>
                                        </p:tgtEl>
                                        <p:attrNameLst>
                                          <p:attrName>style.visibility</p:attrName>
                                        </p:attrNameLst>
                                      </p:cBhvr>
                                      <p:to>
                                        <p:strVal val="visible"/>
                                      </p:to>
                                    </p:set>
                                    <p:animEffect filter="wipe(left)" transition="in">
                                      <p:cBhvr>
                                        <p:cTn dur="500" id="11"/>
                                        <p:tgtEl>
                                          <p:spTgt spid="8"/>
                                        </p:tgtEl>
                                      </p:cBhvr>
                                    </p:animEffect>
                                  </p:childTnLst>
                                </p:cTn>
                              </p:par>
                              <p:par>
                                <p:cTn fill="hold" grpId="0" id="12" nodeType="withEffect" presetClass="entr" presetID="22" presetSubtype="8">
                                  <p:stCondLst>
                                    <p:cond delay="0"/>
                                  </p:stCondLst>
                                  <p:childTnLst>
                                    <p:set>
                                      <p:cBhvr>
                                        <p:cTn dur="1" fill="hold" id="13">
                                          <p:stCondLst>
                                            <p:cond delay="0"/>
                                          </p:stCondLst>
                                        </p:cTn>
                                        <p:tgtEl>
                                          <p:spTgt spid="10"/>
                                        </p:tgtEl>
                                        <p:attrNameLst>
                                          <p:attrName>style.visibility</p:attrName>
                                        </p:attrNameLst>
                                      </p:cBhvr>
                                      <p:to>
                                        <p:strVal val="visible"/>
                                      </p:to>
                                    </p:set>
                                    <p:animEffect filter="wipe(left)" transition="in">
                                      <p:cBhvr>
                                        <p:cTn dur="500" id="14"/>
                                        <p:tgtEl>
                                          <p:spTgt spid="10"/>
                                        </p:tgtEl>
                                      </p:cBhvr>
                                    </p:animEffect>
                                  </p:childTnLst>
                                </p:cTn>
                              </p:par>
                            </p:childTnLst>
                          </p:cTn>
                        </p:par>
                        <p:par>
                          <p:cTn fill="hold" id="15" nodeType="afterGroup">
                            <p:stCondLst>
                              <p:cond delay="1000"/>
                            </p:stCondLst>
                            <p:childTnLst>
                              <p:par>
                                <p:cTn fill="hold" grpId="0" id="16" nodeType="afterEffect" presetClass="entr" presetID="22" presetSubtype="8">
                                  <p:stCondLst>
                                    <p:cond delay="0"/>
                                  </p:stCondLst>
                                  <p:childTnLst>
                                    <p:set>
                                      <p:cBhvr>
                                        <p:cTn dur="1" fill="hold" id="17">
                                          <p:stCondLst>
                                            <p:cond delay="0"/>
                                          </p:stCondLst>
                                        </p:cTn>
                                        <p:tgtEl>
                                          <p:spTgt spid="17"/>
                                        </p:tgtEl>
                                        <p:attrNameLst>
                                          <p:attrName>style.visibility</p:attrName>
                                        </p:attrNameLst>
                                      </p:cBhvr>
                                      <p:to>
                                        <p:strVal val="visible"/>
                                      </p:to>
                                    </p:set>
                                    <p:animEffect filter="wipe(left)" transition="in">
                                      <p:cBhvr>
                                        <p:cTn dur="500" id="18"/>
                                        <p:tgtEl>
                                          <p:spTgt spid="17"/>
                                        </p:tgtEl>
                                      </p:cBhvr>
                                    </p:animEffect>
                                  </p:childTnLst>
                                </p:cTn>
                              </p:par>
                              <p:par>
                                <p:cTn fill="hold" grpId="0" id="19" nodeType="withEffect" presetClass="entr" presetID="22" presetSubtype="8">
                                  <p:stCondLst>
                                    <p:cond delay="0"/>
                                  </p:stCondLst>
                                  <p:childTnLst>
                                    <p:set>
                                      <p:cBhvr>
                                        <p:cTn dur="1" fill="hold" id="20">
                                          <p:stCondLst>
                                            <p:cond delay="0"/>
                                          </p:stCondLst>
                                        </p:cTn>
                                        <p:tgtEl>
                                          <p:spTgt spid="11"/>
                                        </p:tgtEl>
                                        <p:attrNameLst>
                                          <p:attrName>style.visibility</p:attrName>
                                        </p:attrNameLst>
                                      </p:cBhvr>
                                      <p:to>
                                        <p:strVal val="visible"/>
                                      </p:to>
                                    </p:set>
                                    <p:animEffect filter="wipe(left)" transition="in">
                                      <p:cBhvr>
                                        <p:cTn dur="500" id="21"/>
                                        <p:tgtEl>
                                          <p:spTgt spid="11"/>
                                        </p:tgtEl>
                                      </p:cBhvr>
                                    </p:animEffect>
                                  </p:childTnLst>
                                </p:cTn>
                              </p:par>
                            </p:childTnLst>
                          </p:cTn>
                        </p:par>
                        <p:par>
                          <p:cTn fill="hold" id="22" nodeType="afterGroup">
                            <p:stCondLst>
                              <p:cond delay="1500"/>
                            </p:stCondLst>
                            <p:childTnLst>
                              <p:par>
                                <p:cTn fill="hold" grpId="0" id="23" nodeType="afterEffect" presetClass="entr" presetID="22" presetSubtype="8">
                                  <p:stCondLst>
                                    <p:cond delay="0"/>
                                  </p:stCondLst>
                                  <p:childTnLst>
                                    <p:set>
                                      <p:cBhvr>
                                        <p:cTn dur="1" fill="hold" id="24">
                                          <p:stCondLst>
                                            <p:cond delay="0"/>
                                          </p:stCondLst>
                                        </p:cTn>
                                        <p:tgtEl>
                                          <p:spTgt spid="18"/>
                                        </p:tgtEl>
                                        <p:attrNameLst>
                                          <p:attrName>style.visibility</p:attrName>
                                        </p:attrNameLst>
                                      </p:cBhvr>
                                      <p:to>
                                        <p:strVal val="visible"/>
                                      </p:to>
                                    </p:set>
                                    <p:animEffect filter="wipe(left)" transition="in">
                                      <p:cBhvr>
                                        <p:cTn dur="500" id="25"/>
                                        <p:tgtEl>
                                          <p:spTgt spid="18"/>
                                        </p:tgtEl>
                                      </p:cBhvr>
                                    </p:animEffect>
                                  </p:childTnLst>
                                </p:cTn>
                              </p:par>
                              <p:par>
                                <p:cTn fill="hold" grpId="0" id="26" nodeType="withEffect" presetClass="entr" presetID="22" presetSubtype="8">
                                  <p:stCondLst>
                                    <p:cond delay="0"/>
                                  </p:stCondLst>
                                  <p:childTnLst>
                                    <p:set>
                                      <p:cBhvr>
                                        <p:cTn dur="1" fill="hold" id="27">
                                          <p:stCondLst>
                                            <p:cond delay="0"/>
                                          </p:stCondLst>
                                        </p:cTn>
                                        <p:tgtEl>
                                          <p:spTgt spid="12"/>
                                        </p:tgtEl>
                                        <p:attrNameLst>
                                          <p:attrName>style.visibility</p:attrName>
                                        </p:attrNameLst>
                                      </p:cBhvr>
                                      <p:to>
                                        <p:strVal val="visible"/>
                                      </p:to>
                                    </p:set>
                                    <p:animEffect filter="wipe(left)" transition="in">
                                      <p:cBhvr>
                                        <p:cTn dur="500" id="28"/>
                                        <p:tgtEl>
                                          <p:spTgt spid="12"/>
                                        </p:tgtEl>
                                      </p:cBhvr>
                                    </p:animEffect>
                                  </p:childTnLst>
                                </p:cTn>
                              </p:par>
                            </p:childTnLst>
                          </p:cTn>
                        </p:par>
                        <p:par>
                          <p:cTn fill="hold" id="29" nodeType="afterGroup">
                            <p:stCondLst>
                              <p:cond delay="2000"/>
                            </p:stCondLst>
                            <p:childTnLst>
                              <p:par>
                                <p:cTn fill="hold" grpId="0" id="30" nodeType="afterEffect" presetClass="entr" presetID="22" presetSubtype="8">
                                  <p:stCondLst>
                                    <p:cond delay="0"/>
                                  </p:stCondLst>
                                  <p:childTnLst>
                                    <p:set>
                                      <p:cBhvr>
                                        <p:cTn dur="1" fill="hold" id="31">
                                          <p:stCondLst>
                                            <p:cond delay="0"/>
                                          </p:stCondLst>
                                        </p:cTn>
                                        <p:tgtEl>
                                          <p:spTgt spid="19"/>
                                        </p:tgtEl>
                                        <p:attrNameLst>
                                          <p:attrName>style.visibility</p:attrName>
                                        </p:attrNameLst>
                                      </p:cBhvr>
                                      <p:to>
                                        <p:strVal val="visible"/>
                                      </p:to>
                                    </p:set>
                                    <p:animEffect filter="wipe(left)" transition="in">
                                      <p:cBhvr>
                                        <p:cTn dur="500" id="32"/>
                                        <p:tgtEl>
                                          <p:spTgt spid="19"/>
                                        </p:tgtEl>
                                      </p:cBhvr>
                                    </p:animEffect>
                                  </p:childTnLst>
                                </p:cTn>
                              </p:par>
                              <p:par>
                                <p:cTn fill="hold" grpId="0" id="33" nodeType="withEffect" presetClass="entr" presetID="22" presetSubtype="8">
                                  <p:stCondLst>
                                    <p:cond delay="0"/>
                                  </p:stCondLst>
                                  <p:childTnLst>
                                    <p:set>
                                      <p:cBhvr>
                                        <p:cTn dur="1" fill="hold" id="34">
                                          <p:stCondLst>
                                            <p:cond delay="0"/>
                                          </p:stCondLst>
                                        </p:cTn>
                                        <p:tgtEl>
                                          <p:spTgt spid="13"/>
                                        </p:tgtEl>
                                        <p:attrNameLst>
                                          <p:attrName>style.visibility</p:attrName>
                                        </p:attrNameLst>
                                      </p:cBhvr>
                                      <p:to>
                                        <p:strVal val="visible"/>
                                      </p:to>
                                    </p:set>
                                    <p:animEffect filter="wipe(left)" transition="in">
                                      <p:cBhvr>
                                        <p:cTn dur="500" id="35"/>
                                        <p:tgtEl>
                                          <p:spTgt spid="13"/>
                                        </p:tgtEl>
                                      </p:cBhvr>
                                    </p:animEffect>
                                  </p:childTnLst>
                                </p:cTn>
                              </p:par>
                            </p:childTnLst>
                          </p:cTn>
                        </p:par>
                        <p:par>
                          <p:cTn fill="hold" id="36" nodeType="afterGroup">
                            <p:stCondLst>
                              <p:cond delay="2500"/>
                            </p:stCondLst>
                            <p:childTnLst>
                              <p:par>
                                <p:cTn fill="hold" grpId="0" id="37" nodeType="afterEffect" presetClass="entr" presetID="22" presetSubtype="8">
                                  <p:stCondLst>
                                    <p:cond delay="0"/>
                                  </p:stCondLst>
                                  <p:childTnLst>
                                    <p:set>
                                      <p:cBhvr>
                                        <p:cTn dur="1" fill="hold" id="38">
                                          <p:stCondLst>
                                            <p:cond delay="0"/>
                                          </p:stCondLst>
                                        </p:cTn>
                                        <p:tgtEl>
                                          <p:spTgt spid="20"/>
                                        </p:tgtEl>
                                        <p:attrNameLst>
                                          <p:attrName>style.visibility</p:attrName>
                                        </p:attrNameLst>
                                      </p:cBhvr>
                                      <p:to>
                                        <p:strVal val="visible"/>
                                      </p:to>
                                    </p:set>
                                    <p:animEffect filter="wipe(left)" transition="in">
                                      <p:cBhvr>
                                        <p:cTn dur="500" id="39"/>
                                        <p:tgtEl>
                                          <p:spTgt spid="20"/>
                                        </p:tgtEl>
                                      </p:cBhvr>
                                    </p:animEffect>
                                  </p:childTnLst>
                                </p:cTn>
                              </p:par>
                              <p:par>
                                <p:cTn fill="hold" grpId="0" id="40" nodeType="withEffect" presetClass="entr" presetID="22" presetSubtype="8">
                                  <p:stCondLst>
                                    <p:cond delay="0"/>
                                  </p:stCondLst>
                                  <p:childTnLst>
                                    <p:set>
                                      <p:cBhvr>
                                        <p:cTn dur="1" fill="hold" id="41">
                                          <p:stCondLst>
                                            <p:cond delay="0"/>
                                          </p:stCondLst>
                                        </p:cTn>
                                        <p:tgtEl>
                                          <p:spTgt spid="21"/>
                                        </p:tgtEl>
                                        <p:attrNameLst>
                                          <p:attrName>style.visibility</p:attrName>
                                        </p:attrNameLst>
                                      </p:cBhvr>
                                      <p:to>
                                        <p:strVal val="visible"/>
                                      </p:to>
                                    </p:set>
                                    <p:animEffect filter="wipe(left)" transition="in">
                                      <p:cBhvr>
                                        <p:cTn dur="500" id="42"/>
                                        <p:tgtEl>
                                          <p:spTgt spid="21"/>
                                        </p:tgtEl>
                                      </p:cBhvr>
                                    </p:animEffect>
                                  </p:childTnLst>
                                </p:cTn>
                              </p:par>
                            </p:childTnLst>
                          </p:cTn>
                        </p:par>
                        <p:par>
                          <p:cTn fill="hold" id="43" nodeType="afterGroup">
                            <p:stCondLst>
                              <p:cond delay="3000"/>
                            </p:stCondLst>
                            <p:childTnLst>
                              <p:par>
                                <p:cTn fill="hold" grpId="0" id="44" nodeType="afterEffect" presetClass="entr" presetID="22" presetSubtype="8">
                                  <p:stCondLst>
                                    <p:cond delay="0"/>
                                  </p:stCondLst>
                                  <p:childTnLst>
                                    <p:set>
                                      <p:cBhvr>
                                        <p:cTn dur="1" fill="hold" id="45">
                                          <p:stCondLst>
                                            <p:cond delay="0"/>
                                          </p:stCondLst>
                                        </p:cTn>
                                        <p:tgtEl>
                                          <p:spTgt spid="23"/>
                                        </p:tgtEl>
                                        <p:attrNameLst>
                                          <p:attrName>style.visibility</p:attrName>
                                        </p:attrNameLst>
                                      </p:cBhvr>
                                      <p:to>
                                        <p:strVal val="visible"/>
                                      </p:to>
                                    </p:set>
                                    <p:animEffect filter="wipe(left)" transition="in">
                                      <p:cBhvr>
                                        <p:cTn dur="500" id="46"/>
                                        <p:tgtEl>
                                          <p:spTgt spid="2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7"/>
      <p:bldP grpId="0" spid="8"/>
      <p:bldP grpId="0" spid="10"/>
      <p:bldP grpId="0" spid="11"/>
      <p:bldP grpId="0" spid="12"/>
      <p:bldP grpId="0" spid="13"/>
      <p:bldP grpId="0" spid="17"/>
      <p:bldP grpId="0" spid="18"/>
      <p:bldP grpId="0" spid="19"/>
      <p:bldP grpId="0" spid="20"/>
      <p:bldP grpId="0" spid="21"/>
      <p:bldP grpId="0" spid="23"/>
    </p:bldLst>
  </p:timing>
</p:sld>
</file>

<file path=ppt/slides/slide3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61" name="文本框 10"/>
          <p:cNvSpPr txBox="1"/>
          <p:nvPr/>
        </p:nvSpPr>
        <p:spPr>
          <a:xfrm>
            <a:off x="5520086" y="1076816"/>
            <a:ext cx="1546887" cy="472576"/>
          </a:xfrm>
          <a:prstGeom prst="rect">
            <a:avLst/>
          </a:prstGeom>
          <a:solidFill>
            <a:schemeClr val="tx2">
              <a:alpha val="20000"/>
            </a:schemeClr>
          </a:solidFill>
          <a:ln algn="ctr" cap="rnd" w="12700">
            <a:solidFill>
              <a:schemeClr val="tx2"/>
            </a:solidFill>
            <a:prstDash val="sysDash"/>
            <a:round/>
          </a:ln>
          <a:effectLst/>
          <a:extLst/>
        </p:spPr>
        <p:txBody>
          <a:bodyPr anchor="ctr" bIns="45702" lIns="91403" rIns="91403" tIns="45702" wrap="none"/>
          <a:lstStyle>
            <a:defPPr>
              <a:defRPr lang="zh-CN"/>
            </a:defPPr>
            <a:lvl1pPr fontAlgn="base" indent="97187" latinLnBrk="1">
              <a:spcBef>
                <a:spcPct val="0"/>
              </a:spcBef>
              <a:spcAft>
                <a:spcPct val="0"/>
              </a:spcAft>
              <a:defRPr b="1" kumimoji="1" sz="2400">
                <a:solidFill>
                  <a:schemeClr val="tx2"/>
                </a:solidFill>
                <a:latin charset="-122" pitchFamily="34" typeface="微软雅黑"/>
                <a:ea charset="-122" pitchFamily="34" typeface="微软雅黑"/>
              </a:defRPr>
            </a:lvl1pPr>
          </a:lstStyle>
          <a:p>
            <a:pPr defTabSz="913996"/>
            <a:r>
              <a:rPr altLang="en-US" lang="zh-CN" sz="2399">
                <a:solidFill>
                  <a:srgbClr val="1F497D"/>
                </a:solidFill>
              </a:rPr>
              <a:t>科教指标</a:t>
            </a:r>
          </a:p>
        </p:txBody>
      </p:sp>
      <p:grpSp>
        <p:nvGrpSpPr>
          <p:cNvPr id="62" name="组合 61"/>
          <p:cNvGrpSpPr/>
          <p:nvPr/>
        </p:nvGrpSpPr>
        <p:grpSpPr>
          <a:xfrm>
            <a:off x="984764" y="2026897"/>
            <a:ext cx="9946330" cy="4113137"/>
            <a:chOff x="-133216" y="1625600"/>
            <a:chExt cx="9383579" cy="3652787"/>
          </a:xfrm>
        </p:grpSpPr>
        <p:grpSp>
          <p:nvGrpSpPr>
            <p:cNvPr id="63" name="组合 62"/>
            <p:cNvGrpSpPr/>
            <p:nvPr/>
          </p:nvGrpSpPr>
          <p:grpSpPr>
            <a:xfrm>
              <a:off x="1417638" y="1625600"/>
              <a:ext cx="7832725" cy="3652787"/>
              <a:chOff x="1417638" y="1625600"/>
              <a:chExt cx="7832725" cy="3652787"/>
            </a:xfrm>
          </p:grpSpPr>
          <p:sp>
            <p:nvSpPr>
              <p:cNvPr id="72" name="Freeform 2"/>
              <p:cNvSpPr/>
              <p:nvPr/>
            </p:nvSpPr>
            <p:spPr bwMode="auto">
              <a:xfrm flipH="1">
                <a:off x="5707063" y="3692525"/>
                <a:ext cx="876300" cy="236537"/>
              </a:xfrm>
              <a:custGeom>
                <a:gdLst>
                  <a:gd fmla="*/ 329430154 w 2331" name="T0"/>
                  <a:gd fmla="*/ 81322314 h 688" name="T1"/>
                  <a:gd fmla="*/ 14697855 w 2331" name="T2"/>
                  <a:gd fmla="*/ 16311770 h 688" name="T3"/>
                  <a:gd fmla="*/ 294805214 w 2331" name="T4"/>
                  <a:gd fmla="*/ 0 h 688" name="T5"/>
                  <a:gd fmla="*/ 329430154 w 2331" name="T6"/>
                  <a:gd fmla="*/ 81322314 h 688" name="T7"/>
                  <a:gd fmla="*/ 0 60000 65536" name="T8"/>
                  <a:gd fmla="*/ 0 60000 65536" name="T9"/>
                  <a:gd fmla="*/ 0 60000 65536" name="T10"/>
                  <a:gd fmla="*/ 0 60000 65536" name="T11"/>
                  <a:gd fmla="*/ 0 w 2331" name="T12"/>
                  <a:gd fmla="*/ 0 h 688" name="T13"/>
                  <a:gd fmla="*/ 2331 w 2331" name="T14"/>
                  <a:gd fmla="*/ 688 h 688" name="T15"/>
                </a:gdLst>
                <a:cxnLst>
                  <a:cxn ang="T8">
                    <a:pos x="T0" y="T1"/>
                  </a:cxn>
                  <a:cxn ang="T9">
                    <a:pos x="T2" y="T3"/>
                  </a:cxn>
                  <a:cxn ang="T10">
                    <a:pos x="T4" y="T5"/>
                  </a:cxn>
                  <a:cxn ang="T11">
                    <a:pos x="T6" y="T7"/>
                  </a:cxn>
                </a:cxnLst>
                <a:rect b="T15" l="T12" r="T14" t="T13"/>
                <a:pathLst>
                  <a:path h="688" w="2331">
                    <a:moveTo>
                      <a:pt x="2331" y="688"/>
                    </a:moveTo>
                    <a:cubicBezTo>
                      <a:pt x="2331" y="688"/>
                      <a:pt x="208" y="159"/>
                      <a:pt x="104" y="138"/>
                    </a:cubicBezTo>
                    <a:cubicBezTo>
                      <a:pt x="0" y="118"/>
                      <a:pt x="2086" y="0"/>
                      <a:pt x="2086" y="0"/>
                    </a:cubicBezTo>
                    <a:lnTo>
                      <a:pt x="2331" y="688"/>
                    </a:lnTo>
                    <a:close/>
                  </a:path>
                </a:pathLst>
              </a:custGeom>
              <a:gradFill rotWithShape="1">
                <a:gsLst>
                  <a:gs pos="0">
                    <a:srgbClr val="FFFFFF">
                      <a:alpha val="50000"/>
                    </a:srgbClr>
                  </a:gs>
                  <a:gs pos="100000">
                    <a:srgbClr val="666666">
                      <a:alpha val="34000"/>
                    </a:srgbClr>
                  </a:gs>
                </a:gsLst>
                <a:lin ang="0" scaled="1"/>
              </a:gradFill>
              <a:ln>
                <a:noFill/>
              </a:ln>
              <a:extLst>
                <a:ext uri="{91240B29-F687-4F45-9708-019B960494DF}">
                  <a14:hiddenLine w="9525">
                    <a:solidFill>
                      <a:srgbClr val="000000"/>
                    </a:solidFill>
                    <a:round/>
                    <a:headEnd/>
                    <a:tailEnd/>
                  </a14:hiddenLine>
                </a:ext>
              </a:extLst>
            </p:spPr>
            <p:txBody>
              <a:bodyPr/>
              <a:lstStyle/>
              <a:p>
                <a:pPr defTabSz="913996">
                  <a:defRPr/>
                </a:pPr>
                <a:endParaRPr altLang="en-US" kern="0" lang="zh-CN" sz="1699">
                  <a:solidFill>
                    <a:sysClr lastClr="000000" val="windowText"/>
                  </a:solidFill>
                  <a:latin charset="-122" pitchFamily="34" typeface="微软雅黑"/>
                  <a:ea charset="-122" pitchFamily="34" typeface="微软雅黑"/>
                </a:endParaRPr>
              </a:p>
            </p:txBody>
          </p:sp>
          <p:sp>
            <p:nvSpPr>
              <p:cNvPr id="73" name="Freeform 4"/>
              <p:cNvSpPr/>
              <p:nvPr/>
            </p:nvSpPr>
            <p:spPr bwMode="auto">
              <a:xfrm flipH="1">
                <a:off x="6996113" y="3609975"/>
                <a:ext cx="863600" cy="388937"/>
              </a:xfrm>
              <a:custGeom>
                <a:gdLst>
                  <a:gd fmla="*/ 319950648 w 2331" name="T0"/>
                  <a:gd fmla="*/ 219872078 h 688" name="T1"/>
                  <a:gd fmla="*/ 14274778 w 2331" name="T2"/>
                  <a:gd fmla="*/ 44102516 h 688" name="T3"/>
                  <a:gd fmla="*/ 286322116 w 2331" name="T4"/>
                  <a:gd fmla="*/ 0 h 688" name="T5"/>
                  <a:gd fmla="*/ 319950648 w 2331" name="T6"/>
                  <a:gd fmla="*/ 219872078 h 688" name="T7"/>
                  <a:gd fmla="*/ 0 60000 65536" name="T8"/>
                  <a:gd fmla="*/ 0 60000 65536" name="T9"/>
                  <a:gd fmla="*/ 0 60000 65536" name="T10"/>
                  <a:gd fmla="*/ 0 60000 65536" name="T11"/>
                  <a:gd fmla="*/ 0 w 2331" name="T12"/>
                  <a:gd fmla="*/ 0 h 688" name="T13"/>
                  <a:gd fmla="*/ 2331 w 2331" name="T14"/>
                  <a:gd fmla="*/ 688 h 688" name="T15"/>
                </a:gdLst>
                <a:cxnLst>
                  <a:cxn ang="T8">
                    <a:pos x="T0" y="T1"/>
                  </a:cxn>
                  <a:cxn ang="T9">
                    <a:pos x="T2" y="T3"/>
                  </a:cxn>
                  <a:cxn ang="T10">
                    <a:pos x="T4" y="T5"/>
                  </a:cxn>
                  <a:cxn ang="T11">
                    <a:pos x="T6" y="T7"/>
                  </a:cxn>
                </a:cxnLst>
                <a:rect b="T15" l="T12" r="T14" t="T13"/>
                <a:pathLst>
                  <a:path h="688" w="2331">
                    <a:moveTo>
                      <a:pt x="2331" y="688"/>
                    </a:moveTo>
                    <a:cubicBezTo>
                      <a:pt x="2331" y="688"/>
                      <a:pt x="208" y="159"/>
                      <a:pt x="104" y="138"/>
                    </a:cubicBezTo>
                    <a:cubicBezTo>
                      <a:pt x="0" y="118"/>
                      <a:pt x="2086" y="0"/>
                      <a:pt x="2086" y="0"/>
                    </a:cubicBezTo>
                    <a:lnTo>
                      <a:pt x="2331" y="688"/>
                    </a:lnTo>
                    <a:close/>
                  </a:path>
                </a:pathLst>
              </a:custGeom>
              <a:gradFill rotWithShape="1">
                <a:gsLst>
                  <a:gs pos="0">
                    <a:srgbClr val="FFFFFF">
                      <a:alpha val="50000"/>
                    </a:srgbClr>
                  </a:gs>
                  <a:gs pos="100000">
                    <a:srgbClr val="666666">
                      <a:alpha val="34000"/>
                    </a:srgbClr>
                  </a:gs>
                </a:gsLst>
                <a:lin ang="0" scaled="1"/>
              </a:gradFill>
              <a:ln>
                <a:noFill/>
              </a:ln>
              <a:extLst>
                <a:ext uri="{91240B29-F687-4F45-9708-019B960494DF}">
                  <a14:hiddenLine w="9525">
                    <a:solidFill>
                      <a:srgbClr val="000000"/>
                    </a:solidFill>
                    <a:round/>
                    <a:headEnd/>
                    <a:tailEnd/>
                  </a14:hiddenLine>
                </a:ext>
              </a:extLst>
            </p:spPr>
            <p:txBody>
              <a:bodyPr/>
              <a:lstStyle/>
              <a:p>
                <a:pPr defTabSz="913996">
                  <a:defRPr/>
                </a:pPr>
                <a:endParaRPr altLang="en-US" kern="0" lang="zh-CN" sz="1699">
                  <a:solidFill>
                    <a:sysClr lastClr="000000" val="windowText"/>
                  </a:solidFill>
                  <a:latin charset="-122" pitchFamily="34" typeface="微软雅黑"/>
                  <a:ea charset="-122" pitchFamily="34" typeface="微软雅黑"/>
                </a:endParaRPr>
              </a:p>
            </p:txBody>
          </p:sp>
          <p:sp>
            <p:nvSpPr>
              <p:cNvPr id="74" name="Freeform 5"/>
              <p:cNvSpPr/>
              <p:nvPr/>
            </p:nvSpPr>
            <p:spPr bwMode="auto">
              <a:xfrm flipH="1">
                <a:off x="8412163" y="3746500"/>
                <a:ext cx="838200" cy="363537"/>
              </a:xfrm>
              <a:custGeom>
                <a:gdLst>
                  <a:gd fmla="*/ 301406795 w 2331" name="T0"/>
                  <a:gd fmla="*/ 192091788 h 688" name="T1"/>
                  <a:gd fmla="*/ 13447518 w 2331" name="T2"/>
                  <a:gd fmla="*/ 38530166 h 688" name="T3"/>
                  <a:gd fmla="*/ 269727438 w 2331" name="T4"/>
                  <a:gd fmla="*/ 0 h 688" name="T5"/>
                  <a:gd fmla="*/ 301406795 w 2331" name="T6"/>
                  <a:gd fmla="*/ 192091788 h 688" name="T7"/>
                  <a:gd fmla="*/ 0 60000 65536" name="T8"/>
                  <a:gd fmla="*/ 0 60000 65536" name="T9"/>
                  <a:gd fmla="*/ 0 60000 65536" name="T10"/>
                  <a:gd fmla="*/ 0 60000 65536" name="T11"/>
                  <a:gd fmla="*/ 0 w 2331" name="T12"/>
                  <a:gd fmla="*/ 0 h 688" name="T13"/>
                  <a:gd fmla="*/ 2331 w 2331" name="T14"/>
                  <a:gd fmla="*/ 688 h 688" name="T15"/>
                </a:gdLst>
                <a:cxnLst>
                  <a:cxn ang="T8">
                    <a:pos x="T0" y="T1"/>
                  </a:cxn>
                  <a:cxn ang="T9">
                    <a:pos x="T2" y="T3"/>
                  </a:cxn>
                  <a:cxn ang="T10">
                    <a:pos x="T4" y="T5"/>
                  </a:cxn>
                  <a:cxn ang="T11">
                    <a:pos x="T6" y="T7"/>
                  </a:cxn>
                </a:cxnLst>
                <a:rect b="T15" l="T12" r="T14" t="T13"/>
                <a:pathLst>
                  <a:path h="688" w="2331">
                    <a:moveTo>
                      <a:pt x="2331" y="688"/>
                    </a:moveTo>
                    <a:cubicBezTo>
                      <a:pt x="2331" y="688"/>
                      <a:pt x="208" y="159"/>
                      <a:pt x="104" y="138"/>
                    </a:cubicBezTo>
                    <a:cubicBezTo>
                      <a:pt x="0" y="118"/>
                      <a:pt x="2086" y="0"/>
                      <a:pt x="2086" y="0"/>
                    </a:cubicBezTo>
                    <a:lnTo>
                      <a:pt x="2331" y="688"/>
                    </a:lnTo>
                    <a:close/>
                  </a:path>
                </a:pathLst>
              </a:custGeom>
              <a:gradFill rotWithShape="1">
                <a:gsLst>
                  <a:gs pos="0">
                    <a:srgbClr val="FFFFFF">
                      <a:alpha val="50000"/>
                    </a:srgbClr>
                  </a:gs>
                  <a:gs pos="100000">
                    <a:srgbClr val="666666">
                      <a:alpha val="34000"/>
                    </a:srgbClr>
                  </a:gs>
                </a:gsLst>
                <a:lin ang="0" scaled="1"/>
              </a:gradFill>
              <a:ln>
                <a:noFill/>
              </a:ln>
              <a:extLst>
                <a:ext uri="{91240B29-F687-4F45-9708-019B960494DF}">
                  <a14:hiddenLine w="9525">
                    <a:solidFill>
                      <a:srgbClr val="000000"/>
                    </a:solidFill>
                    <a:round/>
                    <a:headEnd/>
                    <a:tailEnd/>
                  </a14:hiddenLine>
                </a:ext>
              </a:extLst>
            </p:spPr>
            <p:txBody>
              <a:bodyPr/>
              <a:lstStyle/>
              <a:p>
                <a:pPr defTabSz="913996">
                  <a:defRPr/>
                </a:pPr>
                <a:endParaRPr altLang="en-US" kern="0" lang="zh-CN" sz="1699">
                  <a:solidFill>
                    <a:sysClr lastClr="000000" val="windowText"/>
                  </a:solidFill>
                  <a:latin charset="-122" pitchFamily="34" typeface="微软雅黑"/>
                  <a:ea charset="-122" pitchFamily="34" typeface="微软雅黑"/>
                </a:endParaRPr>
              </a:p>
            </p:txBody>
          </p:sp>
          <p:sp>
            <p:nvSpPr>
              <p:cNvPr id="75" name="Freeform 7"/>
              <p:cNvSpPr/>
              <p:nvPr/>
            </p:nvSpPr>
            <p:spPr bwMode="auto">
              <a:xfrm>
                <a:off x="2713038" y="3692525"/>
                <a:ext cx="885825" cy="236537"/>
              </a:xfrm>
              <a:custGeom>
                <a:gdLst>
                  <a:gd fmla="*/ 336630601 w 2331" name="T0"/>
                  <a:gd fmla="*/ 81322314 h 688" name="T1"/>
                  <a:gd fmla="*/ 15019123 w 2331" name="T2"/>
                  <a:gd fmla="*/ 16311770 h 688" name="T3"/>
                  <a:gd fmla="*/ 301248903 w 2331" name="T4"/>
                  <a:gd fmla="*/ 0 h 688" name="T5"/>
                  <a:gd fmla="*/ 336630601 w 2331" name="T6"/>
                  <a:gd fmla="*/ 81322314 h 688" name="T7"/>
                  <a:gd fmla="*/ 0 60000 65536" name="T8"/>
                  <a:gd fmla="*/ 0 60000 65536" name="T9"/>
                  <a:gd fmla="*/ 0 60000 65536" name="T10"/>
                  <a:gd fmla="*/ 0 60000 65536" name="T11"/>
                  <a:gd fmla="*/ 0 w 2331" name="T12"/>
                  <a:gd fmla="*/ 0 h 688" name="T13"/>
                  <a:gd fmla="*/ 2331 w 2331" name="T14"/>
                  <a:gd fmla="*/ 688 h 688" name="T15"/>
                </a:gdLst>
                <a:cxnLst>
                  <a:cxn ang="T8">
                    <a:pos x="T0" y="T1"/>
                  </a:cxn>
                  <a:cxn ang="T9">
                    <a:pos x="T2" y="T3"/>
                  </a:cxn>
                  <a:cxn ang="T10">
                    <a:pos x="T4" y="T5"/>
                  </a:cxn>
                  <a:cxn ang="T11">
                    <a:pos x="T6" y="T7"/>
                  </a:cxn>
                </a:cxnLst>
                <a:rect b="T15" l="T12" r="T14" t="T13"/>
                <a:pathLst>
                  <a:path h="688" w="2331">
                    <a:moveTo>
                      <a:pt x="2331" y="688"/>
                    </a:moveTo>
                    <a:cubicBezTo>
                      <a:pt x="2331" y="688"/>
                      <a:pt x="208" y="159"/>
                      <a:pt x="104" y="138"/>
                    </a:cubicBezTo>
                    <a:cubicBezTo>
                      <a:pt x="0" y="118"/>
                      <a:pt x="2086" y="0"/>
                      <a:pt x="2086" y="0"/>
                    </a:cubicBezTo>
                    <a:lnTo>
                      <a:pt x="2331" y="688"/>
                    </a:lnTo>
                    <a:close/>
                  </a:path>
                </a:pathLst>
              </a:custGeom>
              <a:gradFill rotWithShape="1">
                <a:gsLst>
                  <a:gs pos="0">
                    <a:srgbClr val="FFFFFF">
                      <a:alpha val="50000"/>
                    </a:srgbClr>
                  </a:gs>
                  <a:gs pos="100000">
                    <a:srgbClr val="666666">
                      <a:alpha val="34000"/>
                    </a:srgbClr>
                  </a:gs>
                </a:gsLst>
                <a:lin ang="0" scaled="1"/>
              </a:gradFill>
              <a:ln>
                <a:noFill/>
              </a:ln>
              <a:extLst>
                <a:ext uri="{91240B29-F687-4F45-9708-019B960494DF}">
                  <a14:hiddenLine w="9525">
                    <a:solidFill>
                      <a:srgbClr val="000000"/>
                    </a:solidFill>
                    <a:round/>
                    <a:headEnd/>
                    <a:tailEnd/>
                  </a14:hiddenLine>
                </a:ext>
              </a:extLst>
            </p:spPr>
            <p:txBody>
              <a:bodyPr/>
              <a:lstStyle/>
              <a:p>
                <a:pPr defTabSz="913996">
                  <a:defRPr/>
                </a:pPr>
                <a:endParaRPr altLang="en-US" kern="0" lang="zh-CN" sz="1699">
                  <a:solidFill>
                    <a:sysClr lastClr="000000" val="windowText"/>
                  </a:solidFill>
                  <a:latin charset="-122" pitchFamily="34" typeface="微软雅黑"/>
                  <a:ea charset="-122" pitchFamily="34" typeface="微软雅黑"/>
                </a:endParaRPr>
              </a:p>
            </p:txBody>
          </p:sp>
          <p:sp>
            <p:nvSpPr>
              <p:cNvPr id="76" name="Freeform 10"/>
              <p:cNvSpPr/>
              <p:nvPr/>
            </p:nvSpPr>
            <p:spPr bwMode="auto">
              <a:xfrm>
                <a:off x="2270126" y="2817812"/>
                <a:ext cx="1082675" cy="1189038"/>
              </a:xfrm>
              <a:custGeom>
                <a:gdLst>
                  <a:gd fmla="*/ 0 w 973" name="T0"/>
                  <a:gd fmla="*/ 0 h 1069" name="T1"/>
                  <a:gd fmla="*/ 0 w 973" name="T2"/>
                  <a:gd fmla="*/ 1322555066 h 1069" name="T3"/>
                  <a:gd fmla="*/ 1204712390 w 973" name="T4"/>
                  <a:gd fmla="*/ 1300285908 h 1069" name="T5"/>
                  <a:gd fmla="*/ 1204712390 w 973" name="T6"/>
                  <a:gd fmla="*/ 44538316 h 1069" name="T7"/>
                  <a:gd fmla="*/ 0 w 973" name="T8"/>
                  <a:gd fmla="*/ 0 h 1069" name="T9"/>
                  <a:gd fmla="*/ 0 60000 65536" name="T10"/>
                  <a:gd fmla="*/ 0 60000 65536" name="T11"/>
                  <a:gd fmla="*/ 0 60000 65536" name="T12"/>
                  <a:gd fmla="*/ 0 60000 65536" name="T13"/>
                  <a:gd fmla="*/ 0 60000 65536" name="T14"/>
                  <a:gd fmla="*/ 0 w 973" name="T15"/>
                  <a:gd fmla="*/ 0 h 1069" name="T16"/>
                  <a:gd fmla="*/ 973 w 973" name="T17"/>
                  <a:gd fmla="*/ 1069 h 1069" name="T18"/>
                </a:gdLst>
                <a:cxnLst>
                  <a:cxn ang="T10">
                    <a:pos x="T0" y="T1"/>
                  </a:cxn>
                  <a:cxn ang="T11">
                    <a:pos x="T2" y="T3"/>
                  </a:cxn>
                  <a:cxn ang="T12">
                    <a:pos x="T4" y="T5"/>
                  </a:cxn>
                  <a:cxn ang="T13">
                    <a:pos x="T6" y="T7"/>
                  </a:cxn>
                  <a:cxn ang="T14">
                    <a:pos x="T8" y="T9"/>
                  </a:cxn>
                </a:cxnLst>
                <a:rect b="T18" l="T15" r="T17" t="T16"/>
                <a:pathLst>
                  <a:path h="1069" w="973">
                    <a:moveTo>
                      <a:pt x="0" y="0"/>
                    </a:moveTo>
                    <a:lnTo>
                      <a:pt x="0" y="1069"/>
                    </a:lnTo>
                    <a:lnTo>
                      <a:pt x="973" y="1051"/>
                    </a:lnTo>
                    <a:lnTo>
                      <a:pt x="973" y="36"/>
                    </a:lnTo>
                    <a:lnTo>
                      <a:pt x="0" y="0"/>
                    </a:lnTo>
                    <a:close/>
                  </a:path>
                </a:pathLst>
              </a:custGeom>
              <a:gradFill rotWithShape="1">
                <a:gsLst>
                  <a:gs pos="0">
                    <a:srgbClr val="F8F8F8"/>
                  </a:gs>
                  <a:gs pos="100000">
                    <a:srgbClr val="C0C0C0"/>
                  </a:gs>
                </a:gsLst>
                <a:lin ang="2700000" scaled="1"/>
              </a:gradFill>
              <a:ln>
                <a:noFill/>
              </a:ln>
              <a:extLst>
                <a:ext uri="{91240B29-F687-4F45-9708-019B960494DF}">
                  <a14:hiddenLine w="9525">
                    <a:solidFill>
                      <a:srgbClr val="000000"/>
                    </a:solidFill>
                    <a:round/>
                    <a:headEnd/>
                    <a:tailEnd/>
                  </a14:hiddenLine>
                </a:ext>
              </a:extLst>
            </p:spPr>
            <p:txBody>
              <a:bodyPr/>
              <a:lstStyle/>
              <a:p>
                <a:pPr defTabSz="913996">
                  <a:defRPr/>
                </a:pPr>
                <a:endParaRPr altLang="en-US" kern="0" lang="zh-CN" sz="1699">
                  <a:solidFill>
                    <a:sysClr lastClr="000000" val="windowText"/>
                  </a:solidFill>
                  <a:latin charset="-122" pitchFamily="34" typeface="微软雅黑"/>
                  <a:ea charset="-122" pitchFamily="34" typeface="微软雅黑"/>
                </a:endParaRPr>
              </a:p>
            </p:txBody>
          </p:sp>
          <p:sp>
            <p:nvSpPr>
              <p:cNvPr id="77" name="Freeform 11"/>
              <p:cNvSpPr/>
              <p:nvPr/>
            </p:nvSpPr>
            <p:spPr bwMode="auto">
              <a:xfrm>
                <a:off x="2060576" y="2803525"/>
                <a:ext cx="219075" cy="1189037"/>
              </a:xfrm>
              <a:custGeom>
                <a:gdLst>
                  <a:gd fmla="*/ 0 w 197" name="T0"/>
                  <a:gd fmla="*/ 152174490 h 1069" name="T1"/>
                  <a:gd fmla="*/ 0 w 197" name="T2"/>
                  <a:gd fmla="*/ 1171616329 h 1069" name="T3"/>
                  <a:gd fmla="*/ 243623633 w 197" name="T4"/>
                  <a:gd fmla="*/ 1322552841 h 1069" name="T5"/>
                  <a:gd fmla="*/ 243623633 w 197" name="T6"/>
                  <a:gd fmla="*/ 0 h 1069" name="T7"/>
                  <a:gd fmla="*/ 0 w 197" name="T8"/>
                  <a:gd fmla="*/ 152174490 h 1069" name="T9"/>
                  <a:gd fmla="*/ 0 60000 65536" name="T10"/>
                  <a:gd fmla="*/ 0 60000 65536" name="T11"/>
                  <a:gd fmla="*/ 0 60000 65536" name="T12"/>
                  <a:gd fmla="*/ 0 60000 65536" name="T13"/>
                  <a:gd fmla="*/ 0 60000 65536" name="T14"/>
                  <a:gd fmla="*/ 0 w 197" name="T15"/>
                  <a:gd fmla="*/ 0 h 1069" name="T16"/>
                  <a:gd fmla="*/ 197 w 197" name="T17"/>
                  <a:gd fmla="*/ 1069 h 1069" name="T18"/>
                </a:gdLst>
                <a:cxnLst>
                  <a:cxn ang="T10">
                    <a:pos x="T0" y="T1"/>
                  </a:cxn>
                  <a:cxn ang="T11">
                    <a:pos x="T2" y="T3"/>
                  </a:cxn>
                  <a:cxn ang="T12">
                    <a:pos x="T4" y="T5"/>
                  </a:cxn>
                  <a:cxn ang="T13">
                    <a:pos x="T6" y="T7"/>
                  </a:cxn>
                  <a:cxn ang="T14">
                    <a:pos x="T8" y="T9"/>
                  </a:cxn>
                </a:cxnLst>
                <a:rect b="T18" l="T15" r="T17" t="T16"/>
                <a:pathLst>
                  <a:path h="1069" w="197">
                    <a:moveTo>
                      <a:pt x="0" y="123"/>
                    </a:moveTo>
                    <a:lnTo>
                      <a:pt x="0" y="947"/>
                    </a:lnTo>
                    <a:lnTo>
                      <a:pt x="197" y="1069"/>
                    </a:lnTo>
                    <a:lnTo>
                      <a:pt x="197" y="0"/>
                    </a:lnTo>
                    <a:lnTo>
                      <a:pt x="0" y="123"/>
                    </a:lnTo>
                    <a:close/>
                  </a:path>
                </a:pathLst>
              </a:custGeom>
              <a:gradFill rotWithShape="1">
                <a:gsLst>
                  <a:gs pos="0">
                    <a:srgbClr val="969696"/>
                  </a:gs>
                  <a:gs pos="100000">
                    <a:srgbClr val="5F5F5F"/>
                  </a:gs>
                </a:gsLst>
                <a:lin ang="2700000" scaled="1"/>
              </a:gradFill>
              <a:ln>
                <a:noFill/>
              </a:ln>
              <a:extLst>
                <a:ext uri="{91240B29-F687-4F45-9708-019B960494DF}">
                  <a14:hiddenLine w="9525">
                    <a:solidFill>
                      <a:srgbClr val="000000"/>
                    </a:solidFill>
                    <a:round/>
                    <a:headEnd/>
                    <a:tailEnd/>
                  </a14:hiddenLine>
                </a:ext>
              </a:extLst>
            </p:spPr>
            <p:txBody>
              <a:bodyPr/>
              <a:lstStyle/>
              <a:p>
                <a:pPr defTabSz="913996">
                  <a:defRPr/>
                </a:pPr>
                <a:endParaRPr altLang="en-US" kern="0" lang="zh-CN" sz="1699">
                  <a:solidFill>
                    <a:sysClr lastClr="000000" val="windowText"/>
                  </a:solidFill>
                  <a:latin charset="-122" pitchFamily="34" typeface="微软雅黑"/>
                  <a:ea charset="-122" pitchFamily="34" typeface="微软雅黑"/>
                </a:endParaRPr>
              </a:p>
            </p:txBody>
          </p:sp>
          <p:sp>
            <p:nvSpPr>
              <p:cNvPr id="78" name="Freeform 12"/>
              <p:cNvSpPr/>
              <p:nvPr/>
            </p:nvSpPr>
            <p:spPr bwMode="auto">
              <a:xfrm>
                <a:off x="3565526" y="2857500"/>
                <a:ext cx="1016000" cy="1081087"/>
              </a:xfrm>
              <a:custGeom>
                <a:gdLst>
                  <a:gd fmla="*/ 1130619934 w 913" name="T0"/>
                  <a:gd fmla="*/ 1185098247 h 972" name="T1"/>
                  <a:gd fmla="*/ 0 w 913" name="T2"/>
                  <a:gd fmla="*/ 1202416771 h 972" name="T3"/>
                  <a:gd fmla="*/ 0 w 913" name="T4"/>
                  <a:gd fmla="*/ 0 h 972" name="T5"/>
                  <a:gd fmla="*/ 1130619934 w 913" name="T6"/>
                  <a:gd fmla="*/ 7421907 h 972" name="T7"/>
                  <a:gd fmla="*/ 1130619934 w 913" name="T8"/>
                  <a:gd fmla="*/ 1185098247 h 972" name="T9"/>
                  <a:gd fmla="*/ 0 60000 65536" name="T10"/>
                  <a:gd fmla="*/ 0 60000 65536" name="T11"/>
                  <a:gd fmla="*/ 0 60000 65536" name="T12"/>
                  <a:gd fmla="*/ 0 60000 65536" name="T13"/>
                  <a:gd fmla="*/ 0 60000 65536" name="T14"/>
                  <a:gd fmla="*/ 0 w 913" name="T15"/>
                  <a:gd fmla="*/ 0 h 972" name="T16"/>
                  <a:gd fmla="*/ 913 w 913" name="T17"/>
                  <a:gd fmla="*/ 972 h 972" name="T18"/>
                </a:gdLst>
                <a:cxnLst>
                  <a:cxn ang="T10">
                    <a:pos x="T0" y="T1"/>
                  </a:cxn>
                  <a:cxn ang="T11">
                    <a:pos x="T2" y="T3"/>
                  </a:cxn>
                  <a:cxn ang="T12">
                    <a:pos x="T4" y="T5"/>
                  </a:cxn>
                  <a:cxn ang="T13">
                    <a:pos x="T6" y="T7"/>
                  </a:cxn>
                  <a:cxn ang="T14">
                    <a:pos x="T8" y="T9"/>
                  </a:cxn>
                </a:cxnLst>
                <a:rect b="T18" l="T15" r="T17" t="T16"/>
                <a:pathLst>
                  <a:path h="972" w="913">
                    <a:moveTo>
                      <a:pt x="913" y="958"/>
                    </a:moveTo>
                    <a:lnTo>
                      <a:pt x="0" y="972"/>
                    </a:lnTo>
                    <a:lnTo>
                      <a:pt x="0" y="0"/>
                    </a:lnTo>
                    <a:lnTo>
                      <a:pt x="913" y="6"/>
                    </a:lnTo>
                    <a:lnTo>
                      <a:pt x="913" y="958"/>
                    </a:lnTo>
                    <a:close/>
                  </a:path>
                </a:pathLst>
              </a:custGeom>
              <a:gradFill rotWithShape="1">
                <a:gsLst>
                  <a:gs pos="0">
                    <a:srgbClr val="F8F8F8"/>
                  </a:gs>
                  <a:gs pos="100000">
                    <a:srgbClr val="C0C0C0"/>
                  </a:gs>
                </a:gsLst>
                <a:lin ang="2700000" scaled="1"/>
              </a:gradFill>
              <a:ln>
                <a:noFill/>
              </a:ln>
              <a:effectLst/>
              <a:extLst>
                <a:ext uri="{91240B29-F687-4F45-9708-019B960494DF}">
                  <a14:hiddenLine algn="ctr" w="9525">
                    <a:solidFill>
                      <a:srgbClr val="000000"/>
                    </a:solidFill>
                    <a:round/>
                    <a:headEnd/>
                    <a:tailEnd/>
                  </a14:hiddenLine>
                </a:ext>
                <a:ext uri="{AF507438-7753-43E0-B8FC-AC1667EBCBE1}">
                  <a14:hiddenEffects>
                    <a:effectLst>
                      <a:outerShdw algn="ctr" dir="2700000" dist="35921" rotWithShape="0">
                        <a:srgbClr val="808080"/>
                      </a:outerShdw>
                    </a:effectLst>
                  </a14:hiddenEffects>
                </a:ext>
              </a:extLst>
            </p:spPr>
            <p:txBody>
              <a:bodyPr/>
              <a:lstStyle/>
              <a:p>
                <a:pPr defTabSz="913996">
                  <a:defRPr/>
                </a:pPr>
                <a:endParaRPr altLang="en-US" kern="0" lang="zh-CN" sz="1699">
                  <a:solidFill>
                    <a:sysClr lastClr="000000" val="windowText"/>
                  </a:solidFill>
                  <a:latin charset="-122" pitchFamily="34" typeface="微软雅黑"/>
                  <a:ea charset="-122" pitchFamily="34" typeface="微软雅黑"/>
                </a:endParaRPr>
              </a:p>
            </p:txBody>
          </p:sp>
          <p:sp>
            <p:nvSpPr>
              <p:cNvPr id="79" name="Freeform 13"/>
              <p:cNvSpPr/>
              <p:nvPr/>
            </p:nvSpPr>
            <p:spPr bwMode="auto">
              <a:xfrm>
                <a:off x="3489326" y="2857500"/>
                <a:ext cx="76200" cy="1081087"/>
              </a:xfrm>
              <a:custGeom>
                <a:gdLst>
                  <a:gd fmla="*/ 0 w 69" name="T0"/>
                  <a:gd fmla="*/ 107623768 h 972" name="T1"/>
                  <a:gd fmla="*/ 0 w 69" name="T2"/>
                  <a:gd fmla="*/ 1120771346 h 972" name="T3"/>
                  <a:gd fmla="*/ 84151304 w 69" name="T4"/>
                  <a:gd fmla="*/ 1202416771 h 972" name="T5"/>
                  <a:gd fmla="*/ 84151304 w 69" name="T6"/>
                  <a:gd fmla="*/ 0 h 972" name="T7"/>
                  <a:gd fmla="*/ 0 w 69" name="T8"/>
                  <a:gd fmla="*/ 107623768 h 972" name="T9"/>
                  <a:gd fmla="*/ 0 60000 65536" name="T10"/>
                  <a:gd fmla="*/ 0 60000 65536" name="T11"/>
                  <a:gd fmla="*/ 0 60000 65536" name="T12"/>
                  <a:gd fmla="*/ 0 60000 65536" name="T13"/>
                  <a:gd fmla="*/ 0 60000 65536" name="T14"/>
                  <a:gd fmla="*/ 0 w 69" name="T15"/>
                  <a:gd fmla="*/ 0 h 972" name="T16"/>
                  <a:gd fmla="*/ 69 w 69" name="T17"/>
                  <a:gd fmla="*/ 972 h 972" name="T18"/>
                </a:gdLst>
                <a:cxnLst>
                  <a:cxn ang="T10">
                    <a:pos x="T0" y="T1"/>
                  </a:cxn>
                  <a:cxn ang="T11">
                    <a:pos x="T2" y="T3"/>
                  </a:cxn>
                  <a:cxn ang="T12">
                    <a:pos x="T4" y="T5"/>
                  </a:cxn>
                  <a:cxn ang="T13">
                    <a:pos x="T6" y="T7"/>
                  </a:cxn>
                  <a:cxn ang="T14">
                    <a:pos x="T8" y="T9"/>
                  </a:cxn>
                </a:cxnLst>
                <a:rect b="T18" l="T15" r="T17" t="T16"/>
                <a:pathLst>
                  <a:path h="972" w="69">
                    <a:moveTo>
                      <a:pt x="0" y="87"/>
                    </a:moveTo>
                    <a:lnTo>
                      <a:pt x="0" y="906"/>
                    </a:lnTo>
                    <a:lnTo>
                      <a:pt x="69" y="972"/>
                    </a:lnTo>
                    <a:lnTo>
                      <a:pt x="69" y="0"/>
                    </a:lnTo>
                    <a:lnTo>
                      <a:pt x="0" y="87"/>
                    </a:lnTo>
                    <a:close/>
                  </a:path>
                </a:pathLst>
              </a:custGeom>
              <a:gradFill rotWithShape="1">
                <a:gsLst>
                  <a:gs pos="0">
                    <a:srgbClr val="969696"/>
                  </a:gs>
                  <a:gs pos="100000">
                    <a:srgbClr val="5F5F5F"/>
                  </a:gs>
                </a:gsLst>
                <a:lin ang="2700000" scaled="1"/>
              </a:gradFill>
              <a:ln>
                <a:noFill/>
              </a:ln>
              <a:extLst>
                <a:ext uri="{91240B29-F687-4F45-9708-019B960494DF}">
                  <a14:hiddenLine w="9525">
                    <a:solidFill>
                      <a:srgbClr val="000000"/>
                    </a:solidFill>
                    <a:round/>
                    <a:headEnd/>
                    <a:tailEnd/>
                  </a14:hiddenLine>
                </a:ext>
              </a:extLst>
            </p:spPr>
            <p:txBody>
              <a:bodyPr/>
              <a:lstStyle/>
              <a:p>
                <a:pPr defTabSz="913996">
                  <a:defRPr/>
                </a:pPr>
                <a:endParaRPr altLang="en-US" kern="0" lang="zh-CN" sz="1699">
                  <a:solidFill>
                    <a:sysClr lastClr="000000" val="windowText"/>
                  </a:solidFill>
                  <a:latin charset="-122" pitchFamily="34" typeface="微软雅黑"/>
                  <a:ea charset="-122" pitchFamily="34" typeface="微软雅黑"/>
                </a:endParaRPr>
              </a:p>
            </p:txBody>
          </p:sp>
          <p:sp>
            <p:nvSpPr>
              <p:cNvPr id="80" name="Freeform 14"/>
              <p:cNvSpPr/>
              <p:nvPr/>
            </p:nvSpPr>
            <p:spPr bwMode="auto">
              <a:xfrm flipH="1">
                <a:off x="7288213" y="2720975"/>
                <a:ext cx="1119188" cy="1392237"/>
              </a:xfrm>
              <a:custGeom>
                <a:gdLst>
                  <a:gd fmla="*/ 0 w 1006" name="T0"/>
                  <a:gd fmla="*/ 0 h 1251" name="T1"/>
                  <a:gd fmla="*/ 0 w 1006" name="T2"/>
                  <a:gd fmla="*/ 1549419556 h 1251" name="T3"/>
                  <a:gd fmla="*/ 1245111113 w 1006" name="T4"/>
                  <a:gd fmla="*/ 1429280965 h 1251" name="T5"/>
                  <a:gd fmla="*/ 1245111113 w 1006" name="T6"/>
                  <a:gd fmla="*/ 100322306 h 1251" name="T7"/>
                  <a:gd fmla="*/ 0 w 1006" name="T8"/>
                  <a:gd fmla="*/ 0 h 1251" name="T9"/>
                  <a:gd fmla="*/ 0 60000 65536" name="T10"/>
                  <a:gd fmla="*/ 0 60000 65536" name="T11"/>
                  <a:gd fmla="*/ 0 60000 65536" name="T12"/>
                  <a:gd fmla="*/ 0 60000 65536" name="T13"/>
                  <a:gd fmla="*/ 0 60000 65536" name="T14"/>
                  <a:gd fmla="*/ 0 w 1006" name="T15"/>
                  <a:gd fmla="*/ 0 h 1251" name="T16"/>
                  <a:gd fmla="*/ 1006 w 1006" name="T17"/>
                  <a:gd fmla="*/ 1251 h 1251" name="T18"/>
                </a:gdLst>
                <a:cxnLst>
                  <a:cxn ang="T10">
                    <a:pos x="T0" y="T1"/>
                  </a:cxn>
                  <a:cxn ang="T11">
                    <a:pos x="T2" y="T3"/>
                  </a:cxn>
                  <a:cxn ang="T12">
                    <a:pos x="T4" y="T5"/>
                  </a:cxn>
                  <a:cxn ang="T13">
                    <a:pos x="T6" y="T7"/>
                  </a:cxn>
                  <a:cxn ang="T14">
                    <a:pos x="T8" y="T9"/>
                  </a:cxn>
                </a:cxnLst>
                <a:rect b="T18" l="T15" r="T17" t="T16"/>
                <a:pathLst>
                  <a:path h="1251" w="1004">
                    <a:moveTo>
                      <a:pt x="0" y="0"/>
                    </a:moveTo>
                    <a:lnTo>
                      <a:pt x="0" y="1251"/>
                    </a:lnTo>
                    <a:lnTo>
                      <a:pt x="1006" y="1154"/>
                    </a:lnTo>
                    <a:lnTo>
                      <a:pt x="1006" y="81"/>
                    </a:lnTo>
                    <a:lnTo>
                      <a:pt x="0" y="0"/>
                    </a:lnTo>
                    <a:close/>
                  </a:path>
                </a:pathLst>
              </a:custGeom>
              <a:gradFill rotWithShape="1">
                <a:gsLst>
                  <a:gs pos="0">
                    <a:srgbClr val="C0C0C0"/>
                  </a:gs>
                  <a:gs pos="100000">
                    <a:srgbClr val="F8F8F8"/>
                  </a:gs>
                </a:gsLst>
                <a:lin ang="18900000" scaled="1"/>
              </a:gradFill>
              <a:ln>
                <a:noFill/>
              </a:ln>
              <a:effectLst/>
              <a:extLst>
                <a:ext uri="{91240B29-F687-4F45-9708-019B960494DF}">
                  <a14:hiddenLine algn="ctr" w="9525">
                    <a:solidFill>
                      <a:srgbClr val="000000"/>
                    </a:solidFill>
                    <a:round/>
                    <a:headEnd/>
                    <a:tailEnd/>
                  </a14:hiddenLine>
                </a:ext>
                <a:ext uri="{AF507438-7753-43E0-B8FC-AC1667EBCBE1}">
                  <a14:hiddenEffects>
                    <a:effectLst>
                      <a:outerShdw algn="ctr" dir="2700000" dist="35921" rotWithShape="0">
                        <a:srgbClr val="808080"/>
                      </a:outerShdw>
                    </a:effectLst>
                  </a14:hiddenEffects>
                </a:ext>
              </a:extLst>
            </p:spPr>
            <p:txBody>
              <a:bodyPr/>
              <a:lstStyle/>
              <a:p>
                <a:pPr defTabSz="913996">
                  <a:defRPr/>
                </a:pPr>
                <a:endParaRPr altLang="en-US" kern="0" lang="zh-CN" sz="1699">
                  <a:solidFill>
                    <a:sysClr lastClr="000000" val="windowText"/>
                  </a:solidFill>
                  <a:latin charset="-122" pitchFamily="34" typeface="微软雅黑"/>
                  <a:ea charset="-122" pitchFamily="34" typeface="微软雅黑"/>
                </a:endParaRPr>
              </a:p>
            </p:txBody>
          </p:sp>
          <p:sp>
            <p:nvSpPr>
              <p:cNvPr id="81" name="Freeform 15"/>
              <p:cNvSpPr/>
              <p:nvPr/>
            </p:nvSpPr>
            <p:spPr bwMode="auto">
              <a:xfrm flipH="1">
                <a:off x="8407401" y="2720975"/>
                <a:ext cx="377825" cy="1392237"/>
              </a:xfrm>
              <a:custGeom>
                <a:gdLst>
                  <a:gd fmla="*/ 0 w 339" name="T0"/>
                  <a:gd fmla="*/ 136240017 h 1251" name="T1"/>
                  <a:gd fmla="*/ 0 w 339" name="T2"/>
                  <a:gd fmla="*/ 1337628145 h 1251" name="T3"/>
                  <a:gd fmla="*/ 421096551 w 339" name="T4"/>
                  <a:gd fmla="*/ 1549419556 h 1251" name="T5"/>
                  <a:gd fmla="*/ 421096551 w 339" name="T6"/>
                  <a:gd fmla="*/ 0 h 1251" name="T7"/>
                  <a:gd fmla="*/ 0 w 339" name="T8"/>
                  <a:gd fmla="*/ 136240017 h 1251" name="T9"/>
                  <a:gd fmla="*/ 0 60000 65536" name="T10"/>
                  <a:gd fmla="*/ 0 60000 65536" name="T11"/>
                  <a:gd fmla="*/ 0 60000 65536" name="T12"/>
                  <a:gd fmla="*/ 0 60000 65536" name="T13"/>
                  <a:gd fmla="*/ 0 60000 65536" name="T14"/>
                  <a:gd fmla="*/ 0 w 339" name="T15"/>
                  <a:gd fmla="*/ 0 h 1251" name="T16"/>
                  <a:gd fmla="*/ 339 w 339" name="T17"/>
                  <a:gd fmla="*/ 1251 h 1251" name="T18"/>
                </a:gdLst>
                <a:cxnLst>
                  <a:cxn ang="T10">
                    <a:pos x="T0" y="T1"/>
                  </a:cxn>
                  <a:cxn ang="T11">
                    <a:pos x="T2" y="T3"/>
                  </a:cxn>
                  <a:cxn ang="T12">
                    <a:pos x="T4" y="T5"/>
                  </a:cxn>
                  <a:cxn ang="T13">
                    <a:pos x="T6" y="T7"/>
                  </a:cxn>
                  <a:cxn ang="T14">
                    <a:pos x="T8" y="T9"/>
                  </a:cxn>
                </a:cxnLst>
                <a:rect b="T18" l="T15" r="T17" t="T16"/>
                <a:pathLst>
                  <a:path h="1251" w="339">
                    <a:moveTo>
                      <a:pt x="0" y="110"/>
                    </a:moveTo>
                    <a:lnTo>
                      <a:pt x="0" y="1080"/>
                    </a:lnTo>
                    <a:lnTo>
                      <a:pt x="339" y="1251"/>
                    </a:lnTo>
                    <a:lnTo>
                      <a:pt x="339" y="0"/>
                    </a:lnTo>
                    <a:lnTo>
                      <a:pt x="0" y="110"/>
                    </a:lnTo>
                    <a:close/>
                  </a:path>
                </a:pathLst>
              </a:custGeom>
              <a:gradFill rotWithShape="1">
                <a:gsLst>
                  <a:gs pos="0">
                    <a:srgbClr val="969696"/>
                  </a:gs>
                  <a:gs pos="100000">
                    <a:srgbClr val="5F5F5F"/>
                  </a:gs>
                </a:gsLst>
                <a:lin ang="2700000" scaled="1"/>
              </a:gradFill>
              <a:ln>
                <a:noFill/>
              </a:ln>
              <a:extLst>
                <a:ext uri="{91240B29-F687-4F45-9708-019B960494DF}">
                  <a14:hiddenLine w="9525">
                    <a:solidFill>
                      <a:srgbClr val="000000"/>
                    </a:solidFill>
                    <a:round/>
                    <a:headEnd/>
                    <a:tailEnd/>
                  </a14:hiddenLine>
                </a:ext>
              </a:extLst>
            </p:spPr>
            <p:txBody>
              <a:bodyPr/>
              <a:lstStyle/>
              <a:p>
                <a:pPr defTabSz="913996">
                  <a:defRPr/>
                </a:pPr>
                <a:endParaRPr altLang="en-US" kern="0" lang="zh-CN" sz="1699">
                  <a:solidFill>
                    <a:sysClr lastClr="000000" val="windowText"/>
                  </a:solidFill>
                  <a:latin charset="-122" pitchFamily="34" typeface="微软雅黑"/>
                  <a:ea charset="-122" pitchFamily="34" typeface="微软雅黑"/>
                </a:endParaRPr>
              </a:p>
            </p:txBody>
          </p:sp>
          <p:sp>
            <p:nvSpPr>
              <p:cNvPr id="82" name="Freeform 16"/>
              <p:cNvSpPr/>
              <p:nvPr/>
            </p:nvSpPr>
            <p:spPr bwMode="auto">
              <a:xfrm flipH="1">
                <a:off x="5926138" y="2803525"/>
                <a:ext cx="1082675" cy="1189037"/>
              </a:xfrm>
              <a:custGeom>
                <a:gdLst>
                  <a:gd fmla="*/ 0 w 973" name="T0"/>
                  <a:gd fmla="*/ 0 h 1069" name="T1"/>
                  <a:gd fmla="*/ 0 w 973" name="T2"/>
                  <a:gd fmla="*/ 1322552841 h 1069" name="T3"/>
                  <a:gd fmla="*/ 1204712390 w 973" name="T4"/>
                  <a:gd fmla="*/ 1300283702 h 1069" name="T5"/>
                  <a:gd fmla="*/ 1204712390 w 973" name="T6"/>
                  <a:gd fmla="*/ 44538278 h 1069" name="T7"/>
                  <a:gd fmla="*/ 0 w 973" name="T8"/>
                  <a:gd fmla="*/ 0 h 1069" name="T9"/>
                  <a:gd fmla="*/ 0 60000 65536" name="T10"/>
                  <a:gd fmla="*/ 0 60000 65536" name="T11"/>
                  <a:gd fmla="*/ 0 60000 65536" name="T12"/>
                  <a:gd fmla="*/ 0 60000 65536" name="T13"/>
                  <a:gd fmla="*/ 0 60000 65536" name="T14"/>
                  <a:gd fmla="*/ 0 w 973" name="T15"/>
                  <a:gd fmla="*/ 0 h 1069" name="T16"/>
                  <a:gd fmla="*/ 973 w 973" name="T17"/>
                  <a:gd fmla="*/ 1069 h 1069" name="T18"/>
                </a:gdLst>
                <a:cxnLst>
                  <a:cxn ang="T10">
                    <a:pos x="T0" y="T1"/>
                  </a:cxn>
                  <a:cxn ang="T11">
                    <a:pos x="T2" y="T3"/>
                  </a:cxn>
                  <a:cxn ang="T12">
                    <a:pos x="T4" y="T5"/>
                  </a:cxn>
                  <a:cxn ang="T13">
                    <a:pos x="T6" y="T7"/>
                  </a:cxn>
                  <a:cxn ang="T14">
                    <a:pos x="T8" y="T9"/>
                  </a:cxn>
                </a:cxnLst>
                <a:rect b="T18" l="T15" r="T17" t="T16"/>
                <a:pathLst>
                  <a:path h="1069" w="973">
                    <a:moveTo>
                      <a:pt x="0" y="0"/>
                    </a:moveTo>
                    <a:lnTo>
                      <a:pt x="0" y="1069"/>
                    </a:lnTo>
                    <a:lnTo>
                      <a:pt x="973" y="1051"/>
                    </a:lnTo>
                    <a:lnTo>
                      <a:pt x="973" y="36"/>
                    </a:lnTo>
                    <a:lnTo>
                      <a:pt x="0" y="0"/>
                    </a:lnTo>
                    <a:close/>
                  </a:path>
                </a:pathLst>
              </a:custGeom>
              <a:gradFill rotWithShape="1">
                <a:gsLst>
                  <a:gs pos="0">
                    <a:srgbClr val="C0C0C0"/>
                  </a:gs>
                  <a:gs pos="100000">
                    <a:srgbClr val="F8F8F8"/>
                  </a:gs>
                </a:gsLst>
                <a:lin ang="18900000" scaled="1"/>
              </a:gradFill>
              <a:ln>
                <a:noFill/>
              </a:ln>
              <a:effectLst/>
              <a:extLst>
                <a:ext uri="{91240B29-F687-4F45-9708-019B960494DF}">
                  <a14:hiddenLine algn="ctr" w="9525">
                    <a:solidFill>
                      <a:srgbClr val="000000"/>
                    </a:solidFill>
                    <a:round/>
                    <a:headEnd/>
                    <a:tailEnd/>
                  </a14:hiddenLine>
                </a:ext>
                <a:ext uri="{AF507438-7753-43E0-B8FC-AC1667EBCBE1}">
                  <a14:hiddenEffects>
                    <a:effectLst>
                      <a:outerShdw algn="ctr" dir="2700000" dist="35921" rotWithShape="0">
                        <a:srgbClr val="808080"/>
                      </a:outerShdw>
                    </a:effectLst>
                  </a14:hiddenEffects>
                </a:ext>
              </a:extLst>
            </p:spPr>
            <p:txBody>
              <a:bodyPr/>
              <a:lstStyle/>
              <a:p>
                <a:pPr defTabSz="913996">
                  <a:defRPr/>
                </a:pPr>
                <a:endParaRPr altLang="en-US" kern="0" lang="zh-CN" sz="1699">
                  <a:solidFill>
                    <a:sysClr lastClr="000000" val="windowText"/>
                  </a:solidFill>
                  <a:latin charset="-122" pitchFamily="34" typeface="微软雅黑"/>
                  <a:ea charset="-122" pitchFamily="34" typeface="微软雅黑"/>
                </a:endParaRPr>
              </a:p>
            </p:txBody>
          </p:sp>
          <p:sp>
            <p:nvSpPr>
              <p:cNvPr id="83" name="Freeform 17"/>
              <p:cNvSpPr/>
              <p:nvPr/>
            </p:nvSpPr>
            <p:spPr bwMode="auto">
              <a:xfrm flipH="1">
                <a:off x="7008813" y="2803525"/>
                <a:ext cx="219075" cy="1189037"/>
              </a:xfrm>
              <a:custGeom>
                <a:gdLst>
                  <a:gd fmla="*/ 0 w 197" name="T0"/>
                  <a:gd fmla="*/ 152174490 h 1069" name="T1"/>
                  <a:gd fmla="*/ 0 w 197" name="T2"/>
                  <a:gd fmla="*/ 1171616329 h 1069" name="T3"/>
                  <a:gd fmla="*/ 243623633 w 197" name="T4"/>
                  <a:gd fmla="*/ 1322552841 h 1069" name="T5"/>
                  <a:gd fmla="*/ 243623633 w 197" name="T6"/>
                  <a:gd fmla="*/ 0 h 1069" name="T7"/>
                  <a:gd fmla="*/ 0 w 197" name="T8"/>
                  <a:gd fmla="*/ 152174490 h 1069" name="T9"/>
                  <a:gd fmla="*/ 0 60000 65536" name="T10"/>
                  <a:gd fmla="*/ 0 60000 65536" name="T11"/>
                  <a:gd fmla="*/ 0 60000 65536" name="T12"/>
                  <a:gd fmla="*/ 0 60000 65536" name="T13"/>
                  <a:gd fmla="*/ 0 60000 65536" name="T14"/>
                  <a:gd fmla="*/ 0 w 197" name="T15"/>
                  <a:gd fmla="*/ 0 h 1069" name="T16"/>
                  <a:gd fmla="*/ 197 w 197" name="T17"/>
                  <a:gd fmla="*/ 1069 h 1069" name="T18"/>
                </a:gdLst>
                <a:cxnLst>
                  <a:cxn ang="T10">
                    <a:pos x="T0" y="T1"/>
                  </a:cxn>
                  <a:cxn ang="T11">
                    <a:pos x="T2" y="T3"/>
                  </a:cxn>
                  <a:cxn ang="T12">
                    <a:pos x="T4" y="T5"/>
                  </a:cxn>
                  <a:cxn ang="T13">
                    <a:pos x="T6" y="T7"/>
                  </a:cxn>
                  <a:cxn ang="T14">
                    <a:pos x="T8" y="T9"/>
                  </a:cxn>
                </a:cxnLst>
                <a:rect b="T18" l="T15" r="T17" t="T16"/>
                <a:pathLst>
                  <a:path h="1069" w="197">
                    <a:moveTo>
                      <a:pt x="0" y="123"/>
                    </a:moveTo>
                    <a:lnTo>
                      <a:pt x="0" y="947"/>
                    </a:lnTo>
                    <a:lnTo>
                      <a:pt x="197" y="1069"/>
                    </a:lnTo>
                    <a:lnTo>
                      <a:pt x="197" y="0"/>
                    </a:lnTo>
                    <a:lnTo>
                      <a:pt x="0" y="123"/>
                    </a:lnTo>
                    <a:close/>
                  </a:path>
                </a:pathLst>
              </a:custGeom>
              <a:gradFill rotWithShape="1">
                <a:gsLst>
                  <a:gs pos="0">
                    <a:srgbClr val="969696"/>
                  </a:gs>
                  <a:gs pos="100000">
                    <a:srgbClr val="5F5F5F"/>
                  </a:gs>
                </a:gsLst>
                <a:lin ang="2700000" scaled="1"/>
              </a:gradFill>
              <a:ln>
                <a:noFill/>
              </a:ln>
              <a:extLst>
                <a:ext uri="{91240B29-F687-4F45-9708-019B960494DF}">
                  <a14:hiddenLine w="9525">
                    <a:solidFill>
                      <a:srgbClr val="000000"/>
                    </a:solidFill>
                    <a:round/>
                    <a:headEnd/>
                    <a:tailEnd/>
                  </a14:hiddenLine>
                </a:ext>
              </a:extLst>
            </p:spPr>
            <p:txBody>
              <a:bodyPr/>
              <a:lstStyle/>
              <a:p>
                <a:pPr defTabSz="913996">
                  <a:defRPr/>
                </a:pPr>
                <a:endParaRPr altLang="en-US" kern="0" lang="zh-CN" sz="1699">
                  <a:solidFill>
                    <a:sysClr lastClr="000000" val="windowText"/>
                  </a:solidFill>
                  <a:latin charset="-122" pitchFamily="34" typeface="微软雅黑"/>
                  <a:ea charset="-122" pitchFamily="34" typeface="微软雅黑"/>
                </a:endParaRPr>
              </a:p>
            </p:txBody>
          </p:sp>
          <p:sp>
            <p:nvSpPr>
              <p:cNvPr id="84" name="Freeform 18"/>
              <p:cNvSpPr/>
              <p:nvPr/>
            </p:nvSpPr>
            <p:spPr bwMode="auto">
              <a:xfrm flipH="1">
                <a:off x="4706938" y="2857500"/>
                <a:ext cx="1016000" cy="1081087"/>
              </a:xfrm>
              <a:custGeom>
                <a:gdLst>
                  <a:gd fmla="*/ 1130619934 w 913" name="T0"/>
                  <a:gd fmla="*/ 1185098247 h 972" name="T1"/>
                  <a:gd fmla="*/ 0 w 913" name="T2"/>
                  <a:gd fmla="*/ 1202416771 h 972" name="T3"/>
                  <a:gd fmla="*/ 0 w 913" name="T4"/>
                  <a:gd fmla="*/ 0 h 972" name="T5"/>
                  <a:gd fmla="*/ 1130619934 w 913" name="T6"/>
                  <a:gd fmla="*/ 7421907 h 972" name="T7"/>
                  <a:gd fmla="*/ 1130619934 w 913" name="T8"/>
                  <a:gd fmla="*/ 1185098247 h 972" name="T9"/>
                  <a:gd fmla="*/ 0 60000 65536" name="T10"/>
                  <a:gd fmla="*/ 0 60000 65536" name="T11"/>
                  <a:gd fmla="*/ 0 60000 65536" name="T12"/>
                  <a:gd fmla="*/ 0 60000 65536" name="T13"/>
                  <a:gd fmla="*/ 0 60000 65536" name="T14"/>
                  <a:gd fmla="*/ 0 w 913" name="T15"/>
                  <a:gd fmla="*/ 0 h 972" name="T16"/>
                  <a:gd fmla="*/ 913 w 913" name="T17"/>
                  <a:gd fmla="*/ 972 h 972" name="T18"/>
                </a:gdLst>
                <a:cxnLst>
                  <a:cxn ang="T10">
                    <a:pos x="T0" y="T1"/>
                  </a:cxn>
                  <a:cxn ang="T11">
                    <a:pos x="T2" y="T3"/>
                  </a:cxn>
                  <a:cxn ang="T12">
                    <a:pos x="T4" y="T5"/>
                  </a:cxn>
                  <a:cxn ang="T13">
                    <a:pos x="T6" y="T7"/>
                  </a:cxn>
                  <a:cxn ang="T14">
                    <a:pos x="T8" y="T9"/>
                  </a:cxn>
                </a:cxnLst>
                <a:rect b="T18" l="T15" r="T17" t="T16"/>
                <a:pathLst>
                  <a:path h="972" w="913">
                    <a:moveTo>
                      <a:pt x="913" y="958"/>
                    </a:moveTo>
                    <a:lnTo>
                      <a:pt x="0" y="972"/>
                    </a:lnTo>
                    <a:lnTo>
                      <a:pt x="0" y="0"/>
                    </a:lnTo>
                    <a:lnTo>
                      <a:pt x="913" y="6"/>
                    </a:lnTo>
                    <a:lnTo>
                      <a:pt x="913" y="958"/>
                    </a:lnTo>
                    <a:close/>
                  </a:path>
                </a:pathLst>
              </a:custGeom>
              <a:gradFill rotWithShape="1">
                <a:gsLst>
                  <a:gs pos="0">
                    <a:srgbClr val="C0C0C0"/>
                  </a:gs>
                  <a:gs pos="100000">
                    <a:srgbClr val="F8F8F8"/>
                  </a:gs>
                </a:gsLst>
                <a:lin ang="18900000" scaled="1"/>
              </a:gradFill>
              <a:ln>
                <a:noFill/>
              </a:ln>
              <a:effectLst/>
              <a:extLst>
                <a:ext uri="{91240B29-F687-4F45-9708-019B960494DF}">
                  <a14:hiddenLine algn="ctr" w="9525">
                    <a:solidFill>
                      <a:srgbClr val="000000"/>
                    </a:solidFill>
                    <a:round/>
                    <a:headEnd/>
                    <a:tailEnd/>
                  </a14:hiddenLine>
                </a:ext>
                <a:ext uri="{AF507438-7753-43E0-B8FC-AC1667EBCBE1}">
                  <a14:hiddenEffects>
                    <a:effectLst>
                      <a:outerShdw algn="ctr" dir="2700000" dist="35921" rotWithShape="0">
                        <a:srgbClr val="808080"/>
                      </a:outerShdw>
                    </a:effectLst>
                  </a14:hiddenEffects>
                </a:ext>
              </a:extLst>
            </p:spPr>
            <p:txBody>
              <a:bodyPr/>
              <a:lstStyle/>
              <a:p>
                <a:pPr defTabSz="913996">
                  <a:defRPr/>
                </a:pPr>
                <a:endParaRPr altLang="en-US" kern="0" lang="zh-CN" sz="1699">
                  <a:solidFill>
                    <a:sysClr lastClr="000000" val="windowText"/>
                  </a:solidFill>
                  <a:latin charset="-122" pitchFamily="34" typeface="微软雅黑"/>
                  <a:ea charset="-122" pitchFamily="34" typeface="微软雅黑"/>
                </a:endParaRPr>
              </a:p>
            </p:txBody>
          </p:sp>
          <p:sp>
            <p:nvSpPr>
              <p:cNvPr id="85" name="Freeform 19"/>
              <p:cNvSpPr/>
              <p:nvPr/>
            </p:nvSpPr>
            <p:spPr bwMode="auto">
              <a:xfrm flipH="1">
                <a:off x="5722938" y="2857500"/>
                <a:ext cx="76200" cy="1081087"/>
              </a:xfrm>
              <a:custGeom>
                <a:gdLst>
                  <a:gd fmla="*/ 0 w 69" name="T0"/>
                  <a:gd fmla="*/ 107623768 h 972" name="T1"/>
                  <a:gd fmla="*/ 0 w 69" name="T2"/>
                  <a:gd fmla="*/ 1120771346 h 972" name="T3"/>
                  <a:gd fmla="*/ 84151304 w 69" name="T4"/>
                  <a:gd fmla="*/ 1202416771 h 972" name="T5"/>
                  <a:gd fmla="*/ 84151304 w 69" name="T6"/>
                  <a:gd fmla="*/ 0 h 972" name="T7"/>
                  <a:gd fmla="*/ 0 w 69" name="T8"/>
                  <a:gd fmla="*/ 107623768 h 972" name="T9"/>
                  <a:gd fmla="*/ 0 60000 65536" name="T10"/>
                  <a:gd fmla="*/ 0 60000 65536" name="T11"/>
                  <a:gd fmla="*/ 0 60000 65536" name="T12"/>
                  <a:gd fmla="*/ 0 60000 65536" name="T13"/>
                  <a:gd fmla="*/ 0 60000 65536" name="T14"/>
                  <a:gd fmla="*/ 0 w 69" name="T15"/>
                  <a:gd fmla="*/ 0 h 972" name="T16"/>
                  <a:gd fmla="*/ 69 w 69" name="T17"/>
                  <a:gd fmla="*/ 972 h 972" name="T18"/>
                </a:gdLst>
                <a:cxnLst>
                  <a:cxn ang="T10">
                    <a:pos x="T0" y="T1"/>
                  </a:cxn>
                  <a:cxn ang="T11">
                    <a:pos x="T2" y="T3"/>
                  </a:cxn>
                  <a:cxn ang="T12">
                    <a:pos x="T4" y="T5"/>
                  </a:cxn>
                  <a:cxn ang="T13">
                    <a:pos x="T6" y="T7"/>
                  </a:cxn>
                  <a:cxn ang="T14">
                    <a:pos x="T8" y="T9"/>
                  </a:cxn>
                </a:cxnLst>
                <a:rect b="T18" l="T15" r="T17" t="T16"/>
                <a:pathLst>
                  <a:path h="972" w="69">
                    <a:moveTo>
                      <a:pt x="0" y="87"/>
                    </a:moveTo>
                    <a:lnTo>
                      <a:pt x="0" y="906"/>
                    </a:lnTo>
                    <a:lnTo>
                      <a:pt x="69" y="972"/>
                    </a:lnTo>
                    <a:lnTo>
                      <a:pt x="69" y="0"/>
                    </a:lnTo>
                    <a:lnTo>
                      <a:pt x="0" y="87"/>
                    </a:lnTo>
                    <a:close/>
                  </a:path>
                </a:pathLst>
              </a:custGeom>
              <a:gradFill rotWithShape="1">
                <a:gsLst>
                  <a:gs pos="0">
                    <a:srgbClr val="969696"/>
                  </a:gs>
                  <a:gs pos="100000">
                    <a:srgbClr val="5F5F5F"/>
                  </a:gs>
                </a:gsLst>
                <a:lin ang="2700000" scaled="1"/>
              </a:gradFill>
              <a:ln>
                <a:noFill/>
              </a:ln>
              <a:extLst>
                <a:ext uri="{91240B29-F687-4F45-9708-019B960494DF}">
                  <a14:hiddenLine w="9525">
                    <a:solidFill>
                      <a:srgbClr val="000000"/>
                    </a:solidFill>
                    <a:round/>
                    <a:headEnd/>
                    <a:tailEnd/>
                  </a14:hiddenLine>
                </a:ext>
              </a:extLst>
            </p:spPr>
            <p:txBody>
              <a:bodyPr/>
              <a:lstStyle/>
              <a:p>
                <a:pPr defTabSz="913996">
                  <a:defRPr/>
                </a:pPr>
                <a:endParaRPr altLang="en-US" kern="0" lang="zh-CN" sz="1699">
                  <a:solidFill>
                    <a:sysClr lastClr="000000" val="windowText"/>
                  </a:solidFill>
                  <a:latin charset="-122" pitchFamily="34" typeface="微软雅黑"/>
                  <a:ea charset="-122" pitchFamily="34" typeface="微软雅黑"/>
                </a:endParaRPr>
              </a:p>
            </p:txBody>
          </p:sp>
          <p:sp>
            <p:nvSpPr>
              <p:cNvPr id="86" name="Rectangle 22"/>
              <p:cNvSpPr>
                <a:spLocks noChangeArrowheads="1"/>
              </p:cNvSpPr>
              <p:nvPr/>
            </p:nvSpPr>
            <p:spPr bwMode="auto">
              <a:xfrm>
                <a:off x="3352802" y="1825060"/>
                <a:ext cx="2131675" cy="60092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pPr algn="ctr" defTabSz="913996">
                  <a:lnSpc>
                    <a:spcPct val="120000"/>
                  </a:lnSpc>
                </a:pPr>
                <a:r>
                  <a:rPr altLang="en-US" kern="0" lang="zh-CN" sz="1600">
                    <a:solidFill>
                      <a:prstClr val="black"/>
                    </a:solidFill>
                    <a:latin charset="-122" pitchFamily="34" typeface="微软雅黑"/>
                    <a:ea charset="-122" pitchFamily="34" typeface="微软雅黑"/>
                  </a:rPr>
                  <a:t>完成课程编辑</a:t>
                </a:r>
              </a:p>
              <a:p>
                <a:pPr algn="ctr" defTabSz="913996">
                  <a:lnSpc>
                    <a:spcPct val="120000"/>
                  </a:lnSpc>
                </a:pPr>
                <a:r>
                  <a:rPr altLang="en-US" kern="0" lang="zh-CN" sz="1600">
                    <a:solidFill>
                      <a:prstClr val="black"/>
                    </a:solidFill>
                    <a:latin charset="-122" pitchFamily="34" typeface="微软雅黑"/>
                    <a:ea charset="-122" pitchFamily="34" typeface="微软雅黑"/>
                  </a:rPr>
                  <a:t>65 程</a:t>
                </a:r>
              </a:p>
            </p:txBody>
          </p:sp>
          <p:sp>
            <p:nvSpPr>
              <p:cNvPr id="87" name="Line 23"/>
              <p:cNvSpPr>
                <a:spLocks noChangeShapeType="1"/>
              </p:cNvSpPr>
              <p:nvPr/>
            </p:nvSpPr>
            <p:spPr bwMode="auto">
              <a:xfrm flipH="1" flipV="1">
                <a:off x="3548063" y="1627187"/>
                <a:ext cx="0" cy="1193800"/>
              </a:xfrm>
              <a:prstGeom prst="line">
                <a:avLst/>
              </a:prstGeom>
              <a:gradFill>
                <a:gsLst>
                  <a:gs pos="0">
                    <a:srgbClr val="C00000">
                      <a:lumMod val="40000"/>
                      <a:lumOff val="60000"/>
                    </a:srgbClr>
                  </a:gs>
                  <a:gs pos="50000">
                    <a:srgbClr val="C00000"/>
                  </a:gs>
                  <a:gs pos="100000">
                    <a:srgbClr val="C00000">
                      <a:lumMod val="75000"/>
                    </a:srgbClr>
                  </a:gs>
                </a:gsLst>
                <a:lin ang="5400000" scaled="0"/>
              </a:gradFill>
              <a:ln cap="rnd" w="9525">
                <a:solidFill>
                  <a:sysClr lastClr="FFFFFF" val="window">
                    <a:lumMod val="65000"/>
                  </a:sysClr>
                </a:solidFill>
                <a:prstDash val="solid"/>
                <a:round/>
                <a:headEnd len="med" type="none" w="med"/>
                <a:tailEnd len="med" type="triangle" w="med"/>
              </a:ln>
              <a:extLst/>
            </p:spPr>
            <p:txBody>
              <a:bodyPr anchor="ctr"/>
              <a:lstStyle/>
              <a:p>
                <a:pPr algn="ctr" defTabSz="913996" fontAlgn="base">
                  <a:spcBef>
                    <a:spcPct val="0"/>
                  </a:spcBef>
                  <a:spcAft>
                    <a:spcPct val="0"/>
                  </a:spcAft>
                  <a:defRPr/>
                </a:pPr>
                <a:endParaRPr altLang="en-US" kern="0" lang="zh-CN" sz="1999">
                  <a:solidFill>
                    <a:sysClr lastClr="FFFFFF" val="window"/>
                  </a:solidFill>
                  <a:latin charset="-122" pitchFamily="34" typeface="微软雅黑"/>
                  <a:ea charset="-122" pitchFamily="34" typeface="微软雅黑"/>
                </a:endParaRPr>
              </a:p>
            </p:txBody>
          </p:sp>
          <p:sp>
            <p:nvSpPr>
              <p:cNvPr id="88" name="Rectangle 24"/>
              <p:cNvSpPr>
                <a:spLocks noChangeArrowheads="1"/>
              </p:cNvSpPr>
              <p:nvPr/>
            </p:nvSpPr>
            <p:spPr bwMode="auto">
              <a:xfrm>
                <a:off x="5986625" y="1786784"/>
                <a:ext cx="1905000" cy="60092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gn="ctr" defTabSz="913996">
                  <a:lnSpc>
                    <a:spcPct val="120000"/>
                  </a:lnSpc>
                </a:pPr>
                <a:r>
                  <a:rPr altLang="en-US" kern="0" lang="zh-CN" sz="1600">
                    <a:solidFill>
                      <a:prstClr val="black"/>
                    </a:solidFill>
                    <a:latin charset="-122" pitchFamily="34" typeface="微软雅黑"/>
                    <a:ea charset="-122" pitchFamily="34" typeface="微软雅黑"/>
                  </a:rPr>
                  <a:t>疑难杂症远程指</a:t>
                </a:r>
              </a:p>
              <a:p>
                <a:pPr algn="ctr" defTabSz="913996">
                  <a:lnSpc>
                    <a:spcPct val="120000"/>
                  </a:lnSpc>
                </a:pPr>
                <a:r>
                  <a:rPr altLang="en-US" kern="0" lang="zh-CN" sz="1600">
                    <a:solidFill>
                      <a:prstClr val="black"/>
                    </a:solidFill>
                    <a:latin charset="-122" pitchFamily="34" typeface="微软雅黑"/>
                    <a:ea charset="-122" pitchFamily="34" typeface="微软雅黑"/>
                  </a:rPr>
                  <a:t>导手术 20 起</a:t>
                </a:r>
              </a:p>
            </p:txBody>
          </p:sp>
          <p:sp>
            <p:nvSpPr>
              <p:cNvPr id="89" name="Line 25"/>
              <p:cNvSpPr>
                <a:spLocks noChangeShapeType="1"/>
              </p:cNvSpPr>
              <p:nvPr/>
            </p:nvSpPr>
            <p:spPr bwMode="auto">
              <a:xfrm flipH="1" flipV="1">
                <a:off x="5942013" y="1625600"/>
                <a:ext cx="0" cy="1193800"/>
              </a:xfrm>
              <a:prstGeom prst="line">
                <a:avLst/>
              </a:prstGeom>
              <a:gradFill>
                <a:gsLst>
                  <a:gs pos="0">
                    <a:srgbClr val="C00000">
                      <a:lumMod val="40000"/>
                      <a:lumOff val="60000"/>
                    </a:srgbClr>
                  </a:gs>
                  <a:gs pos="50000">
                    <a:srgbClr val="C00000"/>
                  </a:gs>
                  <a:gs pos="100000">
                    <a:srgbClr val="C00000">
                      <a:lumMod val="75000"/>
                    </a:srgbClr>
                  </a:gs>
                </a:gsLst>
                <a:lin ang="5400000" scaled="0"/>
              </a:gradFill>
              <a:ln cap="rnd" w="9525">
                <a:solidFill>
                  <a:sysClr lastClr="FFFFFF" val="window">
                    <a:lumMod val="65000"/>
                  </a:sysClr>
                </a:solidFill>
                <a:prstDash val="solid"/>
                <a:round/>
                <a:headEnd len="med" type="none" w="med"/>
                <a:tailEnd len="med" type="triangle" w="med"/>
              </a:ln>
              <a:extLst/>
            </p:spPr>
            <p:txBody>
              <a:bodyPr anchor="ctr"/>
              <a:lstStyle/>
              <a:p>
                <a:pPr algn="ctr" defTabSz="913996" fontAlgn="base">
                  <a:spcBef>
                    <a:spcPct val="0"/>
                  </a:spcBef>
                  <a:spcAft>
                    <a:spcPct val="0"/>
                  </a:spcAft>
                  <a:defRPr/>
                </a:pPr>
                <a:endParaRPr altLang="en-US" kern="0" lang="zh-CN" sz="1999">
                  <a:solidFill>
                    <a:sysClr lastClr="FFFFFF" val="window"/>
                  </a:solidFill>
                  <a:latin charset="-122" pitchFamily="34" typeface="微软雅黑"/>
                  <a:ea charset="-122" pitchFamily="34" typeface="微软雅黑"/>
                </a:endParaRPr>
              </a:p>
            </p:txBody>
          </p:sp>
          <p:sp>
            <p:nvSpPr>
              <p:cNvPr id="90" name="Rectangle 26"/>
              <p:cNvSpPr>
                <a:spLocks noChangeArrowheads="1"/>
              </p:cNvSpPr>
              <p:nvPr/>
            </p:nvSpPr>
            <p:spPr bwMode="auto">
              <a:xfrm>
                <a:off x="2270125" y="4505325"/>
                <a:ext cx="1295400" cy="60092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pPr algn="ctr" defTabSz="913996">
                  <a:lnSpc>
                    <a:spcPct val="120000"/>
                  </a:lnSpc>
                </a:pPr>
                <a:r>
                  <a:rPr altLang="en-US" kern="0" lang="zh-CN" sz="1600">
                    <a:solidFill>
                      <a:prstClr val="black"/>
                    </a:solidFill>
                    <a:latin charset="-122" pitchFamily="34" typeface="微软雅黑"/>
                    <a:ea charset="-122" pitchFamily="34" typeface="微软雅黑"/>
                  </a:rPr>
                  <a:t>开展新技术</a:t>
                </a:r>
              </a:p>
              <a:p>
                <a:pPr algn="ctr" defTabSz="913996">
                  <a:lnSpc>
                    <a:spcPct val="120000"/>
                  </a:lnSpc>
                </a:pPr>
                <a:r>
                  <a:rPr altLang="en-US" kern="0" lang="zh-CN" sz="1600">
                    <a:solidFill>
                      <a:prstClr val="black"/>
                    </a:solidFill>
                    <a:latin charset="-122" pitchFamily="34" typeface="微软雅黑"/>
                    <a:ea charset="-122" pitchFamily="34" typeface="微软雅黑"/>
                  </a:rPr>
                  <a:t>新项目 8 项</a:t>
                </a:r>
              </a:p>
            </p:txBody>
          </p:sp>
          <p:sp>
            <p:nvSpPr>
              <p:cNvPr id="91" name="Line 27"/>
              <p:cNvSpPr>
                <a:spLocks noChangeShapeType="1"/>
              </p:cNvSpPr>
              <p:nvPr/>
            </p:nvSpPr>
            <p:spPr bwMode="auto">
              <a:xfrm flipH="1" flipV="1">
                <a:off x="2290763" y="4000500"/>
                <a:ext cx="0" cy="1238250"/>
              </a:xfrm>
              <a:prstGeom prst="line">
                <a:avLst/>
              </a:prstGeom>
              <a:gradFill>
                <a:gsLst>
                  <a:gs pos="0">
                    <a:srgbClr val="C00000">
                      <a:lumMod val="40000"/>
                      <a:lumOff val="60000"/>
                    </a:srgbClr>
                  </a:gs>
                  <a:gs pos="50000">
                    <a:srgbClr val="C00000"/>
                  </a:gs>
                  <a:gs pos="100000">
                    <a:srgbClr val="C00000">
                      <a:lumMod val="75000"/>
                    </a:srgbClr>
                  </a:gs>
                </a:gsLst>
                <a:lin ang="5400000" scaled="0"/>
              </a:gradFill>
              <a:ln cap="rnd" w="9525">
                <a:solidFill>
                  <a:sysClr lastClr="FFFFFF" val="window">
                    <a:lumMod val="65000"/>
                  </a:sysClr>
                </a:solidFill>
                <a:prstDash val="solid"/>
                <a:round/>
                <a:headEnd len="med" type="none" w="med"/>
                <a:tailEnd len="med" type="triangle" w="med"/>
              </a:ln>
              <a:extLst/>
            </p:spPr>
            <p:txBody>
              <a:bodyPr anchor="ctr"/>
              <a:lstStyle/>
              <a:p>
                <a:pPr algn="ctr" defTabSz="913996" fontAlgn="base">
                  <a:spcBef>
                    <a:spcPct val="0"/>
                  </a:spcBef>
                  <a:spcAft>
                    <a:spcPct val="0"/>
                  </a:spcAft>
                  <a:defRPr/>
                </a:pPr>
                <a:endParaRPr altLang="en-US" kern="0" lang="zh-CN" sz="1999">
                  <a:solidFill>
                    <a:sysClr lastClr="FFFFFF" val="window"/>
                  </a:solidFill>
                  <a:latin charset="-122" pitchFamily="34" typeface="微软雅黑"/>
                  <a:ea charset="-122" pitchFamily="34" typeface="微软雅黑"/>
                </a:endParaRPr>
              </a:p>
            </p:txBody>
          </p:sp>
          <p:sp>
            <p:nvSpPr>
              <p:cNvPr id="92" name="Rectangle 28"/>
              <p:cNvSpPr>
                <a:spLocks noChangeArrowheads="1"/>
              </p:cNvSpPr>
              <p:nvPr/>
            </p:nvSpPr>
            <p:spPr bwMode="auto">
              <a:xfrm>
                <a:off x="4718051" y="4513263"/>
                <a:ext cx="1749425" cy="60092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pPr algn="ctr" defTabSz="913996">
                  <a:lnSpc>
                    <a:spcPct val="120000"/>
                  </a:lnSpc>
                </a:pPr>
                <a:r>
                  <a:rPr altLang="en-US" kern="0" lang="zh-CN" sz="1600">
                    <a:solidFill>
                      <a:prstClr val="black"/>
                    </a:solidFill>
                    <a:latin charset="-122" pitchFamily="34" typeface="微软雅黑"/>
                    <a:ea charset="-122" pitchFamily="34" typeface="微软雅黑"/>
                  </a:rPr>
                  <a:t>临床取证和新药临床试验450项</a:t>
                </a:r>
              </a:p>
            </p:txBody>
          </p:sp>
          <p:sp>
            <p:nvSpPr>
              <p:cNvPr id="93" name="Line 29"/>
              <p:cNvSpPr>
                <a:spLocks noChangeShapeType="1"/>
              </p:cNvSpPr>
              <p:nvPr/>
            </p:nvSpPr>
            <p:spPr bwMode="auto">
              <a:xfrm flipH="1" flipV="1">
                <a:off x="4727576" y="3930650"/>
                <a:ext cx="0" cy="1338262"/>
              </a:xfrm>
              <a:prstGeom prst="line">
                <a:avLst/>
              </a:prstGeom>
              <a:gradFill>
                <a:gsLst>
                  <a:gs pos="0">
                    <a:srgbClr val="C00000">
                      <a:lumMod val="40000"/>
                      <a:lumOff val="60000"/>
                    </a:srgbClr>
                  </a:gs>
                  <a:gs pos="50000">
                    <a:srgbClr val="C00000"/>
                  </a:gs>
                  <a:gs pos="100000">
                    <a:srgbClr val="C00000">
                      <a:lumMod val="75000"/>
                    </a:srgbClr>
                  </a:gs>
                </a:gsLst>
                <a:lin ang="5400000" scaled="0"/>
              </a:gradFill>
              <a:ln cap="rnd" w="9525">
                <a:solidFill>
                  <a:sysClr lastClr="FFFFFF" val="window">
                    <a:lumMod val="65000"/>
                  </a:sysClr>
                </a:solidFill>
                <a:prstDash val="solid"/>
                <a:round/>
                <a:headEnd len="med" type="none" w="med"/>
                <a:tailEnd len="med" type="triangle" w="med"/>
              </a:ln>
              <a:extLst/>
            </p:spPr>
            <p:txBody>
              <a:bodyPr anchor="ctr"/>
              <a:lstStyle/>
              <a:p>
                <a:pPr algn="ctr" defTabSz="913996" fontAlgn="base">
                  <a:spcBef>
                    <a:spcPct val="0"/>
                  </a:spcBef>
                  <a:spcAft>
                    <a:spcPct val="0"/>
                  </a:spcAft>
                  <a:defRPr/>
                </a:pPr>
                <a:endParaRPr altLang="en-US" kern="0" lang="zh-CN" sz="1999">
                  <a:solidFill>
                    <a:sysClr lastClr="FFFFFF" val="window"/>
                  </a:solidFill>
                  <a:latin charset="-122" pitchFamily="34" typeface="微软雅黑"/>
                  <a:ea charset="-122" pitchFamily="34" typeface="微软雅黑"/>
                </a:endParaRPr>
              </a:p>
            </p:txBody>
          </p:sp>
          <p:sp>
            <p:nvSpPr>
              <p:cNvPr id="94" name="Rectangle 30"/>
              <p:cNvSpPr>
                <a:spLocks noChangeArrowheads="1"/>
              </p:cNvSpPr>
              <p:nvPr/>
            </p:nvSpPr>
            <p:spPr bwMode="auto">
              <a:xfrm>
                <a:off x="7278688" y="4513263"/>
                <a:ext cx="1905000" cy="60092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gn="ctr" defTabSz="913996">
                  <a:lnSpc>
                    <a:spcPct val="120000"/>
                  </a:lnSpc>
                </a:pPr>
                <a:r>
                  <a:rPr altLang="en-US" kern="0" lang="zh-CN" sz="1600">
                    <a:solidFill>
                      <a:prstClr val="black"/>
                    </a:solidFill>
                    <a:latin charset="-122" pitchFamily="34" typeface="微软雅黑"/>
                    <a:ea charset="-122" pitchFamily="34" typeface="微软雅黑"/>
                  </a:rPr>
                  <a:t>省重点科研项目数</a:t>
                </a:r>
              </a:p>
              <a:p>
                <a:pPr algn="ctr" defTabSz="913996">
                  <a:lnSpc>
                    <a:spcPct val="120000"/>
                  </a:lnSpc>
                </a:pPr>
                <a:r>
                  <a:rPr altLang="en-US" kern="0" lang="zh-CN" sz="1600">
                    <a:solidFill>
                      <a:prstClr val="black"/>
                    </a:solidFill>
                    <a:latin charset="-122" pitchFamily="34" typeface="微软雅黑"/>
                    <a:ea charset="-122" pitchFamily="34" typeface="微软雅黑"/>
                  </a:rPr>
                  <a:t>据调研 32 项</a:t>
                </a:r>
              </a:p>
            </p:txBody>
          </p:sp>
          <p:sp>
            <p:nvSpPr>
              <p:cNvPr id="95" name="Line 31"/>
              <p:cNvSpPr>
                <a:spLocks noChangeShapeType="1"/>
              </p:cNvSpPr>
              <p:nvPr/>
            </p:nvSpPr>
            <p:spPr bwMode="auto">
              <a:xfrm flipH="1" flipV="1">
                <a:off x="7288213" y="4041775"/>
                <a:ext cx="0" cy="1227137"/>
              </a:xfrm>
              <a:prstGeom prst="line">
                <a:avLst/>
              </a:prstGeom>
              <a:gradFill>
                <a:gsLst>
                  <a:gs pos="0">
                    <a:srgbClr val="C00000">
                      <a:lumMod val="40000"/>
                      <a:lumOff val="60000"/>
                    </a:srgbClr>
                  </a:gs>
                  <a:gs pos="50000">
                    <a:srgbClr val="C00000"/>
                  </a:gs>
                  <a:gs pos="100000">
                    <a:srgbClr val="C00000">
                      <a:lumMod val="75000"/>
                    </a:srgbClr>
                  </a:gs>
                </a:gsLst>
                <a:lin ang="5400000" scaled="0"/>
              </a:gradFill>
              <a:ln cap="rnd" w="9525">
                <a:solidFill>
                  <a:sysClr lastClr="FFFFFF" val="window">
                    <a:lumMod val="65000"/>
                  </a:sysClr>
                </a:solidFill>
                <a:prstDash val="solid"/>
                <a:round/>
                <a:headEnd len="med" type="none" w="med"/>
                <a:tailEnd len="med" type="triangle" w="med"/>
              </a:ln>
              <a:extLst/>
            </p:spPr>
            <p:txBody>
              <a:bodyPr anchor="ctr"/>
              <a:lstStyle/>
              <a:p>
                <a:pPr algn="ctr" defTabSz="913996" fontAlgn="base">
                  <a:spcBef>
                    <a:spcPct val="0"/>
                  </a:spcBef>
                  <a:spcAft>
                    <a:spcPct val="0"/>
                  </a:spcAft>
                  <a:defRPr/>
                </a:pPr>
                <a:endParaRPr altLang="en-US" kern="0" lang="zh-CN" sz="1999">
                  <a:solidFill>
                    <a:sysClr lastClr="FFFFFF" val="window"/>
                  </a:solidFill>
                  <a:latin charset="-122" pitchFamily="34" typeface="微软雅黑"/>
                  <a:ea charset="-122" pitchFamily="34" typeface="微软雅黑"/>
                </a:endParaRPr>
              </a:p>
            </p:txBody>
          </p:sp>
          <p:sp>
            <p:nvSpPr>
              <p:cNvPr id="101" name="Freeform 6"/>
              <p:cNvSpPr/>
              <p:nvPr/>
            </p:nvSpPr>
            <p:spPr bwMode="auto">
              <a:xfrm>
                <a:off x="1417638" y="3613150"/>
                <a:ext cx="838200" cy="363537"/>
              </a:xfrm>
              <a:custGeom>
                <a:gdLst>
                  <a:gd fmla="*/ 301406795 w 2331" name="T0"/>
                  <a:gd fmla="*/ 192091788 h 688" name="T1"/>
                  <a:gd fmla="*/ 13447518 w 2331" name="T2"/>
                  <a:gd fmla="*/ 38530166 h 688" name="T3"/>
                  <a:gd fmla="*/ 269727438 w 2331" name="T4"/>
                  <a:gd fmla="*/ 0 h 688" name="T5"/>
                  <a:gd fmla="*/ 301406795 w 2331" name="T6"/>
                  <a:gd fmla="*/ 192091788 h 688" name="T7"/>
                  <a:gd fmla="*/ 0 60000 65536" name="T8"/>
                  <a:gd fmla="*/ 0 60000 65536" name="T9"/>
                  <a:gd fmla="*/ 0 60000 65536" name="T10"/>
                  <a:gd fmla="*/ 0 60000 65536" name="T11"/>
                  <a:gd fmla="*/ 0 w 2331" name="T12"/>
                  <a:gd fmla="*/ 0 h 688" name="T13"/>
                  <a:gd fmla="*/ 2331 w 2331" name="T14"/>
                  <a:gd fmla="*/ 688 h 688" name="T15"/>
                </a:gdLst>
                <a:cxnLst>
                  <a:cxn ang="T8">
                    <a:pos x="T0" y="T1"/>
                  </a:cxn>
                  <a:cxn ang="T9">
                    <a:pos x="T2" y="T3"/>
                  </a:cxn>
                  <a:cxn ang="T10">
                    <a:pos x="T4" y="T5"/>
                  </a:cxn>
                  <a:cxn ang="T11">
                    <a:pos x="T6" y="T7"/>
                  </a:cxn>
                </a:cxnLst>
                <a:rect b="T15" l="T12" r="T14" t="T13"/>
                <a:pathLst>
                  <a:path h="688" w="2331">
                    <a:moveTo>
                      <a:pt x="2331" y="688"/>
                    </a:moveTo>
                    <a:cubicBezTo>
                      <a:pt x="2331" y="688"/>
                      <a:pt x="208" y="159"/>
                      <a:pt x="104" y="138"/>
                    </a:cubicBezTo>
                    <a:cubicBezTo>
                      <a:pt x="0" y="118"/>
                      <a:pt x="2086" y="0"/>
                      <a:pt x="2086" y="0"/>
                    </a:cubicBezTo>
                    <a:lnTo>
                      <a:pt x="2331" y="688"/>
                    </a:lnTo>
                    <a:close/>
                  </a:path>
                </a:pathLst>
              </a:custGeom>
              <a:gradFill rotWithShape="1">
                <a:gsLst>
                  <a:gs pos="0">
                    <a:srgbClr val="FFFFFF">
                      <a:alpha val="50000"/>
                    </a:srgbClr>
                  </a:gs>
                  <a:gs pos="100000">
                    <a:srgbClr val="666666">
                      <a:alpha val="34000"/>
                    </a:srgbClr>
                  </a:gs>
                </a:gsLst>
                <a:lin ang="0" scaled="1"/>
              </a:gradFill>
              <a:ln>
                <a:noFill/>
              </a:ln>
              <a:extLst>
                <a:ext uri="{91240B29-F687-4F45-9708-019B960494DF}">
                  <a14:hiddenLine w="9525">
                    <a:solidFill>
                      <a:srgbClr val="000000"/>
                    </a:solidFill>
                    <a:round/>
                    <a:headEnd/>
                    <a:tailEnd/>
                  </a14:hiddenLine>
                </a:ext>
              </a:extLst>
            </p:spPr>
            <p:txBody>
              <a:bodyPr/>
              <a:lstStyle/>
              <a:p>
                <a:pPr defTabSz="913996">
                  <a:defRPr/>
                </a:pPr>
                <a:endParaRPr altLang="en-US" kern="0" lang="zh-CN" sz="1699">
                  <a:solidFill>
                    <a:sysClr lastClr="000000" val="windowText"/>
                  </a:solidFill>
                  <a:latin charset="-122" pitchFamily="34" typeface="微软雅黑"/>
                  <a:ea charset="-122" pitchFamily="34" typeface="微软雅黑"/>
                </a:endParaRPr>
              </a:p>
            </p:txBody>
          </p:sp>
          <p:sp>
            <p:nvSpPr>
              <p:cNvPr id="102" name="Freeform 32"/>
              <p:cNvSpPr/>
              <p:nvPr/>
            </p:nvSpPr>
            <p:spPr bwMode="auto">
              <a:xfrm>
                <a:off x="2198688" y="4054475"/>
                <a:ext cx="23813" cy="1587"/>
              </a:xfrm>
              <a:custGeom>
                <a:gdLst>
                  <a:gd fmla="*/ 47254914 w 12" name="T0"/>
                  <a:gd fmla="*/ 0 h 1587" name="T1"/>
                  <a:gd fmla="*/ 0 w 12" name="T2"/>
                  <a:gd fmla="*/ 0 h 1587" name="T3"/>
                  <a:gd fmla="*/ 47254914 w 12" name="T4"/>
                  <a:gd fmla="*/ 0 h 1587" name="T5"/>
                  <a:gd fmla="*/ 47254914 w 12" name="T6"/>
                  <a:gd fmla="*/ 0 h 1587" name="T7"/>
                  <a:gd fmla="*/ 0 60000 65536" name="T8"/>
                  <a:gd fmla="*/ 0 60000 65536" name="T9"/>
                  <a:gd fmla="*/ 0 60000 65536" name="T10"/>
                  <a:gd fmla="*/ 0 60000 65536" name="T11"/>
                  <a:gd fmla="*/ 0 w 12" name="T12"/>
                  <a:gd fmla="*/ 0 h 1587" name="T13"/>
                  <a:gd fmla="*/ 12 w 12" name="T14"/>
                  <a:gd fmla="*/ 1587 h 1587" name="T15"/>
                </a:gdLst>
                <a:cxnLst>
                  <a:cxn ang="T8">
                    <a:pos x="T0" y="T1"/>
                  </a:cxn>
                  <a:cxn ang="T9">
                    <a:pos x="T2" y="T3"/>
                  </a:cxn>
                  <a:cxn ang="T10">
                    <a:pos x="T4" y="T5"/>
                  </a:cxn>
                  <a:cxn ang="T11">
                    <a:pos x="T6" y="T7"/>
                  </a:cxn>
                </a:cxnLst>
                <a:rect b="T15" l="T12" r="T14" t="T13"/>
                <a:pathLst>
                  <a:path h="1587" w="12">
                    <a:moveTo>
                      <a:pt x="12" y="0"/>
                    </a:moveTo>
                    <a:lnTo>
                      <a:pt x="0" y="0"/>
                    </a:lnTo>
                    <a:lnTo>
                      <a:pt x="12" y="0"/>
                    </a:lnTo>
                    <a:close/>
                  </a:path>
                </a:pathLst>
              </a:custGeom>
              <a:solidFill>
                <a:srgbClr val="0875F8"/>
              </a:solidFill>
              <a:ln>
                <a:noFill/>
              </a:ln>
              <a:extLst>
                <a:ext uri="{91240B29-F687-4F45-9708-019B960494DF}">
                  <a14:hiddenLine w="9525">
                    <a:solidFill>
                      <a:srgbClr val="000000"/>
                    </a:solidFill>
                    <a:round/>
                    <a:headEnd/>
                    <a:tailEnd/>
                  </a14:hiddenLine>
                </a:ext>
              </a:extLst>
            </p:spPr>
            <p:txBody>
              <a:bodyPr/>
              <a:lstStyle/>
              <a:p>
                <a:pPr defTabSz="913996">
                  <a:defRPr/>
                </a:pPr>
                <a:endParaRPr altLang="en-US" kern="0" lang="zh-CN" sz="1699">
                  <a:solidFill>
                    <a:sysClr lastClr="000000" val="windowText"/>
                  </a:solidFill>
                  <a:latin charset="-122" pitchFamily="34" typeface="微软雅黑"/>
                  <a:ea charset="-122" pitchFamily="34" typeface="微软雅黑"/>
                </a:endParaRPr>
              </a:p>
            </p:txBody>
          </p:sp>
          <p:sp>
            <p:nvSpPr>
              <p:cNvPr id="103" name="Freeform 39"/>
              <p:cNvSpPr/>
              <p:nvPr/>
            </p:nvSpPr>
            <p:spPr bwMode="auto">
              <a:xfrm>
                <a:off x="1855788" y="4543425"/>
                <a:ext cx="23813" cy="1587"/>
              </a:xfrm>
              <a:custGeom>
                <a:gdLst>
                  <a:gd fmla="*/ 47254914 w 12" name="T0"/>
                  <a:gd fmla="*/ 0 h 1587" name="T1"/>
                  <a:gd fmla="*/ 0 w 12" name="T2"/>
                  <a:gd fmla="*/ 0 h 1587" name="T3"/>
                  <a:gd fmla="*/ 47254914 w 12" name="T4"/>
                  <a:gd fmla="*/ 0 h 1587" name="T5"/>
                  <a:gd fmla="*/ 47254914 w 12" name="T6"/>
                  <a:gd fmla="*/ 0 h 1587" name="T7"/>
                  <a:gd fmla="*/ 0 60000 65536" name="T8"/>
                  <a:gd fmla="*/ 0 60000 65536" name="T9"/>
                  <a:gd fmla="*/ 0 60000 65536" name="T10"/>
                  <a:gd fmla="*/ 0 60000 65536" name="T11"/>
                  <a:gd fmla="*/ 0 w 12" name="T12"/>
                  <a:gd fmla="*/ 0 h 1587" name="T13"/>
                  <a:gd fmla="*/ 12 w 12" name="T14"/>
                  <a:gd fmla="*/ 1587 h 1587" name="T15"/>
                </a:gdLst>
                <a:cxnLst>
                  <a:cxn ang="T8">
                    <a:pos x="T0" y="T1"/>
                  </a:cxn>
                  <a:cxn ang="T9">
                    <a:pos x="T2" y="T3"/>
                  </a:cxn>
                  <a:cxn ang="T10">
                    <a:pos x="T4" y="T5"/>
                  </a:cxn>
                  <a:cxn ang="T11">
                    <a:pos x="T6" y="T7"/>
                  </a:cxn>
                </a:cxnLst>
                <a:rect b="T15" l="T12" r="T14" t="T13"/>
                <a:pathLst>
                  <a:path h="1587" w="12">
                    <a:moveTo>
                      <a:pt x="12" y="0"/>
                    </a:moveTo>
                    <a:lnTo>
                      <a:pt x="0" y="0"/>
                    </a:lnTo>
                    <a:lnTo>
                      <a:pt x="12" y="0"/>
                    </a:lnTo>
                    <a:close/>
                  </a:path>
                </a:pathLst>
              </a:custGeom>
              <a:solidFill>
                <a:srgbClr val="020202"/>
              </a:solidFill>
              <a:ln>
                <a:noFill/>
              </a:ln>
              <a:extLst>
                <a:ext uri="{91240B29-F687-4F45-9708-019B960494DF}">
                  <a14:hiddenLine w="9525">
                    <a:solidFill>
                      <a:srgbClr val="000000"/>
                    </a:solidFill>
                    <a:round/>
                    <a:headEnd/>
                    <a:tailEnd/>
                  </a14:hiddenLine>
                </a:ext>
              </a:extLst>
            </p:spPr>
            <p:txBody>
              <a:bodyPr/>
              <a:lstStyle/>
              <a:p>
                <a:pPr defTabSz="913996">
                  <a:defRPr/>
                </a:pPr>
                <a:endParaRPr altLang="en-US" kern="0" lang="zh-CN" sz="1699">
                  <a:solidFill>
                    <a:sysClr lastClr="000000" val="windowText"/>
                  </a:solidFill>
                  <a:latin charset="-122" pitchFamily="34" typeface="微软雅黑"/>
                  <a:ea charset="-122" pitchFamily="34" typeface="微软雅黑"/>
                </a:endParaRPr>
              </a:p>
            </p:txBody>
          </p:sp>
        </p:grpSp>
        <p:sp>
          <p:nvSpPr>
            <p:cNvPr id="64" name="Rectangle 20"/>
            <p:cNvSpPr>
              <a:spLocks noChangeArrowheads="1"/>
            </p:cNvSpPr>
            <p:nvPr/>
          </p:nvSpPr>
          <p:spPr bwMode="auto">
            <a:xfrm>
              <a:off x="464782" y="1902544"/>
              <a:ext cx="1868741" cy="60092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gn="ctr" defTabSz="913996">
                <a:lnSpc>
                  <a:spcPct val="120000"/>
                </a:lnSpc>
                <a:defRPr/>
              </a:pPr>
              <a:r>
                <a:rPr altLang="en-US" kern="0" lang="zh-CN" sz="1600">
                  <a:solidFill>
                    <a:prstClr val="black"/>
                  </a:solidFill>
                  <a:latin charset="-122" pitchFamily="34" typeface="微软雅黑"/>
                  <a:ea charset="-122" pitchFamily="34" typeface="微软雅黑"/>
                </a:rPr>
                <a:t>加强师资队伍</a:t>
              </a:r>
            </a:p>
            <a:p>
              <a:pPr algn="ctr" defTabSz="913996">
                <a:lnSpc>
                  <a:spcPct val="120000"/>
                </a:lnSpc>
                <a:defRPr/>
              </a:pPr>
              <a:r>
                <a:rPr altLang="en-US" kern="0" lang="zh-CN" sz="1600">
                  <a:solidFill>
                    <a:prstClr val="black"/>
                  </a:solidFill>
                  <a:latin charset="-122" pitchFamily="34" typeface="微软雅黑"/>
                  <a:ea charset="-122" pitchFamily="34" typeface="微软雅黑"/>
                </a:rPr>
                <a:t>完成教学任务</a:t>
              </a:r>
            </a:p>
          </p:txBody>
        </p:sp>
        <p:grpSp>
          <p:nvGrpSpPr>
            <p:cNvPr id="65" name="组合 64"/>
            <p:cNvGrpSpPr/>
            <p:nvPr/>
          </p:nvGrpSpPr>
          <p:grpSpPr>
            <a:xfrm>
              <a:off x="-133216" y="1680709"/>
              <a:ext cx="2066517" cy="2873190"/>
              <a:chOff x="433042" y="1154266"/>
              <a:chExt cx="2643234" cy="3675030"/>
            </a:xfrm>
          </p:grpSpPr>
          <p:sp>
            <p:nvSpPr>
              <p:cNvPr id="66" name="Freeform 3"/>
              <p:cNvSpPr/>
              <p:nvPr/>
            </p:nvSpPr>
            <p:spPr bwMode="auto">
              <a:xfrm>
                <a:off x="433042" y="3837337"/>
                <a:ext cx="1234970" cy="456143"/>
              </a:xfrm>
              <a:custGeom>
                <a:cxnLst>
                  <a:cxn ang="0">
                    <a:pos x="2331" y="688"/>
                  </a:cxn>
                  <a:cxn ang="0">
                    <a:pos x="104" y="138"/>
                  </a:cxn>
                  <a:cxn ang="0">
                    <a:pos x="2086" y="0"/>
                  </a:cxn>
                  <a:cxn ang="0">
                    <a:pos x="2331" y="688"/>
                  </a:cxn>
                </a:cxnLst>
                <a:rect b="b" l="0" r="r" t="0"/>
                <a:pathLst>
                  <a:path h="688" w="2331">
                    <a:moveTo>
                      <a:pt x="2331" y="688"/>
                    </a:moveTo>
                    <a:cubicBezTo>
                      <a:pt x="2331" y="688"/>
                      <a:pt x="208" y="159"/>
                      <a:pt x="104" y="138"/>
                    </a:cubicBezTo>
                    <a:cubicBezTo>
                      <a:pt x="0" y="118"/>
                      <a:pt x="2086" y="0"/>
                      <a:pt x="2086" y="0"/>
                    </a:cubicBezTo>
                    <a:lnTo>
                      <a:pt x="2331" y="688"/>
                    </a:lnTo>
                    <a:close/>
                  </a:path>
                </a:pathLst>
              </a:custGeom>
              <a:gradFill>
                <a:gsLst>
                  <a:gs pos="0">
                    <a:sysClr lastClr="000000" val="windowText">
                      <a:alpha val="0"/>
                    </a:sysClr>
                  </a:gs>
                  <a:gs pos="100000">
                    <a:sysClr lastClr="000000" val="windowText">
                      <a:alpha val="46000"/>
                    </a:sysClr>
                  </a:gs>
                </a:gsLst>
                <a:lin ang="5400000" scaled="0"/>
              </a:gradFill>
              <a:ln cap="rnd" w="9525">
                <a:noFill/>
                <a:prstDash val="solid"/>
                <a:round/>
              </a:ln>
            </p:spPr>
            <p:txBody>
              <a:bodyPr anchor="ctr"/>
              <a:lstStyle/>
              <a:p>
                <a:pPr algn="ctr" defTabSz="913996" fontAlgn="base">
                  <a:spcBef>
                    <a:spcPct val="0"/>
                  </a:spcBef>
                  <a:spcAft>
                    <a:spcPct val="0"/>
                  </a:spcAft>
                  <a:defRPr/>
                </a:pPr>
                <a:endParaRPr altLang="en-US" kern="0" lang="zh-CN" sz="1999">
                  <a:solidFill>
                    <a:sysClr lastClr="FFFFFF" val="window"/>
                  </a:solidFill>
                  <a:latin charset="-122" pitchFamily="34" typeface="微软雅黑"/>
                  <a:ea charset="-122" pitchFamily="34" typeface="微软雅黑"/>
                </a:endParaRPr>
              </a:p>
            </p:txBody>
          </p:sp>
          <p:sp>
            <p:nvSpPr>
              <p:cNvPr id="67" name="Freeform 8"/>
              <p:cNvSpPr/>
              <p:nvPr/>
            </p:nvSpPr>
            <p:spPr bwMode="auto">
              <a:xfrm>
                <a:off x="1671995" y="2540619"/>
                <a:ext cx="1404281" cy="1746884"/>
              </a:xfrm>
              <a:custGeom>
                <a:gdLst>
                  <a:gd fmla="*/ 0 w 1006" name="T0"/>
                  <a:gd fmla="*/ 0 h 1251" name="T1"/>
                  <a:gd fmla="*/ 0 w 1006" name="T2"/>
                  <a:gd fmla="*/ 1549419556 h 1251" name="T3"/>
                  <a:gd fmla="*/ 1245111113 w 1006" name="T4"/>
                  <a:gd fmla="*/ 1429280965 h 1251" name="T5"/>
                  <a:gd fmla="*/ 1245111113 w 1006" name="T6"/>
                  <a:gd fmla="*/ 100322306 h 1251" name="T7"/>
                  <a:gd fmla="*/ 0 w 1006" name="T8"/>
                  <a:gd fmla="*/ 0 h 1251" name="T9"/>
                  <a:gd fmla="*/ 0 60000 65536" name="T10"/>
                  <a:gd fmla="*/ 0 60000 65536" name="T11"/>
                  <a:gd fmla="*/ 0 60000 65536" name="T12"/>
                  <a:gd fmla="*/ 0 60000 65536" name="T13"/>
                  <a:gd fmla="*/ 0 60000 65536" name="T14"/>
                  <a:gd fmla="*/ 0 w 1006" name="T15"/>
                  <a:gd fmla="*/ 0 h 1251" name="T16"/>
                  <a:gd fmla="*/ 1006 w 1006" name="T17"/>
                  <a:gd fmla="*/ 1251 h 1251" name="T18"/>
                </a:gdLst>
                <a:cxnLst>
                  <a:cxn ang="T10">
                    <a:pos x="T0" y="T1"/>
                  </a:cxn>
                  <a:cxn ang="T11">
                    <a:pos x="T2" y="T3"/>
                  </a:cxn>
                  <a:cxn ang="T12">
                    <a:pos x="T4" y="T5"/>
                  </a:cxn>
                  <a:cxn ang="T13">
                    <a:pos x="T6" y="T7"/>
                  </a:cxn>
                  <a:cxn ang="T14">
                    <a:pos x="T8" y="T9"/>
                  </a:cxn>
                </a:cxnLst>
                <a:rect b="T18" l="T15" r="T17" t="T16"/>
                <a:pathLst>
                  <a:path h="1251" w="1004">
                    <a:moveTo>
                      <a:pt x="0" y="0"/>
                    </a:moveTo>
                    <a:lnTo>
                      <a:pt x="0" y="1251"/>
                    </a:lnTo>
                    <a:lnTo>
                      <a:pt x="1006" y="1154"/>
                    </a:lnTo>
                    <a:lnTo>
                      <a:pt x="1006" y="81"/>
                    </a:lnTo>
                    <a:lnTo>
                      <a:pt x="0" y="0"/>
                    </a:lnTo>
                    <a:close/>
                  </a:path>
                </a:pathLst>
              </a:custGeom>
              <a:gradFill>
                <a:gsLst>
                  <a:gs pos="33000">
                    <a:srgbClr val="C00000">
                      <a:lumMod val="60000"/>
                      <a:lumOff val="40000"/>
                    </a:srgbClr>
                  </a:gs>
                  <a:gs pos="100000">
                    <a:srgbClr val="C00000"/>
                  </a:gs>
                </a:gsLst>
                <a:lin ang="5400000" scaled="0"/>
              </a:gradFill>
              <a:ln algn="ctr" cap="flat" cmpd="sng" w="3175">
                <a:noFill/>
                <a:prstDash val="solid"/>
              </a:ln>
              <a:effectLst/>
              <a:extLst/>
            </p:spPr>
            <p:txBody>
              <a:bodyPr anchor="ctr"/>
              <a:lstStyle/>
              <a:p>
                <a:pPr defTabSz="913996">
                  <a:lnSpc>
                    <a:spcPct val="120000"/>
                  </a:lnSpc>
                  <a:defRPr/>
                </a:pPr>
                <a:endParaRPr altLang="en-US" kern="0" lang="zh-CN" sz="1200">
                  <a:solidFill>
                    <a:srgbClr val="F9F9F9"/>
                  </a:solidFill>
                  <a:latin charset="-122" pitchFamily="34" typeface="微软雅黑"/>
                  <a:ea charset="-122" pitchFamily="34" typeface="微软雅黑"/>
                </a:endParaRPr>
              </a:p>
            </p:txBody>
          </p:sp>
          <p:sp>
            <p:nvSpPr>
              <p:cNvPr id="68" name="Freeform 9"/>
              <p:cNvSpPr/>
              <p:nvPr/>
            </p:nvSpPr>
            <p:spPr bwMode="auto">
              <a:xfrm>
                <a:off x="1197926" y="2540619"/>
                <a:ext cx="474069" cy="1746884"/>
              </a:xfrm>
              <a:custGeom>
                <a:gdLst>
                  <a:gd fmla="*/ 0 w 339" name="T0"/>
                  <a:gd fmla="*/ 136240017 h 1251" name="T1"/>
                  <a:gd fmla="*/ 0 w 339" name="T2"/>
                  <a:gd fmla="*/ 1337628145 h 1251" name="T3"/>
                  <a:gd fmla="*/ 421096551 w 339" name="T4"/>
                  <a:gd fmla="*/ 1549419556 h 1251" name="T5"/>
                  <a:gd fmla="*/ 421096551 w 339" name="T6"/>
                  <a:gd fmla="*/ 0 h 1251" name="T7"/>
                  <a:gd fmla="*/ 0 w 339" name="T8"/>
                  <a:gd fmla="*/ 136240017 h 1251" name="T9"/>
                  <a:gd fmla="*/ 0 60000 65536" name="T10"/>
                  <a:gd fmla="*/ 0 60000 65536" name="T11"/>
                  <a:gd fmla="*/ 0 60000 65536" name="T12"/>
                  <a:gd fmla="*/ 0 60000 65536" name="T13"/>
                  <a:gd fmla="*/ 0 60000 65536" name="T14"/>
                  <a:gd fmla="*/ 0 w 339" name="T15"/>
                  <a:gd fmla="*/ 0 h 1251" name="T16"/>
                  <a:gd fmla="*/ 339 w 339" name="T17"/>
                  <a:gd fmla="*/ 1251 h 1251" name="T18"/>
                </a:gdLst>
                <a:cxnLst>
                  <a:cxn ang="T10">
                    <a:pos x="T0" y="T1"/>
                  </a:cxn>
                  <a:cxn ang="T11">
                    <a:pos x="T2" y="T3"/>
                  </a:cxn>
                  <a:cxn ang="T12">
                    <a:pos x="T4" y="T5"/>
                  </a:cxn>
                  <a:cxn ang="T13">
                    <a:pos x="T6" y="T7"/>
                  </a:cxn>
                  <a:cxn ang="T14">
                    <a:pos x="T8" y="T9"/>
                  </a:cxn>
                </a:cxnLst>
                <a:rect b="T18" l="T15" r="T17" t="T16"/>
                <a:pathLst>
                  <a:path h="1251" w="339">
                    <a:moveTo>
                      <a:pt x="0" y="110"/>
                    </a:moveTo>
                    <a:lnTo>
                      <a:pt x="0" y="1080"/>
                    </a:lnTo>
                    <a:lnTo>
                      <a:pt x="339" y="1251"/>
                    </a:lnTo>
                    <a:lnTo>
                      <a:pt x="339" y="0"/>
                    </a:lnTo>
                    <a:lnTo>
                      <a:pt x="0" y="110"/>
                    </a:lnTo>
                    <a:close/>
                  </a:path>
                </a:pathLst>
              </a:custGeom>
              <a:gradFill>
                <a:gsLst>
                  <a:gs pos="33000">
                    <a:srgbClr val="C00000"/>
                  </a:gs>
                  <a:gs pos="100000">
                    <a:srgbClr val="C00000">
                      <a:lumMod val="75000"/>
                    </a:srgbClr>
                  </a:gs>
                </a:gsLst>
                <a:lin ang="5400000" scaled="0"/>
              </a:gradFill>
              <a:ln algn="ctr" cap="flat" cmpd="sng" w="3175">
                <a:noFill/>
                <a:prstDash val="solid"/>
              </a:ln>
              <a:effectLst/>
              <a:extLst/>
            </p:spPr>
            <p:txBody>
              <a:bodyPr anchor="ctr"/>
              <a:lstStyle/>
              <a:p>
                <a:pPr defTabSz="913996">
                  <a:lnSpc>
                    <a:spcPct val="120000"/>
                  </a:lnSpc>
                  <a:defRPr/>
                </a:pPr>
                <a:endParaRPr altLang="en-US" kern="0" lang="zh-CN" sz="1200">
                  <a:solidFill>
                    <a:srgbClr val="F9F9F9"/>
                  </a:solidFill>
                  <a:latin charset="-122" pitchFamily="34" typeface="微软雅黑"/>
                  <a:ea charset="-122" pitchFamily="34" typeface="微软雅黑"/>
                </a:endParaRPr>
              </a:p>
            </p:txBody>
          </p:sp>
          <p:sp>
            <p:nvSpPr>
              <p:cNvPr id="69" name="Line 21"/>
              <p:cNvSpPr>
                <a:spLocks noChangeShapeType="1"/>
              </p:cNvSpPr>
              <p:nvPr/>
            </p:nvSpPr>
            <p:spPr bwMode="auto">
              <a:xfrm flipH="1" flipV="1">
                <a:off x="1227805" y="1154266"/>
                <a:ext cx="0" cy="1497899"/>
              </a:xfrm>
              <a:prstGeom prst="line">
                <a:avLst/>
              </a:prstGeom>
              <a:gradFill>
                <a:gsLst>
                  <a:gs pos="0">
                    <a:srgbClr val="C00000">
                      <a:lumMod val="40000"/>
                      <a:lumOff val="60000"/>
                    </a:srgbClr>
                  </a:gs>
                  <a:gs pos="50000">
                    <a:srgbClr val="C00000"/>
                  </a:gs>
                  <a:gs pos="100000">
                    <a:srgbClr val="C00000">
                      <a:lumMod val="75000"/>
                    </a:srgbClr>
                  </a:gs>
                </a:gsLst>
                <a:lin ang="5400000" scaled="0"/>
              </a:gradFill>
              <a:ln cap="rnd" w="9525">
                <a:solidFill>
                  <a:sysClr lastClr="FFFFFF" val="window">
                    <a:lumMod val="65000"/>
                  </a:sysClr>
                </a:solidFill>
                <a:prstDash val="solid"/>
                <a:round/>
                <a:headEnd len="med" type="none" w="med"/>
                <a:tailEnd len="med" type="triangle" w="med"/>
              </a:ln>
              <a:extLst/>
            </p:spPr>
            <p:txBody>
              <a:bodyPr anchor="ctr"/>
              <a:lstStyle/>
              <a:p>
                <a:pPr algn="ctr" defTabSz="913996" fontAlgn="base">
                  <a:spcBef>
                    <a:spcPct val="0"/>
                  </a:spcBef>
                  <a:spcAft>
                    <a:spcPct val="0"/>
                  </a:spcAft>
                  <a:defRPr/>
                </a:pPr>
                <a:endParaRPr altLang="en-US" kern="0" lang="zh-CN" sz="1999">
                  <a:solidFill>
                    <a:sysClr lastClr="FFFFFF" val="window"/>
                  </a:solidFill>
                  <a:latin charset="-122" pitchFamily="34" typeface="微软雅黑"/>
                  <a:ea charset="-122" pitchFamily="34" typeface="微软雅黑"/>
                </a:endParaRPr>
              </a:p>
            </p:txBody>
          </p:sp>
          <p:sp>
            <p:nvSpPr>
              <p:cNvPr id="71" name="Freeform 39"/>
              <p:cNvSpPr/>
              <p:nvPr/>
            </p:nvSpPr>
            <p:spPr bwMode="auto">
              <a:xfrm>
                <a:off x="2895014" y="4827305"/>
                <a:ext cx="29879" cy="1991"/>
              </a:xfrm>
              <a:custGeom>
                <a:gdLst>
                  <a:gd fmla="*/ 47254914 w 12" name="T0"/>
                  <a:gd fmla="*/ 0 h 1587" name="T1"/>
                  <a:gd fmla="*/ 0 w 12" name="T2"/>
                  <a:gd fmla="*/ 0 h 1587" name="T3"/>
                  <a:gd fmla="*/ 47254914 w 12" name="T4"/>
                  <a:gd fmla="*/ 0 h 1587" name="T5"/>
                  <a:gd fmla="*/ 47254914 w 12" name="T6"/>
                  <a:gd fmla="*/ 0 h 1587" name="T7"/>
                  <a:gd fmla="*/ 0 60000 65536" name="T8"/>
                  <a:gd fmla="*/ 0 60000 65536" name="T9"/>
                  <a:gd fmla="*/ 0 60000 65536" name="T10"/>
                  <a:gd fmla="*/ 0 60000 65536" name="T11"/>
                  <a:gd fmla="*/ 0 w 12" name="T12"/>
                  <a:gd fmla="*/ 0 h 1587" name="T13"/>
                  <a:gd fmla="*/ 12 w 12" name="T14"/>
                  <a:gd fmla="*/ 1587 h 1587" name="T15"/>
                </a:gdLst>
                <a:cxnLst>
                  <a:cxn ang="T8">
                    <a:pos x="T0" y="T1"/>
                  </a:cxn>
                  <a:cxn ang="T9">
                    <a:pos x="T2" y="T3"/>
                  </a:cxn>
                  <a:cxn ang="T10">
                    <a:pos x="T4" y="T5"/>
                  </a:cxn>
                  <a:cxn ang="T11">
                    <a:pos x="T6" y="T7"/>
                  </a:cxn>
                </a:cxnLst>
                <a:rect b="T15" l="T12" r="T14" t="T13"/>
                <a:pathLst>
                  <a:path h="1587" w="12">
                    <a:moveTo>
                      <a:pt x="12" y="0"/>
                    </a:moveTo>
                    <a:lnTo>
                      <a:pt x="0" y="0"/>
                    </a:lnTo>
                    <a:lnTo>
                      <a:pt x="12" y="0"/>
                    </a:lnTo>
                    <a:close/>
                  </a:path>
                </a:pathLst>
              </a:custGeom>
              <a:gradFill>
                <a:gsLst>
                  <a:gs pos="0">
                    <a:srgbClr val="C00000">
                      <a:lumMod val="40000"/>
                      <a:lumOff val="60000"/>
                    </a:srgbClr>
                  </a:gs>
                  <a:gs pos="50000">
                    <a:srgbClr val="C00000"/>
                  </a:gs>
                  <a:gs pos="100000">
                    <a:srgbClr val="C00000">
                      <a:lumMod val="75000"/>
                    </a:srgbClr>
                  </a:gs>
                </a:gsLst>
                <a:lin ang="5400000" scaled="0"/>
              </a:gradFill>
              <a:ln cap="rnd" w="9525">
                <a:solidFill>
                  <a:srgbClr val="C00000">
                    <a:lumMod val="40000"/>
                    <a:lumOff val="60000"/>
                  </a:srgbClr>
                </a:solidFill>
                <a:prstDash val="solid"/>
                <a:round/>
              </a:ln>
              <a:extLst/>
            </p:spPr>
            <p:txBody>
              <a:bodyPr anchor="ctr"/>
              <a:lstStyle/>
              <a:p>
                <a:pPr algn="ctr" defTabSz="913996" fontAlgn="base">
                  <a:spcBef>
                    <a:spcPct val="0"/>
                  </a:spcBef>
                  <a:spcAft>
                    <a:spcPct val="0"/>
                  </a:spcAft>
                  <a:defRPr/>
                </a:pPr>
                <a:endParaRPr altLang="en-US" kern="0" lang="zh-CN" sz="1999">
                  <a:solidFill>
                    <a:sysClr lastClr="FFFFFF" val="window"/>
                  </a:solidFill>
                  <a:latin charset="-122" pitchFamily="34" typeface="微软雅黑"/>
                  <a:ea charset="-122" pitchFamily="34" typeface="微软雅黑"/>
                </a:endParaRPr>
              </a:p>
            </p:txBody>
          </p:sp>
        </p:grpSp>
      </p:grpSp>
      <p:sp>
        <p:nvSpPr>
          <p:cNvPr id="104" name="TextBox 103"/>
          <p:cNvSpPr txBox="1"/>
          <p:nvPr/>
        </p:nvSpPr>
        <p:spPr>
          <a:xfrm>
            <a:off x="1912505" y="3854189"/>
            <a:ext cx="1298638" cy="350332"/>
          </a:xfrm>
          <a:prstGeom prst="rect">
            <a:avLst/>
          </a:prstGeom>
          <a:noFill/>
        </p:spPr>
        <p:txBody>
          <a:bodyPr bIns="45702" lIns="91403" rIns="91403" rtlCol="0" tIns="45702" wrap="square">
            <a:spAutoFit/>
          </a:bodyPr>
          <a:lstStyle/>
          <a:p>
            <a:pPr algn="ctr" defTabSz="913996"/>
            <a:r>
              <a:rPr altLang="en-US" b="1" lang="zh-CN" sz="1699">
                <a:solidFill>
                  <a:prstClr val="black"/>
                </a:solidFill>
                <a:latin charset="-122" pitchFamily="34" typeface="微软雅黑"/>
                <a:ea charset="-122" pitchFamily="34" typeface="微软雅黑"/>
              </a:rPr>
              <a:t>教学任务</a:t>
            </a:r>
          </a:p>
        </p:txBody>
      </p:sp>
      <p:sp>
        <p:nvSpPr>
          <p:cNvPr id="105" name="TextBox 104"/>
          <p:cNvSpPr txBox="1"/>
          <p:nvPr/>
        </p:nvSpPr>
        <p:spPr>
          <a:xfrm>
            <a:off x="3378845" y="3815149"/>
            <a:ext cx="1436886" cy="350332"/>
          </a:xfrm>
          <a:prstGeom prst="rect">
            <a:avLst/>
          </a:prstGeom>
          <a:noFill/>
        </p:spPr>
        <p:txBody>
          <a:bodyPr bIns="45702" lIns="91403" rIns="91403" rtlCol="0" tIns="45702" wrap="square">
            <a:spAutoFit/>
          </a:bodyPr>
          <a:lstStyle/>
          <a:p>
            <a:pPr algn="ctr" defTabSz="913996"/>
            <a:r>
              <a:rPr altLang="en-US" b="1" lang="zh-CN" sz="1699">
                <a:solidFill>
                  <a:prstClr val="black"/>
                </a:solidFill>
                <a:latin charset="-122" pitchFamily="34" typeface="微软雅黑"/>
                <a:ea charset="-122" pitchFamily="34" typeface="微软雅黑"/>
              </a:rPr>
              <a:t>开展新技术</a:t>
            </a:r>
          </a:p>
        </p:txBody>
      </p:sp>
      <p:sp>
        <p:nvSpPr>
          <p:cNvPr id="106" name="TextBox 105"/>
          <p:cNvSpPr txBox="1"/>
          <p:nvPr/>
        </p:nvSpPr>
        <p:spPr>
          <a:xfrm>
            <a:off x="4745747" y="3838101"/>
            <a:ext cx="1436886" cy="350332"/>
          </a:xfrm>
          <a:prstGeom prst="rect">
            <a:avLst/>
          </a:prstGeom>
          <a:noFill/>
        </p:spPr>
        <p:txBody>
          <a:bodyPr bIns="45702" lIns="91403" rIns="91403" rtlCol="0" tIns="45702" wrap="square">
            <a:spAutoFit/>
          </a:bodyPr>
          <a:lstStyle/>
          <a:p>
            <a:pPr algn="ctr" defTabSz="913996"/>
            <a:r>
              <a:rPr altLang="en-US" b="1" lang="zh-CN" sz="1699">
                <a:solidFill>
                  <a:prstClr val="black"/>
                </a:solidFill>
                <a:latin charset="-122" pitchFamily="34" typeface="微软雅黑"/>
                <a:ea charset="-122" pitchFamily="34" typeface="微软雅黑"/>
              </a:rPr>
              <a:t>课程编辑</a:t>
            </a:r>
          </a:p>
        </p:txBody>
      </p:sp>
      <p:sp>
        <p:nvSpPr>
          <p:cNvPr id="107" name="TextBox 106"/>
          <p:cNvSpPr txBox="1"/>
          <p:nvPr/>
        </p:nvSpPr>
        <p:spPr>
          <a:xfrm>
            <a:off x="5935212" y="3805844"/>
            <a:ext cx="1436886" cy="350332"/>
          </a:xfrm>
          <a:prstGeom prst="rect">
            <a:avLst/>
          </a:prstGeom>
          <a:noFill/>
        </p:spPr>
        <p:txBody>
          <a:bodyPr bIns="45702" lIns="91403" rIns="91403" rtlCol="0" tIns="45702" wrap="square">
            <a:spAutoFit/>
          </a:bodyPr>
          <a:lstStyle/>
          <a:p>
            <a:pPr algn="ctr" defTabSz="913996"/>
            <a:r>
              <a:rPr altLang="en-US" b="1" lang="zh-CN" sz="1699">
                <a:solidFill>
                  <a:prstClr val="black"/>
                </a:solidFill>
                <a:latin charset="-122" pitchFamily="34" typeface="微软雅黑"/>
                <a:ea charset="-122" pitchFamily="34" typeface="微软雅黑"/>
              </a:rPr>
              <a:t>临床取证</a:t>
            </a:r>
          </a:p>
        </p:txBody>
      </p:sp>
      <p:sp>
        <p:nvSpPr>
          <p:cNvPr id="108" name="TextBox 107"/>
          <p:cNvSpPr txBox="1"/>
          <p:nvPr/>
        </p:nvSpPr>
        <p:spPr>
          <a:xfrm>
            <a:off x="7299124" y="3778876"/>
            <a:ext cx="1436886" cy="350332"/>
          </a:xfrm>
          <a:prstGeom prst="rect">
            <a:avLst/>
          </a:prstGeom>
          <a:noFill/>
        </p:spPr>
        <p:txBody>
          <a:bodyPr bIns="45702" lIns="91403" rIns="91403" rtlCol="0" tIns="45702" wrap="square">
            <a:spAutoFit/>
          </a:bodyPr>
          <a:lstStyle/>
          <a:p>
            <a:pPr algn="ctr" defTabSz="913996"/>
            <a:r>
              <a:rPr altLang="en-US" b="1" lang="zh-CN" sz="1699">
                <a:solidFill>
                  <a:prstClr val="black"/>
                </a:solidFill>
                <a:latin charset="-122" pitchFamily="34" typeface="微软雅黑"/>
                <a:ea charset="-122" pitchFamily="34" typeface="微软雅黑"/>
              </a:rPr>
              <a:t>远程会诊</a:t>
            </a:r>
          </a:p>
        </p:txBody>
      </p:sp>
      <p:sp>
        <p:nvSpPr>
          <p:cNvPr id="109" name="TextBox 108"/>
          <p:cNvSpPr txBox="1"/>
          <p:nvPr/>
        </p:nvSpPr>
        <p:spPr>
          <a:xfrm>
            <a:off x="8841174" y="3783762"/>
            <a:ext cx="1436886" cy="350332"/>
          </a:xfrm>
          <a:prstGeom prst="rect">
            <a:avLst/>
          </a:prstGeom>
          <a:noFill/>
        </p:spPr>
        <p:txBody>
          <a:bodyPr bIns="45702" lIns="91403" rIns="91403" rtlCol="0" tIns="45702" wrap="square">
            <a:spAutoFit/>
          </a:bodyPr>
          <a:lstStyle/>
          <a:p>
            <a:pPr algn="ctr" defTabSz="913996"/>
            <a:r>
              <a:rPr altLang="en-US" b="1" lang="zh-CN" sz="1699">
                <a:solidFill>
                  <a:prstClr val="black"/>
                </a:solidFill>
                <a:latin charset="-122" pitchFamily="34" typeface="微软雅黑"/>
                <a:ea charset="-122" pitchFamily="34" typeface="微软雅黑"/>
              </a:rPr>
              <a:t>科研数据</a:t>
            </a:r>
          </a:p>
        </p:txBody>
      </p:sp>
      <p:sp>
        <p:nvSpPr>
          <p:cNvPr id="45" name="矩形 44"/>
          <p:cNvSpPr/>
          <p:nvPr/>
        </p:nvSpPr>
        <p:spPr>
          <a:xfrm>
            <a:off x="912774" y="7787"/>
            <a:ext cx="2159678" cy="68562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3996"/>
            <a:r>
              <a:rPr altLang="en-US" b="1" lang="zh-CN" sz="2799">
                <a:solidFill>
                  <a:prstClr val="white"/>
                </a:solidFill>
                <a:latin charset="-122" pitchFamily="34" typeface="微软雅黑"/>
                <a:ea charset="-122" pitchFamily="34" typeface="微软雅黑"/>
              </a:rPr>
              <a:t>管理规划</a:t>
            </a:r>
          </a:p>
        </p:txBody>
      </p:sp>
      <p:cxnSp>
        <p:nvCxnSpPr>
          <p:cNvPr id="46" name="直接连接符 45"/>
          <p:cNvCxnSpPr/>
          <p:nvPr/>
        </p:nvCxnSpPr>
        <p:spPr>
          <a:xfrm>
            <a:off x="0" y="693408"/>
            <a:ext cx="12188826" cy="0"/>
          </a:xfrm>
          <a:prstGeom prst="line">
            <a:avLst/>
          </a:prstGeom>
          <a:ln>
            <a:solidFill>
              <a:schemeClr val="bg1">
                <a:lumMod val="75000"/>
                <a:alpha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val="2885892884"/>
      </p:ext>
    </p:extLst>
  </p:cSld>
  <p:clrMapOvr>
    <a:masterClrMapping/>
  </p:clrMapOvr>
  <p:transition spd="slow">
    <p:push dir="u"/>
  </p:transition>
  <p:timing/>
</p:sld>
</file>

<file path=ppt/slides/slide3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文本框 10"/>
          <p:cNvSpPr txBox="1"/>
          <p:nvPr/>
        </p:nvSpPr>
        <p:spPr>
          <a:xfrm>
            <a:off x="4901619" y="950782"/>
            <a:ext cx="2122800" cy="472576"/>
          </a:xfrm>
          <a:prstGeom prst="rect">
            <a:avLst/>
          </a:prstGeom>
          <a:solidFill>
            <a:schemeClr val="tx2">
              <a:alpha val="20000"/>
            </a:schemeClr>
          </a:solidFill>
          <a:ln algn="ctr" cap="rnd" w="12700">
            <a:solidFill>
              <a:schemeClr val="tx2"/>
            </a:solidFill>
            <a:prstDash val="sysDash"/>
            <a:round/>
          </a:ln>
          <a:effectLst/>
          <a:extLst/>
        </p:spPr>
        <p:txBody>
          <a:bodyPr anchor="ctr" bIns="45702" lIns="91403" rIns="91403" tIns="45702" wrap="none"/>
          <a:lstStyle>
            <a:defPPr>
              <a:defRPr lang="zh-CN"/>
            </a:defPPr>
            <a:lvl1pPr fontAlgn="base" indent="97187" latinLnBrk="1">
              <a:spcBef>
                <a:spcPct val="0"/>
              </a:spcBef>
              <a:spcAft>
                <a:spcPct val="0"/>
              </a:spcAft>
              <a:defRPr b="1" kumimoji="1" sz="2400">
                <a:solidFill>
                  <a:schemeClr val="tx2"/>
                </a:solidFill>
                <a:latin charset="-122" pitchFamily="34" typeface="微软雅黑"/>
                <a:ea charset="-122" pitchFamily="34" typeface="微软雅黑"/>
              </a:defRPr>
            </a:lvl1pPr>
          </a:lstStyle>
          <a:p>
            <a:pPr defTabSz="913996"/>
            <a:r>
              <a:rPr altLang="en-US" lang="zh-CN" sz="2399">
                <a:solidFill>
                  <a:srgbClr val="1F497D"/>
                </a:solidFill>
              </a:rPr>
              <a:t>导入临床路径</a:t>
            </a:r>
          </a:p>
        </p:txBody>
      </p:sp>
      <p:sp>
        <p:nvSpPr>
          <p:cNvPr id="3" name="圆角矩形 2"/>
          <p:cNvSpPr/>
          <p:nvPr/>
        </p:nvSpPr>
        <p:spPr>
          <a:xfrm>
            <a:off x="4800194" y="1856110"/>
            <a:ext cx="2375645" cy="1151828"/>
          </a:xfrm>
          <a:prstGeom prst="round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3996"/>
            <a:r>
              <a:rPr altLang="en-US" b="1" lang="zh-CN" sz="1999">
                <a:solidFill>
                  <a:prstClr val="white"/>
                </a:solidFill>
                <a:latin charset="-122" pitchFamily="34" typeface="微软雅黑"/>
                <a:ea charset="-122" pitchFamily="34" typeface="微软雅黑"/>
              </a:rPr>
              <a:t>按病种设计最佳</a:t>
            </a:r>
          </a:p>
          <a:p>
            <a:pPr algn="ctr" defTabSz="913996"/>
            <a:r>
              <a:rPr altLang="en-US" b="1" lang="zh-CN" sz="1999">
                <a:solidFill>
                  <a:prstClr val="white"/>
                </a:solidFill>
                <a:latin charset="-122" pitchFamily="34" typeface="微软雅黑"/>
                <a:ea charset="-122" pitchFamily="34" typeface="微软雅黑"/>
              </a:rPr>
              <a:t>医疗和护理方案</a:t>
            </a:r>
          </a:p>
        </p:txBody>
      </p:sp>
      <p:sp>
        <p:nvSpPr>
          <p:cNvPr id="4" name="圆角矩形 3"/>
          <p:cNvSpPr/>
          <p:nvPr/>
        </p:nvSpPr>
        <p:spPr>
          <a:xfrm>
            <a:off x="8183689" y="1842659"/>
            <a:ext cx="2375645" cy="1151828"/>
          </a:xfrm>
          <a:prstGeom prst="round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3996"/>
            <a:r>
              <a:rPr altLang="en-US" b="1" lang="zh-CN" sz="1999">
                <a:solidFill>
                  <a:prstClr val="white"/>
                </a:solidFill>
                <a:latin charset="-122" pitchFamily="34" typeface="微软雅黑"/>
                <a:ea charset="-122" pitchFamily="34" typeface="微软雅黑"/>
              </a:rPr>
              <a:t>根据病情合理安排</a:t>
            </a:r>
          </a:p>
          <a:p>
            <a:pPr algn="ctr" defTabSz="913996"/>
            <a:r>
              <a:rPr altLang="en-US" b="1" lang="zh-CN" sz="1999">
                <a:solidFill>
                  <a:prstClr val="white"/>
                </a:solidFill>
                <a:latin charset="-122" pitchFamily="34" typeface="微软雅黑"/>
                <a:ea charset="-122" pitchFamily="34" typeface="微软雅黑"/>
              </a:rPr>
              <a:t>住院时间和费用</a:t>
            </a:r>
          </a:p>
        </p:txBody>
      </p:sp>
      <p:sp>
        <p:nvSpPr>
          <p:cNvPr id="5" name="圆角矩形 4"/>
          <p:cNvSpPr/>
          <p:nvPr/>
        </p:nvSpPr>
        <p:spPr>
          <a:xfrm>
            <a:off x="1345591" y="1842659"/>
            <a:ext cx="2375645" cy="1151828"/>
          </a:xfrm>
          <a:prstGeom prst="round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3996"/>
            <a:r>
              <a:rPr altLang="en-US" b="1" lang="zh-CN" sz="1999">
                <a:solidFill>
                  <a:prstClr val="white"/>
                </a:solidFill>
                <a:latin charset="-122" pitchFamily="34" typeface="微软雅黑"/>
                <a:ea charset="-122" pitchFamily="34" typeface="微软雅黑"/>
              </a:rPr>
              <a:t>严格执行临床路管</a:t>
            </a:r>
          </a:p>
          <a:p>
            <a:pPr algn="ctr" defTabSz="913996"/>
            <a:r>
              <a:rPr altLang="en-US" b="1" lang="zh-CN" sz="1999">
                <a:solidFill>
                  <a:prstClr val="white"/>
                </a:solidFill>
                <a:latin charset="-122" pitchFamily="34" typeface="微软雅黑"/>
                <a:ea charset="-122" pitchFamily="34" typeface="微软雅黑"/>
              </a:rPr>
              <a:t>理病种和标准</a:t>
            </a:r>
          </a:p>
        </p:txBody>
      </p:sp>
      <p:cxnSp>
        <p:nvCxnSpPr>
          <p:cNvPr id="7" name="直接箭头连接符 6"/>
          <p:cNvCxnSpPr>
            <a:stCxn id="5" idx="3"/>
            <a:endCxn id="3" idx="1"/>
          </p:cNvCxnSpPr>
          <p:nvPr/>
        </p:nvCxnSpPr>
        <p:spPr>
          <a:xfrm>
            <a:off x="3721236" y="2418573"/>
            <a:ext cx="1078957" cy="13450"/>
          </a:xfrm>
          <a:prstGeom prst="straightConnector1">
            <a:avLst/>
          </a:prstGeom>
          <a:ln w="28575">
            <a:solidFill>
              <a:schemeClr val="tx2"/>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8" name="直接箭头连接符 7"/>
          <p:cNvCxnSpPr>
            <a:endCxn id="4" idx="1"/>
          </p:cNvCxnSpPr>
          <p:nvPr/>
        </p:nvCxnSpPr>
        <p:spPr>
          <a:xfrm>
            <a:off x="7167657" y="2411849"/>
            <a:ext cx="1016032" cy="6725"/>
          </a:xfrm>
          <a:prstGeom prst="straightConnector1">
            <a:avLst/>
          </a:prstGeom>
          <a:ln w="28575">
            <a:solidFill>
              <a:schemeClr val="tx2"/>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2352559" y="5660666"/>
            <a:ext cx="7589006" cy="609295"/>
          </a:xfrm>
          <a:prstGeom prst="rect">
            <a:avLst/>
          </a:prstGeom>
          <a:noFill/>
          <a:ln>
            <a:solidFill>
              <a:schemeClr val="tx2"/>
            </a:solidFill>
          </a:ln>
        </p:spPr>
        <p:txBody>
          <a:bodyPr rtlCol="0" wrap="square">
            <a:spAutoFit/>
          </a:bodyPr>
          <a:lstStyle/>
          <a:p>
            <a:pPr defTabSz="913996"/>
            <a:r>
              <a:rPr altLang="en-US" b="1" lang="zh-CN" sz="1699">
                <a:solidFill>
                  <a:srgbClr val="1F497D"/>
                </a:solidFill>
                <a:latin charset="-122" pitchFamily="34" typeface="微软雅黑"/>
                <a:ea charset="-122" pitchFamily="34" typeface="微软雅黑"/>
              </a:rPr>
              <a:t>临床路径的意义：规范诊疗过程，提高医护质量，降低医疗费用，缩短住院天</a:t>
            </a:r>
          </a:p>
          <a:p>
            <a:pPr defTabSz="913996"/>
            <a:r>
              <a:rPr altLang="en-US" b="1" lang="zh-CN" sz="1699">
                <a:solidFill>
                  <a:srgbClr val="1F497D"/>
                </a:solidFill>
                <a:latin charset="-122" pitchFamily="34" typeface="微软雅黑"/>
                <a:ea charset="-122" pitchFamily="34" typeface="微软雅黑"/>
              </a:rPr>
              <a:t>数，促进科间协作，加强医患沟通，减少医疗纠纷，提高医院的核心竞争力。</a:t>
            </a:r>
          </a:p>
        </p:txBody>
      </p:sp>
      <p:pic>
        <p:nvPicPr>
          <p:cNvPr id="12" name="图片 11"/>
          <p:cNvPicPr>
            <a:picLocks noChangeAspect="1"/>
          </p:cNvPicPr>
          <p:nvPr/>
        </p:nvPicPr>
        <p:blipFill>
          <a:blip r:embed="rId2">
            <a:extLst>
              <a:ext uri="{28A0092B-C50C-407E-A947-70E740481C1C}">
                <a14:useLocalDpi val="0"/>
              </a:ext>
            </a:extLst>
          </a:blip>
          <a:stretch>
            <a:fillRect/>
          </a:stretch>
        </p:blipFill>
        <p:spPr>
          <a:xfrm>
            <a:off x="4658129" y="3368957"/>
            <a:ext cx="2748714" cy="1986376"/>
          </a:xfrm>
          <a:prstGeom prst="roundRect">
            <a:avLst>
              <a:gd fmla="val 16667" name="adj"/>
            </a:avLst>
          </a:prstGeom>
          <a:ln w="28575">
            <a:solidFill>
              <a:schemeClr val="tx2"/>
            </a:solidFill>
          </a:ln>
          <a:effectLst>
            <a:outerShdw algn="tl" blurRad="76200" dir="7800000" dist="38100" rotWithShape="0">
              <a:srgbClr val="000000">
                <a:alpha val="40000"/>
              </a:srgbClr>
            </a:outerShdw>
          </a:effectLst>
          <a:scene3d>
            <a:camera prst="orthographicFront"/>
            <a:lightRig dir="t" rig="contrasting">
              <a:rot lat="0" lon="0" rev="4200000"/>
            </a:lightRig>
          </a:scene3d>
          <a:sp3d prstMaterial="plastic">
            <a:bevelT h="114300" prst="relaxedInset" w="381000"/>
            <a:contourClr>
              <a:srgbClr val="969696"/>
            </a:contourClr>
          </a:sp3d>
        </p:spPr>
      </p:pic>
      <p:sp>
        <p:nvSpPr>
          <p:cNvPr id="10" name="矩形 9"/>
          <p:cNvSpPr/>
          <p:nvPr/>
        </p:nvSpPr>
        <p:spPr>
          <a:xfrm>
            <a:off x="912774" y="7787"/>
            <a:ext cx="2159678" cy="68562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3996"/>
            <a:r>
              <a:rPr altLang="en-US" b="1" lang="zh-CN" sz="2799">
                <a:solidFill>
                  <a:prstClr val="white"/>
                </a:solidFill>
                <a:latin charset="-122" pitchFamily="34" typeface="微软雅黑"/>
                <a:ea charset="-122" pitchFamily="34" typeface="微软雅黑"/>
              </a:rPr>
              <a:t>管理规划</a:t>
            </a:r>
          </a:p>
        </p:txBody>
      </p:sp>
      <p:cxnSp>
        <p:nvCxnSpPr>
          <p:cNvPr id="13" name="直接连接符 12"/>
          <p:cNvCxnSpPr/>
          <p:nvPr/>
        </p:nvCxnSpPr>
        <p:spPr>
          <a:xfrm>
            <a:off x="0" y="693408"/>
            <a:ext cx="12188826" cy="0"/>
          </a:xfrm>
          <a:prstGeom prst="line">
            <a:avLst/>
          </a:prstGeom>
          <a:ln>
            <a:solidFill>
              <a:schemeClr val="bg1">
                <a:lumMod val="75000"/>
                <a:alpha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val="1751096507"/>
      </p:ext>
    </p:extLst>
  </p:cSld>
  <p:clrMapOvr>
    <a:masterClrMapping/>
  </p:clrMapOvr>
  <p:transition spd="slow">
    <p:push dir="u"/>
  </p:transition>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 name="TextBox 2"/>
          <p:cNvSpPr txBox="1"/>
          <p:nvPr/>
        </p:nvSpPr>
        <p:spPr>
          <a:xfrm>
            <a:off x="2784495" y="2267863"/>
            <a:ext cx="4103387" cy="2421753"/>
          </a:xfrm>
          <a:prstGeom prst="rect">
            <a:avLst/>
          </a:prstGeom>
          <a:noFill/>
          <a:ln>
            <a:solidFill>
              <a:schemeClr val="tx2"/>
            </a:solidFill>
          </a:ln>
        </p:spPr>
        <p:txBody>
          <a:bodyPr bIns="45702" lIns="91403" rIns="91403" rtlCol="0" tIns="45702" wrap="square">
            <a:spAutoFit/>
          </a:bodyPr>
          <a:lstStyle/>
          <a:p>
            <a:pPr defTabSz="913996">
              <a:lnSpc>
                <a:spcPct val="150000"/>
              </a:lnSpc>
            </a:pPr>
            <a:r>
              <a:rPr altLang="zh-CN" b="1" lang="en-US" sz="1699">
                <a:solidFill>
                  <a:prstClr val="black"/>
                </a:solidFill>
                <a:latin charset="-122" pitchFamily="34" typeface="微软雅黑"/>
                <a:ea charset="-122" pitchFamily="34" typeface="微软雅黑"/>
              </a:rPr>
              <a:t>2013年战略检讨：去年战略目标达60%。</a:t>
            </a:r>
          </a:p>
          <a:p>
            <a:pPr defTabSz="913996">
              <a:lnSpc>
                <a:spcPct val="150000"/>
              </a:lnSpc>
            </a:pPr>
            <a:r>
              <a:rPr altLang="zh-CN" b="1" lang="en-US" sz="1699">
                <a:solidFill>
                  <a:prstClr val="black"/>
                </a:solidFill>
                <a:latin charset="-122" pitchFamily="34" typeface="微软雅黑"/>
                <a:ea charset="-122" pitchFamily="34" typeface="微软雅黑"/>
              </a:rPr>
              <a:t>原因:</a:t>
            </a:r>
          </a:p>
          <a:p>
            <a:pPr defTabSz="913996">
              <a:lnSpc>
                <a:spcPct val="150000"/>
              </a:lnSpc>
            </a:pPr>
            <a:r>
              <a:rPr altLang="zh-CN" b="1" lang="en-US" sz="1699">
                <a:solidFill>
                  <a:prstClr val="black"/>
                </a:solidFill>
                <a:latin charset="-122" pitchFamily="34" typeface="微软雅黑"/>
                <a:ea charset="-122" pitchFamily="34" typeface="微软雅黑"/>
              </a:rPr>
              <a:t>1、省重点专科项目未能达标</a:t>
            </a:r>
          </a:p>
          <a:p>
            <a:pPr defTabSz="913996">
              <a:lnSpc>
                <a:spcPct val="150000"/>
              </a:lnSpc>
            </a:pPr>
            <a:r>
              <a:rPr altLang="zh-CN" b="1" lang="en-US" sz="1699">
                <a:solidFill>
                  <a:prstClr val="black"/>
                </a:solidFill>
                <a:latin charset="-122" pitchFamily="34" typeface="微软雅黑"/>
                <a:ea charset="-122" pitchFamily="34" typeface="微软雅黑"/>
              </a:rPr>
              <a:t>2、医院服务流程的优化未能完成</a:t>
            </a:r>
          </a:p>
          <a:p>
            <a:pPr defTabSz="913996">
              <a:lnSpc>
                <a:spcPct val="150000"/>
              </a:lnSpc>
            </a:pPr>
            <a:endParaRPr altLang="zh-CN" b="1" lang="en-US" sz="1699">
              <a:solidFill>
                <a:prstClr val="black"/>
              </a:solidFill>
              <a:latin charset="-122" pitchFamily="34" typeface="微软雅黑"/>
              <a:ea charset="-122" pitchFamily="34" typeface="微软雅黑"/>
            </a:endParaRPr>
          </a:p>
          <a:p>
            <a:pPr defTabSz="913996">
              <a:lnSpc>
                <a:spcPct val="150000"/>
              </a:lnSpc>
            </a:pPr>
            <a:r>
              <a:rPr altLang="zh-CN" b="1" lang="en-US" sz="1699">
                <a:solidFill>
                  <a:prstClr val="black"/>
                </a:solidFill>
                <a:latin charset="-122" pitchFamily="34" typeface="微软雅黑"/>
                <a:ea charset="-122" pitchFamily="34" typeface="微软雅黑"/>
              </a:rPr>
              <a:t>2014年战略目标：战略达成率85%</a:t>
            </a:r>
          </a:p>
        </p:txBody>
      </p:sp>
      <p:grpSp>
        <p:nvGrpSpPr>
          <p:cNvPr id="23" name="组合 22"/>
          <p:cNvGrpSpPr/>
          <p:nvPr/>
        </p:nvGrpSpPr>
        <p:grpSpPr>
          <a:xfrm>
            <a:off x="7581581" y="2235034"/>
            <a:ext cx="1260431" cy="3164644"/>
            <a:chOff x="7477387" y="2516188"/>
            <a:chExt cx="1260759" cy="3703054"/>
          </a:xfrm>
        </p:grpSpPr>
        <p:sp>
          <p:nvSpPr>
            <p:cNvPr id="24" name="Freeform 31"/>
            <p:cNvSpPr/>
            <p:nvPr/>
          </p:nvSpPr>
          <p:spPr bwMode="gray">
            <a:xfrm>
              <a:off x="7593013" y="2516188"/>
              <a:ext cx="936625" cy="3044825"/>
            </a:xfrm>
            <a:custGeom>
              <a:gdLst>
                <a:gd fmla="*/ 2147483647 w 919" name="T0"/>
                <a:gd fmla="*/ 2147483647 h 1497" name="T1"/>
                <a:gd fmla="*/ 2147483647 w 919" name="T2"/>
                <a:gd fmla="*/ 2147483647 h 1497" name="T3"/>
                <a:gd fmla="*/ 2147483647 w 919" name="T4"/>
                <a:gd fmla="*/ 2147483647 h 1497" name="T5"/>
                <a:gd fmla="*/ 2147483647 w 919" name="T6"/>
                <a:gd fmla="*/ 2147483647 h 1497" name="T7"/>
                <a:gd fmla="*/ 2147483647 w 919" name="T8"/>
                <a:gd fmla="*/ 2147483647 h 1497" name="T9"/>
                <a:gd fmla="*/ 2147483647 w 919" name="T10"/>
                <a:gd fmla="*/ 0 h 1497" name="T11"/>
                <a:gd fmla="*/ 2147483647 w 919" name="T12"/>
                <a:gd fmla="*/ 2147483647 h 1497" name="T13"/>
                <a:gd fmla="*/ 0 60000 65536" name="T14"/>
                <a:gd fmla="*/ 0 60000 65536" name="T15"/>
                <a:gd fmla="*/ 0 60000 65536" name="T16"/>
                <a:gd fmla="*/ 0 60000 65536" name="T17"/>
                <a:gd fmla="*/ 0 60000 65536" name="T18"/>
                <a:gd fmla="*/ 0 60000 65536" name="T19"/>
                <a:gd fmla="*/ 0 60000 65536" name="T20"/>
                <a:gd fmla="*/ 0 w 919" name="T21"/>
                <a:gd fmla="*/ 0 h 1497" name="T22"/>
                <a:gd fmla="*/ 919 w 919" name="T23"/>
                <a:gd fmla="*/ 1497 h 1497" name="T24"/>
              </a:gdLst>
              <a:cxnLst>
                <a:cxn ang="T14">
                  <a:pos x="T0" y="T1"/>
                </a:cxn>
                <a:cxn ang="T15">
                  <a:pos x="T2" y="T3"/>
                </a:cxn>
                <a:cxn ang="T16">
                  <a:pos x="T4" y="T5"/>
                </a:cxn>
                <a:cxn ang="T17">
                  <a:pos x="T6" y="T7"/>
                </a:cxn>
                <a:cxn ang="T18">
                  <a:pos x="T8" y="T9"/>
                </a:cxn>
                <a:cxn ang="T19">
                  <a:pos x="T10" y="T11"/>
                </a:cxn>
                <a:cxn ang="T20">
                  <a:pos x="T12" y="T13"/>
                </a:cxn>
              </a:cxnLst>
              <a:rect b="T24" l="T21" r="T23" t="T22"/>
              <a:pathLst>
                <a:path h="1497" w="919">
                  <a:moveTo>
                    <a:pt x="7" y="76"/>
                  </a:moveTo>
                  <a:cubicBezTo>
                    <a:pt x="7" y="76"/>
                    <a:pt x="7" y="752"/>
                    <a:pt x="7" y="1429"/>
                  </a:cubicBezTo>
                  <a:cubicBezTo>
                    <a:pt x="33" y="1477"/>
                    <a:pt x="289" y="1495"/>
                    <a:pt x="441" y="1497"/>
                  </a:cubicBezTo>
                  <a:cubicBezTo>
                    <a:pt x="593" y="1497"/>
                    <a:pt x="898" y="1486"/>
                    <a:pt x="919" y="1425"/>
                  </a:cubicBezTo>
                  <a:cubicBezTo>
                    <a:pt x="918" y="749"/>
                    <a:pt x="918" y="73"/>
                    <a:pt x="918" y="73"/>
                  </a:cubicBezTo>
                  <a:cubicBezTo>
                    <a:pt x="904" y="12"/>
                    <a:pt x="566" y="0"/>
                    <a:pt x="414" y="0"/>
                  </a:cubicBezTo>
                  <a:cubicBezTo>
                    <a:pt x="262" y="0"/>
                    <a:pt x="0" y="28"/>
                    <a:pt x="7" y="76"/>
                  </a:cubicBezTo>
                  <a:close/>
                </a:path>
              </a:pathLst>
            </a:custGeom>
            <a:gradFill rotWithShape="1">
              <a:gsLst>
                <a:gs pos="0">
                  <a:srgbClr val="BABABA">
                    <a:alpha val="50000"/>
                  </a:srgbClr>
                </a:gs>
                <a:gs pos="50000">
                  <a:srgbClr val="FFFFFF">
                    <a:alpha val="50000"/>
                  </a:srgbClr>
                </a:gs>
                <a:gs pos="100000">
                  <a:srgbClr val="BABABA">
                    <a:alpha val="50000"/>
                  </a:srgbClr>
                </a:gs>
              </a:gsLst>
              <a:lin ang="0" scaled="1"/>
            </a:gradFill>
            <a:ln>
              <a:noFill/>
            </a:ln>
            <a:extLst>
              <a:ext uri="{91240B29-F687-4F45-9708-019B960494DF}">
                <a14:hiddenLine w="9525">
                  <a:solidFill>
                    <a:srgbClr val="000000"/>
                  </a:solidFill>
                  <a:round/>
                  <a:headEnd/>
                  <a:tailEnd/>
                </a14:hiddenLine>
              </a:ext>
            </a:extLst>
          </p:spPr>
          <p:txBody>
            <a:bodyPr/>
            <a:lstStyle/>
            <a:p>
              <a:pPr defTabSz="913996"/>
              <a:endParaRPr altLang="en-US" lang="zh-CN" sz="1699">
                <a:solidFill>
                  <a:prstClr val="black"/>
                </a:solidFill>
                <a:latin charset="0" pitchFamily="34" typeface="Impact"/>
                <a:ea charset="-122" pitchFamily="34" typeface="微软雅黑"/>
              </a:endParaRPr>
            </a:p>
          </p:txBody>
        </p:sp>
        <p:sp>
          <p:nvSpPr>
            <p:cNvPr id="25" name="Rectangle 42"/>
            <p:cNvSpPr>
              <a:spLocks noChangeArrowheads="1"/>
            </p:cNvSpPr>
            <p:nvPr/>
          </p:nvSpPr>
          <p:spPr bwMode="auto">
            <a:xfrm>
              <a:off x="7477386" y="5592763"/>
              <a:ext cx="1260759" cy="62058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pPr algn="ctr" defTabSz="913996">
                <a:lnSpc>
                  <a:spcPct val="90000"/>
                </a:lnSpc>
              </a:pPr>
              <a:r>
                <a:rPr altLang="zh-CN" b="1" lang="en-US" sz="1600">
                  <a:solidFill>
                    <a:srgbClr val="1F497D"/>
                  </a:solidFill>
                  <a:latin charset="-122" pitchFamily="34" typeface="微软雅黑"/>
                  <a:ea charset="-122" pitchFamily="34" typeface="微软雅黑"/>
                </a:rPr>
                <a:t>2013年战略达成率</a:t>
              </a:r>
            </a:p>
          </p:txBody>
        </p:sp>
      </p:grpSp>
      <p:grpSp>
        <p:nvGrpSpPr>
          <p:cNvPr id="26" name="组合 25"/>
          <p:cNvGrpSpPr/>
          <p:nvPr/>
        </p:nvGrpSpPr>
        <p:grpSpPr>
          <a:xfrm>
            <a:off x="7697175" y="3378805"/>
            <a:ext cx="928445" cy="1426266"/>
            <a:chOff x="7605713" y="4262438"/>
            <a:chExt cx="928687" cy="1285875"/>
          </a:xfrm>
          <a:solidFill>
            <a:srgbClr val="8CC600">
              <a:alpha val="55000"/>
            </a:srgbClr>
          </a:solidFill>
        </p:grpSpPr>
        <p:sp>
          <p:nvSpPr>
            <p:cNvPr id="27" name="AutoShape 33"/>
            <p:cNvSpPr>
              <a:spLocks noChangeArrowheads="1"/>
            </p:cNvSpPr>
            <p:nvPr/>
          </p:nvSpPr>
          <p:spPr bwMode="gray">
            <a:xfrm>
              <a:off x="7605713" y="4262438"/>
              <a:ext cx="928687" cy="1285875"/>
            </a:xfrm>
            <a:prstGeom prst="can">
              <a:avLst>
                <a:gd fmla="val 26994" name="adj"/>
              </a:avLst>
            </a:prstGeom>
            <a:solidFill>
              <a:schemeClr val="tx2"/>
            </a:solidFill>
            <a:ln algn="ctr" cap="flat" cmpd="sng" w="3175">
              <a:noFill/>
              <a:prstDash val="solid"/>
            </a:ln>
            <a:effectLst/>
          </p:spPr>
          <p:txBody>
            <a:bodyPr anchor="ctr" vert="eaVert"/>
            <a:lstStyle/>
            <a:p>
              <a:pPr defTabSz="913996">
                <a:defRPr/>
              </a:pPr>
              <a:endParaRPr altLang="en-US" kern="0" lang="zh-CN" sz="3199">
                <a:solidFill>
                  <a:sysClr lastClr="FFFFFF" val="window"/>
                </a:solidFill>
                <a:latin charset="-122" pitchFamily="34" typeface="微软雅黑"/>
                <a:ea charset="-122" pitchFamily="34" typeface="微软雅黑"/>
              </a:endParaRPr>
            </a:p>
          </p:txBody>
        </p:sp>
        <p:sp>
          <p:nvSpPr>
            <p:cNvPr id="28" name="Text Box 40"/>
            <p:cNvSpPr txBox="1">
              <a:spLocks noChangeArrowheads="1"/>
            </p:cNvSpPr>
            <p:nvPr/>
          </p:nvSpPr>
          <p:spPr bwMode="blackWhite">
            <a:xfrm>
              <a:off x="7663409" y="4498082"/>
              <a:ext cx="762000" cy="315880"/>
            </a:xfrm>
            <a:prstGeom prst="rect">
              <a:avLst/>
            </a:prstGeom>
            <a:solidFill>
              <a:schemeClr val="tx2"/>
            </a:solidFill>
            <a:ln>
              <a:noFill/>
            </a:ln>
            <a:effectLst/>
            <a:extLs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anose="020b0604020202020204" pitchFamily="34" typeface="Arial"/>
                  <a:ea charset="-122" pitchFamily="2" typeface="宋体"/>
                </a:defRPr>
              </a:lvl1pPr>
              <a:lvl2pPr eaLnBrk="0" hangingPunct="0" indent="-285750" marL="742950">
                <a:defRPr>
                  <a:solidFill>
                    <a:schemeClr val="tx1"/>
                  </a:solidFill>
                  <a:latin charset="0" panose="020b0604020202020204" pitchFamily="34" typeface="Arial"/>
                  <a:ea charset="-122" pitchFamily="2" typeface="宋体"/>
                </a:defRPr>
              </a:lvl2pPr>
              <a:lvl3pPr eaLnBrk="0" hangingPunct="0" indent="-228600" marL="1143000">
                <a:defRPr>
                  <a:solidFill>
                    <a:schemeClr val="tx1"/>
                  </a:solidFill>
                  <a:latin charset="0" panose="020b0604020202020204" pitchFamily="34" typeface="Arial"/>
                  <a:ea charset="-122" pitchFamily="2" typeface="宋体"/>
                </a:defRPr>
              </a:lvl3pPr>
              <a:lvl4pPr eaLnBrk="0" hangingPunct="0" indent="-228600" marL="1600200">
                <a:defRPr>
                  <a:solidFill>
                    <a:schemeClr val="tx1"/>
                  </a:solidFill>
                  <a:latin charset="0" panose="020b0604020202020204" pitchFamily="34" typeface="Arial"/>
                  <a:ea charset="-122" pitchFamily="2" typeface="宋体"/>
                </a:defRPr>
              </a:lvl4pPr>
              <a:lvl5pPr eaLnBrk="0" hangingPunct="0" indent="-228600" marL="2057400">
                <a:defRPr>
                  <a:solidFill>
                    <a:schemeClr val="tx1"/>
                  </a:solidFill>
                  <a:latin charset="0" panose="020b0604020202020204" pitchFamily="34" typeface="Arial"/>
                  <a:ea charset="-122"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itchFamily="2" typeface="宋体"/>
                </a:defRPr>
              </a:lvl9pPr>
            </a:lstStyle>
            <a:p>
              <a:pPr algn="ctr" defTabSz="913996" eaLnBrk="1" hangingPunct="1">
                <a:spcBef>
                  <a:spcPct val="50000"/>
                </a:spcBef>
                <a:defRPr/>
              </a:pPr>
              <a:r>
                <a:rPr altLang="zh-CN" kern="0" lang="en-US" sz="1699">
                  <a:solidFill>
                    <a:srgbClr val="FFFFFF"/>
                  </a:solidFill>
                  <a:latin charset="0" pitchFamily="34" typeface="Impact"/>
                  <a:ea charset="-122" pitchFamily="34" typeface="微软雅黑"/>
                </a:rPr>
                <a:t>60%</a:t>
              </a:r>
            </a:p>
          </p:txBody>
        </p:sp>
      </p:grpSp>
      <p:grpSp>
        <p:nvGrpSpPr>
          <p:cNvPr id="29" name="组合 28"/>
          <p:cNvGrpSpPr/>
          <p:nvPr/>
        </p:nvGrpSpPr>
        <p:grpSpPr>
          <a:xfrm>
            <a:off x="9414658" y="2327635"/>
            <a:ext cx="1414226" cy="3164644"/>
            <a:chOff x="7354028" y="2516188"/>
            <a:chExt cx="1414594" cy="3703054"/>
          </a:xfrm>
        </p:grpSpPr>
        <p:sp>
          <p:nvSpPr>
            <p:cNvPr id="30" name="Freeform 31"/>
            <p:cNvSpPr/>
            <p:nvPr/>
          </p:nvSpPr>
          <p:spPr bwMode="gray">
            <a:xfrm>
              <a:off x="7593013" y="2516188"/>
              <a:ext cx="936625" cy="3044825"/>
            </a:xfrm>
            <a:custGeom>
              <a:gdLst>
                <a:gd fmla="*/ 2147483647 w 919" name="T0"/>
                <a:gd fmla="*/ 2147483647 h 1497" name="T1"/>
                <a:gd fmla="*/ 2147483647 w 919" name="T2"/>
                <a:gd fmla="*/ 2147483647 h 1497" name="T3"/>
                <a:gd fmla="*/ 2147483647 w 919" name="T4"/>
                <a:gd fmla="*/ 2147483647 h 1497" name="T5"/>
                <a:gd fmla="*/ 2147483647 w 919" name="T6"/>
                <a:gd fmla="*/ 2147483647 h 1497" name="T7"/>
                <a:gd fmla="*/ 2147483647 w 919" name="T8"/>
                <a:gd fmla="*/ 2147483647 h 1497" name="T9"/>
                <a:gd fmla="*/ 2147483647 w 919" name="T10"/>
                <a:gd fmla="*/ 0 h 1497" name="T11"/>
                <a:gd fmla="*/ 2147483647 w 919" name="T12"/>
                <a:gd fmla="*/ 2147483647 h 1497" name="T13"/>
                <a:gd fmla="*/ 0 60000 65536" name="T14"/>
                <a:gd fmla="*/ 0 60000 65536" name="T15"/>
                <a:gd fmla="*/ 0 60000 65536" name="T16"/>
                <a:gd fmla="*/ 0 60000 65536" name="T17"/>
                <a:gd fmla="*/ 0 60000 65536" name="T18"/>
                <a:gd fmla="*/ 0 60000 65536" name="T19"/>
                <a:gd fmla="*/ 0 60000 65536" name="T20"/>
                <a:gd fmla="*/ 0 w 919" name="T21"/>
                <a:gd fmla="*/ 0 h 1497" name="T22"/>
                <a:gd fmla="*/ 919 w 919" name="T23"/>
                <a:gd fmla="*/ 1497 h 1497" name="T24"/>
              </a:gdLst>
              <a:cxnLst>
                <a:cxn ang="T14">
                  <a:pos x="T0" y="T1"/>
                </a:cxn>
                <a:cxn ang="T15">
                  <a:pos x="T2" y="T3"/>
                </a:cxn>
                <a:cxn ang="T16">
                  <a:pos x="T4" y="T5"/>
                </a:cxn>
                <a:cxn ang="T17">
                  <a:pos x="T6" y="T7"/>
                </a:cxn>
                <a:cxn ang="T18">
                  <a:pos x="T8" y="T9"/>
                </a:cxn>
                <a:cxn ang="T19">
                  <a:pos x="T10" y="T11"/>
                </a:cxn>
                <a:cxn ang="T20">
                  <a:pos x="T12" y="T13"/>
                </a:cxn>
              </a:cxnLst>
              <a:rect b="T24" l="T21" r="T23" t="T22"/>
              <a:pathLst>
                <a:path h="1497" w="919">
                  <a:moveTo>
                    <a:pt x="7" y="76"/>
                  </a:moveTo>
                  <a:cubicBezTo>
                    <a:pt x="7" y="76"/>
                    <a:pt x="7" y="752"/>
                    <a:pt x="7" y="1429"/>
                  </a:cubicBezTo>
                  <a:cubicBezTo>
                    <a:pt x="33" y="1477"/>
                    <a:pt x="289" y="1495"/>
                    <a:pt x="441" y="1497"/>
                  </a:cubicBezTo>
                  <a:cubicBezTo>
                    <a:pt x="593" y="1497"/>
                    <a:pt x="898" y="1486"/>
                    <a:pt x="919" y="1425"/>
                  </a:cubicBezTo>
                  <a:cubicBezTo>
                    <a:pt x="918" y="749"/>
                    <a:pt x="918" y="73"/>
                    <a:pt x="918" y="73"/>
                  </a:cubicBezTo>
                  <a:cubicBezTo>
                    <a:pt x="904" y="12"/>
                    <a:pt x="566" y="0"/>
                    <a:pt x="414" y="0"/>
                  </a:cubicBezTo>
                  <a:cubicBezTo>
                    <a:pt x="262" y="0"/>
                    <a:pt x="0" y="28"/>
                    <a:pt x="7" y="76"/>
                  </a:cubicBezTo>
                  <a:close/>
                </a:path>
              </a:pathLst>
            </a:custGeom>
            <a:gradFill rotWithShape="1">
              <a:gsLst>
                <a:gs pos="0">
                  <a:srgbClr val="BABABA">
                    <a:alpha val="50000"/>
                  </a:srgbClr>
                </a:gs>
                <a:gs pos="50000">
                  <a:srgbClr val="FFFFFF">
                    <a:alpha val="50000"/>
                  </a:srgbClr>
                </a:gs>
                <a:gs pos="100000">
                  <a:srgbClr val="BABABA">
                    <a:alpha val="50000"/>
                  </a:srgbClr>
                </a:gs>
              </a:gsLst>
              <a:lin ang="0" scaled="1"/>
            </a:gradFill>
            <a:ln>
              <a:noFill/>
            </a:ln>
            <a:extLst>
              <a:ext uri="{91240B29-F687-4F45-9708-019B960494DF}">
                <a14:hiddenLine w="9525">
                  <a:solidFill>
                    <a:srgbClr val="000000"/>
                  </a:solidFill>
                  <a:round/>
                  <a:headEnd/>
                  <a:tailEnd/>
                </a14:hiddenLine>
              </a:ext>
            </a:extLst>
          </p:spPr>
          <p:txBody>
            <a:bodyPr/>
            <a:lstStyle/>
            <a:p>
              <a:pPr defTabSz="913996"/>
              <a:endParaRPr altLang="en-US" lang="zh-CN" sz="1699">
                <a:solidFill>
                  <a:prstClr val="black"/>
                </a:solidFill>
                <a:latin charset="0" pitchFamily="34" typeface="Impact"/>
                <a:ea charset="-122" pitchFamily="34" typeface="微软雅黑"/>
              </a:endParaRPr>
            </a:p>
          </p:txBody>
        </p:sp>
        <p:sp>
          <p:nvSpPr>
            <p:cNvPr id="31" name="Rectangle 42"/>
            <p:cNvSpPr>
              <a:spLocks noChangeArrowheads="1"/>
            </p:cNvSpPr>
            <p:nvPr/>
          </p:nvSpPr>
          <p:spPr bwMode="auto">
            <a:xfrm>
              <a:off x="7354028" y="5592764"/>
              <a:ext cx="1414594" cy="62058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pPr algn="ctr" defTabSz="913996">
                <a:lnSpc>
                  <a:spcPct val="90000"/>
                </a:lnSpc>
              </a:pPr>
              <a:r>
                <a:rPr altLang="zh-CN" b="1" lang="en-US" sz="1600">
                  <a:solidFill>
                    <a:srgbClr val="C00000"/>
                  </a:solidFill>
                  <a:latin charset="-122" pitchFamily="34" typeface="微软雅黑"/>
                  <a:ea charset="-122" pitchFamily="34" typeface="微软雅黑"/>
                </a:rPr>
                <a:t>2014年战略达成率目标</a:t>
              </a:r>
            </a:p>
          </p:txBody>
        </p:sp>
      </p:grpSp>
      <p:grpSp>
        <p:nvGrpSpPr>
          <p:cNvPr id="32" name="组合 31"/>
          <p:cNvGrpSpPr/>
          <p:nvPr/>
        </p:nvGrpSpPr>
        <p:grpSpPr>
          <a:xfrm>
            <a:off x="9653581" y="2815210"/>
            <a:ext cx="928445" cy="2082465"/>
            <a:chOff x="7605713" y="4262438"/>
            <a:chExt cx="928687" cy="1285875"/>
          </a:xfrm>
          <a:solidFill>
            <a:srgbClr val="FF0000">
              <a:alpha val="71000"/>
            </a:srgbClr>
          </a:solidFill>
        </p:grpSpPr>
        <p:sp>
          <p:nvSpPr>
            <p:cNvPr id="33" name="AutoShape 33"/>
            <p:cNvSpPr>
              <a:spLocks noChangeArrowheads="1"/>
            </p:cNvSpPr>
            <p:nvPr/>
          </p:nvSpPr>
          <p:spPr bwMode="gray">
            <a:xfrm>
              <a:off x="7605713" y="4262438"/>
              <a:ext cx="928687" cy="1285875"/>
            </a:xfrm>
            <a:prstGeom prst="can">
              <a:avLst>
                <a:gd fmla="val 26994" name="adj"/>
              </a:avLst>
            </a:prstGeom>
            <a:solidFill>
              <a:srgbClr val="C00000"/>
            </a:solidFill>
            <a:ln algn="ctr" cap="flat" cmpd="sng" w="3175">
              <a:noFill/>
              <a:prstDash val="solid"/>
            </a:ln>
            <a:effectLst/>
          </p:spPr>
          <p:txBody>
            <a:bodyPr anchor="ctr" vert="eaVert"/>
            <a:lstStyle/>
            <a:p>
              <a:pPr defTabSz="913996">
                <a:defRPr/>
              </a:pPr>
              <a:endParaRPr altLang="en-US" kern="0" lang="zh-CN" sz="3199">
                <a:solidFill>
                  <a:sysClr lastClr="FFFFFF" val="window"/>
                </a:solidFill>
                <a:latin charset="-122" pitchFamily="34" typeface="微软雅黑"/>
                <a:ea charset="-122" pitchFamily="34" typeface="微软雅黑"/>
              </a:endParaRPr>
            </a:p>
          </p:txBody>
        </p:sp>
        <p:sp>
          <p:nvSpPr>
            <p:cNvPr id="34" name="Text Box 40"/>
            <p:cNvSpPr txBox="1">
              <a:spLocks noChangeArrowheads="1"/>
            </p:cNvSpPr>
            <p:nvPr/>
          </p:nvSpPr>
          <p:spPr bwMode="blackWhite">
            <a:xfrm>
              <a:off x="7663409" y="4498082"/>
              <a:ext cx="762000" cy="216344"/>
            </a:xfrm>
            <a:prstGeom prst="rect">
              <a:avLst/>
            </a:prstGeom>
            <a:noFill/>
            <a:ln>
              <a:noFill/>
            </a:ln>
            <a:effectLst/>
            <a:extLs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anose="020b0604020202020204" pitchFamily="34" typeface="Arial"/>
                  <a:ea charset="-122" pitchFamily="2" typeface="宋体"/>
                </a:defRPr>
              </a:lvl1pPr>
              <a:lvl2pPr eaLnBrk="0" hangingPunct="0" indent="-285750" marL="742950">
                <a:defRPr>
                  <a:solidFill>
                    <a:schemeClr val="tx1"/>
                  </a:solidFill>
                  <a:latin charset="0" panose="020b0604020202020204" pitchFamily="34" typeface="Arial"/>
                  <a:ea charset="-122" pitchFamily="2" typeface="宋体"/>
                </a:defRPr>
              </a:lvl2pPr>
              <a:lvl3pPr eaLnBrk="0" hangingPunct="0" indent="-228600" marL="1143000">
                <a:defRPr>
                  <a:solidFill>
                    <a:schemeClr val="tx1"/>
                  </a:solidFill>
                  <a:latin charset="0" panose="020b0604020202020204" pitchFamily="34" typeface="Arial"/>
                  <a:ea charset="-122" pitchFamily="2" typeface="宋体"/>
                </a:defRPr>
              </a:lvl3pPr>
              <a:lvl4pPr eaLnBrk="0" hangingPunct="0" indent="-228600" marL="1600200">
                <a:defRPr>
                  <a:solidFill>
                    <a:schemeClr val="tx1"/>
                  </a:solidFill>
                  <a:latin charset="0" panose="020b0604020202020204" pitchFamily="34" typeface="Arial"/>
                  <a:ea charset="-122" pitchFamily="2" typeface="宋体"/>
                </a:defRPr>
              </a:lvl4pPr>
              <a:lvl5pPr eaLnBrk="0" hangingPunct="0" indent="-228600" marL="2057400">
                <a:defRPr>
                  <a:solidFill>
                    <a:schemeClr val="tx1"/>
                  </a:solidFill>
                  <a:latin charset="0" panose="020b0604020202020204" pitchFamily="34" typeface="Arial"/>
                  <a:ea charset="-122"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itchFamily="2" typeface="宋体"/>
                </a:defRPr>
              </a:lvl9pPr>
            </a:lstStyle>
            <a:p>
              <a:pPr algn="ctr" defTabSz="913996" eaLnBrk="1" hangingPunct="1">
                <a:spcBef>
                  <a:spcPct val="50000"/>
                </a:spcBef>
                <a:defRPr/>
              </a:pPr>
              <a:r>
                <a:rPr altLang="zh-CN" kern="0" lang="en-US" sz="1699">
                  <a:solidFill>
                    <a:srgbClr val="FFFFFF"/>
                  </a:solidFill>
                  <a:latin charset="0" pitchFamily="34" typeface="Impact"/>
                  <a:ea charset="-122" pitchFamily="34" typeface="微软雅黑"/>
                </a:rPr>
                <a:t>85%</a:t>
              </a:r>
            </a:p>
          </p:txBody>
        </p:sp>
      </p:grpSp>
      <p:pic>
        <p:nvPicPr>
          <p:cNvPr descr="C:\Users\yzx\Desktop\模板.pptx\ppt\media\image16.png" id="35" name="Picture 2"/>
          <p:cNvPicPr>
            <a:picLocks noChangeArrowheads="1" noChangeAspect="1"/>
          </p:cNvPicPr>
          <p:nvPr/>
        </p:nvPicPr>
        <p:blipFill>
          <a:blip r:embed="rId3">
            <a:extLst>
              <a:ext uri="{28A0092B-C50C-407E-A947-70E740481C1C}">
                <a14:useLocalDpi val="0"/>
              </a:ext>
            </a:extLst>
          </a:blip>
          <a:stretch>
            <a:fillRect/>
          </a:stretch>
        </p:blipFill>
        <p:spPr bwMode="auto">
          <a:xfrm>
            <a:off x="1056752" y="2235036"/>
            <a:ext cx="1044200" cy="3489348"/>
          </a:xfrm>
          <a:prstGeom prst="rect">
            <a:avLst/>
          </a:prstGeom>
          <a:noFill/>
          <a:extLst>
            <a:ext uri="{909E8E84-426E-40DD-AFC4-6F175D3DCCD1}">
              <a14:hiddenFill>
                <a:solidFill>
                  <a:srgbClr val="FFFFFF"/>
                </a:solidFill>
              </a14:hiddenFill>
            </a:ext>
          </a:extLst>
        </p:spPr>
      </p:pic>
      <p:sp>
        <p:nvSpPr>
          <p:cNvPr id="17" name="矩形 16"/>
          <p:cNvSpPr/>
          <p:nvPr/>
        </p:nvSpPr>
        <p:spPr>
          <a:xfrm>
            <a:off x="912774" y="893"/>
            <a:ext cx="2159678" cy="68562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3996"/>
            <a:r>
              <a:rPr altLang="en-US" b="1" lang="zh-CN" sz="2799">
                <a:solidFill>
                  <a:prstClr val="white"/>
                </a:solidFill>
                <a:latin charset="-122" pitchFamily="34" typeface="微软雅黑"/>
                <a:ea charset="-122" pitchFamily="34" typeface="微软雅黑"/>
              </a:rPr>
              <a:t>战略目标</a:t>
            </a:r>
          </a:p>
        </p:txBody>
      </p:sp>
      <p:cxnSp>
        <p:nvCxnSpPr>
          <p:cNvPr id="18" name="直接连接符 17"/>
          <p:cNvCxnSpPr/>
          <p:nvPr/>
        </p:nvCxnSpPr>
        <p:spPr>
          <a:xfrm>
            <a:off x="0" y="686514"/>
            <a:ext cx="12188826" cy="0"/>
          </a:xfrm>
          <a:prstGeom prst="line">
            <a:avLst/>
          </a:prstGeom>
          <a:ln>
            <a:solidFill>
              <a:schemeClr val="bg1">
                <a:lumMod val="75000"/>
                <a:alpha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val="1031781882"/>
      </p:ext>
    </p:extLst>
  </p:cSld>
  <p:clrMapOvr>
    <a:masterClrMapping/>
  </p:clrMapOvr>
  <p:transition spd="slow">
    <p:push dir="u"/>
  </p:transition>
  <p:timing/>
</p:sld>
</file>

<file path=ppt/slides/slide4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8" name="矩形 17"/>
          <p:cNvSpPr/>
          <p:nvPr/>
        </p:nvSpPr>
        <p:spPr>
          <a:xfrm>
            <a:off x="1756920" y="2939244"/>
            <a:ext cx="4483060" cy="3042804"/>
          </a:xfrm>
          <a:prstGeom prst="rect">
            <a:avLst/>
          </a:prstGeom>
          <a:solidFill>
            <a:schemeClr val="bg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702" lIns="91403" rIns="91403" rtlCol="0" tIns="45702"/>
          <a:lstStyle/>
          <a:p>
            <a:pPr algn="ctr" defTabSz="913996"/>
            <a:endParaRPr altLang="en-US" lang="zh-CN" sz="1699">
              <a:solidFill>
                <a:prstClr val="white"/>
              </a:solidFill>
            </a:endParaRPr>
          </a:p>
        </p:txBody>
      </p:sp>
      <p:sp>
        <p:nvSpPr>
          <p:cNvPr id="19" name="Rectangle 12"/>
          <p:cNvSpPr/>
          <p:nvPr/>
        </p:nvSpPr>
        <p:spPr bwMode="auto">
          <a:xfrm>
            <a:off x="1758851" y="2154041"/>
            <a:ext cx="4481127" cy="628309"/>
          </a:xfrm>
          <a:prstGeom prst="rect">
            <a:avLst/>
          </a:prstGeom>
          <a:solidFill>
            <a:schemeClr val="tx2"/>
          </a:solidFill>
        </p:spPr>
        <p:txBody>
          <a:bodyPr anchor="ctr" anchorCtr="0" bIns="68544" lIns="68544" rIns="68544" rtlCol="0" tIns="68544" vert="horz" wrap="square">
            <a:noAutofit/>
          </a:bodyPr>
          <a:lstStyle/>
          <a:p>
            <a:pPr algn="ctr" defTabSz="913996">
              <a:lnSpc>
                <a:spcPct val="90000"/>
              </a:lnSpc>
              <a:spcBef>
                <a:spcPct val="20000"/>
              </a:spcBef>
              <a:buSzPct val="90000"/>
            </a:pPr>
            <a:r>
              <a:rPr altLang="zh-CN" b="1" lang="en-US" spc="-53" sz="1999">
                <a:gradFill>
                  <a:gsLst>
                    <a:gs pos="0">
                      <a:srgbClr val="FFFFFF"/>
                    </a:gs>
                    <a:gs pos="86000">
                      <a:srgbClr val="FFFFFF"/>
                    </a:gs>
                  </a:gsLst>
                  <a:lin ang="5400000" scaled="0"/>
                </a:gradFill>
                <a:latin charset="-122" pitchFamily="34" typeface="微软雅黑"/>
                <a:ea charset="-122" pitchFamily="34" typeface="微软雅黑"/>
              </a:rPr>
              <a:t>【创建平安医院、和谐医院】</a:t>
            </a:r>
          </a:p>
        </p:txBody>
      </p:sp>
      <p:sp>
        <p:nvSpPr>
          <p:cNvPr id="20" name="Rectangle 14"/>
          <p:cNvSpPr/>
          <p:nvPr/>
        </p:nvSpPr>
        <p:spPr bwMode="auto">
          <a:xfrm>
            <a:off x="1632667" y="1989218"/>
            <a:ext cx="4727842" cy="4135154"/>
          </a:xfrm>
          <a:prstGeom prst="rect">
            <a:avLst/>
          </a:prstGeom>
          <a:noFill/>
          <a:ln w="38100">
            <a:solidFill>
              <a:schemeClr val="tx2"/>
            </a:solidFill>
            <a:headEnd len="med" type="none" w="med"/>
            <a:tailEnd len="med" type="none" w="med"/>
          </a:ln>
          <a:effectLst/>
        </p:spPr>
        <p:style>
          <a:lnRef idx="1">
            <a:schemeClr val="accent1"/>
          </a:lnRef>
          <a:fillRef idx="3">
            <a:schemeClr val="accent1"/>
          </a:fillRef>
          <a:effectRef idx="2">
            <a:schemeClr val="accent1"/>
          </a:effectRef>
          <a:fontRef idx="minor">
            <a:schemeClr val="lt1"/>
          </a:fontRef>
        </p:style>
        <p:txBody>
          <a:bodyPr anchor="ctr" anchorCtr="0" bIns="34271" compatLnSpc="1" lIns="68540" numCol="1" rIns="68540" rtlCol="0" tIns="34271" vert="horz" wrap="square">
            <a:prstTxWarp prst="textNoShape">
              <a:avLst/>
            </a:prstTxWarp>
          </a:bodyPr>
          <a:lstStyle/>
          <a:p>
            <a:pPr algn="ctr" defTabSz="685192"/>
            <a:endParaRPr lang="en-US" sz="1699">
              <a:solidFill>
                <a:srgbClr val="FFFFFF">
                  <a:alpha val="98824"/>
                </a:srgbClr>
              </a:solidFill>
              <a:ea charset="0" pitchFamily="34" typeface="Segoe UI"/>
              <a:cs charset="0" pitchFamily="34" typeface="Segoe UI"/>
            </a:endParaRPr>
          </a:p>
        </p:txBody>
      </p:sp>
      <p:sp>
        <p:nvSpPr>
          <p:cNvPr id="21" name="矩形 20"/>
          <p:cNvSpPr/>
          <p:nvPr/>
        </p:nvSpPr>
        <p:spPr>
          <a:xfrm>
            <a:off x="1741895" y="2997065"/>
            <a:ext cx="4498084" cy="2627341"/>
          </a:xfrm>
          <a:prstGeom prst="rect">
            <a:avLst/>
          </a:prstGeom>
        </p:spPr>
        <p:txBody>
          <a:bodyPr bIns="45702" lIns="91403" rIns="91403" tIns="45702" wrap="square">
            <a:spAutoFit/>
          </a:bodyPr>
          <a:lstStyle/>
          <a:p>
            <a:pPr defTabSz="913996" indent="456999">
              <a:lnSpc>
                <a:spcPct val="130000"/>
              </a:lnSpc>
            </a:pPr>
            <a:r>
              <a:rPr altLang="en-US" kern="100" lang="zh-CN" sz="1600">
                <a:solidFill>
                  <a:prstClr val="black"/>
                </a:solidFill>
                <a:latin charset="-122" pitchFamily="34" typeface="微软雅黑"/>
                <a:ea charset="-122" pitchFamily="34" typeface="微软雅黑"/>
                <a:cs charset="0" panose="02020603050405020304" pitchFamily="18" typeface="Times New Roman"/>
              </a:rPr>
              <a:t>消灭等级以上医疗事故，消灭严重院内感染事件，消灭毒麻药品丢失、被盗事件，消灭职工工伤事故，消灭火灾爆炸事故，消灭食物中毒事故，消灭药品不安全事件，消灭责任性设备严重损坏和故障，消灭交通安全事故，控制严重差错事故，控制传染病漏报缓报现象，减少一般差错和医疗纠纷发生，努力创建平安医院、和谐医院。</a:t>
            </a:r>
          </a:p>
        </p:txBody>
      </p:sp>
      <p:pic>
        <p:nvPicPr>
          <p:cNvPr id="2" name="图片 1"/>
          <p:cNvPicPr>
            <a:picLocks noChangeAspect="1"/>
          </p:cNvPicPr>
          <p:nvPr/>
        </p:nvPicPr>
        <p:blipFill>
          <a:blip r:embed="rId2">
            <a:extLst>
              <a:ext uri="{28A0092B-C50C-407E-A947-70E740481C1C}">
                <a14:useLocalDpi val="0"/>
              </a:ext>
            </a:extLst>
          </a:blip>
          <a:stretch>
            <a:fillRect/>
          </a:stretch>
        </p:blipFill>
        <p:spPr>
          <a:xfrm>
            <a:off x="6540634" y="1989218"/>
            <a:ext cx="4738593" cy="4135154"/>
          </a:xfrm>
          <a:prstGeom prst="rect">
            <a:avLst/>
          </a:prstGeom>
          <a:ln w="28575">
            <a:solidFill>
              <a:schemeClr val="tx2"/>
            </a:solidFill>
          </a:ln>
        </p:spPr>
      </p:pic>
      <p:sp>
        <p:nvSpPr>
          <p:cNvPr id="7" name="文本框 10"/>
          <p:cNvSpPr txBox="1"/>
          <p:nvPr/>
        </p:nvSpPr>
        <p:spPr>
          <a:xfrm>
            <a:off x="3072451" y="1156693"/>
            <a:ext cx="1619758" cy="472576"/>
          </a:xfrm>
          <a:prstGeom prst="rect">
            <a:avLst/>
          </a:prstGeom>
          <a:solidFill>
            <a:schemeClr val="tx2">
              <a:alpha val="20000"/>
            </a:schemeClr>
          </a:solidFill>
          <a:ln algn="ctr" cap="rnd" w="12700">
            <a:solidFill>
              <a:schemeClr val="tx2"/>
            </a:solidFill>
            <a:prstDash val="sysDash"/>
            <a:round/>
          </a:ln>
          <a:effectLst/>
          <a:extLst/>
        </p:spPr>
        <p:txBody>
          <a:bodyPr anchor="ctr" bIns="45702" lIns="91403" rIns="91403" tIns="45702" wrap="none"/>
          <a:lstStyle>
            <a:defPPr>
              <a:defRPr lang="zh-CN"/>
            </a:defPPr>
            <a:lvl1pPr fontAlgn="base" indent="97187" latinLnBrk="1">
              <a:spcBef>
                <a:spcPct val="0"/>
              </a:spcBef>
              <a:spcAft>
                <a:spcPct val="0"/>
              </a:spcAft>
              <a:defRPr b="1" kumimoji="1" sz="2400">
                <a:solidFill>
                  <a:schemeClr val="tx2"/>
                </a:solidFill>
                <a:latin charset="-122" pitchFamily="34" typeface="微软雅黑"/>
                <a:ea charset="-122" pitchFamily="34" typeface="微软雅黑"/>
              </a:defRPr>
            </a:lvl1pPr>
          </a:lstStyle>
          <a:p>
            <a:pPr defTabSz="913996"/>
            <a:r>
              <a:rPr altLang="en-US" lang="zh-CN" sz="2399">
                <a:solidFill>
                  <a:srgbClr val="1F497D"/>
                </a:solidFill>
              </a:rPr>
              <a:t>安全管理</a:t>
            </a:r>
          </a:p>
        </p:txBody>
      </p:sp>
      <p:sp>
        <p:nvSpPr>
          <p:cNvPr id="8" name="矩形 7"/>
          <p:cNvSpPr/>
          <p:nvPr/>
        </p:nvSpPr>
        <p:spPr>
          <a:xfrm>
            <a:off x="912774" y="7787"/>
            <a:ext cx="2159678" cy="68562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3996"/>
            <a:r>
              <a:rPr altLang="en-US" b="1" lang="zh-CN" sz="2799">
                <a:solidFill>
                  <a:prstClr val="white"/>
                </a:solidFill>
                <a:latin charset="-122" pitchFamily="34" typeface="微软雅黑"/>
                <a:ea charset="-122" pitchFamily="34" typeface="微软雅黑"/>
              </a:rPr>
              <a:t>管理规划</a:t>
            </a:r>
          </a:p>
        </p:txBody>
      </p:sp>
      <p:cxnSp>
        <p:nvCxnSpPr>
          <p:cNvPr id="9" name="直接连接符 8"/>
          <p:cNvCxnSpPr/>
          <p:nvPr/>
        </p:nvCxnSpPr>
        <p:spPr>
          <a:xfrm>
            <a:off x="0" y="693408"/>
            <a:ext cx="12188826" cy="0"/>
          </a:xfrm>
          <a:prstGeom prst="line">
            <a:avLst/>
          </a:prstGeom>
          <a:ln>
            <a:solidFill>
              <a:schemeClr val="bg1">
                <a:lumMod val="75000"/>
                <a:alpha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val="2665018211"/>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53" presetSubtype="0">
                                  <p:stCondLst>
                                    <p:cond delay="0"/>
                                  </p:stCondLst>
                                  <p:childTnLst>
                                    <p:set>
                                      <p:cBhvr>
                                        <p:cTn dur="1" fill="hold" id="6">
                                          <p:stCondLst>
                                            <p:cond delay="0"/>
                                          </p:stCondLst>
                                        </p:cTn>
                                        <p:tgtEl>
                                          <p:spTgt spid="21"/>
                                        </p:tgtEl>
                                        <p:attrNameLst>
                                          <p:attrName>style.visibility</p:attrName>
                                        </p:attrNameLst>
                                      </p:cBhvr>
                                      <p:to>
                                        <p:strVal val="visible"/>
                                      </p:to>
                                    </p:set>
                                    <p:anim calcmode="lin" valueType="num">
                                      <p:cBhvr>
                                        <p:cTn dur="500" fill="hold" id="7"/>
                                        <p:tgtEl>
                                          <p:spTgt spid="21"/>
                                        </p:tgtEl>
                                        <p:attrNameLst>
                                          <p:attrName>ppt_w</p:attrName>
                                        </p:attrNameLst>
                                      </p:cBhvr>
                                      <p:tavLst>
                                        <p:tav tm="0">
                                          <p:val>
                                            <p:fltVal val="0"/>
                                          </p:val>
                                        </p:tav>
                                        <p:tav tm="100000">
                                          <p:val>
                                            <p:strVal val="#ppt_w"/>
                                          </p:val>
                                        </p:tav>
                                      </p:tavLst>
                                    </p:anim>
                                    <p:anim calcmode="lin" valueType="num">
                                      <p:cBhvr>
                                        <p:cTn dur="500" fill="hold" id="8"/>
                                        <p:tgtEl>
                                          <p:spTgt spid="21"/>
                                        </p:tgtEl>
                                        <p:attrNameLst>
                                          <p:attrName>ppt_h</p:attrName>
                                        </p:attrNameLst>
                                      </p:cBhvr>
                                      <p:tavLst>
                                        <p:tav tm="0">
                                          <p:val>
                                            <p:fltVal val="0"/>
                                          </p:val>
                                        </p:tav>
                                        <p:tav tm="100000">
                                          <p:val>
                                            <p:strVal val="#ppt_h"/>
                                          </p:val>
                                        </p:tav>
                                      </p:tavLst>
                                    </p:anim>
                                    <p:animEffect filter="fade" transition="in">
                                      <p:cBhvr>
                                        <p:cTn dur="500" id="9"/>
                                        <p:tgtEl>
                                          <p:spTgt spid="21"/>
                                        </p:tgtEl>
                                      </p:cBhvr>
                                    </p:animEffect>
                                    <p:anim calcmode="lin" valueType="num">
                                      <p:cBhvr>
                                        <p:cTn dur="500" fill="hold" id="10"/>
                                        <p:tgtEl>
                                          <p:spTgt spid="21"/>
                                        </p:tgtEl>
                                        <p:attrNameLst>
                                          <p:attrName>ppt_x</p:attrName>
                                        </p:attrNameLst>
                                      </p:cBhvr>
                                      <p:tavLst>
                                        <p:tav tm="0">
                                          <p:val>
                                            <p:fltVal val="0.5"/>
                                          </p:val>
                                        </p:tav>
                                        <p:tav tm="100000">
                                          <p:val>
                                            <p:strVal val="#ppt_x"/>
                                          </p:val>
                                        </p:tav>
                                      </p:tavLst>
                                    </p:anim>
                                    <p:anim calcmode="lin" valueType="num">
                                      <p:cBhvr>
                                        <p:cTn dur="500" fill="hold" id="11"/>
                                        <p:tgtEl>
                                          <p:spTgt spid="21"/>
                                        </p:tgtEl>
                                        <p:attrNameLst>
                                          <p:attrName>ppt_y</p:attrName>
                                        </p:attrNameLst>
                                      </p:cBhvr>
                                      <p:tavLst>
                                        <p:tav tm="0">
                                          <p:val>
                                            <p:fltVal val="0.5"/>
                                          </p:val>
                                        </p:tav>
                                        <p:tav tm="100000">
                                          <p:val>
                                            <p:strVal val="#ppt_y"/>
                                          </p:val>
                                        </p:tav>
                                      </p:tavLst>
                                    </p:anim>
                                  </p:childTnLst>
                                </p:cTn>
                              </p:par>
                              <p:par>
                                <p:cTn fill="hold" grpId="1" id="12" nodeType="withEffect" presetClass="emph" presetID="8" presetSubtype="0">
                                  <p:stCondLst>
                                    <p:cond delay="0"/>
                                  </p:stCondLst>
                                  <p:childTnLst>
                                    <p:animRot by="43200000">
                                      <p:cBhvr>
                                        <p:cTn dur="500" fill="hold" id="13"/>
                                        <p:tgtEl>
                                          <p:spTgt spid="21"/>
                                        </p:tgtEl>
                                        <p:attrNameLst>
                                          <p:attrName>r</p:attrName>
                                        </p:attrNameLst>
                                      </p:cBhvr>
                                    </p:animRo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1"/>
      <p:bldP grpId="1" spid="21"/>
    </p:bldLst>
  </p:timing>
</p:sld>
</file>

<file path=ppt/slides/slide4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9" name="文本框 10"/>
          <p:cNvSpPr txBox="1"/>
          <p:nvPr/>
        </p:nvSpPr>
        <p:spPr>
          <a:xfrm>
            <a:off x="929417" y="991278"/>
            <a:ext cx="2143035" cy="472576"/>
          </a:xfrm>
          <a:prstGeom prst="rect">
            <a:avLst/>
          </a:prstGeom>
          <a:solidFill>
            <a:schemeClr val="tx2">
              <a:alpha val="20000"/>
            </a:schemeClr>
          </a:solidFill>
          <a:ln algn="ctr" cap="rnd" w="12700">
            <a:solidFill>
              <a:schemeClr val="tx2"/>
            </a:solidFill>
            <a:prstDash val="sysDash"/>
            <a:round/>
          </a:ln>
          <a:effectLst/>
          <a:extLst/>
        </p:spPr>
        <p:txBody>
          <a:bodyPr anchor="ctr" bIns="45702" lIns="91403" rIns="91403" tIns="45702" wrap="none"/>
          <a:lstStyle>
            <a:defPPr>
              <a:defRPr lang="zh-CN"/>
            </a:defPPr>
            <a:lvl1pPr fontAlgn="base" indent="97187" latinLnBrk="1">
              <a:spcBef>
                <a:spcPct val="0"/>
              </a:spcBef>
              <a:spcAft>
                <a:spcPct val="0"/>
              </a:spcAft>
              <a:defRPr b="1" kumimoji="1" sz="2400">
                <a:solidFill>
                  <a:schemeClr val="tx2"/>
                </a:solidFill>
                <a:latin charset="-122" pitchFamily="34" typeface="微软雅黑"/>
                <a:ea charset="-122" pitchFamily="34" typeface="微软雅黑"/>
              </a:defRPr>
            </a:lvl1pPr>
          </a:lstStyle>
          <a:p>
            <a:pPr defTabSz="913996"/>
            <a:r>
              <a:rPr altLang="en-US" lang="zh-CN" sz="2399">
                <a:solidFill>
                  <a:srgbClr val="1F497D"/>
                </a:solidFill>
              </a:rPr>
              <a:t>行政职能管理</a:t>
            </a:r>
          </a:p>
        </p:txBody>
      </p:sp>
      <p:sp>
        <p:nvSpPr>
          <p:cNvPr id="13" name="Rectangle 31"/>
          <p:cNvSpPr/>
          <p:nvPr/>
        </p:nvSpPr>
        <p:spPr bwMode="auto">
          <a:xfrm>
            <a:off x="1796847" y="3425085"/>
            <a:ext cx="2231419" cy="2951231"/>
          </a:xfrm>
          <a:prstGeom prst="rect">
            <a:avLst/>
          </a:prstGeom>
          <a:solidFill>
            <a:schemeClr val="tx2"/>
          </a:solidFill>
          <a:ln algn="ctr" cap="flat" cmpd="sng" w="9525">
            <a:solidFill>
              <a:schemeClr val="accent2">
                <a:lumMod val="40000"/>
                <a:lumOff val="60000"/>
              </a:schemeClr>
            </a:solidFill>
            <a:prstDash val="solid"/>
            <a:headEnd len="med" type="none" w="med"/>
            <a:tailEnd len="med" type="none" w="med"/>
          </a:ln>
          <a:effectLst/>
        </p:spPr>
        <p:txBody>
          <a:bodyPr anchor="ctr" anchorCtr="0" bIns="45699" compatLnSpc="1" lIns="91399" numCol="1" rIns="91399" rtlCol="0" tIns="45699" vert="horz" wrap="square">
            <a:prstTxWarp prst="textNoShape">
              <a:avLst/>
            </a:prstTxWarp>
          </a:bodyPr>
          <a:lstStyle/>
          <a:p>
            <a:pPr algn="ctr" defTabSz="684986">
              <a:defRPr/>
            </a:pPr>
            <a:endParaRPr kern="0" lang="en-US" sz="1699">
              <a:solidFill>
                <a:srgbClr val="FFFFFF">
                  <a:lumMod val="20000"/>
                  <a:lumOff val="80000"/>
                  <a:alpha val="99000"/>
                </a:srgbClr>
              </a:solidFill>
              <a:latin charset="0" panose="020b0502040204020203" pitchFamily="34" typeface="Segoe UI"/>
              <a:ea charset="0" pitchFamily="34" typeface="Segoe UI"/>
              <a:cs charset="0" pitchFamily="34" typeface="Segoe UI"/>
            </a:endParaRPr>
          </a:p>
        </p:txBody>
      </p:sp>
      <p:sp>
        <p:nvSpPr>
          <p:cNvPr id="14" name="Rectangle 31"/>
          <p:cNvSpPr/>
          <p:nvPr/>
        </p:nvSpPr>
        <p:spPr bwMode="auto">
          <a:xfrm>
            <a:off x="4285740" y="3425085"/>
            <a:ext cx="2231419" cy="2951231"/>
          </a:xfrm>
          <a:prstGeom prst="rect">
            <a:avLst/>
          </a:prstGeom>
          <a:solidFill>
            <a:srgbClr val="8CC600"/>
          </a:solidFill>
          <a:ln algn="ctr" cap="flat" cmpd="sng" w="9525">
            <a:noFill/>
            <a:prstDash val="solid"/>
            <a:headEnd len="med" type="none" w="med"/>
            <a:tailEnd len="med" type="none" w="med"/>
          </a:ln>
          <a:effectLst/>
        </p:spPr>
        <p:txBody>
          <a:bodyPr anchor="ctr" anchorCtr="0" bIns="45699" compatLnSpc="1" lIns="91399" numCol="1" rIns="91399" rtlCol="0" tIns="45699" vert="horz" wrap="square">
            <a:prstTxWarp prst="textNoShape">
              <a:avLst/>
            </a:prstTxWarp>
          </a:bodyPr>
          <a:lstStyle/>
          <a:p>
            <a:pPr algn="ctr" defTabSz="684986">
              <a:defRPr/>
            </a:pPr>
            <a:endParaRPr kern="0" lang="en-US" sz="1699">
              <a:solidFill>
                <a:srgbClr val="FFFFFF">
                  <a:lumMod val="20000"/>
                  <a:lumOff val="80000"/>
                  <a:alpha val="99000"/>
                </a:srgbClr>
              </a:solidFill>
              <a:latin charset="0" panose="020b0502040204020203" pitchFamily="34" typeface="Segoe UI"/>
              <a:ea charset="0" pitchFamily="34" typeface="Segoe UI"/>
              <a:cs charset="0" pitchFamily="34" typeface="Segoe UI"/>
            </a:endParaRPr>
          </a:p>
        </p:txBody>
      </p:sp>
      <p:sp>
        <p:nvSpPr>
          <p:cNvPr id="15" name="Rectangle 31"/>
          <p:cNvSpPr/>
          <p:nvPr/>
        </p:nvSpPr>
        <p:spPr bwMode="auto">
          <a:xfrm>
            <a:off x="6774633" y="3425085"/>
            <a:ext cx="2231419" cy="2951231"/>
          </a:xfrm>
          <a:prstGeom prst="rect">
            <a:avLst/>
          </a:prstGeom>
          <a:solidFill>
            <a:srgbClr val="FFC000"/>
          </a:solidFill>
          <a:ln algn="ctr" cap="flat" cmpd="sng" w="9525">
            <a:noFill/>
            <a:prstDash val="solid"/>
            <a:headEnd len="med" type="none" w="med"/>
            <a:tailEnd len="med" type="none" w="med"/>
          </a:ln>
          <a:effectLst/>
        </p:spPr>
        <p:txBody>
          <a:bodyPr anchor="ctr" anchorCtr="0" bIns="45699" compatLnSpc="1" lIns="91399" numCol="1" rIns="91399" rtlCol="0" tIns="45699" vert="horz" wrap="square">
            <a:prstTxWarp prst="textNoShape">
              <a:avLst/>
            </a:prstTxWarp>
          </a:bodyPr>
          <a:lstStyle/>
          <a:p>
            <a:pPr algn="ctr" defTabSz="684986">
              <a:defRPr/>
            </a:pPr>
            <a:endParaRPr kern="0" lang="en-US" sz="1699">
              <a:solidFill>
                <a:srgbClr val="FFFFFF">
                  <a:lumMod val="20000"/>
                  <a:lumOff val="80000"/>
                  <a:alpha val="99000"/>
                </a:srgbClr>
              </a:solidFill>
              <a:latin charset="0" panose="020b0502040204020203" pitchFamily="34" typeface="Segoe UI"/>
              <a:ea charset="0" pitchFamily="34" typeface="Segoe UI"/>
              <a:cs charset="0" pitchFamily="34" typeface="Segoe UI"/>
            </a:endParaRPr>
          </a:p>
        </p:txBody>
      </p:sp>
      <p:sp>
        <p:nvSpPr>
          <p:cNvPr id="16" name="Rectangle 31"/>
          <p:cNvSpPr/>
          <p:nvPr/>
        </p:nvSpPr>
        <p:spPr bwMode="auto">
          <a:xfrm>
            <a:off x="9263527" y="3425085"/>
            <a:ext cx="2231419" cy="2951231"/>
          </a:xfrm>
          <a:prstGeom prst="rect">
            <a:avLst/>
          </a:prstGeom>
          <a:solidFill>
            <a:schemeClr val="tx2">
              <a:lumMod val="40000"/>
              <a:lumOff val="60000"/>
            </a:schemeClr>
          </a:solidFill>
          <a:ln algn="ctr" cap="flat" cmpd="sng" w="9525">
            <a:noFill/>
            <a:prstDash val="solid"/>
            <a:headEnd len="med" type="none" w="med"/>
            <a:tailEnd len="med" type="none" w="med"/>
          </a:ln>
          <a:effectLst/>
        </p:spPr>
        <p:txBody>
          <a:bodyPr anchor="ctr" anchorCtr="0" bIns="45699" compatLnSpc="1" lIns="91399" numCol="1" rIns="91399" rtlCol="0" tIns="45699" vert="horz" wrap="square">
            <a:prstTxWarp prst="textNoShape">
              <a:avLst/>
            </a:prstTxWarp>
          </a:bodyPr>
          <a:lstStyle/>
          <a:p>
            <a:pPr algn="ctr" defTabSz="684986">
              <a:defRPr/>
            </a:pPr>
            <a:endParaRPr kern="0" lang="en-US" sz="1699">
              <a:solidFill>
                <a:srgbClr val="FFFFFF">
                  <a:lumMod val="20000"/>
                  <a:lumOff val="80000"/>
                  <a:alpha val="99000"/>
                </a:srgbClr>
              </a:solidFill>
              <a:latin charset="0" panose="020b0502040204020203" pitchFamily="34" typeface="Segoe UI"/>
              <a:ea charset="0" pitchFamily="34" typeface="Segoe UI"/>
              <a:cs charset="0" pitchFamily="34" typeface="Segoe UI"/>
            </a:endParaRPr>
          </a:p>
        </p:txBody>
      </p:sp>
      <p:sp>
        <p:nvSpPr>
          <p:cNvPr id="17" name="矩形 16"/>
          <p:cNvSpPr/>
          <p:nvPr/>
        </p:nvSpPr>
        <p:spPr>
          <a:xfrm>
            <a:off x="1796847" y="3998112"/>
            <a:ext cx="9698100" cy="93112"/>
          </a:xfrm>
          <a:prstGeom prst="rect">
            <a:avLst/>
          </a:pr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702" lIns="91403" rIns="91403" rtlCol="0" tIns="45702"/>
          <a:lstStyle/>
          <a:p>
            <a:pPr algn="ctr" defTabSz="913996"/>
            <a:endParaRPr altLang="en-US" lang="zh-CN" sz="1699">
              <a:solidFill>
                <a:prstClr val="white"/>
              </a:solidFill>
            </a:endParaRPr>
          </a:p>
        </p:txBody>
      </p:sp>
      <p:sp>
        <p:nvSpPr>
          <p:cNvPr id="18" name="Text Box 44"/>
          <p:cNvSpPr txBox="1">
            <a:spLocks noChangeArrowheads="1"/>
          </p:cNvSpPr>
          <p:nvPr/>
        </p:nvSpPr>
        <p:spPr bwMode="auto">
          <a:xfrm>
            <a:off x="4285742" y="3487493"/>
            <a:ext cx="2231420" cy="420588"/>
          </a:xfrm>
          <a:prstGeom prst="rect">
            <a:avLst/>
          </a:prstGeom>
          <a:noFill/>
          <a:ln>
            <a:noFill/>
          </a:ln>
          <a:effectLst/>
          <a:extLst>
            <a:ext uri="{909E8E84-426E-40DD-AFC4-6F175D3DCCD1}">
              <a14:hiddenFill>
                <a:solidFill>
                  <a:srgbClr val="FFFFFF">
                    <a:alpha val="30000"/>
                  </a:srgbClr>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bIns="45702" lIns="91403" rIns="91403" tIns="45702" wrap="square">
            <a:spAutoFit/>
          </a:bodyPr>
          <a:lstStyle>
            <a:defPPr>
              <a:defRPr lang="en-US"/>
            </a:defPPr>
            <a:lvl1pPr defTabSz="720725" indent="457200">
              <a:lnSpc>
                <a:spcPct val="135000"/>
              </a:lnSpc>
              <a:defRPr sz="1600">
                <a:solidFill>
                  <a:schemeClr val="bg1">
                    <a:lumMod val="50000"/>
                  </a:schemeClr>
                </a:solidFill>
                <a:latin charset="-122" pitchFamily="34" typeface="微软雅黑"/>
                <a:ea charset="-122" pitchFamily="34" typeface="微软雅黑"/>
              </a:defRPr>
            </a:lvl1pPr>
            <a:lvl2pPr defTabSz="720725" eaLnBrk="0" hangingPunct="0">
              <a:defRPr sz="1600">
                <a:latin charset="0" panose="020b0604020202020204" pitchFamily="34" typeface="Arial"/>
                <a:ea charset="-122" pitchFamily="2" typeface="宋体"/>
              </a:defRPr>
            </a:lvl2pPr>
            <a:lvl3pPr defTabSz="720725" eaLnBrk="0" hangingPunct="0">
              <a:defRPr sz="1600">
                <a:latin charset="0" panose="020b0604020202020204" pitchFamily="34" typeface="Arial"/>
                <a:ea charset="-122" pitchFamily="2" typeface="宋体"/>
              </a:defRPr>
            </a:lvl3pPr>
            <a:lvl4pPr defTabSz="720725" eaLnBrk="0" hangingPunct="0">
              <a:defRPr sz="1600">
                <a:latin charset="0" panose="020b0604020202020204" pitchFamily="34" typeface="Arial"/>
                <a:ea charset="-122" pitchFamily="2" typeface="宋体"/>
              </a:defRPr>
            </a:lvl4pPr>
            <a:lvl5pPr defTabSz="720725" eaLnBrk="0" hangingPunct="0">
              <a:defRPr sz="1600">
                <a:latin charset="0" panose="020b0604020202020204" pitchFamily="34" typeface="Arial"/>
                <a:ea charset="-122" pitchFamily="2" typeface="宋体"/>
              </a:defRPr>
            </a:lvl5pPr>
            <a:lvl6pPr defTabSz="720725" eaLnBrk="0" fontAlgn="base" hangingPunct="0">
              <a:spcBef>
                <a:spcPct val="0"/>
              </a:spcBef>
              <a:spcAft>
                <a:spcPct val="0"/>
              </a:spcAft>
              <a:defRPr sz="1600">
                <a:latin charset="0" panose="020b0604020202020204" pitchFamily="34" typeface="Arial"/>
                <a:ea charset="-122" pitchFamily="2" typeface="宋体"/>
              </a:defRPr>
            </a:lvl6pPr>
            <a:lvl7pPr defTabSz="720725" eaLnBrk="0" fontAlgn="base" hangingPunct="0">
              <a:spcBef>
                <a:spcPct val="0"/>
              </a:spcBef>
              <a:spcAft>
                <a:spcPct val="0"/>
              </a:spcAft>
              <a:defRPr sz="1600">
                <a:latin charset="0" panose="020b0604020202020204" pitchFamily="34" typeface="Arial"/>
                <a:ea charset="-122" pitchFamily="2" typeface="宋体"/>
              </a:defRPr>
            </a:lvl7pPr>
            <a:lvl8pPr defTabSz="720725" eaLnBrk="0" fontAlgn="base" hangingPunct="0">
              <a:spcBef>
                <a:spcPct val="0"/>
              </a:spcBef>
              <a:spcAft>
                <a:spcPct val="0"/>
              </a:spcAft>
              <a:defRPr sz="1600">
                <a:latin charset="0" panose="020b0604020202020204" pitchFamily="34" typeface="Arial"/>
                <a:ea charset="-122" pitchFamily="2" typeface="宋体"/>
              </a:defRPr>
            </a:lvl8pPr>
            <a:lvl9pPr defTabSz="720725" eaLnBrk="0" fontAlgn="base" hangingPunct="0">
              <a:spcBef>
                <a:spcPct val="0"/>
              </a:spcBef>
              <a:spcAft>
                <a:spcPct val="0"/>
              </a:spcAft>
              <a:defRPr sz="1600">
                <a:latin charset="0" panose="020b0604020202020204" pitchFamily="34" typeface="Arial"/>
                <a:ea charset="-122" pitchFamily="2" typeface="宋体"/>
              </a:defRPr>
            </a:lvl9pPr>
          </a:lstStyle>
          <a:p>
            <a:pPr indent="0"/>
            <a:r>
              <a:rPr altLang="zh-CN" b="1" lang="en-US">
                <a:solidFill>
                  <a:prstClr val="white"/>
                </a:solidFill>
              </a:rPr>
              <a:t>2）导入“Q+T”系统</a:t>
            </a:r>
          </a:p>
        </p:txBody>
      </p:sp>
      <p:sp>
        <p:nvSpPr>
          <p:cNvPr id="19" name="Text Box 44"/>
          <p:cNvSpPr txBox="1">
            <a:spLocks noChangeArrowheads="1"/>
          </p:cNvSpPr>
          <p:nvPr/>
        </p:nvSpPr>
        <p:spPr bwMode="auto">
          <a:xfrm>
            <a:off x="1796847" y="3512659"/>
            <a:ext cx="2231420" cy="420588"/>
          </a:xfrm>
          <a:prstGeom prst="rect">
            <a:avLst/>
          </a:prstGeom>
          <a:noFill/>
          <a:ln>
            <a:noFill/>
          </a:ln>
          <a:effectLst/>
          <a:extLst>
            <a:ext uri="{909E8E84-426E-40DD-AFC4-6F175D3DCCD1}">
              <a14:hiddenFill>
                <a:solidFill>
                  <a:srgbClr val="FFFFFF">
                    <a:alpha val="30000"/>
                  </a:srgbClr>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bIns="45702" lIns="91403" rIns="91403" tIns="45702" wrap="square">
            <a:spAutoFit/>
          </a:bodyPr>
          <a:lstStyle>
            <a:defPPr>
              <a:defRPr lang="en-US"/>
            </a:defPPr>
            <a:lvl1pPr defTabSz="720725" indent="457200">
              <a:lnSpc>
                <a:spcPct val="135000"/>
              </a:lnSpc>
              <a:defRPr sz="1600">
                <a:solidFill>
                  <a:schemeClr val="bg1">
                    <a:lumMod val="50000"/>
                  </a:schemeClr>
                </a:solidFill>
                <a:latin charset="-122" pitchFamily="34" typeface="微软雅黑"/>
                <a:ea charset="-122" pitchFamily="34" typeface="微软雅黑"/>
              </a:defRPr>
            </a:lvl1pPr>
            <a:lvl2pPr defTabSz="720725" eaLnBrk="0" hangingPunct="0">
              <a:defRPr sz="1600">
                <a:latin charset="0" panose="020b0604020202020204" pitchFamily="34" typeface="Arial"/>
                <a:ea charset="-122" pitchFamily="2" typeface="宋体"/>
              </a:defRPr>
            </a:lvl2pPr>
            <a:lvl3pPr defTabSz="720725" eaLnBrk="0" hangingPunct="0">
              <a:defRPr sz="1600">
                <a:latin charset="0" panose="020b0604020202020204" pitchFamily="34" typeface="Arial"/>
                <a:ea charset="-122" pitchFamily="2" typeface="宋体"/>
              </a:defRPr>
            </a:lvl3pPr>
            <a:lvl4pPr defTabSz="720725" eaLnBrk="0" hangingPunct="0">
              <a:defRPr sz="1600">
                <a:latin charset="0" panose="020b0604020202020204" pitchFamily="34" typeface="Arial"/>
                <a:ea charset="-122" pitchFamily="2" typeface="宋体"/>
              </a:defRPr>
            </a:lvl4pPr>
            <a:lvl5pPr defTabSz="720725" eaLnBrk="0" hangingPunct="0">
              <a:defRPr sz="1600">
                <a:latin charset="0" panose="020b0604020202020204" pitchFamily="34" typeface="Arial"/>
                <a:ea charset="-122" pitchFamily="2" typeface="宋体"/>
              </a:defRPr>
            </a:lvl5pPr>
            <a:lvl6pPr defTabSz="720725" eaLnBrk="0" fontAlgn="base" hangingPunct="0">
              <a:spcBef>
                <a:spcPct val="0"/>
              </a:spcBef>
              <a:spcAft>
                <a:spcPct val="0"/>
              </a:spcAft>
              <a:defRPr sz="1600">
                <a:latin charset="0" panose="020b0604020202020204" pitchFamily="34" typeface="Arial"/>
                <a:ea charset="-122" pitchFamily="2" typeface="宋体"/>
              </a:defRPr>
            </a:lvl6pPr>
            <a:lvl7pPr defTabSz="720725" eaLnBrk="0" fontAlgn="base" hangingPunct="0">
              <a:spcBef>
                <a:spcPct val="0"/>
              </a:spcBef>
              <a:spcAft>
                <a:spcPct val="0"/>
              </a:spcAft>
              <a:defRPr sz="1600">
                <a:latin charset="0" panose="020b0604020202020204" pitchFamily="34" typeface="Arial"/>
                <a:ea charset="-122" pitchFamily="2" typeface="宋体"/>
              </a:defRPr>
            </a:lvl7pPr>
            <a:lvl8pPr defTabSz="720725" eaLnBrk="0" fontAlgn="base" hangingPunct="0">
              <a:spcBef>
                <a:spcPct val="0"/>
              </a:spcBef>
              <a:spcAft>
                <a:spcPct val="0"/>
              </a:spcAft>
              <a:defRPr sz="1600">
                <a:latin charset="0" panose="020b0604020202020204" pitchFamily="34" typeface="Arial"/>
                <a:ea charset="-122" pitchFamily="2" typeface="宋体"/>
              </a:defRPr>
            </a:lvl8pPr>
            <a:lvl9pPr defTabSz="720725" eaLnBrk="0" fontAlgn="base" hangingPunct="0">
              <a:spcBef>
                <a:spcPct val="0"/>
              </a:spcBef>
              <a:spcAft>
                <a:spcPct val="0"/>
              </a:spcAft>
              <a:defRPr sz="1600">
                <a:latin charset="0" panose="020b0604020202020204" pitchFamily="34" typeface="Arial"/>
                <a:ea charset="-122" pitchFamily="2" typeface="宋体"/>
              </a:defRPr>
            </a:lvl9pPr>
          </a:lstStyle>
          <a:p>
            <a:pPr indent="0"/>
            <a:r>
              <a:rPr altLang="zh-CN" b="1" lang="en-US">
                <a:solidFill>
                  <a:prstClr val="white"/>
                </a:solidFill>
              </a:rPr>
              <a:t>1）本年度工作重点</a:t>
            </a:r>
          </a:p>
        </p:txBody>
      </p:sp>
      <p:sp>
        <p:nvSpPr>
          <p:cNvPr id="20" name="Text Box 44"/>
          <p:cNvSpPr txBox="1">
            <a:spLocks noChangeArrowheads="1"/>
          </p:cNvSpPr>
          <p:nvPr/>
        </p:nvSpPr>
        <p:spPr bwMode="auto">
          <a:xfrm>
            <a:off x="6771306" y="3499287"/>
            <a:ext cx="2231420" cy="420588"/>
          </a:xfrm>
          <a:prstGeom prst="rect">
            <a:avLst/>
          </a:prstGeom>
          <a:noFill/>
          <a:ln>
            <a:noFill/>
          </a:ln>
          <a:effectLst/>
          <a:extLst>
            <a:ext uri="{909E8E84-426E-40DD-AFC4-6F175D3DCCD1}">
              <a14:hiddenFill>
                <a:solidFill>
                  <a:srgbClr val="FFFFFF">
                    <a:alpha val="30000"/>
                  </a:srgbClr>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bIns="45702" lIns="91403" rIns="91403" tIns="45702" wrap="square">
            <a:spAutoFit/>
          </a:bodyPr>
          <a:lstStyle>
            <a:defPPr>
              <a:defRPr lang="en-US"/>
            </a:defPPr>
            <a:lvl1pPr defTabSz="720725" indent="457200">
              <a:lnSpc>
                <a:spcPct val="135000"/>
              </a:lnSpc>
              <a:defRPr sz="1600">
                <a:solidFill>
                  <a:schemeClr val="bg1">
                    <a:lumMod val="50000"/>
                  </a:schemeClr>
                </a:solidFill>
                <a:latin charset="-122" pitchFamily="34" typeface="微软雅黑"/>
                <a:ea charset="-122" pitchFamily="34" typeface="微软雅黑"/>
              </a:defRPr>
            </a:lvl1pPr>
            <a:lvl2pPr defTabSz="720725" eaLnBrk="0" hangingPunct="0">
              <a:defRPr sz="1600">
                <a:latin charset="0" panose="020b0604020202020204" pitchFamily="34" typeface="Arial"/>
                <a:ea charset="-122" pitchFamily="2" typeface="宋体"/>
              </a:defRPr>
            </a:lvl2pPr>
            <a:lvl3pPr defTabSz="720725" eaLnBrk="0" hangingPunct="0">
              <a:defRPr sz="1600">
                <a:latin charset="0" panose="020b0604020202020204" pitchFamily="34" typeface="Arial"/>
                <a:ea charset="-122" pitchFamily="2" typeface="宋体"/>
              </a:defRPr>
            </a:lvl3pPr>
            <a:lvl4pPr defTabSz="720725" eaLnBrk="0" hangingPunct="0">
              <a:defRPr sz="1600">
                <a:latin charset="0" panose="020b0604020202020204" pitchFamily="34" typeface="Arial"/>
                <a:ea charset="-122" pitchFamily="2" typeface="宋体"/>
              </a:defRPr>
            </a:lvl4pPr>
            <a:lvl5pPr defTabSz="720725" eaLnBrk="0" hangingPunct="0">
              <a:defRPr sz="1600">
                <a:latin charset="0" panose="020b0604020202020204" pitchFamily="34" typeface="Arial"/>
                <a:ea charset="-122" pitchFamily="2" typeface="宋体"/>
              </a:defRPr>
            </a:lvl5pPr>
            <a:lvl6pPr defTabSz="720725" eaLnBrk="0" fontAlgn="base" hangingPunct="0">
              <a:spcBef>
                <a:spcPct val="0"/>
              </a:spcBef>
              <a:spcAft>
                <a:spcPct val="0"/>
              </a:spcAft>
              <a:defRPr sz="1600">
                <a:latin charset="0" panose="020b0604020202020204" pitchFamily="34" typeface="Arial"/>
                <a:ea charset="-122" pitchFamily="2" typeface="宋体"/>
              </a:defRPr>
            </a:lvl6pPr>
            <a:lvl7pPr defTabSz="720725" eaLnBrk="0" fontAlgn="base" hangingPunct="0">
              <a:spcBef>
                <a:spcPct val="0"/>
              </a:spcBef>
              <a:spcAft>
                <a:spcPct val="0"/>
              </a:spcAft>
              <a:defRPr sz="1600">
                <a:latin charset="0" panose="020b0604020202020204" pitchFamily="34" typeface="Arial"/>
                <a:ea charset="-122" pitchFamily="2" typeface="宋体"/>
              </a:defRPr>
            </a:lvl7pPr>
            <a:lvl8pPr defTabSz="720725" eaLnBrk="0" fontAlgn="base" hangingPunct="0">
              <a:spcBef>
                <a:spcPct val="0"/>
              </a:spcBef>
              <a:spcAft>
                <a:spcPct val="0"/>
              </a:spcAft>
              <a:defRPr sz="1600">
                <a:latin charset="0" panose="020b0604020202020204" pitchFamily="34" typeface="Arial"/>
                <a:ea charset="-122" pitchFamily="2" typeface="宋体"/>
              </a:defRPr>
            </a:lvl8pPr>
            <a:lvl9pPr defTabSz="720725" eaLnBrk="0" fontAlgn="base" hangingPunct="0">
              <a:spcBef>
                <a:spcPct val="0"/>
              </a:spcBef>
              <a:spcAft>
                <a:spcPct val="0"/>
              </a:spcAft>
              <a:defRPr sz="1600">
                <a:latin charset="0" panose="020b0604020202020204" pitchFamily="34" typeface="Arial"/>
                <a:ea charset="-122" pitchFamily="2" typeface="宋体"/>
              </a:defRPr>
            </a:lvl9pPr>
          </a:lstStyle>
          <a:p>
            <a:pPr indent="0"/>
            <a:r>
              <a:rPr altLang="zh-CN" b="1" lang="en-US">
                <a:solidFill>
                  <a:prstClr val="white"/>
                </a:solidFill>
              </a:rPr>
              <a:t>3）导入梅奥绩能核心</a:t>
            </a:r>
          </a:p>
        </p:txBody>
      </p:sp>
      <p:sp>
        <p:nvSpPr>
          <p:cNvPr id="21" name="Text Box 44"/>
          <p:cNvSpPr txBox="1">
            <a:spLocks noChangeArrowheads="1"/>
          </p:cNvSpPr>
          <p:nvPr/>
        </p:nvSpPr>
        <p:spPr bwMode="auto">
          <a:xfrm>
            <a:off x="9258533" y="3499288"/>
            <a:ext cx="2231420" cy="400014"/>
          </a:xfrm>
          <a:prstGeom prst="rect">
            <a:avLst/>
          </a:prstGeom>
          <a:noFill/>
          <a:ln>
            <a:noFill/>
          </a:ln>
          <a:effectLst/>
          <a:extLst>
            <a:ext uri="{909E8E84-426E-40DD-AFC4-6F175D3DCCD1}">
              <a14:hiddenFill>
                <a:solidFill>
                  <a:srgbClr val="FFFFFF">
                    <a:alpha val="30000"/>
                  </a:srgbClr>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bIns="45702" lIns="91403" rIns="91403" tIns="45702" wrap="square">
            <a:spAutoFit/>
          </a:bodyPr>
          <a:lstStyle>
            <a:defPPr>
              <a:defRPr lang="en-US"/>
            </a:defPPr>
            <a:lvl1pPr defTabSz="720725" indent="457200">
              <a:lnSpc>
                <a:spcPct val="135000"/>
              </a:lnSpc>
              <a:defRPr sz="1600">
                <a:solidFill>
                  <a:schemeClr val="bg1">
                    <a:lumMod val="50000"/>
                  </a:schemeClr>
                </a:solidFill>
                <a:latin charset="-122" pitchFamily="34" typeface="微软雅黑"/>
                <a:ea charset="-122" pitchFamily="34" typeface="微软雅黑"/>
              </a:defRPr>
            </a:lvl1pPr>
            <a:lvl2pPr defTabSz="720725" eaLnBrk="0" hangingPunct="0">
              <a:defRPr sz="1600">
                <a:latin charset="0" panose="020b0604020202020204" pitchFamily="34" typeface="Arial"/>
                <a:ea charset="-122" pitchFamily="2" typeface="宋体"/>
              </a:defRPr>
            </a:lvl2pPr>
            <a:lvl3pPr defTabSz="720725" eaLnBrk="0" hangingPunct="0">
              <a:defRPr sz="1600">
                <a:latin charset="0" panose="020b0604020202020204" pitchFamily="34" typeface="Arial"/>
                <a:ea charset="-122" pitchFamily="2" typeface="宋体"/>
              </a:defRPr>
            </a:lvl3pPr>
            <a:lvl4pPr defTabSz="720725" eaLnBrk="0" hangingPunct="0">
              <a:defRPr sz="1600">
                <a:latin charset="0" panose="020b0604020202020204" pitchFamily="34" typeface="Arial"/>
                <a:ea charset="-122" pitchFamily="2" typeface="宋体"/>
              </a:defRPr>
            </a:lvl4pPr>
            <a:lvl5pPr defTabSz="720725" eaLnBrk="0" hangingPunct="0">
              <a:defRPr sz="1600">
                <a:latin charset="0" panose="020b0604020202020204" pitchFamily="34" typeface="Arial"/>
                <a:ea charset="-122" pitchFamily="2" typeface="宋体"/>
              </a:defRPr>
            </a:lvl5pPr>
            <a:lvl6pPr defTabSz="720725" eaLnBrk="0" fontAlgn="base" hangingPunct="0">
              <a:spcBef>
                <a:spcPct val="0"/>
              </a:spcBef>
              <a:spcAft>
                <a:spcPct val="0"/>
              </a:spcAft>
              <a:defRPr sz="1600">
                <a:latin charset="0" panose="020b0604020202020204" pitchFamily="34" typeface="Arial"/>
                <a:ea charset="-122" pitchFamily="2" typeface="宋体"/>
              </a:defRPr>
            </a:lvl6pPr>
            <a:lvl7pPr defTabSz="720725" eaLnBrk="0" fontAlgn="base" hangingPunct="0">
              <a:spcBef>
                <a:spcPct val="0"/>
              </a:spcBef>
              <a:spcAft>
                <a:spcPct val="0"/>
              </a:spcAft>
              <a:defRPr sz="1600">
                <a:latin charset="0" panose="020b0604020202020204" pitchFamily="34" typeface="Arial"/>
                <a:ea charset="-122" pitchFamily="2" typeface="宋体"/>
              </a:defRPr>
            </a:lvl7pPr>
            <a:lvl8pPr defTabSz="720725" eaLnBrk="0" fontAlgn="base" hangingPunct="0">
              <a:spcBef>
                <a:spcPct val="0"/>
              </a:spcBef>
              <a:spcAft>
                <a:spcPct val="0"/>
              </a:spcAft>
              <a:defRPr sz="1600">
                <a:latin charset="0" panose="020b0604020202020204" pitchFamily="34" typeface="Arial"/>
                <a:ea charset="-122" pitchFamily="2" typeface="宋体"/>
              </a:defRPr>
            </a:lvl8pPr>
            <a:lvl9pPr defTabSz="720725" eaLnBrk="0" fontAlgn="base" hangingPunct="0">
              <a:spcBef>
                <a:spcPct val="0"/>
              </a:spcBef>
              <a:spcAft>
                <a:spcPct val="0"/>
              </a:spcAft>
              <a:defRPr sz="1600">
                <a:latin charset="0" panose="020b0604020202020204" pitchFamily="34" typeface="Arial"/>
                <a:ea charset="-122" pitchFamily="2" typeface="宋体"/>
              </a:defRPr>
            </a:lvl9pPr>
          </a:lstStyle>
          <a:p>
            <a:pPr indent="0"/>
            <a:r>
              <a:rPr altLang="zh-CN" b="1" lang="en-US" sz="1500">
                <a:solidFill>
                  <a:prstClr val="white"/>
                </a:solidFill>
              </a:rPr>
              <a:t>4）人事与援外工作</a:t>
            </a:r>
          </a:p>
        </p:txBody>
      </p:sp>
      <p:sp>
        <p:nvSpPr>
          <p:cNvPr id="22" name="TextBox 6"/>
          <p:cNvSpPr txBox="1"/>
          <p:nvPr/>
        </p:nvSpPr>
        <p:spPr>
          <a:xfrm>
            <a:off x="4361042" y="4227381"/>
            <a:ext cx="2231420" cy="1577304"/>
          </a:xfrm>
          <a:prstGeom prst="rect">
            <a:avLst/>
          </a:prstGeom>
          <a:noFill/>
        </p:spPr>
        <p:txBody>
          <a:bodyPr bIns="45702" lIns="91403" rIns="91403" rtlCol="0" tIns="45702" wrap="square">
            <a:spAutoFit/>
          </a:bodyPr>
          <a:lstStyle/>
          <a:p>
            <a:pPr defTabSz="913996">
              <a:lnSpc>
                <a:spcPct val="130000"/>
              </a:lnSpc>
            </a:pPr>
            <a:r>
              <a:rPr altLang="en-US" lang="zh-CN" smtClean="0" sz="1500">
                <a:solidFill>
                  <a:prstClr val="white"/>
                </a:solidFill>
                <a:latin charset="-122" pitchFamily="34" typeface="微软雅黑"/>
                <a:ea charset="-122" pitchFamily="34" typeface="微软雅黑"/>
              </a:rPr>
              <a:t>导入梅奥国际“Q+T”网络营销系统，建立医院自己的媒体平台，通过自媒体平台宣传医院的品牌及口碑。</a:t>
            </a:r>
          </a:p>
        </p:txBody>
      </p:sp>
      <p:sp>
        <p:nvSpPr>
          <p:cNvPr id="23" name="TextBox 6"/>
          <p:cNvSpPr txBox="1"/>
          <p:nvPr/>
        </p:nvSpPr>
        <p:spPr>
          <a:xfrm>
            <a:off x="1786075" y="4243024"/>
            <a:ext cx="2231420" cy="1280124"/>
          </a:xfrm>
          <a:prstGeom prst="rect">
            <a:avLst/>
          </a:prstGeom>
          <a:noFill/>
        </p:spPr>
        <p:txBody>
          <a:bodyPr bIns="45702" lIns="91403" rIns="91403" rtlCol="0" tIns="45702" wrap="square">
            <a:spAutoFit/>
          </a:bodyPr>
          <a:lstStyle/>
          <a:p>
            <a:pPr defTabSz="913996">
              <a:lnSpc>
                <a:spcPct val="130000"/>
              </a:lnSpc>
            </a:pPr>
            <a:r>
              <a:rPr altLang="en-US" lang="zh-CN" sz="1500">
                <a:solidFill>
                  <a:prstClr val="white"/>
                </a:solidFill>
                <a:latin charset="-122" pitchFamily="34" typeface="微软雅黑"/>
                <a:ea charset="-122" pitchFamily="34" typeface="微软雅黑"/>
              </a:rPr>
              <a:t>本年度工作重点做好三甲医院的复审工作，按照三甲标准做好复审前的准备工作。</a:t>
            </a:r>
          </a:p>
        </p:txBody>
      </p:sp>
      <p:sp>
        <p:nvSpPr>
          <p:cNvPr id="24" name="TextBox 6"/>
          <p:cNvSpPr txBox="1"/>
          <p:nvPr/>
        </p:nvSpPr>
        <p:spPr>
          <a:xfrm>
            <a:off x="6777966" y="4163213"/>
            <a:ext cx="2224758" cy="388584"/>
          </a:xfrm>
          <a:prstGeom prst="rect">
            <a:avLst/>
          </a:prstGeom>
          <a:noFill/>
        </p:spPr>
        <p:txBody>
          <a:bodyPr bIns="45702" lIns="91403" rIns="91403" rtlCol="0" tIns="45702" wrap="square">
            <a:spAutoFit/>
          </a:bodyPr>
          <a:lstStyle/>
          <a:p>
            <a:pPr defTabSz="913996">
              <a:lnSpc>
                <a:spcPct val="130000"/>
              </a:lnSpc>
            </a:pPr>
            <a:r>
              <a:rPr altLang="en-US" lang="zh-CN" smtClean="0" sz="1500">
                <a:solidFill>
                  <a:prstClr val="white"/>
                </a:solidFill>
                <a:latin charset="-122" pitchFamily="34" typeface="微软雅黑"/>
                <a:ea charset="-122" pitchFamily="34" typeface="微软雅黑"/>
              </a:rPr>
              <a:t>导入梅奥绩能核心体系</a:t>
            </a:r>
          </a:p>
        </p:txBody>
      </p:sp>
      <p:sp>
        <p:nvSpPr>
          <p:cNvPr id="25" name="TextBox 6"/>
          <p:cNvSpPr txBox="1"/>
          <p:nvPr/>
        </p:nvSpPr>
        <p:spPr>
          <a:xfrm>
            <a:off x="9261863" y="4163214"/>
            <a:ext cx="2224758" cy="1577304"/>
          </a:xfrm>
          <a:prstGeom prst="rect">
            <a:avLst/>
          </a:prstGeom>
          <a:noFill/>
        </p:spPr>
        <p:txBody>
          <a:bodyPr bIns="45702" lIns="91403" rIns="91403" rtlCol="0" tIns="45702" wrap="square">
            <a:spAutoFit/>
          </a:bodyPr>
          <a:lstStyle/>
          <a:p>
            <a:pPr defTabSz="913996">
              <a:lnSpc>
                <a:spcPct val="130000"/>
              </a:lnSpc>
            </a:pPr>
            <a:r>
              <a:rPr altLang="en-US" lang="zh-CN" sz="1500">
                <a:solidFill>
                  <a:prstClr val="white"/>
                </a:solidFill>
                <a:latin charset="-122" pitchFamily="34" typeface="微软雅黑"/>
                <a:ea charset="-122" pitchFamily="34" typeface="微软雅黑"/>
              </a:rPr>
              <a:t>今年护理、医技、药剂等等科室组织人事招聘。主招本科以上员工，2013年全员职工人数523人以上。</a:t>
            </a:r>
          </a:p>
        </p:txBody>
      </p:sp>
      <p:pic>
        <p:nvPicPr>
          <p:cNvPr id="26" name="图片 25"/>
          <p:cNvPicPr>
            <a:picLocks noChangeAspect="1"/>
          </p:cNvPicPr>
          <p:nvPr/>
        </p:nvPicPr>
        <p:blipFill>
          <a:blip r:embed="rId2">
            <a:extLst>
              <a:ext uri="{28A0092B-C50C-407E-A947-70E740481C1C}">
                <a14:useLocalDpi val="0"/>
              </a:ext>
            </a:extLst>
          </a:blip>
          <a:stretch>
            <a:fillRect/>
          </a:stretch>
        </p:blipFill>
        <p:spPr>
          <a:xfrm>
            <a:off x="4095878" y="1485291"/>
            <a:ext cx="5100035" cy="1735695"/>
          </a:xfrm>
          <a:prstGeom prst="rect">
            <a:avLst/>
          </a:prstGeom>
          <a:ln w="28575">
            <a:solidFill>
              <a:schemeClr val="tx2"/>
            </a:solidFill>
          </a:ln>
        </p:spPr>
      </p:pic>
      <p:sp>
        <p:nvSpPr>
          <p:cNvPr id="27" name="矩形 26"/>
          <p:cNvSpPr/>
          <p:nvPr/>
        </p:nvSpPr>
        <p:spPr>
          <a:xfrm>
            <a:off x="912774" y="7787"/>
            <a:ext cx="2159678" cy="68562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3996"/>
            <a:r>
              <a:rPr altLang="en-US" b="1" lang="zh-CN" sz="2799">
                <a:solidFill>
                  <a:prstClr val="white"/>
                </a:solidFill>
                <a:latin charset="-122" pitchFamily="34" typeface="微软雅黑"/>
                <a:ea charset="-122" pitchFamily="34" typeface="微软雅黑"/>
              </a:rPr>
              <a:t>管理规划</a:t>
            </a:r>
          </a:p>
        </p:txBody>
      </p:sp>
      <p:cxnSp>
        <p:nvCxnSpPr>
          <p:cNvPr id="28" name="直接连接符 27"/>
          <p:cNvCxnSpPr/>
          <p:nvPr/>
        </p:nvCxnSpPr>
        <p:spPr>
          <a:xfrm>
            <a:off x="0" y="693408"/>
            <a:ext cx="12188826" cy="0"/>
          </a:xfrm>
          <a:prstGeom prst="line">
            <a:avLst/>
          </a:prstGeom>
          <a:ln>
            <a:solidFill>
              <a:schemeClr val="bg1">
                <a:lumMod val="75000"/>
                <a:alpha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val="3580396480"/>
      </p:ext>
    </p:extLst>
  </p:cSld>
  <p:clrMapOvr>
    <a:masterClrMapping/>
  </p:clrMapOvr>
  <p:transition spd="slow">
    <p:push dir="u"/>
  </p:transition>
  <p:timing/>
</p:sld>
</file>

<file path=ppt/slides/slide4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3" name="Rectangle 31"/>
          <p:cNvSpPr/>
          <p:nvPr/>
        </p:nvSpPr>
        <p:spPr bwMode="auto">
          <a:xfrm>
            <a:off x="1796847" y="3425085"/>
            <a:ext cx="2231419" cy="2951231"/>
          </a:xfrm>
          <a:prstGeom prst="rect">
            <a:avLst/>
          </a:prstGeom>
          <a:solidFill>
            <a:srgbClr val="FF8A00"/>
          </a:solidFill>
          <a:ln algn="ctr" cap="flat" cmpd="sng" w="9525">
            <a:noFill/>
            <a:prstDash val="solid"/>
            <a:headEnd len="med" type="none" w="med"/>
            <a:tailEnd len="med" type="none" w="med"/>
          </a:ln>
          <a:effectLst/>
        </p:spPr>
        <p:txBody>
          <a:bodyPr anchor="ctr" anchorCtr="0" bIns="45699" compatLnSpc="1" lIns="91399" numCol="1" rIns="91399" rtlCol="0" tIns="45699" vert="horz" wrap="square">
            <a:prstTxWarp prst="textNoShape">
              <a:avLst/>
            </a:prstTxWarp>
          </a:bodyPr>
          <a:lstStyle/>
          <a:p>
            <a:pPr algn="ctr" defTabSz="684986">
              <a:defRPr/>
            </a:pPr>
            <a:endParaRPr kern="0" lang="en-US" sz="1699">
              <a:solidFill>
                <a:srgbClr val="FFFFFF">
                  <a:lumMod val="20000"/>
                  <a:lumOff val="80000"/>
                  <a:alpha val="99000"/>
                </a:srgbClr>
              </a:solidFill>
              <a:latin charset="0" panose="020b0502040204020203" pitchFamily="34" typeface="Segoe UI"/>
              <a:ea charset="0" pitchFamily="34" typeface="Segoe UI"/>
              <a:cs charset="0" pitchFamily="34" typeface="Segoe UI"/>
            </a:endParaRPr>
          </a:p>
        </p:txBody>
      </p:sp>
      <p:sp>
        <p:nvSpPr>
          <p:cNvPr id="14" name="Rectangle 31"/>
          <p:cNvSpPr/>
          <p:nvPr/>
        </p:nvSpPr>
        <p:spPr bwMode="auto">
          <a:xfrm>
            <a:off x="4285740" y="3425085"/>
            <a:ext cx="2231419" cy="2951231"/>
          </a:xfrm>
          <a:prstGeom prst="rect">
            <a:avLst/>
          </a:prstGeom>
          <a:solidFill>
            <a:srgbClr val="8CC600"/>
          </a:solidFill>
          <a:ln algn="ctr" cap="flat" cmpd="sng" w="9525">
            <a:noFill/>
            <a:prstDash val="solid"/>
            <a:headEnd len="med" type="none" w="med"/>
            <a:tailEnd len="med" type="none" w="med"/>
          </a:ln>
          <a:effectLst/>
        </p:spPr>
        <p:txBody>
          <a:bodyPr anchor="ctr" anchorCtr="0" bIns="45699" compatLnSpc="1" lIns="91399" numCol="1" rIns="91399" rtlCol="0" tIns="45699" vert="horz" wrap="square">
            <a:prstTxWarp prst="textNoShape">
              <a:avLst/>
            </a:prstTxWarp>
          </a:bodyPr>
          <a:lstStyle/>
          <a:p>
            <a:pPr algn="ctr" defTabSz="684986">
              <a:defRPr/>
            </a:pPr>
            <a:endParaRPr kern="0" lang="en-US" sz="1699">
              <a:solidFill>
                <a:srgbClr val="FFFFFF">
                  <a:lumMod val="20000"/>
                  <a:lumOff val="80000"/>
                  <a:alpha val="99000"/>
                </a:srgbClr>
              </a:solidFill>
              <a:latin charset="0" panose="020b0502040204020203" pitchFamily="34" typeface="Segoe UI"/>
              <a:ea charset="0" pitchFamily="34" typeface="Segoe UI"/>
              <a:cs charset="0" pitchFamily="34" typeface="Segoe UI"/>
            </a:endParaRPr>
          </a:p>
        </p:txBody>
      </p:sp>
      <p:sp>
        <p:nvSpPr>
          <p:cNvPr id="15" name="Rectangle 31"/>
          <p:cNvSpPr/>
          <p:nvPr/>
        </p:nvSpPr>
        <p:spPr bwMode="auto">
          <a:xfrm>
            <a:off x="6774633" y="3425085"/>
            <a:ext cx="2231419" cy="2951231"/>
          </a:xfrm>
          <a:prstGeom prst="rect">
            <a:avLst/>
          </a:prstGeom>
          <a:solidFill>
            <a:srgbClr val="00AEEF"/>
          </a:solidFill>
          <a:ln algn="ctr" cap="flat" cmpd="sng" w="9525">
            <a:noFill/>
            <a:prstDash val="solid"/>
            <a:headEnd len="med" type="none" w="med"/>
            <a:tailEnd len="med" type="none" w="med"/>
          </a:ln>
          <a:effectLst/>
        </p:spPr>
        <p:txBody>
          <a:bodyPr anchor="ctr" anchorCtr="0" bIns="45699" compatLnSpc="1" lIns="91399" numCol="1" rIns="91399" rtlCol="0" tIns="45699" vert="horz" wrap="square">
            <a:prstTxWarp prst="textNoShape">
              <a:avLst/>
            </a:prstTxWarp>
          </a:bodyPr>
          <a:lstStyle/>
          <a:p>
            <a:pPr algn="ctr" defTabSz="684986">
              <a:defRPr/>
            </a:pPr>
            <a:endParaRPr kern="0" lang="en-US" sz="1699">
              <a:solidFill>
                <a:srgbClr val="FFFFFF">
                  <a:lumMod val="20000"/>
                  <a:lumOff val="80000"/>
                  <a:alpha val="99000"/>
                </a:srgbClr>
              </a:solidFill>
              <a:latin charset="0" panose="020b0502040204020203" pitchFamily="34" typeface="Segoe UI"/>
              <a:ea charset="0" pitchFamily="34" typeface="Segoe UI"/>
              <a:cs charset="0" pitchFamily="34" typeface="Segoe UI"/>
            </a:endParaRPr>
          </a:p>
        </p:txBody>
      </p:sp>
      <p:sp>
        <p:nvSpPr>
          <p:cNvPr id="16" name="Rectangle 31"/>
          <p:cNvSpPr/>
          <p:nvPr/>
        </p:nvSpPr>
        <p:spPr bwMode="auto">
          <a:xfrm>
            <a:off x="9263527" y="3425085"/>
            <a:ext cx="2231419" cy="2951231"/>
          </a:xfrm>
          <a:prstGeom prst="rect">
            <a:avLst/>
          </a:prstGeom>
          <a:solidFill>
            <a:schemeClr val="accent2">
              <a:lumMod val="60000"/>
              <a:lumOff val="40000"/>
            </a:schemeClr>
          </a:solidFill>
          <a:ln algn="ctr" cap="flat" cmpd="sng" w="9525">
            <a:noFill/>
            <a:prstDash val="solid"/>
            <a:headEnd len="med" type="none" w="med"/>
            <a:tailEnd len="med" type="none" w="med"/>
          </a:ln>
          <a:effectLst/>
        </p:spPr>
        <p:txBody>
          <a:bodyPr anchor="ctr" anchorCtr="0" bIns="45699" compatLnSpc="1" lIns="91399" numCol="1" rIns="91399" rtlCol="0" tIns="45699" vert="horz" wrap="square">
            <a:prstTxWarp prst="textNoShape">
              <a:avLst/>
            </a:prstTxWarp>
          </a:bodyPr>
          <a:lstStyle/>
          <a:p>
            <a:pPr algn="ctr" defTabSz="684986">
              <a:defRPr/>
            </a:pPr>
            <a:endParaRPr kern="0" lang="en-US" sz="1699">
              <a:solidFill>
                <a:srgbClr val="FFFFFF">
                  <a:lumMod val="20000"/>
                  <a:lumOff val="80000"/>
                  <a:alpha val="99000"/>
                </a:srgbClr>
              </a:solidFill>
              <a:latin charset="0" panose="020b0502040204020203" pitchFamily="34" typeface="Segoe UI"/>
              <a:ea charset="0" pitchFamily="34" typeface="Segoe UI"/>
              <a:cs charset="0" pitchFamily="34" typeface="Segoe UI"/>
            </a:endParaRPr>
          </a:p>
        </p:txBody>
      </p:sp>
      <p:sp>
        <p:nvSpPr>
          <p:cNvPr id="17" name="矩形 16"/>
          <p:cNvSpPr/>
          <p:nvPr/>
        </p:nvSpPr>
        <p:spPr>
          <a:xfrm>
            <a:off x="1796847" y="3998112"/>
            <a:ext cx="9698100" cy="93112"/>
          </a:xfrm>
          <a:prstGeom prst="rect">
            <a:avLst/>
          </a:pr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702" lIns="91403" rIns="91403" rtlCol="0" tIns="45702"/>
          <a:lstStyle/>
          <a:p>
            <a:pPr algn="ctr" defTabSz="913996"/>
            <a:endParaRPr altLang="en-US" lang="zh-CN" sz="1699">
              <a:solidFill>
                <a:prstClr val="white"/>
              </a:solidFill>
            </a:endParaRPr>
          </a:p>
        </p:txBody>
      </p:sp>
      <p:sp>
        <p:nvSpPr>
          <p:cNvPr id="18" name="Text Box 44"/>
          <p:cNvSpPr txBox="1">
            <a:spLocks noChangeArrowheads="1"/>
          </p:cNvSpPr>
          <p:nvPr/>
        </p:nvSpPr>
        <p:spPr bwMode="auto">
          <a:xfrm>
            <a:off x="1796847" y="3499289"/>
            <a:ext cx="2231420" cy="420588"/>
          </a:xfrm>
          <a:prstGeom prst="rect">
            <a:avLst/>
          </a:prstGeom>
          <a:noFill/>
          <a:ln>
            <a:noFill/>
          </a:ln>
          <a:effectLst/>
          <a:extLst>
            <a:ext uri="{909E8E84-426E-40DD-AFC4-6F175D3DCCD1}">
              <a14:hiddenFill>
                <a:solidFill>
                  <a:srgbClr val="FFFFFF">
                    <a:alpha val="30000"/>
                  </a:srgbClr>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bIns="45702" lIns="91403" rIns="91403" tIns="45702" wrap="square">
            <a:spAutoFit/>
          </a:bodyPr>
          <a:lstStyle>
            <a:defPPr>
              <a:defRPr lang="en-US"/>
            </a:defPPr>
            <a:lvl1pPr defTabSz="720725" indent="457200">
              <a:lnSpc>
                <a:spcPct val="135000"/>
              </a:lnSpc>
              <a:defRPr sz="1600">
                <a:solidFill>
                  <a:schemeClr val="bg1">
                    <a:lumMod val="50000"/>
                  </a:schemeClr>
                </a:solidFill>
                <a:latin charset="-122" pitchFamily="34" typeface="微软雅黑"/>
                <a:ea charset="-122" pitchFamily="34" typeface="微软雅黑"/>
              </a:defRPr>
            </a:lvl1pPr>
            <a:lvl2pPr defTabSz="720725" eaLnBrk="0" hangingPunct="0">
              <a:defRPr sz="1600">
                <a:latin charset="0" panose="020b0604020202020204" pitchFamily="34" typeface="Arial"/>
                <a:ea charset="-122" pitchFamily="2" typeface="宋体"/>
              </a:defRPr>
            </a:lvl2pPr>
            <a:lvl3pPr defTabSz="720725" eaLnBrk="0" hangingPunct="0">
              <a:defRPr sz="1600">
                <a:latin charset="0" panose="020b0604020202020204" pitchFamily="34" typeface="Arial"/>
                <a:ea charset="-122" pitchFamily="2" typeface="宋体"/>
              </a:defRPr>
            </a:lvl3pPr>
            <a:lvl4pPr defTabSz="720725" eaLnBrk="0" hangingPunct="0">
              <a:defRPr sz="1600">
                <a:latin charset="0" panose="020b0604020202020204" pitchFamily="34" typeface="Arial"/>
                <a:ea charset="-122" pitchFamily="2" typeface="宋体"/>
              </a:defRPr>
            </a:lvl4pPr>
            <a:lvl5pPr defTabSz="720725" eaLnBrk="0" hangingPunct="0">
              <a:defRPr sz="1600">
                <a:latin charset="0" panose="020b0604020202020204" pitchFamily="34" typeface="Arial"/>
                <a:ea charset="-122" pitchFamily="2" typeface="宋体"/>
              </a:defRPr>
            </a:lvl5pPr>
            <a:lvl6pPr defTabSz="720725" eaLnBrk="0" fontAlgn="base" hangingPunct="0">
              <a:spcBef>
                <a:spcPct val="0"/>
              </a:spcBef>
              <a:spcAft>
                <a:spcPct val="0"/>
              </a:spcAft>
              <a:defRPr sz="1600">
                <a:latin charset="0" panose="020b0604020202020204" pitchFamily="34" typeface="Arial"/>
                <a:ea charset="-122" pitchFamily="2" typeface="宋体"/>
              </a:defRPr>
            </a:lvl6pPr>
            <a:lvl7pPr defTabSz="720725" eaLnBrk="0" fontAlgn="base" hangingPunct="0">
              <a:spcBef>
                <a:spcPct val="0"/>
              </a:spcBef>
              <a:spcAft>
                <a:spcPct val="0"/>
              </a:spcAft>
              <a:defRPr sz="1600">
                <a:latin charset="0" panose="020b0604020202020204" pitchFamily="34" typeface="Arial"/>
                <a:ea charset="-122" pitchFamily="2" typeface="宋体"/>
              </a:defRPr>
            </a:lvl7pPr>
            <a:lvl8pPr defTabSz="720725" eaLnBrk="0" fontAlgn="base" hangingPunct="0">
              <a:spcBef>
                <a:spcPct val="0"/>
              </a:spcBef>
              <a:spcAft>
                <a:spcPct val="0"/>
              </a:spcAft>
              <a:defRPr sz="1600">
                <a:latin charset="0" panose="020b0604020202020204" pitchFamily="34" typeface="Arial"/>
                <a:ea charset="-122" pitchFamily="2" typeface="宋体"/>
              </a:defRPr>
            </a:lvl8pPr>
            <a:lvl9pPr defTabSz="720725" eaLnBrk="0" fontAlgn="base" hangingPunct="0">
              <a:spcBef>
                <a:spcPct val="0"/>
              </a:spcBef>
              <a:spcAft>
                <a:spcPct val="0"/>
              </a:spcAft>
              <a:defRPr sz="1600">
                <a:latin charset="0" panose="020b0604020202020204" pitchFamily="34" typeface="Arial"/>
                <a:ea charset="-122" pitchFamily="2" typeface="宋体"/>
              </a:defRPr>
            </a:lvl9pPr>
          </a:lstStyle>
          <a:p>
            <a:pPr indent="0"/>
            <a:r>
              <a:rPr altLang="zh-CN" b="1" lang="en-US">
                <a:solidFill>
                  <a:prstClr val="white"/>
                </a:solidFill>
              </a:rPr>
              <a:t>5）医院宣传工作</a:t>
            </a:r>
          </a:p>
        </p:txBody>
      </p:sp>
      <p:sp>
        <p:nvSpPr>
          <p:cNvPr id="19" name="Text Box 44"/>
          <p:cNvSpPr txBox="1">
            <a:spLocks noChangeArrowheads="1"/>
          </p:cNvSpPr>
          <p:nvPr/>
        </p:nvSpPr>
        <p:spPr bwMode="auto">
          <a:xfrm>
            <a:off x="4284075" y="3499289"/>
            <a:ext cx="2231420" cy="420588"/>
          </a:xfrm>
          <a:prstGeom prst="rect">
            <a:avLst/>
          </a:prstGeom>
          <a:noFill/>
          <a:ln>
            <a:noFill/>
          </a:ln>
          <a:effectLst/>
          <a:extLst>
            <a:ext uri="{909E8E84-426E-40DD-AFC4-6F175D3DCCD1}">
              <a14:hiddenFill>
                <a:solidFill>
                  <a:srgbClr val="FFFFFF">
                    <a:alpha val="30000"/>
                  </a:srgbClr>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bIns="45702" lIns="91403" rIns="91403" tIns="45702" wrap="square">
            <a:spAutoFit/>
          </a:bodyPr>
          <a:lstStyle>
            <a:defPPr>
              <a:defRPr lang="en-US"/>
            </a:defPPr>
            <a:lvl1pPr defTabSz="720725" indent="457200">
              <a:lnSpc>
                <a:spcPct val="135000"/>
              </a:lnSpc>
              <a:defRPr sz="1600">
                <a:solidFill>
                  <a:schemeClr val="bg1">
                    <a:lumMod val="50000"/>
                  </a:schemeClr>
                </a:solidFill>
                <a:latin charset="-122" pitchFamily="34" typeface="微软雅黑"/>
                <a:ea charset="-122" pitchFamily="34" typeface="微软雅黑"/>
              </a:defRPr>
            </a:lvl1pPr>
            <a:lvl2pPr defTabSz="720725" eaLnBrk="0" hangingPunct="0">
              <a:defRPr sz="1600">
                <a:latin charset="0" panose="020b0604020202020204" pitchFamily="34" typeface="Arial"/>
                <a:ea charset="-122" pitchFamily="2" typeface="宋体"/>
              </a:defRPr>
            </a:lvl2pPr>
            <a:lvl3pPr defTabSz="720725" eaLnBrk="0" hangingPunct="0">
              <a:defRPr sz="1600">
                <a:latin charset="0" panose="020b0604020202020204" pitchFamily="34" typeface="Arial"/>
                <a:ea charset="-122" pitchFamily="2" typeface="宋体"/>
              </a:defRPr>
            </a:lvl3pPr>
            <a:lvl4pPr defTabSz="720725" eaLnBrk="0" hangingPunct="0">
              <a:defRPr sz="1600">
                <a:latin charset="0" panose="020b0604020202020204" pitchFamily="34" typeface="Arial"/>
                <a:ea charset="-122" pitchFamily="2" typeface="宋体"/>
              </a:defRPr>
            </a:lvl4pPr>
            <a:lvl5pPr defTabSz="720725" eaLnBrk="0" hangingPunct="0">
              <a:defRPr sz="1600">
                <a:latin charset="0" panose="020b0604020202020204" pitchFamily="34" typeface="Arial"/>
                <a:ea charset="-122" pitchFamily="2" typeface="宋体"/>
              </a:defRPr>
            </a:lvl5pPr>
            <a:lvl6pPr defTabSz="720725" eaLnBrk="0" fontAlgn="base" hangingPunct="0">
              <a:spcBef>
                <a:spcPct val="0"/>
              </a:spcBef>
              <a:spcAft>
                <a:spcPct val="0"/>
              </a:spcAft>
              <a:defRPr sz="1600">
                <a:latin charset="0" panose="020b0604020202020204" pitchFamily="34" typeface="Arial"/>
                <a:ea charset="-122" pitchFamily="2" typeface="宋体"/>
              </a:defRPr>
            </a:lvl6pPr>
            <a:lvl7pPr defTabSz="720725" eaLnBrk="0" fontAlgn="base" hangingPunct="0">
              <a:spcBef>
                <a:spcPct val="0"/>
              </a:spcBef>
              <a:spcAft>
                <a:spcPct val="0"/>
              </a:spcAft>
              <a:defRPr sz="1600">
                <a:latin charset="0" panose="020b0604020202020204" pitchFamily="34" typeface="Arial"/>
                <a:ea charset="-122" pitchFamily="2" typeface="宋体"/>
              </a:defRPr>
            </a:lvl7pPr>
            <a:lvl8pPr defTabSz="720725" eaLnBrk="0" fontAlgn="base" hangingPunct="0">
              <a:spcBef>
                <a:spcPct val="0"/>
              </a:spcBef>
              <a:spcAft>
                <a:spcPct val="0"/>
              </a:spcAft>
              <a:defRPr sz="1600">
                <a:latin charset="0" panose="020b0604020202020204" pitchFamily="34" typeface="Arial"/>
                <a:ea charset="-122" pitchFamily="2" typeface="宋体"/>
              </a:defRPr>
            </a:lvl8pPr>
            <a:lvl9pPr defTabSz="720725" eaLnBrk="0" fontAlgn="base" hangingPunct="0">
              <a:spcBef>
                <a:spcPct val="0"/>
              </a:spcBef>
              <a:spcAft>
                <a:spcPct val="0"/>
              </a:spcAft>
              <a:defRPr sz="1600">
                <a:latin charset="0" panose="020b0604020202020204" pitchFamily="34" typeface="Arial"/>
                <a:ea charset="-122" pitchFamily="2" typeface="宋体"/>
              </a:defRPr>
            </a:lvl9pPr>
          </a:lstStyle>
          <a:p>
            <a:pPr indent="0"/>
            <a:r>
              <a:rPr altLang="zh-CN" b="1" lang="en-US">
                <a:solidFill>
                  <a:prstClr val="white"/>
                </a:solidFill>
              </a:rPr>
              <a:t>6）医保费用管理</a:t>
            </a:r>
          </a:p>
        </p:txBody>
      </p:sp>
      <p:sp>
        <p:nvSpPr>
          <p:cNvPr id="20" name="Text Box 44"/>
          <p:cNvSpPr txBox="1">
            <a:spLocks noChangeArrowheads="1"/>
          </p:cNvSpPr>
          <p:nvPr/>
        </p:nvSpPr>
        <p:spPr bwMode="auto">
          <a:xfrm>
            <a:off x="6771306" y="3499289"/>
            <a:ext cx="2231420" cy="420588"/>
          </a:xfrm>
          <a:prstGeom prst="rect">
            <a:avLst/>
          </a:prstGeom>
          <a:noFill/>
          <a:ln>
            <a:noFill/>
          </a:ln>
          <a:effectLst/>
          <a:extLst>
            <a:ext uri="{909E8E84-426E-40DD-AFC4-6F175D3DCCD1}">
              <a14:hiddenFill>
                <a:solidFill>
                  <a:srgbClr val="FFFFFF">
                    <a:alpha val="30000"/>
                  </a:srgbClr>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bIns="45702" lIns="91403" rIns="91403" tIns="45702" wrap="square">
            <a:spAutoFit/>
          </a:bodyPr>
          <a:lstStyle>
            <a:defPPr>
              <a:defRPr lang="en-US"/>
            </a:defPPr>
            <a:lvl1pPr defTabSz="720725" indent="457200">
              <a:lnSpc>
                <a:spcPct val="135000"/>
              </a:lnSpc>
              <a:defRPr sz="1600">
                <a:solidFill>
                  <a:schemeClr val="bg1">
                    <a:lumMod val="50000"/>
                  </a:schemeClr>
                </a:solidFill>
                <a:latin charset="-122" pitchFamily="34" typeface="微软雅黑"/>
                <a:ea charset="-122" pitchFamily="34" typeface="微软雅黑"/>
              </a:defRPr>
            </a:lvl1pPr>
            <a:lvl2pPr defTabSz="720725" eaLnBrk="0" hangingPunct="0">
              <a:defRPr sz="1600">
                <a:latin charset="0" panose="020b0604020202020204" pitchFamily="34" typeface="Arial"/>
                <a:ea charset="-122" pitchFamily="2" typeface="宋体"/>
              </a:defRPr>
            </a:lvl2pPr>
            <a:lvl3pPr defTabSz="720725" eaLnBrk="0" hangingPunct="0">
              <a:defRPr sz="1600">
                <a:latin charset="0" panose="020b0604020202020204" pitchFamily="34" typeface="Arial"/>
                <a:ea charset="-122" pitchFamily="2" typeface="宋体"/>
              </a:defRPr>
            </a:lvl3pPr>
            <a:lvl4pPr defTabSz="720725" eaLnBrk="0" hangingPunct="0">
              <a:defRPr sz="1600">
                <a:latin charset="0" panose="020b0604020202020204" pitchFamily="34" typeface="Arial"/>
                <a:ea charset="-122" pitchFamily="2" typeface="宋体"/>
              </a:defRPr>
            </a:lvl4pPr>
            <a:lvl5pPr defTabSz="720725" eaLnBrk="0" hangingPunct="0">
              <a:defRPr sz="1600">
                <a:latin charset="0" panose="020b0604020202020204" pitchFamily="34" typeface="Arial"/>
                <a:ea charset="-122" pitchFamily="2" typeface="宋体"/>
              </a:defRPr>
            </a:lvl5pPr>
            <a:lvl6pPr defTabSz="720725" eaLnBrk="0" fontAlgn="base" hangingPunct="0">
              <a:spcBef>
                <a:spcPct val="0"/>
              </a:spcBef>
              <a:spcAft>
                <a:spcPct val="0"/>
              </a:spcAft>
              <a:defRPr sz="1600">
                <a:latin charset="0" panose="020b0604020202020204" pitchFamily="34" typeface="Arial"/>
                <a:ea charset="-122" pitchFamily="2" typeface="宋体"/>
              </a:defRPr>
            </a:lvl6pPr>
            <a:lvl7pPr defTabSz="720725" eaLnBrk="0" fontAlgn="base" hangingPunct="0">
              <a:spcBef>
                <a:spcPct val="0"/>
              </a:spcBef>
              <a:spcAft>
                <a:spcPct val="0"/>
              </a:spcAft>
              <a:defRPr sz="1600">
                <a:latin charset="0" panose="020b0604020202020204" pitchFamily="34" typeface="Arial"/>
                <a:ea charset="-122" pitchFamily="2" typeface="宋体"/>
              </a:defRPr>
            </a:lvl7pPr>
            <a:lvl8pPr defTabSz="720725" eaLnBrk="0" fontAlgn="base" hangingPunct="0">
              <a:spcBef>
                <a:spcPct val="0"/>
              </a:spcBef>
              <a:spcAft>
                <a:spcPct val="0"/>
              </a:spcAft>
              <a:defRPr sz="1600">
                <a:latin charset="0" panose="020b0604020202020204" pitchFamily="34" typeface="Arial"/>
                <a:ea charset="-122" pitchFamily="2" typeface="宋体"/>
              </a:defRPr>
            </a:lvl8pPr>
            <a:lvl9pPr defTabSz="720725" eaLnBrk="0" fontAlgn="base" hangingPunct="0">
              <a:spcBef>
                <a:spcPct val="0"/>
              </a:spcBef>
              <a:spcAft>
                <a:spcPct val="0"/>
              </a:spcAft>
              <a:defRPr sz="1600">
                <a:latin charset="0" panose="020b0604020202020204" pitchFamily="34" typeface="Arial"/>
                <a:ea charset="-122" pitchFamily="2" typeface="宋体"/>
              </a:defRPr>
            </a:lvl9pPr>
          </a:lstStyle>
          <a:p>
            <a:pPr indent="0"/>
            <a:r>
              <a:rPr altLang="zh-CN" b="1" lang="en-US">
                <a:solidFill>
                  <a:prstClr val="white"/>
                </a:solidFill>
              </a:rPr>
              <a:t>7）财务管理</a:t>
            </a:r>
          </a:p>
        </p:txBody>
      </p:sp>
      <p:sp>
        <p:nvSpPr>
          <p:cNvPr id="21" name="Text Box 44"/>
          <p:cNvSpPr txBox="1">
            <a:spLocks noChangeArrowheads="1"/>
          </p:cNvSpPr>
          <p:nvPr/>
        </p:nvSpPr>
        <p:spPr bwMode="auto">
          <a:xfrm>
            <a:off x="9258533" y="3499288"/>
            <a:ext cx="2231420" cy="400014"/>
          </a:xfrm>
          <a:prstGeom prst="rect">
            <a:avLst/>
          </a:prstGeom>
          <a:noFill/>
          <a:ln>
            <a:noFill/>
          </a:ln>
          <a:effectLst/>
          <a:extLst>
            <a:ext uri="{909E8E84-426E-40DD-AFC4-6F175D3DCCD1}">
              <a14:hiddenFill>
                <a:solidFill>
                  <a:srgbClr val="FFFFFF">
                    <a:alpha val="30000"/>
                  </a:srgbClr>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bIns="45702" lIns="91403" rIns="91403" tIns="45702" wrap="square">
            <a:spAutoFit/>
          </a:bodyPr>
          <a:lstStyle>
            <a:defPPr>
              <a:defRPr lang="en-US"/>
            </a:defPPr>
            <a:lvl1pPr defTabSz="720725" indent="457200">
              <a:lnSpc>
                <a:spcPct val="135000"/>
              </a:lnSpc>
              <a:defRPr sz="1600">
                <a:solidFill>
                  <a:schemeClr val="bg1">
                    <a:lumMod val="50000"/>
                  </a:schemeClr>
                </a:solidFill>
                <a:latin charset="-122" pitchFamily="34" typeface="微软雅黑"/>
                <a:ea charset="-122" pitchFamily="34" typeface="微软雅黑"/>
              </a:defRPr>
            </a:lvl1pPr>
            <a:lvl2pPr defTabSz="720725" eaLnBrk="0" hangingPunct="0">
              <a:defRPr sz="1600">
                <a:latin charset="0" panose="020b0604020202020204" pitchFamily="34" typeface="Arial"/>
                <a:ea charset="-122" pitchFamily="2" typeface="宋体"/>
              </a:defRPr>
            </a:lvl2pPr>
            <a:lvl3pPr defTabSz="720725" eaLnBrk="0" hangingPunct="0">
              <a:defRPr sz="1600">
                <a:latin charset="0" panose="020b0604020202020204" pitchFamily="34" typeface="Arial"/>
                <a:ea charset="-122" pitchFamily="2" typeface="宋体"/>
              </a:defRPr>
            </a:lvl3pPr>
            <a:lvl4pPr defTabSz="720725" eaLnBrk="0" hangingPunct="0">
              <a:defRPr sz="1600">
                <a:latin charset="0" panose="020b0604020202020204" pitchFamily="34" typeface="Arial"/>
                <a:ea charset="-122" pitchFamily="2" typeface="宋体"/>
              </a:defRPr>
            </a:lvl4pPr>
            <a:lvl5pPr defTabSz="720725" eaLnBrk="0" hangingPunct="0">
              <a:defRPr sz="1600">
                <a:latin charset="0" panose="020b0604020202020204" pitchFamily="34" typeface="Arial"/>
                <a:ea charset="-122" pitchFamily="2" typeface="宋体"/>
              </a:defRPr>
            </a:lvl5pPr>
            <a:lvl6pPr defTabSz="720725" eaLnBrk="0" fontAlgn="base" hangingPunct="0">
              <a:spcBef>
                <a:spcPct val="0"/>
              </a:spcBef>
              <a:spcAft>
                <a:spcPct val="0"/>
              </a:spcAft>
              <a:defRPr sz="1600">
                <a:latin charset="0" panose="020b0604020202020204" pitchFamily="34" typeface="Arial"/>
                <a:ea charset="-122" pitchFamily="2" typeface="宋体"/>
              </a:defRPr>
            </a:lvl6pPr>
            <a:lvl7pPr defTabSz="720725" eaLnBrk="0" fontAlgn="base" hangingPunct="0">
              <a:spcBef>
                <a:spcPct val="0"/>
              </a:spcBef>
              <a:spcAft>
                <a:spcPct val="0"/>
              </a:spcAft>
              <a:defRPr sz="1600">
                <a:latin charset="0" panose="020b0604020202020204" pitchFamily="34" typeface="Arial"/>
                <a:ea charset="-122" pitchFamily="2" typeface="宋体"/>
              </a:defRPr>
            </a:lvl7pPr>
            <a:lvl8pPr defTabSz="720725" eaLnBrk="0" fontAlgn="base" hangingPunct="0">
              <a:spcBef>
                <a:spcPct val="0"/>
              </a:spcBef>
              <a:spcAft>
                <a:spcPct val="0"/>
              </a:spcAft>
              <a:defRPr sz="1600">
                <a:latin charset="0" panose="020b0604020202020204" pitchFamily="34" typeface="Arial"/>
                <a:ea charset="-122" pitchFamily="2" typeface="宋体"/>
              </a:defRPr>
            </a:lvl8pPr>
            <a:lvl9pPr defTabSz="720725" eaLnBrk="0" fontAlgn="base" hangingPunct="0">
              <a:spcBef>
                <a:spcPct val="0"/>
              </a:spcBef>
              <a:spcAft>
                <a:spcPct val="0"/>
              </a:spcAft>
              <a:defRPr sz="1600">
                <a:latin charset="0" panose="020b0604020202020204" pitchFamily="34" typeface="Arial"/>
                <a:ea charset="-122" pitchFamily="2" typeface="宋体"/>
              </a:defRPr>
            </a:lvl9pPr>
          </a:lstStyle>
          <a:p>
            <a:pPr indent="0"/>
            <a:r>
              <a:rPr altLang="zh-CN" b="1" lang="en-US" sz="1500">
                <a:solidFill>
                  <a:prstClr val="white"/>
                </a:solidFill>
              </a:rPr>
              <a:t>8）信息系统管理</a:t>
            </a:r>
          </a:p>
        </p:txBody>
      </p:sp>
      <p:sp>
        <p:nvSpPr>
          <p:cNvPr id="22" name="TextBox 6"/>
          <p:cNvSpPr txBox="1"/>
          <p:nvPr/>
        </p:nvSpPr>
        <p:spPr>
          <a:xfrm>
            <a:off x="1796847" y="4163214"/>
            <a:ext cx="2231420" cy="1577304"/>
          </a:xfrm>
          <a:prstGeom prst="rect">
            <a:avLst/>
          </a:prstGeom>
          <a:noFill/>
        </p:spPr>
        <p:txBody>
          <a:bodyPr bIns="45702" lIns="91403" rIns="91403" rtlCol="0" tIns="45702" wrap="square">
            <a:spAutoFit/>
          </a:bodyPr>
          <a:lstStyle/>
          <a:p>
            <a:pPr defTabSz="913996">
              <a:lnSpc>
                <a:spcPct val="130000"/>
              </a:lnSpc>
            </a:pPr>
            <a:r>
              <a:rPr altLang="en-US" lang="zh-CN" sz="1500">
                <a:solidFill>
                  <a:prstClr val="white"/>
                </a:solidFill>
                <a:latin charset="-122" pitchFamily="34" typeface="微软雅黑"/>
                <a:ea charset="-122" pitchFamily="34" typeface="微软雅黑"/>
              </a:rPr>
              <a:t>根据不同时期的工作重点，制作健康知识、优质护理服务、青年医师、眼科超声乳化普及知识等宣传专栏。</a:t>
            </a:r>
          </a:p>
        </p:txBody>
      </p:sp>
      <p:sp>
        <p:nvSpPr>
          <p:cNvPr id="23" name="TextBox 6"/>
          <p:cNvSpPr txBox="1"/>
          <p:nvPr/>
        </p:nvSpPr>
        <p:spPr>
          <a:xfrm>
            <a:off x="4284075" y="4163214"/>
            <a:ext cx="2231420" cy="1280124"/>
          </a:xfrm>
          <a:prstGeom prst="rect">
            <a:avLst/>
          </a:prstGeom>
          <a:noFill/>
        </p:spPr>
        <p:txBody>
          <a:bodyPr bIns="45702" lIns="91403" rIns="91403" rtlCol="0" tIns="45702" wrap="square">
            <a:spAutoFit/>
          </a:bodyPr>
          <a:lstStyle/>
          <a:p>
            <a:pPr defTabSz="913996">
              <a:lnSpc>
                <a:spcPct val="130000"/>
              </a:lnSpc>
            </a:pPr>
            <a:r>
              <a:rPr altLang="en-US" lang="zh-CN" sz="1500">
                <a:solidFill>
                  <a:prstClr val="white"/>
                </a:solidFill>
                <a:latin charset="-122" pitchFamily="34" typeface="微软雅黑"/>
                <a:ea charset="-122" pitchFamily="34" typeface="微软雅黑"/>
              </a:rPr>
              <a:t>配合省财政厅开展医疗费用稽核工作，最大限度地减少医院的经济损失。</a:t>
            </a:r>
          </a:p>
        </p:txBody>
      </p:sp>
      <p:sp>
        <p:nvSpPr>
          <p:cNvPr id="24" name="TextBox 6"/>
          <p:cNvSpPr txBox="1"/>
          <p:nvPr/>
        </p:nvSpPr>
        <p:spPr>
          <a:xfrm>
            <a:off x="6777966" y="4163214"/>
            <a:ext cx="2224758" cy="1280124"/>
          </a:xfrm>
          <a:prstGeom prst="rect">
            <a:avLst/>
          </a:prstGeom>
          <a:noFill/>
        </p:spPr>
        <p:txBody>
          <a:bodyPr bIns="45702" lIns="91403" rIns="91403" rtlCol="0" tIns="45702" wrap="square">
            <a:spAutoFit/>
          </a:bodyPr>
          <a:lstStyle/>
          <a:p>
            <a:pPr defTabSz="913996">
              <a:lnSpc>
                <a:spcPct val="130000"/>
              </a:lnSpc>
            </a:pPr>
            <a:r>
              <a:rPr altLang="en-US" lang="zh-CN" sz="1500">
                <a:solidFill>
                  <a:prstClr val="white"/>
                </a:solidFill>
                <a:latin charset="-122" pitchFamily="34" typeface="微软雅黑"/>
                <a:ea charset="-122" pitchFamily="34" typeface="微软雅黑"/>
              </a:rPr>
              <a:t>开展“小金库”专项治理工作；严格审计制度，梳理医院各项收入，建立完善的财务管理体系。</a:t>
            </a:r>
          </a:p>
        </p:txBody>
      </p:sp>
      <p:sp>
        <p:nvSpPr>
          <p:cNvPr id="25" name="TextBox 6"/>
          <p:cNvSpPr txBox="1"/>
          <p:nvPr/>
        </p:nvSpPr>
        <p:spPr>
          <a:xfrm>
            <a:off x="9261863" y="4163213"/>
            <a:ext cx="2224758" cy="1577304"/>
          </a:xfrm>
          <a:prstGeom prst="rect">
            <a:avLst/>
          </a:prstGeom>
          <a:noFill/>
        </p:spPr>
        <p:txBody>
          <a:bodyPr bIns="45702" lIns="91403" rIns="91403" rtlCol="0" tIns="45702" wrap="square">
            <a:spAutoFit/>
          </a:bodyPr>
          <a:lstStyle/>
          <a:p>
            <a:pPr defTabSz="913996">
              <a:lnSpc>
                <a:spcPct val="130000"/>
              </a:lnSpc>
            </a:pPr>
            <a:r>
              <a:rPr altLang="en-US" lang="zh-CN" sz="1500">
                <a:solidFill>
                  <a:prstClr val="white"/>
                </a:solidFill>
                <a:latin charset="-122" pitchFamily="34" typeface="微软雅黑"/>
                <a:ea charset="-122" pitchFamily="34" typeface="微软雅黑"/>
              </a:rPr>
              <a:t>完成his系统及大通合理用药软件的升级，完成医院PACS的施工验收、医保要求的电子钱包项目验收。</a:t>
            </a:r>
          </a:p>
        </p:txBody>
      </p:sp>
      <p:pic>
        <p:nvPicPr>
          <p:cNvPr id="26" name="图片 25"/>
          <p:cNvPicPr>
            <a:picLocks noChangeAspect="1"/>
          </p:cNvPicPr>
          <p:nvPr/>
        </p:nvPicPr>
        <p:blipFill>
          <a:blip r:embed="rId2">
            <a:extLst>
              <a:ext uri="{28A0092B-C50C-407E-A947-70E740481C1C}">
                <a14:useLocalDpi val="0"/>
              </a:ext>
            </a:extLst>
          </a:blip>
          <a:stretch>
            <a:fillRect/>
          </a:stretch>
        </p:blipFill>
        <p:spPr>
          <a:xfrm>
            <a:off x="4028266" y="1485291"/>
            <a:ext cx="5100035" cy="1735695"/>
          </a:xfrm>
          <a:prstGeom prst="rect">
            <a:avLst/>
          </a:prstGeom>
          <a:ln w="28575">
            <a:solidFill>
              <a:schemeClr val="tx2"/>
            </a:solidFill>
          </a:ln>
        </p:spPr>
      </p:pic>
      <p:sp>
        <p:nvSpPr>
          <p:cNvPr id="27" name="矩形 26"/>
          <p:cNvSpPr/>
          <p:nvPr/>
        </p:nvSpPr>
        <p:spPr>
          <a:xfrm>
            <a:off x="912774" y="7787"/>
            <a:ext cx="2159678" cy="68562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3996"/>
            <a:r>
              <a:rPr altLang="en-US" b="1" lang="zh-CN" sz="2799">
                <a:solidFill>
                  <a:prstClr val="white"/>
                </a:solidFill>
                <a:latin charset="-122" pitchFamily="34" typeface="微软雅黑"/>
                <a:ea charset="-122" pitchFamily="34" typeface="微软雅黑"/>
              </a:rPr>
              <a:t>管理规划</a:t>
            </a:r>
          </a:p>
        </p:txBody>
      </p:sp>
      <p:cxnSp>
        <p:nvCxnSpPr>
          <p:cNvPr id="28" name="直接连接符 27"/>
          <p:cNvCxnSpPr/>
          <p:nvPr/>
        </p:nvCxnSpPr>
        <p:spPr>
          <a:xfrm>
            <a:off x="0" y="693408"/>
            <a:ext cx="12188826" cy="0"/>
          </a:xfrm>
          <a:prstGeom prst="line">
            <a:avLst/>
          </a:prstGeom>
          <a:ln>
            <a:solidFill>
              <a:schemeClr val="bg1">
                <a:lumMod val="75000"/>
                <a:alpha val="50000"/>
              </a:schemeClr>
            </a:solidFill>
          </a:ln>
        </p:spPr>
        <p:style>
          <a:lnRef idx="1">
            <a:schemeClr val="accent1"/>
          </a:lnRef>
          <a:fillRef idx="0">
            <a:schemeClr val="accent1"/>
          </a:fillRef>
          <a:effectRef idx="0">
            <a:schemeClr val="accent1"/>
          </a:effectRef>
          <a:fontRef idx="minor">
            <a:schemeClr val="tx1"/>
          </a:fontRef>
        </p:style>
      </p:cxnSp>
      <p:sp>
        <p:nvSpPr>
          <p:cNvPr id="29" name="文本框 10"/>
          <p:cNvSpPr txBox="1"/>
          <p:nvPr/>
        </p:nvSpPr>
        <p:spPr>
          <a:xfrm>
            <a:off x="929417" y="991278"/>
            <a:ext cx="2143035" cy="472576"/>
          </a:xfrm>
          <a:prstGeom prst="rect">
            <a:avLst/>
          </a:prstGeom>
          <a:solidFill>
            <a:schemeClr val="tx2">
              <a:alpha val="20000"/>
            </a:schemeClr>
          </a:solidFill>
          <a:ln algn="ctr" cap="rnd" w="12700">
            <a:solidFill>
              <a:schemeClr val="tx2"/>
            </a:solidFill>
            <a:prstDash val="sysDash"/>
            <a:round/>
          </a:ln>
          <a:effectLst/>
          <a:extLst/>
        </p:spPr>
        <p:txBody>
          <a:bodyPr anchor="ctr" bIns="45702" lIns="91403" rIns="91403" tIns="45702" wrap="none"/>
          <a:lstStyle>
            <a:defPPr>
              <a:defRPr lang="zh-CN"/>
            </a:defPPr>
            <a:lvl1pPr fontAlgn="base" indent="97187" latinLnBrk="1">
              <a:spcBef>
                <a:spcPct val="0"/>
              </a:spcBef>
              <a:spcAft>
                <a:spcPct val="0"/>
              </a:spcAft>
              <a:defRPr b="1" kumimoji="1" sz="2400">
                <a:solidFill>
                  <a:schemeClr val="tx2"/>
                </a:solidFill>
                <a:latin charset="-122" pitchFamily="34" typeface="微软雅黑"/>
                <a:ea charset="-122" pitchFamily="34" typeface="微软雅黑"/>
              </a:defRPr>
            </a:lvl1pPr>
          </a:lstStyle>
          <a:p>
            <a:pPr defTabSz="913996"/>
            <a:r>
              <a:rPr altLang="en-US" lang="zh-CN" sz="2399">
                <a:solidFill>
                  <a:srgbClr val="1F497D"/>
                </a:solidFill>
              </a:rPr>
              <a:t>行政职能管理</a:t>
            </a:r>
          </a:p>
        </p:txBody>
      </p:sp>
    </p:spTree>
    <p:extLst>
      <p:ext uri="{BB962C8B-B14F-4D97-AF65-F5344CB8AC3E}">
        <p14:creationId val="2779923584"/>
      </p:ext>
    </p:extLst>
  </p:cSld>
  <p:clrMapOvr>
    <a:masterClrMapping/>
  </p:clrMapOvr>
  <p:transition spd="slow">
    <p:push dir="u"/>
  </p:transition>
  <p:timing/>
</p:sld>
</file>

<file path=ppt/slides/slide4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文本框 10"/>
          <p:cNvSpPr txBox="1"/>
          <p:nvPr/>
        </p:nvSpPr>
        <p:spPr>
          <a:xfrm>
            <a:off x="949648" y="1269323"/>
            <a:ext cx="3346620" cy="472576"/>
          </a:xfrm>
          <a:prstGeom prst="rect">
            <a:avLst/>
          </a:prstGeom>
          <a:solidFill>
            <a:schemeClr val="tx2">
              <a:alpha val="20000"/>
            </a:schemeClr>
          </a:solidFill>
          <a:ln algn="ctr" cap="rnd" w="12700">
            <a:solidFill>
              <a:schemeClr val="tx2"/>
            </a:solidFill>
            <a:prstDash val="sysDash"/>
            <a:round/>
          </a:ln>
          <a:effectLst/>
          <a:extLst/>
        </p:spPr>
        <p:txBody>
          <a:bodyPr anchor="ctr" bIns="45702" lIns="91403" rIns="91403" tIns="45702" wrap="none"/>
          <a:lstStyle>
            <a:defPPr>
              <a:defRPr lang="zh-CN"/>
            </a:defPPr>
            <a:lvl1pPr fontAlgn="base" indent="97187" latinLnBrk="1">
              <a:spcBef>
                <a:spcPct val="0"/>
              </a:spcBef>
              <a:spcAft>
                <a:spcPct val="0"/>
              </a:spcAft>
              <a:defRPr b="1" kumimoji="1" sz="2400">
                <a:solidFill>
                  <a:schemeClr val="tx2"/>
                </a:solidFill>
                <a:latin charset="-122" pitchFamily="34" typeface="微软雅黑"/>
                <a:ea charset="-122" pitchFamily="34" typeface="微软雅黑"/>
              </a:defRPr>
            </a:lvl1pPr>
          </a:lstStyle>
          <a:p>
            <a:pPr defTabSz="913996"/>
            <a:r>
              <a:rPr altLang="zh-CN" lang="en-US" sz="2399">
                <a:solidFill>
                  <a:srgbClr val="1F497D"/>
                </a:solidFill>
              </a:rPr>
              <a:t>EBM成果（循证医学）</a:t>
            </a:r>
          </a:p>
        </p:txBody>
      </p:sp>
      <p:pic>
        <p:nvPicPr>
          <p:cNvPr descr="Comp_8019805921.jpg" id="3" name="图片 2"/>
          <p:cNvPicPr>
            <a:picLocks noChangeAspect="1" noGrp="1"/>
          </p:cNvPicPr>
          <p:nvPr isPhoto="1"/>
        </p:nvPicPr>
        <p:blipFill>
          <a:blip r:embed="rId3">
            <a:clrChange>
              <a:clrFrom>
                <a:srgbClr val="FFFFFF"/>
              </a:clrFrom>
              <a:clrTo>
                <a:srgbClr val="FFFFFF">
                  <a:alpha val="0"/>
                </a:srgbClr>
              </a:clrTo>
            </a:clrChange>
            <a:extLst>
              <a:ext uri="{28A0092B-C50C-407E-A947-70E740481C1C}">
                <a14:useLocalDpi val="0"/>
              </a:ext>
            </a:extLst>
          </a:blip>
          <a:srcRect b="9293" l="25596" r="26851" t="6982"/>
          <a:stretch>
            <a:fillRect/>
          </a:stretch>
        </p:blipFill>
        <p:spPr bwMode="auto">
          <a:xfrm>
            <a:off x="491903" y="2297520"/>
            <a:ext cx="1511774" cy="332480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descr="Comp_8017565218.jpg" id="4" name="图片 3"/>
          <p:cNvPicPr>
            <a:picLocks noChangeAspect="1" noGrp="1"/>
          </p:cNvPicPr>
          <p:nvPr isPhoto="1"/>
        </p:nvPicPr>
        <p:blipFill>
          <a:blip r:embed="rId4">
            <a:extLst>
              <a:ext uri="{BEBA8EAE-BF5A-486C-A8C5-ECC9F3942E4B}">
                <a14:imgProps>
                  <a14:imgLayer r:embed="rId5">
                    <a14:imgEffect>
                      <a14:backgroundRemoval b="92383" l="25586" r="71875" t="2539"/>
                    </a14:imgEffect>
                  </a14:imgLayer>
                </a14:imgProps>
              </a:ext>
              <a:ext uri="{28A0092B-C50C-407E-A947-70E740481C1C}">
                <a14:useLocalDpi val="0"/>
              </a:ext>
            </a:extLst>
          </a:blip>
          <a:srcRect b="5655" l="23862" r="22620"/>
          <a:stretch>
            <a:fillRect/>
          </a:stretch>
        </p:blipFill>
        <p:spPr bwMode="auto">
          <a:xfrm>
            <a:off x="10165613" y="3243493"/>
            <a:ext cx="1888804" cy="332974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cxnSp>
        <p:nvCxnSpPr>
          <p:cNvPr id="5" name="直接连接符 4"/>
          <p:cNvCxnSpPr/>
          <p:nvPr/>
        </p:nvCxnSpPr>
        <p:spPr>
          <a:xfrm>
            <a:off x="2052173" y="3195149"/>
            <a:ext cx="8815878" cy="0"/>
          </a:xfrm>
          <a:prstGeom prst="line">
            <a:avLst/>
          </a:prstGeom>
          <a:ln w="25400">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7" name="矩形 6"/>
          <p:cNvSpPr/>
          <p:nvPr/>
        </p:nvSpPr>
        <p:spPr>
          <a:xfrm>
            <a:off x="2067934" y="2549132"/>
            <a:ext cx="8717206" cy="578932"/>
          </a:xfrm>
          <a:prstGeom prst="rect">
            <a:avLst/>
          </a:prstGeom>
        </p:spPr>
        <p:txBody>
          <a:bodyPr bIns="45702" lIns="91403" rIns="91403" tIns="45702" wrap="none">
            <a:spAutoFit/>
          </a:bodyPr>
          <a:lstStyle/>
          <a:p>
            <a:pPr defTabSz="913996"/>
            <a:r>
              <a:rPr altLang="en-US" b="1" lang="zh-CN" sz="3199">
                <a:solidFill>
                  <a:prstClr val="black"/>
                </a:solidFill>
                <a:latin charset="-122" pitchFamily="34" typeface="微软雅黑"/>
                <a:ea charset="-122" pitchFamily="34" typeface="微软雅黑"/>
              </a:rPr>
              <a:t>慎重、准确、合理地使用当今最有效的临床依据</a:t>
            </a:r>
          </a:p>
        </p:txBody>
      </p:sp>
      <p:sp>
        <p:nvSpPr>
          <p:cNvPr id="8" name="矩形 7"/>
          <p:cNvSpPr/>
          <p:nvPr/>
        </p:nvSpPr>
        <p:spPr>
          <a:xfrm>
            <a:off x="2003308" y="3505688"/>
            <a:ext cx="9361092" cy="1078544"/>
          </a:xfrm>
          <a:prstGeom prst="rect">
            <a:avLst/>
          </a:prstGeom>
        </p:spPr>
        <p:txBody>
          <a:bodyPr bIns="45702" lIns="91403" rIns="91403" tIns="45702" wrap="square">
            <a:spAutoFit/>
          </a:bodyPr>
          <a:lstStyle/>
          <a:p>
            <a:pPr defTabSz="913996" indent="-285623" marL="285623">
              <a:lnSpc>
                <a:spcPct val="90000"/>
              </a:lnSpc>
              <a:buFont charset="2" panose="05000000000000000000" pitchFamily="2" typeface="Wingdings"/>
              <a:buChar char="l"/>
            </a:pPr>
            <a:r>
              <a:rPr altLang="en-US" lang="zh-CN" sz="2399">
                <a:solidFill>
                  <a:prstClr val="black"/>
                </a:solidFill>
                <a:latin charset="-122" pitchFamily="34" typeface="微软雅黑"/>
                <a:ea charset="-122" pitchFamily="34" typeface="微软雅黑"/>
              </a:rPr>
              <a:t> 组织学习认证杂志文献至少10个场次</a:t>
            </a:r>
          </a:p>
          <a:p>
            <a:pPr defTabSz="913996" indent="-285623" marL="285623">
              <a:lnSpc>
                <a:spcPct val="90000"/>
              </a:lnSpc>
              <a:buFont charset="2" panose="05000000000000000000" pitchFamily="2" typeface="Wingdings"/>
              <a:buChar char="l"/>
            </a:pPr>
            <a:endParaRPr altLang="en-US" lang="zh-CN" sz="2399">
              <a:solidFill>
                <a:prstClr val="black"/>
              </a:solidFill>
              <a:latin charset="-122" pitchFamily="34" typeface="微软雅黑"/>
              <a:ea charset="-122" pitchFamily="34" typeface="微软雅黑"/>
            </a:endParaRPr>
          </a:p>
          <a:p>
            <a:pPr defTabSz="913996" indent="-285623" marL="285623">
              <a:lnSpc>
                <a:spcPct val="90000"/>
              </a:lnSpc>
              <a:buFont charset="2" panose="05000000000000000000" pitchFamily="2" typeface="Wingdings"/>
              <a:buChar char="l"/>
            </a:pPr>
            <a:r>
              <a:rPr altLang="en-US" lang="zh-CN" sz="2399">
                <a:solidFill>
                  <a:prstClr val="black"/>
                </a:solidFill>
                <a:latin charset="-122" pitchFamily="34" typeface="微软雅黑"/>
                <a:ea charset="-122" pitchFamily="34" typeface="微软雅黑"/>
              </a:rPr>
              <a:t> 开展医院药物改善会议，各科主任主持，一人一场次</a:t>
            </a:r>
          </a:p>
        </p:txBody>
      </p:sp>
      <p:cxnSp>
        <p:nvCxnSpPr>
          <p:cNvPr id="11" name="直接连接符 10"/>
          <p:cNvCxnSpPr/>
          <p:nvPr/>
        </p:nvCxnSpPr>
        <p:spPr>
          <a:xfrm>
            <a:off x="2058160" y="4097365"/>
            <a:ext cx="7892774" cy="0"/>
          </a:xfrm>
          <a:prstGeom prst="line">
            <a:avLst/>
          </a:prstGeom>
          <a:ln w="25400">
            <a:solidFill>
              <a:schemeClr val="tx2"/>
            </a:solidFill>
            <a:prstDash val="sysDot"/>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2058160" y="4911829"/>
            <a:ext cx="7892774" cy="0"/>
          </a:xfrm>
          <a:prstGeom prst="line">
            <a:avLst/>
          </a:prstGeom>
          <a:ln w="25400">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10" name="矩形 9"/>
          <p:cNvSpPr/>
          <p:nvPr/>
        </p:nvSpPr>
        <p:spPr>
          <a:xfrm>
            <a:off x="912774" y="7787"/>
            <a:ext cx="2159678" cy="68562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3996"/>
            <a:r>
              <a:rPr altLang="en-US" b="1" lang="zh-CN" sz="2799">
                <a:solidFill>
                  <a:prstClr val="white"/>
                </a:solidFill>
                <a:latin charset="-122" pitchFamily="34" typeface="微软雅黑"/>
                <a:ea charset="-122" pitchFamily="34" typeface="微软雅黑"/>
              </a:rPr>
              <a:t>管理规划</a:t>
            </a:r>
          </a:p>
        </p:txBody>
      </p:sp>
      <p:cxnSp>
        <p:nvCxnSpPr>
          <p:cNvPr id="13" name="直接连接符 12"/>
          <p:cNvCxnSpPr/>
          <p:nvPr/>
        </p:nvCxnSpPr>
        <p:spPr>
          <a:xfrm>
            <a:off x="0" y="693408"/>
            <a:ext cx="12188826" cy="0"/>
          </a:xfrm>
          <a:prstGeom prst="line">
            <a:avLst/>
          </a:prstGeom>
          <a:ln>
            <a:solidFill>
              <a:schemeClr val="bg1">
                <a:lumMod val="75000"/>
                <a:alpha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val="1875758615"/>
      </p:ext>
    </p:extLst>
  </p:cSld>
  <p:clrMapOvr>
    <a:masterClrMapping/>
  </p:clrMapOvr>
  <p:transition spd="slow">
    <p:push dir="u"/>
  </p:transition>
  <p:timing/>
</p:sld>
</file>

<file path=ppt/slides/slide4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5" name="文本框 10"/>
          <p:cNvSpPr txBox="1"/>
          <p:nvPr/>
        </p:nvSpPr>
        <p:spPr>
          <a:xfrm>
            <a:off x="912774" y="899592"/>
            <a:ext cx="2190320" cy="472576"/>
          </a:xfrm>
          <a:prstGeom prst="rect">
            <a:avLst/>
          </a:prstGeom>
          <a:solidFill>
            <a:schemeClr val="tx2">
              <a:alpha val="20000"/>
            </a:schemeClr>
          </a:solidFill>
          <a:ln algn="ctr" cap="rnd" w="12700">
            <a:solidFill>
              <a:schemeClr val="tx2"/>
            </a:solidFill>
            <a:prstDash val="sysDash"/>
            <a:round/>
          </a:ln>
          <a:effectLst/>
          <a:extLst/>
        </p:spPr>
        <p:txBody>
          <a:bodyPr anchor="ctr" bIns="45702" lIns="91403" rIns="91403" tIns="45702" wrap="none"/>
          <a:lstStyle>
            <a:defPPr>
              <a:defRPr lang="zh-CN"/>
            </a:defPPr>
            <a:lvl1pPr fontAlgn="base" indent="97187" latinLnBrk="1">
              <a:spcBef>
                <a:spcPct val="0"/>
              </a:spcBef>
              <a:spcAft>
                <a:spcPct val="0"/>
              </a:spcAft>
              <a:defRPr b="1" kumimoji="1" sz="2400">
                <a:solidFill>
                  <a:schemeClr val="tx2"/>
                </a:solidFill>
                <a:latin charset="-122" pitchFamily="34" typeface="微软雅黑"/>
                <a:ea charset="-122" pitchFamily="34" typeface="微软雅黑"/>
              </a:defRPr>
            </a:lvl1pPr>
          </a:lstStyle>
          <a:p>
            <a:pPr defTabSz="913996"/>
            <a:r>
              <a:rPr altLang="en-US" lang="zh-CN" sz="2399">
                <a:solidFill>
                  <a:srgbClr val="1F497D"/>
                </a:solidFill>
              </a:rPr>
              <a:t>人力资源管理</a:t>
            </a:r>
          </a:p>
        </p:txBody>
      </p:sp>
      <p:grpSp>
        <p:nvGrpSpPr>
          <p:cNvPr id="9" name="组合 8"/>
          <p:cNvGrpSpPr/>
          <p:nvPr/>
        </p:nvGrpSpPr>
        <p:grpSpPr>
          <a:xfrm>
            <a:off x="5478815" y="2954181"/>
            <a:ext cx="4679325" cy="3023804"/>
            <a:chOff x="6979647" y="2700134"/>
            <a:chExt cx="4680544" cy="3024590"/>
          </a:xfrm>
        </p:grpSpPr>
        <p:pic>
          <p:nvPicPr>
            <p:cNvPr id="11" name="图片 10"/>
            <p:cNvPicPr>
              <a:picLocks noChangeAspect="1"/>
            </p:cNvPicPr>
            <p:nvPr/>
          </p:nvPicPr>
          <p:blipFill>
            <a:blip r:embed="rId3">
              <a:extLst>
                <a:ext uri="{28A0092B-C50C-407E-A947-70E740481C1C}">
                  <a14:useLocalDpi val="0"/>
                </a:ext>
              </a:extLst>
            </a:blip>
            <a:stretch>
              <a:fillRect/>
            </a:stretch>
          </p:blipFill>
          <p:spPr>
            <a:xfrm>
              <a:off x="8725939" y="2700134"/>
              <a:ext cx="1080000" cy="1080000"/>
            </a:xfrm>
            <a:prstGeom prst="rect">
              <a:avLst/>
            </a:prstGeom>
          </p:spPr>
        </p:pic>
        <p:pic>
          <p:nvPicPr>
            <p:cNvPr id="13" name="图片 12"/>
            <p:cNvPicPr>
              <a:picLocks noChangeAspect="1"/>
            </p:cNvPicPr>
            <p:nvPr/>
          </p:nvPicPr>
          <p:blipFill>
            <a:blip r:embed="rId4">
              <a:extLst>
                <a:ext uri="{28A0092B-C50C-407E-A947-70E740481C1C}">
                  <a14:useLocalDpi val="0"/>
                </a:ext>
              </a:extLst>
            </a:blip>
            <a:stretch>
              <a:fillRect/>
            </a:stretch>
          </p:blipFill>
          <p:spPr>
            <a:xfrm>
              <a:off x="6979647" y="5256724"/>
              <a:ext cx="468000" cy="468000"/>
            </a:xfrm>
            <a:prstGeom prst="rect">
              <a:avLst/>
            </a:prstGeom>
          </p:spPr>
        </p:pic>
        <p:pic>
          <p:nvPicPr>
            <p:cNvPr id="14" name="图片 13"/>
            <p:cNvPicPr>
              <a:picLocks noChangeAspect="1"/>
            </p:cNvPicPr>
            <p:nvPr/>
          </p:nvPicPr>
          <p:blipFill>
            <a:blip r:embed="rId5">
              <a:extLst>
                <a:ext uri="{28A0092B-C50C-407E-A947-70E740481C1C}">
                  <a14:useLocalDpi val="0"/>
                </a:ext>
              </a:extLst>
            </a:blip>
            <a:stretch>
              <a:fillRect/>
            </a:stretch>
          </p:blipFill>
          <p:spPr>
            <a:xfrm>
              <a:off x="7213811" y="4185184"/>
              <a:ext cx="900000" cy="900000"/>
            </a:xfrm>
            <a:prstGeom prst="rect">
              <a:avLst/>
            </a:prstGeom>
          </p:spPr>
        </p:pic>
        <p:pic>
          <p:nvPicPr>
            <p:cNvPr id="15" name="图片 14"/>
            <p:cNvPicPr>
              <a:picLocks noChangeAspect="1"/>
            </p:cNvPicPr>
            <p:nvPr/>
          </p:nvPicPr>
          <p:blipFill>
            <a:blip r:embed="rId5">
              <a:extLst>
                <a:ext uri="{28A0092B-C50C-407E-A947-70E740481C1C}">
                  <a14:useLocalDpi val="0"/>
                </a:ext>
              </a:extLst>
            </a:blip>
            <a:stretch>
              <a:fillRect/>
            </a:stretch>
          </p:blipFill>
          <p:spPr>
            <a:xfrm>
              <a:off x="8815939" y="4112413"/>
              <a:ext cx="900000" cy="900000"/>
            </a:xfrm>
            <a:prstGeom prst="rect">
              <a:avLst/>
            </a:prstGeom>
          </p:spPr>
        </p:pic>
        <p:pic>
          <p:nvPicPr>
            <p:cNvPr id="16" name="图片 15"/>
            <p:cNvPicPr>
              <a:picLocks noChangeAspect="1"/>
            </p:cNvPicPr>
            <p:nvPr/>
          </p:nvPicPr>
          <p:blipFill>
            <a:blip r:embed="rId5">
              <a:extLst>
                <a:ext uri="{28A0092B-C50C-407E-A947-70E740481C1C}">
                  <a14:useLocalDpi val="0"/>
                </a:ext>
              </a:extLst>
            </a:blip>
            <a:stretch>
              <a:fillRect/>
            </a:stretch>
          </p:blipFill>
          <p:spPr>
            <a:xfrm>
              <a:off x="10418067" y="4096294"/>
              <a:ext cx="900000" cy="900000"/>
            </a:xfrm>
            <a:prstGeom prst="rect">
              <a:avLst/>
            </a:prstGeom>
          </p:spPr>
        </p:pic>
        <p:cxnSp>
          <p:nvCxnSpPr>
            <p:cNvPr id="17" name="肘形连接符 16"/>
            <p:cNvCxnSpPr>
              <a:stCxn id="11" idx="2"/>
              <a:endCxn id="15" idx="0"/>
            </p:cNvCxnSpPr>
            <p:nvPr/>
          </p:nvCxnSpPr>
          <p:spPr>
            <a:xfrm rot="5400000">
              <a:off x="9099800" y="3946273"/>
              <a:ext cx="332279" cy="12700"/>
            </a:xfrm>
            <a:prstGeom prst="bentConnector3">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8" name="肘形连接符 17"/>
            <p:cNvCxnSpPr>
              <a:stCxn id="11" idx="2"/>
              <a:endCxn id="16" idx="0"/>
            </p:cNvCxnSpPr>
            <p:nvPr/>
          </p:nvCxnSpPr>
          <p:spPr>
            <a:xfrm flipH="1" rot="16200000">
              <a:off x="9908923" y="3137150"/>
              <a:ext cx="316160" cy="1602128"/>
            </a:xfrm>
            <a:prstGeom prst="bentConnector3">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pic>
          <p:nvPicPr>
            <p:cNvPr id="19" name="图片 18"/>
            <p:cNvPicPr>
              <a:picLocks noChangeAspect="1"/>
            </p:cNvPicPr>
            <p:nvPr/>
          </p:nvPicPr>
          <p:blipFill>
            <a:blip r:embed="rId4">
              <a:extLst>
                <a:ext uri="{28A0092B-C50C-407E-A947-70E740481C1C}">
                  <a14:useLocalDpi val="0"/>
                </a:ext>
              </a:extLst>
            </a:blip>
            <a:stretch>
              <a:fillRect/>
            </a:stretch>
          </p:blipFill>
          <p:spPr>
            <a:xfrm>
              <a:off x="7465739" y="5256724"/>
              <a:ext cx="468000" cy="468000"/>
            </a:xfrm>
            <a:prstGeom prst="rect">
              <a:avLst/>
            </a:prstGeom>
          </p:spPr>
        </p:pic>
        <p:pic>
          <p:nvPicPr>
            <p:cNvPr id="20" name="图片 19"/>
            <p:cNvPicPr>
              <a:picLocks noChangeAspect="1"/>
            </p:cNvPicPr>
            <p:nvPr/>
          </p:nvPicPr>
          <p:blipFill>
            <a:blip r:embed="rId4">
              <a:extLst>
                <a:ext uri="{28A0092B-C50C-407E-A947-70E740481C1C}">
                  <a14:useLocalDpi val="0"/>
                </a:ext>
              </a:extLst>
            </a:blip>
            <a:stretch>
              <a:fillRect/>
            </a:stretch>
          </p:blipFill>
          <p:spPr>
            <a:xfrm>
              <a:off x="7951831" y="5256724"/>
              <a:ext cx="468000" cy="468000"/>
            </a:xfrm>
            <a:prstGeom prst="rect">
              <a:avLst/>
            </a:prstGeom>
          </p:spPr>
        </p:pic>
        <p:pic>
          <p:nvPicPr>
            <p:cNvPr id="21" name="图片 20"/>
            <p:cNvPicPr>
              <a:picLocks noChangeAspect="1"/>
            </p:cNvPicPr>
            <p:nvPr/>
          </p:nvPicPr>
          <p:blipFill>
            <a:blip r:embed="rId4">
              <a:extLst>
                <a:ext uri="{28A0092B-C50C-407E-A947-70E740481C1C}">
                  <a14:useLocalDpi val="0"/>
                </a:ext>
              </a:extLst>
            </a:blip>
            <a:stretch>
              <a:fillRect/>
            </a:stretch>
          </p:blipFill>
          <p:spPr>
            <a:xfrm>
              <a:off x="8599879" y="5256724"/>
              <a:ext cx="468000" cy="468000"/>
            </a:xfrm>
            <a:prstGeom prst="rect">
              <a:avLst/>
            </a:prstGeom>
          </p:spPr>
        </p:pic>
        <p:pic>
          <p:nvPicPr>
            <p:cNvPr id="22" name="图片 21"/>
            <p:cNvPicPr>
              <a:picLocks noChangeAspect="1"/>
            </p:cNvPicPr>
            <p:nvPr/>
          </p:nvPicPr>
          <p:blipFill>
            <a:blip r:embed="rId4">
              <a:extLst>
                <a:ext uri="{28A0092B-C50C-407E-A947-70E740481C1C}">
                  <a14:useLocalDpi val="0"/>
                </a:ext>
              </a:extLst>
            </a:blip>
            <a:stretch>
              <a:fillRect/>
            </a:stretch>
          </p:blipFill>
          <p:spPr>
            <a:xfrm>
              <a:off x="9085971" y="5256724"/>
              <a:ext cx="468000" cy="468000"/>
            </a:xfrm>
            <a:prstGeom prst="rect">
              <a:avLst/>
            </a:prstGeom>
          </p:spPr>
        </p:pic>
        <p:pic>
          <p:nvPicPr>
            <p:cNvPr id="23" name="图片 22"/>
            <p:cNvPicPr>
              <a:picLocks noChangeAspect="1"/>
            </p:cNvPicPr>
            <p:nvPr/>
          </p:nvPicPr>
          <p:blipFill>
            <a:blip r:embed="rId4">
              <a:extLst>
                <a:ext uri="{28A0092B-C50C-407E-A947-70E740481C1C}">
                  <a14:useLocalDpi val="0"/>
                </a:ext>
              </a:extLst>
            </a:blip>
            <a:stretch>
              <a:fillRect/>
            </a:stretch>
          </p:blipFill>
          <p:spPr>
            <a:xfrm>
              <a:off x="9572063" y="5256724"/>
              <a:ext cx="468000" cy="468000"/>
            </a:xfrm>
            <a:prstGeom prst="rect">
              <a:avLst/>
            </a:prstGeom>
          </p:spPr>
        </p:pic>
        <p:pic>
          <p:nvPicPr>
            <p:cNvPr id="24" name="图片 23"/>
            <p:cNvPicPr>
              <a:picLocks noChangeAspect="1"/>
            </p:cNvPicPr>
            <p:nvPr/>
          </p:nvPicPr>
          <p:blipFill>
            <a:blip r:embed="rId4">
              <a:extLst>
                <a:ext uri="{28A0092B-C50C-407E-A947-70E740481C1C}">
                  <a14:useLocalDpi val="0"/>
                </a:ext>
              </a:extLst>
            </a:blip>
            <a:stretch>
              <a:fillRect/>
            </a:stretch>
          </p:blipFill>
          <p:spPr>
            <a:xfrm>
              <a:off x="10220007" y="5256724"/>
              <a:ext cx="468000" cy="468000"/>
            </a:xfrm>
            <a:prstGeom prst="rect">
              <a:avLst/>
            </a:prstGeom>
          </p:spPr>
        </p:pic>
        <p:pic>
          <p:nvPicPr>
            <p:cNvPr id="25" name="图片 24"/>
            <p:cNvPicPr>
              <a:picLocks noChangeAspect="1"/>
            </p:cNvPicPr>
            <p:nvPr/>
          </p:nvPicPr>
          <p:blipFill>
            <a:blip r:embed="rId4">
              <a:extLst>
                <a:ext uri="{28A0092B-C50C-407E-A947-70E740481C1C}">
                  <a14:useLocalDpi val="0"/>
                </a:ext>
              </a:extLst>
            </a:blip>
            <a:stretch>
              <a:fillRect/>
            </a:stretch>
          </p:blipFill>
          <p:spPr>
            <a:xfrm>
              <a:off x="10706099" y="5256724"/>
              <a:ext cx="468000" cy="468000"/>
            </a:xfrm>
            <a:prstGeom prst="rect">
              <a:avLst/>
            </a:prstGeom>
          </p:spPr>
        </p:pic>
        <p:pic>
          <p:nvPicPr>
            <p:cNvPr id="26" name="图片 25"/>
            <p:cNvPicPr>
              <a:picLocks noChangeAspect="1"/>
            </p:cNvPicPr>
            <p:nvPr/>
          </p:nvPicPr>
          <p:blipFill>
            <a:blip r:embed="rId4">
              <a:extLst>
                <a:ext uri="{28A0092B-C50C-407E-A947-70E740481C1C}">
                  <a14:useLocalDpi val="0"/>
                </a:ext>
              </a:extLst>
            </a:blip>
            <a:stretch>
              <a:fillRect/>
            </a:stretch>
          </p:blipFill>
          <p:spPr>
            <a:xfrm>
              <a:off x="11192191" y="5256724"/>
              <a:ext cx="468000" cy="468000"/>
            </a:xfrm>
            <a:prstGeom prst="rect">
              <a:avLst/>
            </a:prstGeom>
          </p:spPr>
        </p:pic>
        <p:cxnSp>
          <p:nvCxnSpPr>
            <p:cNvPr id="27" name="肘形连接符 26"/>
            <p:cNvCxnSpPr>
              <a:stCxn id="11" idx="2"/>
              <a:endCxn id="14" idx="0"/>
            </p:cNvCxnSpPr>
            <p:nvPr/>
          </p:nvCxnSpPr>
          <p:spPr>
            <a:xfrm rot="5400000">
              <a:off x="8262350" y="3181595"/>
              <a:ext cx="405050" cy="1602128"/>
            </a:xfrm>
            <a:prstGeom prst="bentConnector3">
              <a:avLst>
                <a:gd fmla="val 40461" name="adj1"/>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29" name="组合 28"/>
          <p:cNvGrpSpPr/>
          <p:nvPr/>
        </p:nvGrpSpPr>
        <p:grpSpPr>
          <a:xfrm>
            <a:off x="6322283" y="1744054"/>
            <a:ext cx="3815430" cy="488137"/>
            <a:chOff x="5737547" y="2220656"/>
            <a:chExt cx="3816424" cy="488264"/>
          </a:xfrm>
        </p:grpSpPr>
        <p:sp>
          <p:nvSpPr>
            <p:cNvPr id="30" name="AutoShape 1013"/>
            <p:cNvSpPr>
              <a:spLocks noChangeArrowheads="1"/>
            </p:cNvSpPr>
            <p:nvPr/>
          </p:nvSpPr>
          <p:spPr bwMode="auto">
            <a:xfrm>
              <a:off x="5737547" y="2220656"/>
              <a:ext cx="3816424" cy="488264"/>
            </a:xfrm>
            <a:prstGeom prst="roundRect">
              <a:avLst>
                <a:gd fmla="val 14304" name="adj"/>
              </a:avLst>
            </a:prstGeom>
            <a:solidFill>
              <a:srgbClr val="C0C0C0">
                <a:alpha val="20000"/>
              </a:srgbClr>
            </a:solidFill>
            <a:ln algn="ctr" cap="rnd" w="9525">
              <a:solidFill>
                <a:srgbClr val="FFFFFF"/>
              </a:solidFill>
              <a:prstDash val="sysDash"/>
              <a:round/>
            </a:ln>
            <a:effectLst>
              <a:outerShdw algn="ctr" dir="2700000" dist="35921" rotWithShape="0">
                <a:srgbClr val="000000">
                  <a:alpha val="50000"/>
                </a:srgbClr>
              </a:outerShdw>
            </a:effectLst>
          </p:spPr>
          <p:txBody>
            <a:bodyPr anchor="ctr" wrap="none"/>
            <a:lstStyle/>
            <a:p>
              <a:pPr algn="ctr" defTabSz="913996" fontAlgn="base" latinLnBrk="1">
                <a:spcBef>
                  <a:spcPct val="0"/>
                </a:spcBef>
                <a:spcAft>
                  <a:spcPct val="0"/>
                </a:spcAft>
                <a:defRPr/>
              </a:pPr>
              <a:endParaRPr altLang="en-US" kern="0" kumimoji="1" lang="zh-CN" sz="1699">
                <a:solidFill>
                  <a:srgbClr val="000000"/>
                </a:solidFill>
                <a:latin charset="-127" panose="020b0600000101010101" pitchFamily="34" typeface="굴림"/>
                <a:ea charset="-127" panose="020b0600000101010101" pitchFamily="34" typeface="굴림"/>
              </a:endParaRPr>
            </a:p>
          </p:txBody>
        </p:sp>
        <p:sp>
          <p:nvSpPr>
            <p:cNvPr id="31" name="Rectangle 1018"/>
            <p:cNvSpPr>
              <a:spLocks noChangeArrowheads="1"/>
            </p:cNvSpPr>
            <p:nvPr/>
          </p:nvSpPr>
          <p:spPr bwMode="auto">
            <a:xfrm>
              <a:off x="6042347" y="2295511"/>
              <a:ext cx="2647528" cy="335367"/>
            </a:xfrm>
            <a:prstGeom prst="rect">
              <a:avLst/>
            </a:prstGeom>
            <a:noFill/>
            <a:ln>
              <a:noFill/>
            </a:ln>
            <a:effectLst/>
            <a:extLst>
              <a:ext uri="{909E8E84-426E-40DD-AFC4-6F175D3DCCD1}">
                <a14:hiddenFill>
                  <a:solidFill>
                    <a:schemeClr val="bg1"/>
                  </a:solidFill>
                </a14:hiddenFill>
              </a:ext>
              <a:ext uri="{91240B29-F687-4F45-9708-019B960494DF}">
                <a14:hiddenLine algn="ctr" w="9525">
                  <a:solidFill>
                    <a:srgbClr val="000000"/>
                  </a:solidFill>
                  <a:miter lim="800000"/>
                  <a:headEnd/>
                  <a:tailEnd/>
                </a14:hiddenLine>
              </a:ext>
              <a:ext uri="{AF507438-7753-43E0-B8FC-AC1667EBCBE1}">
                <a14:hiddenEffects>
                  <a:effectLst>
                    <a:outerShdw algn="ctr" dir="2700000" dist="17961" rotWithShape="0">
                      <a:schemeClr val="tx1"/>
                    </a:outerShdw>
                  </a:effectLst>
                </a14:hiddenEffects>
              </a:ext>
            </a:extLst>
          </p:spPr>
          <p:txBody>
            <a:bodyPr wrap="square">
              <a:spAutoFit/>
            </a:bodyPr>
            <a:lstStyle/>
            <a:p>
              <a:pPr algn="ctr" defTabSz="913996" fontAlgn="base" latinLnBrk="1">
                <a:spcBef>
                  <a:spcPct val="0"/>
                </a:spcBef>
                <a:spcAft>
                  <a:spcPct val="0"/>
                </a:spcAft>
              </a:pPr>
              <a:r>
                <a:rPr altLang="zh-CN" kumimoji="1" lang="en-US" sz="1600">
                  <a:solidFill>
                    <a:prstClr val="black"/>
                  </a:solidFill>
                  <a:latin charset="-122" pitchFamily="34" typeface="微软雅黑"/>
                  <a:ea charset="-122" pitchFamily="34" typeface="微软雅黑"/>
                </a:rPr>
                <a:t>2014年医院人力资源指标</a:t>
              </a:r>
            </a:p>
          </p:txBody>
        </p:sp>
        <p:grpSp>
          <p:nvGrpSpPr>
            <p:cNvPr id="32" name="Group 983"/>
            <p:cNvGrpSpPr/>
            <p:nvPr/>
          </p:nvGrpSpPr>
          <p:grpSpPr>
            <a:xfrm>
              <a:off x="5852244" y="2374301"/>
              <a:ext cx="180975" cy="180975"/>
              <a:chOff x="1014" y="1020"/>
              <a:chExt cx="114" cy="114"/>
            </a:xfrm>
          </p:grpSpPr>
          <p:sp>
            <p:nvSpPr>
              <p:cNvPr id="33" name="Oval 924"/>
              <p:cNvSpPr>
                <a:spLocks noChangeArrowheads="1"/>
              </p:cNvSpPr>
              <p:nvPr/>
            </p:nvSpPr>
            <p:spPr bwMode="auto">
              <a:xfrm>
                <a:off x="1014" y="1020"/>
                <a:ext cx="114" cy="114"/>
              </a:xfrm>
              <a:prstGeom prst="ellipse">
                <a:avLst/>
              </a:prstGeom>
              <a:solidFill>
                <a:srgbClr val="FFFFFF"/>
              </a:solidFill>
              <a:ln>
                <a:noFill/>
              </a:ln>
              <a:effectLst/>
              <a:extLst>
                <a:ext uri="{91240B29-F687-4F45-9708-019B960494DF}">
                  <a14:hiddenLine w="101600">
                    <a:solidFill>
                      <a:srgbClr val="FDB602"/>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algn="ctr" defTabSz="913996" fontAlgn="base" latinLnBrk="1">
                  <a:spcBef>
                    <a:spcPct val="0"/>
                  </a:spcBef>
                  <a:spcAft>
                    <a:spcPct val="0"/>
                  </a:spcAft>
                  <a:defRPr/>
                </a:pPr>
                <a:endParaRPr altLang="en-US" kern="0" kumimoji="1" lang="zh-CN" sz="1699">
                  <a:solidFill>
                    <a:srgbClr val="000000"/>
                  </a:solidFill>
                  <a:latin charset="-127" panose="020b0600000101010101" pitchFamily="34" typeface="굴림"/>
                  <a:ea charset="-127" panose="020b0600000101010101" pitchFamily="34" typeface="굴림"/>
                </a:endParaRPr>
              </a:p>
            </p:txBody>
          </p:sp>
          <p:sp>
            <p:nvSpPr>
              <p:cNvPr id="34" name="Oval 982"/>
              <p:cNvSpPr>
                <a:spLocks noChangeArrowheads="1"/>
              </p:cNvSpPr>
              <p:nvPr/>
            </p:nvSpPr>
            <p:spPr bwMode="auto">
              <a:xfrm>
                <a:off x="1043" y="1049"/>
                <a:ext cx="58" cy="58"/>
              </a:xfrm>
              <a:prstGeom prst="ellipse">
                <a:avLst/>
              </a:prstGeom>
              <a:solidFill>
                <a:srgbClr val="2F2F2F"/>
              </a:solidFill>
              <a:ln>
                <a:noFill/>
              </a:ln>
              <a:effectLst/>
              <a:extLst>
                <a:ext uri="{91240B29-F687-4F45-9708-019B960494DF}">
                  <a14:hiddenLine w="101600">
                    <a:solidFill>
                      <a:srgbClr val="FDB602"/>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algn="ctr" defTabSz="913996" fontAlgn="base" latinLnBrk="1">
                  <a:spcBef>
                    <a:spcPct val="0"/>
                  </a:spcBef>
                  <a:spcAft>
                    <a:spcPct val="0"/>
                  </a:spcAft>
                  <a:defRPr/>
                </a:pPr>
                <a:endParaRPr altLang="en-US" kern="0" kumimoji="1" lang="zh-CN" sz="1699">
                  <a:solidFill>
                    <a:srgbClr val="000000"/>
                  </a:solidFill>
                  <a:latin charset="-127" panose="020b0600000101010101" pitchFamily="34" typeface="굴림"/>
                  <a:ea charset="-127" panose="020b0600000101010101" pitchFamily="34" typeface="굴림"/>
                </a:endParaRPr>
              </a:p>
            </p:txBody>
          </p:sp>
        </p:grpSp>
      </p:grpSp>
      <p:sp>
        <p:nvSpPr>
          <p:cNvPr id="35" name="TextBox 34"/>
          <p:cNvSpPr txBox="1"/>
          <p:nvPr/>
        </p:nvSpPr>
        <p:spPr>
          <a:xfrm>
            <a:off x="8439323" y="3186345"/>
            <a:ext cx="2551946" cy="408396"/>
          </a:xfrm>
          <a:prstGeom prst="rect">
            <a:avLst/>
          </a:prstGeom>
          <a:noFill/>
        </p:spPr>
        <p:txBody>
          <a:bodyPr bIns="45702" lIns="91403" rIns="91403" rtlCol="0" tIns="45702" wrap="square">
            <a:spAutoFit/>
          </a:bodyPr>
          <a:lstStyle>
            <a:defPPr>
              <a:defRPr lang="zh-CN"/>
            </a:defPPr>
            <a:lvl1pPr indent="-285750" marL="285750">
              <a:lnSpc>
                <a:spcPct val="130000"/>
              </a:lnSpc>
              <a:buFont charset="2" panose="05000000000000000000" pitchFamily="2" typeface="Wingdings"/>
              <a:buChar char="u"/>
              <a:defRPr sz="1600">
                <a:solidFill>
                  <a:schemeClr val="bg1">
                    <a:lumMod val="85000"/>
                  </a:schemeClr>
                </a:solidFill>
                <a:latin charset="-122" pitchFamily="34" typeface="微软雅黑"/>
                <a:ea charset="-122" pitchFamily="34" typeface="微软雅黑"/>
              </a:defRPr>
            </a:lvl1pPr>
          </a:lstStyle>
          <a:p>
            <a:pPr defTabSz="913996" indent="0" marL="0">
              <a:buNone/>
            </a:pPr>
            <a:r>
              <a:rPr altLang="en-US" b="1" lang="zh-CN">
                <a:solidFill>
                  <a:srgbClr val="1F497D"/>
                </a:solidFill>
              </a:rPr>
              <a:t>职称升级人次提升12</a:t>
            </a:r>
          </a:p>
        </p:txBody>
      </p:sp>
      <p:sp>
        <p:nvSpPr>
          <p:cNvPr id="36" name="TextBox 35"/>
          <p:cNvSpPr txBox="1"/>
          <p:nvPr/>
        </p:nvSpPr>
        <p:spPr>
          <a:xfrm>
            <a:off x="9715297" y="4581275"/>
            <a:ext cx="2279730" cy="408396"/>
          </a:xfrm>
          <a:prstGeom prst="rect">
            <a:avLst/>
          </a:prstGeom>
          <a:noFill/>
        </p:spPr>
        <p:txBody>
          <a:bodyPr bIns="45702" lIns="91403" rIns="91403" rtlCol="0" tIns="45702" wrap="square">
            <a:spAutoFit/>
          </a:bodyPr>
          <a:lstStyle>
            <a:defPPr>
              <a:defRPr lang="zh-CN"/>
            </a:defPPr>
            <a:lvl1pPr indent="0">
              <a:lnSpc>
                <a:spcPct val="130000"/>
              </a:lnSpc>
              <a:buFont charset="2" panose="05000000000000000000" pitchFamily="2" typeface="Wingdings"/>
              <a:buNone/>
              <a:defRPr b="1">
                <a:solidFill>
                  <a:srgbClr val="99CC00"/>
                </a:solidFill>
                <a:latin charset="-122" pitchFamily="34" typeface="微软雅黑"/>
                <a:ea charset="-122" pitchFamily="34" typeface="微软雅黑"/>
              </a:defRPr>
            </a:lvl1pPr>
          </a:lstStyle>
          <a:p>
            <a:pPr defTabSz="913996"/>
            <a:r>
              <a:rPr altLang="en-US" lang="zh-CN" sz="1600">
                <a:solidFill>
                  <a:srgbClr val="1F497D"/>
                </a:solidFill>
              </a:rPr>
              <a:t>人员流动率低于10%</a:t>
            </a:r>
          </a:p>
        </p:txBody>
      </p:sp>
      <p:sp>
        <p:nvSpPr>
          <p:cNvPr id="37" name="TextBox 36"/>
          <p:cNvSpPr txBox="1"/>
          <p:nvPr/>
        </p:nvSpPr>
        <p:spPr>
          <a:xfrm>
            <a:off x="10158140" y="5504364"/>
            <a:ext cx="1665405" cy="725388"/>
          </a:xfrm>
          <a:prstGeom prst="rect">
            <a:avLst/>
          </a:prstGeom>
          <a:noFill/>
        </p:spPr>
        <p:txBody>
          <a:bodyPr bIns="45702" lIns="91403" rIns="91403" rtlCol="0" tIns="45702" wrap="square">
            <a:spAutoFit/>
          </a:bodyPr>
          <a:lstStyle>
            <a:defPPr>
              <a:defRPr lang="zh-CN"/>
            </a:defPPr>
            <a:lvl1pPr indent="0">
              <a:lnSpc>
                <a:spcPct val="130000"/>
              </a:lnSpc>
              <a:buFont charset="2" panose="05000000000000000000" pitchFamily="2" typeface="Wingdings"/>
              <a:buNone/>
              <a:defRPr b="1">
                <a:solidFill>
                  <a:srgbClr val="99CC00"/>
                </a:solidFill>
                <a:latin charset="-122" pitchFamily="34" typeface="微软雅黑"/>
                <a:ea charset="-122" pitchFamily="34" typeface="微软雅黑"/>
              </a:defRPr>
            </a:lvl1pPr>
          </a:lstStyle>
          <a:p>
            <a:pPr defTabSz="913996"/>
            <a:r>
              <a:rPr altLang="en-US" lang="zh-CN" sz="1600">
                <a:solidFill>
                  <a:srgbClr val="1F497D"/>
                </a:solidFill>
              </a:rPr>
              <a:t>护理人数达标率提升15%</a:t>
            </a:r>
          </a:p>
        </p:txBody>
      </p:sp>
      <p:pic>
        <p:nvPicPr>
          <p:cNvPr id="8" name="图片 7"/>
          <p:cNvPicPr>
            <a:picLocks noChangeAspect="1"/>
          </p:cNvPicPr>
          <p:nvPr/>
        </p:nvPicPr>
        <p:blipFill>
          <a:blip r:embed="rId6">
            <a:clrChange>
              <a:clrFrom>
                <a:srgbClr val="F4F4F4"/>
              </a:clrFrom>
              <a:clrTo>
                <a:srgbClr val="F4F4F4">
                  <a:alpha val="0"/>
                </a:srgbClr>
              </a:clrTo>
            </a:clrChange>
            <a:extLst>
              <a:ext uri="{28A0092B-C50C-407E-A947-70E740481C1C}">
                <a14:useLocalDpi val="0"/>
              </a:ext>
            </a:extLst>
          </a:blip>
          <a:stretch>
            <a:fillRect/>
          </a:stretch>
        </p:blipFill>
        <p:spPr>
          <a:xfrm>
            <a:off x="1114348" y="2756289"/>
            <a:ext cx="2766499" cy="1844333"/>
          </a:xfrm>
          <a:prstGeom prst="rect">
            <a:avLst/>
          </a:prstGeom>
        </p:spPr>
      </p:pic>
      <p:sp>
        <p:nvSpPr>
          <p:cNvPr id="10" name="TextBox 9"/>
          <p:cNvSpPr txBox="1"/>
          <p:nvPr/>
        </p:nvSpPr>
        <p:spPr>
          <a:xfrm>
            <a:off x="1129456" y="2028414"/>
            <a:ext cx="3126349" cy="517972"/>
          </a:xfrm>
          <a:prstGeom prst="rect">
            <a:avLst/>
          </a:prstGeom>
          <a:noFill/>
          <a:ln w="28575">
            <a:solidFill>
              <a:schemeClr val="tx2"/>
            </a:solidFill>
          </a:ln>
        </p:spPr>
        <p:txBody>
          <a:bodyPr bIns="45702" lIns="91403" rIns="91403" rtlCol="0" tIns="45702" wrap="square">
            <a:spAutoFit/>
          </a:bodyPr>
          <a:lstStyle/>
          <a:p>
            <a:pPr algn="ctr" defTabSz="913996"/>
            <a:r>
              <a:rPr altLang="en-US" b="1" lang="zh-CN" sz="2799">
                <a:solidFill>
                  <a:srgbClr val="C00000"/>
                </a:solidFill>
                <a:latin charset="-122" pitchFamily="34" typeface="微软雅黑"/>
                <a:ea charset="-122" pitchFamily="34" typeface="微软雅黑"/>
              </a:rPr>
              <a:t>梅奥岗位测评标准</a:t>
            </a:r>
          </a:p>
        </p:txBody>
      </p:sp>
      <p:sp>
        <p:nvSpPr>
          <p:cNvPr id="12" name="TextBox 11"/>
          <p:cNvSpPr txBox="1"/>
          <p:nvPr/>
        </p:nvSpPr>
        <p:spPr>
          <a:xfrm>
            <a:off x="666953" y="4810497"/>
            <a:ext cx="4391344" cy="725388"/>
          </a:xfrm>
          <a:prstGeom prst="rect">
            <a:avLst/>
          </a:prstGeom>
          <a:noFill/>
        </p:spPr>
        <p:txBody>
          <a:bodyPr bIns="45702" lIns="91403" rIns="91403" rtlCol="0" tIns="45702" wrap="square">
            <a:spAutoFit/>
          </a:bodyPr>
          <a:lstStyle/>
          <a:p>
            <a:pPr defTabSz="913996">
              <a:lnSpc>
                <a:spcPct val="130000"/>
              </a:lnSpc>
            </a:pPr>
            <a:r>
              <a:rPr altLang="en-US" b="1" lang="zh-CN" sz="1600">
                <a:solidFill>
                  <a:schemeClr val="tx2"/>
                </a:solidFill>
                <a:latin charset="-122" pitchFamily="34" typeface="微软雅黑"/>
                <a:ea charset="-122" pitchFamily="34" typeface="微软雅黑"/>
              </a:rPr>
              <a:t>       梅奥岗位测评标准来源于“海氏”测评指数，海氏测评广泛应用于世界500强。</a:t>
            </a:r>
          </a:p>
        </p:txBody>
      </p:sp>
      <p:cxnSp>
        <p:nvCxnSpPr>
          <p:cNvPr id="39" name="直接连接符 38"/>
          <p:cNvCxnSpPr/>
          <p:nvPr/>
        </p:nvCxnSpPr>
        <p:spPr>
          <a:xfrm>
            <a:off x="389903" y="6020613"/>
            <a:ext cx="4881265" cy="0"/>
          </a:xfrm>
          <a:prstGeom prst="line">
            <a:avLst/>
          </a:prstGeom>
          <a:solidFill>
            <a:srgbClr val="99CC00">
              <a:alpha val="20000"/>
            </a:srgbClr>
          </a:solidFill>
          <a:ln algn="ctr" cap="rnd" w="12700">
            <a:solidFill>
              <a:schemeClr val="tx2"/>
            </a:solidFill>
            <a:prstDash val="sysDash"/>
            <a:round/>
            <a:headEnd type="oval"/>
            <a:tailEnd type="oval"/>
          </a:ln>
          <a:effectLst/>
          <a:extLst>
            <a:ext uri="{AF507438-7753-43E0-B8FC-AC1667EBCBE1}">
              <a14:hiddenEffects>
                <a:effectLst>
                  <a:outerShdw algn="ctr" dir="2700000" dist="35921" rotWithShape="0">
                    <a:schemeClr val="tx1">
                      <a:alpha val="50000"/>
                    </a:schemeClr>
                  </a:outerShdw>
                </a:effectLst>
              </a14:hiddenEffects>
            </a:ext>
          </a:extLst>
        </p:spPr>
      </p:cxnSp>
      <p:sp>
        <p:nvSpPr>
          <p:cNvPr id="41" name="TextBox 40"/>
          <p:cNvSpPr txBox="1"/>
          <p:nvPr/>
        </p:nvSpPr>
        <p:spPr>
          <a:xfrm>
            <a:off x="384344" y="6205159"/>
            <a:ext cx="2182190" cy="426684"/>
          </a:xfrm>
          <a:prstGeom prst="rect">
            <a:avLst/>
          </a:prstGeom>
          <a:noFill/>
          <a:ln>
            <a:solidFill>
              <a:schemeClr val="tx2"/>
            </a:solidFill>
          </a:ln>
        </p:spPr>
        <p:txBody>
          <a:bodyPr bIns="45702" lIns="91403" rIns="91403" rtlCol="0" tIns="45702" wrap="square">
            <a:spAutoFit/>
          </a:bodyPr>
          <a:lstStyle/>
          <a:p>
            <a:pPr algn="ctr" defTabSz="913996"/>
            <a:r>
              <a:rPr altLang="en-US" lang="zh-CN" sz="1100">
                <a:solidFill>
                  <a:srgbClr val="1F497D"/>
                </a:solidFill>
                <a:latin charset="-122" pitchFamily="34" typeface="微软雅黑"/>
                <a:ea charset="-122" pitchFamily="34" typeface="微软雅黑"/>
              </a:rPr>
              <a:t>详情咨询梅奥国际官方网站：www.mayocc.com</a:t>
            </a:r>
          </a:p>
        </p:txBody>
      </p:sp>
      <p:sp>
        <p:nvSpPr>
          <p:cNvPr id="38" name="矩形 37"/>
          <p:cNvSpPr/>
          <p:nvPr/>
        </p:nvSpPr>
        <p:spPr>
          <a:xfrm>
            <a:off x="912774" y="7787"/>
            <a:ext cx="2159678" cy="68562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3996"/>
            <a:r>
              <a:rPr altLang="en-US" b="1" lang="zh-CN" sz="2799">
                <a:solidFill>
                  <a:prstClr val="white"/>
                </a:solidFill>
                <a:latin charset="-122" pitchFamily="34" typeface="微软雅黑"/>
                <a:ea charset="-122" pitchFamily="34" typeface="微软雅黑"/>
              </a:rPr>
              <a:t>管理规划</a:t>
            </a:r>
          </a:p>
        </p:txBody>
      </p:sp>
      <p:cxnSp>
        <p:nvCxnSpPr>
          <p:cNvPr id="40" name="直接连接符 39"/>
          <p:cNvCxnSpPr/>
          <p:nvPr/>
        </p:nvCxnSpPr>
        <p:spPr>
          <a:xfrm>
            <a:off x="0" y="693408"/>
            <a:ext cx="12188826" cy="0"/>
          </a:xfrm>
          <a:prstGeom prst="line">
            <a:avLst/>
          </a:prstGeom>
          <a:ln>
            <a:solidFill>
              <a:schemeClr val="bg1">
                <a:lumMod val="75000"/>
                <a:alpha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val="123677079"/>
      </p:ext>
    </p:extLst>
  </p:cSld>
  <p:clrMapOvr>
    <a:masterClrMapping/>
  </p:clrMapOvr>
  <p:transition spd="slow">
    <p:push dir="u"/>
  </p:transition>
  <p:timing/>
</p:sld>
</file>

<file path=ppt/slides/slide4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1"/>
          <p:cNvSpPr/>
          <p:nvPr/>
        </p:nvSpPr>
        <p:spPr>
          <a:xfrm>
            <a:off x="4875721" y="1070614"/>
            <a:ext cx="2744267" cy="461545"/>
          </a:xfrm>
          <a:prstGeom prst="rect">
            <a:avLst/>
          </a:prstGeom>
          <a:solidFill>
            <a:schemeClr val="tx2">
              <a:alpha val="20000"/>
            </a:schemeClr>
          </a:solidFill>
          <a:ln algn="ctr" cap="rnd" w="12700">
            <a:solidFill>
              <a:schemeClr val="tx2"/>
            </a:solidFill>
            <a:prstDash val="sysDash"/>
            <a:round/>
          </a:ln>
          <a:effectLst/>
        </p:spPr>
        <p:txBody>
          <a:bodyPr anchor="ctr" bIns="45702" lIns="91403" rIns="91403" tIns="45702" wrap="none"/>
          <a:lstStyle/>
          <a:p>
            <a:pPr defTabSz="913996" fontAlgn="base" indent="97158" latinLnBrk="1">
              <a:spcBef>
                <a:spcPct val="0"/>
              </a:spcBef>
              <a:spcAft>
                <a:spcPct val="0"/>
              </a:spcAft>
            </a:pPr>
            <a:r>
              <a:rPr altLang="zh-CN" b="1" kumimoji="1" lang="zh-CN" sz="2399">
                <a:solidFill>
                  <a:srgbClr val="1F497D"/>
                </a:solidFill>
                <a:latin charset="-122" pitchFamily="34" typeface="微软雅黑"/>
                <a:ea charset="-122" pitchFamily="34" typeface="微软雅黑"/>
              </a:rPr>
              <a:t>人才队伍建设规划</a:t>
            </a:r>
          </a:p>
        </p:txBody>
      </p:sp>
      <p:sp>
        <p:nvSpPr>
          <p:cNvPr id="4" name="矩形 3"/>
          <p:cNvSpPr/>
          <p:nvPr/>
        </p:nvSpPr>
        <p:spPr>
          <a:xfrm>
            <a:off x="1208781" y="2853086"/>
            <a:ext cx="1694180" cy="350368"/>
          </a:xfrm>
          <a:prstGeom prst="rect">
            <a:avLst/>
          </a:prstGeom>
        </p:spPr>
        <p:txBody>
          <a:bodyPr wrap="none">
            <a:spAutoFit/>
          </a:bodyPr>
          <a:lstStyle/>
          <a:p>
            <a:pPr algn="just" defTabSz="913996"/>
            <a:r>
              <a:rPr altLang="zh-CN" b="1" kern="100" lang="zh-CN" sz="1699">
                <a:solidFill>
                  <a:srgbClr val="1F497D"/>
                </a:solidFill>
                <a:latin charset="0" panose="02020603050405020304" pitchFamily="18" typeface="Times New Roman"/>
                <a:ea charset="-122" pitchFamily="34" typeface="微软雅黑"/>
              </a:rPr>
              <a:t>人才培养策略：</a:t>
            </a:r>
          </a:p>
        </p:txBody>
      </p:sp>
      <p:sp>
        <p:nvSpPr>
          <p:cNvPr id="16" name="矩形 15"/>
          <p:cNvSpPr/>
          <p:nvPr/>
        </p:nvSpPr>
        <p:spPr>
          <a:xfrm>
            <a:off x="1206729" y="3860936"/>
            <a:ext cx="1262380" cy="350368"/>
          </a:xfrm>
          <a:prstGeom prst="rect">
            <a:avLst/>
          </a:prstGeom>
        </p:spPr>
        <p:txBody>
          <a:bodyPr wrap="none">
            <a:spAutoFit/>
          </a:bodyPr>
          <a:lstStyle/>
          <a:p>
            <a:pPr algn="just" defTabSz="913996"/>
            <a:r>
              <a:rPr altLang="en-US" b="1" kern="100" lang="zh-CN" sz="1699">
                <a:solidFill>
                  <a:srgbClr val="1F497D"/>
                </a:solidFill>
                <a:latin charset="0" panose="02020603050405020304" pitchFamily="18" typeface="Times New Roman"/>
                <a:ea charset="-122" pitchFamily="34" typeface="微软雅黑"/>
              </a:rPr>
              <a:t>薪酬策略：</a:t>
            </a:r>
          </a:p>
        </p:txBody>
      </p:sp>
      <p:sp>
        <p:nvSpPr>
          <p:cNvPr id="17" name="矩形 16"/>
          <p:cNvSpPr/>
          <p:nvPr/>
        </p:nvSpPr>
        <p:spPr>
          <a:xfrm>
            <a:off x="1208781" y="4796796"/>
            <a:ext cx="1694180" cy="350368"/>
          </a:xfrm>
          <a:prstGeom prst="rect">
            <a:avLst/>
          </a:prstGeom>
        </p:spPr>
        <p:txBody>
          <a:bodyPr wrap="none">
            <a:spAutoFit/>
          </a:bodyPr>
          <a:lstStyle/>
          <a:p>
            <a:pPr algn="just" defTabSz="913996"/>
            <a:r>
              <a:rPr altLang="en-US" b="1" kern="100" lang="zh-CN" sz="1699">
                <a:solidFill>
                  <a:srgbClr val="1F497D"/>
                </a:solidFill>
                <a:latin charset="0" panose="02020603050405020304" pitchFamily="18" typeface="Times New Roman"/>
                <a:ea charset="-122" pitchFamily="34" typeface="微软雅黑"/>
              </a:rPr>
              <a:t>绩效管理策略：</a:t>
            </a:r>
          </a:p>
        </p:txBody>
      </p:sp>
      <p:sp>
        <p:nvSpPr>
          <p:cNvPr id="18" name="矩形 17"/>
          <p:cNvSpPr/>
          <p:nvPr/>
        </p:nvSpPr>
        <p:spPr>
          <a:xfrm>
            <a:off x="1206729" y="2061205"/>
            <a:ext cx="1262380" cy="350368"/>
          </a:xfrm>
          <a:prstGeom prst="rect">
            <a:avLst/>
          </a:prstGeom>
        </p:spPr>
        <p:txBody>
          <a:bodyPr wrap="none">
            <a:spAutoFit/>
          </a:bodyPr>
          <a:lstStyle/>
          <a:p>
            <a:pPr algn="just" defTabSz="913996"/>
            <a:r>
              <a:rPr altLang="en-US" b="1" kern="100" lang="zh-CN" sz="1699">
                <a:solidFill>
                  <a:srgbClr val="1F497D"/>
                </a:solidFill>
                <a:latin charset="0" panose="02020603050405020304" pitchFamily="18" typeface="Times New Roman"/>
                <a:ea charset="-122" pitchFamily="34" typeface="微软雅黑"/>
              </a:rPr>
              <a:t>用人策略：</a:t>
            </a:r>
          </a:p>
        </p:txBody>
      </p:sp>
      <p:sp>
        <p:nvSpPr>
          <p:cNvPr id="5" name="矩形 4"/>
          <p:cNvSpPr/>
          <p:nvPr/>
        </p:nvSpPr>
        <p:spPr>
          <a:xfrm>
            <a:off x="2422059" y="2061205"/>
            <a:ext cx="3916680" cy="304800"/>
          </a:xfrm>
          <a:prstGeom prst="rect">
            <a:avLst/>
          </a:prstGeom>
        </p:spPr>
        <p:txBody>
          <a:bodyPr wrap="none">
            <a:spAutoFit/>
          </a:bodyPr>
          <a:lstStyle/>
          <a:p>
            <a:pPr defTabSz="913996"/>
            <a:r>
              <a:rPr altLang="zh-CN" kern="100" lang="zh-CN" sz="1400">
                <a:solidFill>
                  <a:prstClr val="black"/>
                </a:solidFill>
                <a:latin charset="-122" pitchFamily="34" typeface="微软雅黑"/>
                <a:ea charset="-122" pitchFamily="34" typeface="微软雅黑"/>
              </a:rPr>
              <a:t>鼓励个人与医院共同成长，为员工做好职业规划</a:t>
            </a:r>
          </a:p>
        </p:txBody>
      </p:sp>
      <p:sp>
        <p:nvSpPr>
          <p:cNvPr id="10" name="矩形 9"/>
          <p:cNvSpPr/>
          <p:nvPr/>
        </p:nvSpPr>
        <p:spPr>
          <a:xfrm>
            <a:off x="2788517" y="2883600"/>
            <a:ext cx="3561080" cy="304800"/>
          </a:xfrm>
          <a:prstGeom prst="rect">
            <a:avLst/>
          </a:prstGeom>
        </p:spPr>
        <p:txBody>
          <a:bodyPr wrap="none">
            <a:spAutoFit/>
          </a:bodyPr>
          <a:lstStyle/>
          <a:p>
            <a:pPr defTabSz="913996"/>
            <a:r>
              <a:rPr altLang="zh-CN" kern="100" lang="zh-CN" sz="1400">
                <a:solidFill>
                  <a:prstClr val="black"/>
                </a:solidFill>
                <a:latin charset="0" panose="02020603050405020304" pitchFamily="18" typeface="Times New Roman"/>
                <a:ea charset="-122" pitchFamily="34" typeface="微软雅黑"/>
              </a:rPr>
              <a:t>坚持内部培养为主，外部引进为辅”的原则</a:t>
            </a:r>
          </a:p>
        </p:txBody>
      </p:sp>
      <p:sp>
        <p:nvSpPr>
          <p:cNvPr id="12" name="矩形 11"/>
          <p:cNvSpPr/>
          <p:nvPr/>
        </p:nvSpPr>
        <p:spPr>
          <a:xfrm>
            <a:off x="2388677" y="3907090"/>
            <a:ext cx="3561080" cy="304800"/>
          </a:xfrm>
          <a:prstGeom prst="rect">
            <a:avLst/>
          </a:prstGeom>
        </p:spPr>
        <p:txBody>
          <a:bodyPr wrap="none">
            <a:spAutoFit/>
          </a:bodyPr>
          <a:lstStyle/>
          <a:p>
            <a:pPr defTabSz="913996"/>
            <a:r>
              <a:rPr altLang="zh-CN" kern="100" lang="zh-CN" sz="1400">
                <a:solidFill>
                  <a:prstClr val="black"/>
                </a:solidFill>
                <a:latin charset="-122" pitchFamily="34" typeface="微软雅黑"/>
                <a:ea charset="-122" pitchFamily="34" typeface="微软雅黑"/>
              </a:rPr>
              <a:t>建立岗位工资与绩效管理相结合的薪酬制度</a:t>
            </a:r>
          </a:p>
        </p:txBody>
      </p:sp>
      <p:sp>
        <p:nvSpPr>
          <p:cNvPr id="19" name="矩形 18"/>
          <p:cNvSpPr/>
          <p:nvPr/>
        </p:nvSpPr>
        <p:spPr>
          <a:xfrm>
            <a:off x="2788518" y="4835090"/>
            <a:ext cx="3711904" cy="944880"/>
          </a:xfrm>
          <a:prstGeom prst="rect">
            <a:avLst/>
          </a:prstGeom>
        </p:spPr>
        <p:txBody>
          <a:bodyPr wrap="square">
            <a:spAutoFit/>
          </a:bodyPr>
          <a:lstStyle/>
          <a:p>
            <a:pPr defTabSz="913996" marL="89508">
              <a:buClr>
                <a:srgbClr val="FF0066"/>
              </a:buClr>
            </a:pPr>
            <a:r>
              <a:rPr altLang="zh-CN" lang="zh-CN" sz="1400">
                <a:solidFill>
                  <a:prstClr val="black"/>
                </a:solidFill>
                <a:latin charset="-122" panose="02010600030101010101" pitchFamily="2" typeface="宋体"/>
                <a:ea charset="-122" pitchFamily="34" typeface="微软雅黑"/>
                <a:cs charset="-122" panose="02010600030101010101" pitchFamily="2" typeface="宋体"/>
              </a:rPr>
              <a:t>导入梅奥3+1绩能核心体系，站在客观、公平、公正的角度为医院绩能和医院整体进行全方位的评分，全面提高医院的运行效率和服务水平。</a:t>
            </a:r>
          </a:p>
        </p:txBody>
      </p:sp>
      <p:grpSp>
        <p:nvGrpSpPr>
          <p:cNvPr id="20" name="组合 19"/>
          <p:cNvGrpSpPr/>
          <p:nvPr/>
        </p:nvGrpSpPr>
        <p:grpSpPr>
          <a:xfrm>
            <a:off x="6500422" y="2032232"/>
            <a:ext cx="5570686" cy="3988381"/>
            <a:chOff x="431800" y="955010"/>
            <a:chExt cx="8724900" cy="5764878"/>
          </a:xfrm>
        </p:grpSpPr>
        <p:sp>
          <p:nvSpPr>
            <p:cNvPr id="21" name="Freeform 17"/>
            <p:cNvSpPr/>
            <p:nvPr/>
          </p:nvSpPr>
          <p:spPr>
            <a:xfrm rot="180388">
              <a:off x="508000" y="3390900"/>
              <a:ext cx="8478838" cy="3100388"/>
            </a:xfrm>
            <a:custGeom>
              <a:gdLst>
                <a:gd fmla="*/ 0 w 8478684" name="connsiteX0"/>
                <a:gd fmla="*/ 3099872 h 3099872" name="connsiteY0"/>
                <a:gd fmla="*/ 4556826 w 8478684" name="connsiteX1"/>
                <a:gd fmla="*/ 2801089 h 3099872" name="connsiteY1"/>
                <a:gd fmla="*/ 8478684 w 8478684" name="connsiteX2"/>
                <a:gd fmla="*/ 2390263 h 3099872" name="connsiteY2"/>
                <a:gd fmla="*/ 4724905 w 8478684" name="connsiteX3"/>
                <a:gd fmla="*/ 0 h 3099872" name="connsiteY3"/>
                <a:gd fmla="*/ 0 w 8478684" name="connsiteX4"/>
                <a:gd fmla="*/ 3099872 h 3099872"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3099872" w="8478684">
                  <a:moveTo>
                    <a:pt x="0" y="3099872"/>
                  </a:moveTo>
                  <a:lnTo>
                    <a:pt x="4556826" y="2801089"/>
                  </a:lnTo>
                  <a:lnTo>
                    <a:pt x="8478684" y="2390263"/>
                  </a:lnTo>
                  <a:lnTo>
                    <a:pt x="4724905" y="0"/>
                  </a:lnTo>
                  <a:lnTo>
                    <a:pt x="0" y="3099872"/>
                  </a:lnTo>
                  <a:close/>
                </a:path>
              </a:pathLst>
            </a:custGeom>
            <a:gradFill flip="none" rotWithShape="1">
              <a:gsLst>
                <a:gs pos="0">
                  <a:schemeClr val="bg2">
                    <a:lumMod val="75000"/>
                    <a:alpha val="0"/>
                  </a:schemeClr>
                </a:gs>
                <a:gs pos="90000">
                  <a:schemeClr val="tx1">
                    <a:lumMod val="95000"/>
                    <a:lumOff val="5000"/>
                    <a:alpha val="31000"/>
                  </a:schemeClr>
                </a:gs>
              </a:gsLst>
              <a:lin ang="10440000" scaled="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799">
                <a:solidFill>
                  <a:srgbClr val="FFFFFF"/>
                </a:solidFill>
                <a:ea charset="-128" typeface="ＭＳ Ｐゴシック"/>
                <a:cs charset="0" typeface="ＭＳ Ｐゴシック"/>
              </a:endParaRPr>
            </a:p>
          </p:txBody>
        </p:sp>
        <p:sp>
          <p:nvSpPr>
            <p:cNvPr id="22" name="Freeform 4"/>
            <p:cNvSpPr/>
            <p:nvPr/>
          </p:nvSpPr>
          <p:spPr bwMode="auto">
            <a:xfrm rot="422899">
              <a:off x="722313" y="1303338"/>
              <a:ext cx="8434387" cy="5416550"/>
            </a:xfrm>
            <a:custGeom>
              <a:gdLst>
                <a:gd fmla="*/ 151075 w 10962529" name="T0"/>
                <a:gd fmla="*/ 182057 h 7040071" name="T1"/>
                <a:gd fmla="*/ 0 w 10962529" name="T2"/>
                <a:gd fmla="*/ 1460331 h 7040071" name="T3"/>
                <a:gd fmla="*/ 577186 w 10962529" name="T4"/>
                <a:gd fmla="*/ 1289895 h 7040071" name="T5"/>
                <a:gd fmla="*/ 1224098 w 10962529" name="T6"/>
                <a:gd fmla="*/ 1282148 h 7040071" name="T7"/>
                <a:gd fmla="*/ 1793536 w 10962529" name="T8"/>
                <a:gd fmla="*/ 1107838 h 7040071" name="T9"/>
                <a:gd fmla="*/ 2273879 w 10962529" name="T10"/>
                <a:gd fmla="*/ 1103964 h 7040071" name="T11"/>
                <a:gd fmla="*/ 1708314 w 10962529" name="T12"/>
                <a:gd fmla="*/ 38736 h 7040071" name="T13"/>
                <a:gd fmla="*/ 1355806 w 10962529" name="T14"/>
                <a:gd fmla="*/ 0 h 7040071" name="T15"/>
                <a:gd fmla="*/ 960684 w 10962529" name="T16"/>
                <a:gd fmla="*/ 116207 h 7040071" name="T17"/>
                <a:gd fmla="*/ 534575 w 10962529" name="T18"/>
                <a:gd fmla="*/ 61977 h 7040071" name="T19"/>
                <a:gd fmla="*/ 151075 w 10962529" name="T20"/>
                <a:gd fmla="*/ 182057 h 7040071" name="T21"/>
                <a:gd fmla="*/ 0 60000 65536" name="T22"/>
                <a:gd fmla="*/ 0 60000 65536"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 fmla="*/ 0 w 10962529" name="T33"/>
                <a:gd fmla="*/ 0 h 7040071" name="T34"/>
                <a:gd fmla="*/ 10962529 w 10962529" name="T35"/>
                <a:gd fmla="*/ 7040071 h 7040071" name="T36"/>
              </a:gd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b="T36" l="T33" r="T35" t="T34"/>
              <a:pathLst>
                <a:path h="7040071" w="10962529">
                  <a:moveTo>
                    <a:pt x="728345" y="877674"/>
                  </a:moveTo>
                  <a:lnTo>
                    <a:pt x="0" y="7040071"/>
                  </a:lnTo>
                  <a:lnTo>
                    <a:pt x="2782652" y="6218418"/>
                  </a:lnTo>
                  <a:lnTo>
                    <a:pt x="5901464" y="6181070"/>
                  </a:lnTo>
                  <a:lnTo>
                    <a:pt x="8646765" y="5340743"/>
                  </a:lnTo>
                  <a:lnTo>
                    <a:pt x="10962529" y="5322069"/>
                  </a:lnTo>
                  <a:lnTo>
                    <a:pt x="8235903" y="186739"/>
                  </a:lnTo>
                  <a:lnTo>
                    <a:pt x="6536431" y="0"/>
                  </a:lnTo>
                  <a:lnTo>
                    <a:pt x="4631528" y="560218"/>
                  </a:lnTo>
                  <a:lnTo>
                    <a:pt x="2577222" y="298783"/>
                  </a:lnTo>
                  <a:lnTo>
                    <a:pt x="728345" y="877674"/>
                  </a:lnTo>
                  <a:close/>
                </a:path>
              </a:pathLst>
            </a:custGeom>
            <a:gradFill rotWithShape="1">
              <a:gsLst>
                <a:gs pos="0">
                  <a:srgbClr val="3480AE"/>
                </a:gs>
                <a:gs pos="100000">
                  <a:srgbClr val="28659A"/>
                </a:gs>
              </a:gsLst>
              <a:lin ang="21000000"/>
            </a:gradFill>
            <a:ln w="142875">
              <a:solidFill>
                <a:srgbClr val="FFFFFF"/>
              </a:solidFill>
              <a:round/>
            </a:ln>
            <a:effectLst>
              <a:outerShdw dir="5400000" dist="23000" rotWithShape="0">
                <a:srgbClr val="000000">
                  <a:alpha val="34998"/>
                </a:srgbClr>
              </a:outerShdw>
            </a:effectLst>
          </p:spPr>
          <p:txBody>
            <a:bodyPr anchor="ctr"/>
            <a:lstStyle/>
            <a:p>
              <a:endParaRPr altLang="en-US" lang="zh-CN" sz="1799">
                <a:solidFill>
                  <a:prstClr val="black"/>
                </a:solidFill>
              </a:endParaRPr>
            </a:p>
          </p:txBody>
        </p:sp>
        <p:sp>
          <p:nvSpPr>
            <p:cNvPr id="23" name="Freeform 2"/>
            <p:cNvSpPr/>
            <p:nvPr/>
          </p:nvSpPr>
          <p:spPr>
            <a:xfrm>
              <a:off x="3829050" y="1660525"/>
              <a:ext cx="1276350" cy="1028700"/>
            </a:xfrm>
            <a:custGeom>
              <a:gdLst>
                <a:gd fmla="*/ 808494 w 1276550" name="connsiteX0"/>
                <a:gd fmla="*/ 69249 h 1028235" name="connsiteY0"/>
                <a:gd fmla="*/ 1276550 w 1276550" name="connsiteX1"/>
                <a:gd fmla="*/ 0 h 1028235" name="connsiteY1"/>
                <a:gd fmla="*/ 952451 w 1276550" name="connsiteX2"/>
                <a:gd fmla="*/ 934865 h 1028235" name="connsiteY2"/>
                <a:gd fmla="*/ 410861 w 1276550" name="connsiteX3"/>
                <a:gd fmla="*/ 1028235 h 1028235" name="connsiteY3"/>
                <a:gd fmla="*/ 0 w 1276550" name="connsiteX4"/>
                <a:gd fmla="*/ 897517 h 1028235" name="connsiteY4"/>
                <a:gd fmla="*/ 392186 w 1276550" name="connsiteX5"/>
                <a:gd fmla="*/ 1169 h 1028235" name="connsiteY5"/>
                <a:gd fmla="*/ 392186 w 1276550" name="connsiteX6"/>
                <a:gd fmla="*/ 1169 h 1028235" name="connsiteY6"/>
                <a:gd fmla="*/ 392186 w 1269935" name="connsiteX7"/>
                <a:gd fmla="*/ 56022 h 1083088" name="connsiteY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1028235" w="1276550">
                  <a:moveTo>
                    <a:pt x="808494" y="69249"/>
                  </a:moveTo>
                  <a:lnTo>
                    <a:pt x="1276550" y="0"/>
                  </a:lnTo>
                  <a:lnTo>
                    <a:pt x="952451" y="934865"/>
                  </a:lnTo>
                  <a:lnTo>
                    <a:pt x="410861" y="1028235"/>
                  </a:lnTo>
                  <a:lnTo>
                    <a:pt x="0" y="897517"/>
                  </a:lnTo>
                  <a:lnTo>
                    <a:pt x="392186" y="1169"/>
                  </a:lnTo>
                  <a:lnTo>
                    <a:pt x="392186" y="1169"/>
                  </a:lnTo>
                </a:path>
              </a:pathLst>
            </a:custGeom>
            <a:solidFill>
              <a:srgbClr val="DDD9C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799">
                <a:solidFill>
                  <a:srgbClr val="FFFFFF"/>
                </a:solidFill>
                <a:ea charset="-128" typeface="ＭＳ Ｐゴシック"/>
                <a:cs charset="0" typeface="ＭＳ Ｐゴシック"/>
              </a:endParaRPr>
            </a:p>
          </p:txBody>
        </p:sp>
        <p:sp>
          <p:nvSpPr>
            <p:cNvPr id="24" name="Freeform 5"/>
            <p:cNvSpPr/>
            <p:nvPr/>
          </p:nvSpPr>
          <p:spPr bwMode="auto">
            <a:xfrm rot="422899">
              <a:off x="690563" y="1582738"/>
              <a:ext cx="2759075" cy="4770437"/>
            </a:xfrm>
            <a:custGeom>
              <a:gdLst>
                <a:gd fmla="*/ 266506 w 3585700" name="T0"/>
                <a:gd fmla="*/ 53275 h 6199744" name="T1"/>
                <a:gd fmla="*/ 0 w 3585700" name="T2"/>
                <a:gd fmla="*/ 2173148 h 6199744" name="T3"/>
                <a:gd fmla="*/ 667776 w 3585700" name="T4"/>
                <a:gd fmla="*/ 1983325 h 6199744" name="T5"/>
                <a:gd fmla="*/ 1256991 w 3585700" name="T6"/>
                <a:gd fmla="*/ 602197 h 6199744" name="T7"/>
                <a:gd fmla="*/ 438637 w 3585700" name="T8"/>
                <a:gd fmla="*/ 0 h 6199744"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6199744" w="3585699">
                  <a:moveTo>
                    <a:pt x="760238" y="151988"/>
                  </a:moveTo>
                  <a:lnTo>
                    <a:pt x="0" y="6199744"/>
                  </a:lnTo>
                  <a:lnTo>
                    <a:pt x="1904903" y="5658200"/>
                  </a:lnTo>
                  <a:lnTo>
                    <a:pt x="3585700" y="1718001"/>
                  </a:lnTo>
                  <a:lnTo>
                    <a:pt x="1251260" y="0"/>
                  </a:lnTo>
                </a:path>
              </a:pathLst>
            </a:custGeom>
            <a:pattFill prst="lgConfetti">
              <a:fgClr>
                <a:srgbClr val="75A516"/>
              </a:fgClr>
              <a:bgClr>
                <a:srgbClr val="689313"/>
              </a:bgClr>
            </a:pattFill>
            <a:ln>
              <a:noFill/>
            </a:ln>
            <a:effectLst>
              <a:outerShdw dir="5400000" dist="20000" rotWithShape="0">
                <a:srgbClr val="000000">
                  <a:alpha val="37999"/>
                </a:srgbClr>
              </a:outerShdw>
            </a:effectLst>
            <a:extLst>
              <a:ext uri="{91240B29-F687-4F45-9708-019B960494DF}">
                <a14:hiddenLine w="9525">
                  <a:solidFill>
                    <a:srgbClr val="000000"/>
                  </a:solidFill>
                  <a:miter lim="800000"/>
                  <a:headEnd/>
                  <a:tailEnd/>
                </a14:hiddenLine>
              </a:ext>
            </a:extLst>
          </p:spPr>
          <p:txBody>
            <a:bodyPr anchor="ctr"/>
            <a:lstStyle/>
            <a:p>
              <a:endParaRPr altLang="en-US" lang="zh-CN" sz="1799">
                <a:solidFill>
                  <a:prstClr val="black"/>
                </a:solidFill>
              </a:endParaRPr>
            </a:p>
          </p:txBody>
        </p:sp>
        <p:sp>
          <p:nvSpPr>
            <p:cNvPr id="25" name="Oval 6"/>
            <p:cNvSpPr/>
            <p:nvPr/>
          </p:nvSpPr>
          <p:spPr>
            <a:xfrm rot="422899">
              <a:off x="1395413" y="2619375"/>
              <a:ext cx="1450975" cy="1522413"/>
            </a:xfrm>
            <a:prstGeom prst="ellipse">
              <a:avLst/>
            </a:prstGeom>
            <a:gradFill flip="none" rotWithShape="1">
              <a:gsLst>
                <a:gs pos="0">
                  <a:srgbClr val="FFFF00">
                    <a:alpha val="48000"/>
                  </a:srgbClr>
                </a:gs>
                <a:gs pos="100000">
                  <a:srgbClr val="FFFFFF">
                    <a:alpha val="0"/>
                  </a:srgbClr>
                </a:gs>
              </a:gsLst>
              <a:path path="shape">
                <a:fillToRect b="50000" l="50000" r="50000" t="50000"/>
              </a:path>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altLang="zh-TW" lang="zh-TW" sz="1799">
                <a:solidFill>
                  <a:prstClr val="black"/>
                </a:solidFill>
                <a:ea charset="-128" panose="020b0600070205080204" pitchFamily="34" typeface="MS PGothic"/>
              </a:endParaRPr>
            </a:p>
          </p:txBody>
        </p:sp>
        <p:sp>
          <p:nvSpPr>
            <p:cNvPr id="26" name="Freeform 8"/>
            <p:cNvSpPr/>
            <p:nvPr/>
          </p:nvSpPr>
          <p:spPr>
            <a:xfrm rot="422899">
              <a:off x="4333875" y="1652588"/>
              <a:ext cx="4799013" cy="4625975"/>
            </a:xfrm>
            <a:custGeom>
              <a:gdLst>
                <a:gd fmla="*/ 3567024 w 6237623" name="connsiteX0"/>
                <a:gd fmla="*/ 0 h 6013004" name="connsiteY0"/>
                <a:gd fmla="*/ 3305567 w 6237623" name="connsiteX1"/>
                <a:gd fmla="*/ 0 h 6013004" name="connsiteY1"/>
                <a:gd fmla="*/ 1848876 w 6237623" name="connsiteX2"/>
                <a:gd fmla="*/ 1512588 h 6013004" name="connsiteY2"/>
                <a:gd fmla="*/ 0 w 6237623" name="connsiteX3"/>
                <a:gd fmla="*/ 2259545 h 6013004" name="connsiteY3"/>
                <a:gd fmla="*/ 803047 w 6237623" name="connsiteX4"/>
                <a:gd fmla="*/ 6013004 h 6013004" name="connsiteY4"/>
                <a:gd fmla="*/ 1139207 w 6237623" name="connsiteX5"/>
                <a:gd fmla="*/ 6013004 h 6013004" name="connsiteY5"/>
                <a:gd fmla="*/ 3828481 w 6237623" name="connsiteX6"/>
                <a:gd fmla="*/ 5172678 h 6013004" name="connsiteY6"/>
                <a:gd fmla="*/ 6237623 w 6237623" name="connsiteX7"/>
                <a:gd fmla="*/ 5135330 h 6013004" name="connsiteY7"/>
                <a:gd fmla="*/ 3567024 w 6237623" name="connsiteX8"/>
                <a:gd fmla="*/ 0 h 6013004"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6013004" w="6237623">
                  <a:moveTo>
                    <a:pt x="3567024" y="0"/>
                  </a:moveTo>
                  <a:lnTo>
                    <a:pt x="3305567" y="0"/>
                  </a:lnTo>
                  <a:lnTo>
                    <a:pt x="1848876" y="1512588"/>
                  </a:lnTo>
                  <a:lnTo>
                    <a:pt x="0" y="2259545"/>
                  </a:lnTo>
                  <a:lnTo>
                    <a:pt x="803047" y="6013004"/>
                  </a:lnTo>
                  <a:lnTo>
                    <a:pt x="1139207" y="6013004"/>
                  </a:lnTo>
                  <a:lnTo>
                    <a:pt x="3828481" y="5172678"/>
                  </a:lnTo>
                  <a:lnTo>
                    <a:pt x="6237623" y="5135330"/>
                  </a:lnTo>
                  <a:lnTo>
                    <a:pt x="3567024" y="0"/>
                  </a:lnTo>
                  <a:close/>
                </a:path>
              </a:pathLst>
            </a:custGeom>
            <a:solidFill>
              <a:schemeClr val="tx2">
                <a:lumMod val="60000"/>
                <a:lumOff val="40000"/>
              </a:schemeClr>
            </a:solidFill>
            <a:ln>
              <a:noFill/>
            </a:ln>
            <a:effectLst/>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sz="1799">
                <a:solidFill>
                  <a:prstClr val="black"/>
                </a:solidFill>
              </a:endParaRPr>
            </a:p>
          </p:txBody>
        </p:sp>
        <p:sp>
          <p:nvSpPr>
            <p:cNvPr id="27" name="Freeform 7"/>
            <p:cNvSpPr/>
            <p:nvPr/>
          </p:nvSpPr>
          <p:spPr bwMode="auto">
            <a:xfrm rot="422899">
              <a:off x="1487488" y="1327150"/>
              <a:ext cx="5551487" cy="4913313"/>
            </a:xfrm>
            <a:custGeom>
              <a:gdLst>
                <a:gd fmla="*/ 800769 w 7216663" name="connsiteX0"/>
                <a:gd fmla="*/ 6384075 h 6384075" name="connsiteY0"/>
                <a:gd fmla="*/ 1817809 w 7216663" name="connsiteX1"/>
                <a:gd fmla="*/ 6040303 h 6384075" name="connsiteY1"/>
                <a:gd fmla="*/ 4865673 w 7216663" name="connsiteX2"/>
                <a:gd fmla="*/ 6054682 h 6384075" name="connsiteY2"/>
                <a:gd fmla="*/ 4074946 w 7216663" name="connsiteX3"/>
                <a:gd fmla="*/ 2477160 h 6384075" name="connsiteY3"/>
                <a:gd fmla="*/ 7216663 w 7216663" name="connsiteX4"/>
                <a:gd fmla="*/ 31632 h 6384075" name="connsiteY4"/>
                <a:gd fmla="*/ 6372698 w 7216663" name="connsiteX5"/>
                <a:gd fmla="*/ 0 h 6384075" name="connsiteY5"/>
                <a:gd fmla="*/ 3476917 w 7216663" name="connsiteX6"/>
                <a:gd fmla="*/ 1590339 h 6384075" name="connsiteY6"/>
                <a:gd fmla="*/ 754641 w 7216663" name="connsiteX7"/>
                <a:gd fmla="*/ 532378 h 6384075" name="connsiteY7"/>
                <a:gd fmla="*/ 0 w 7216663" name="connsiteX8"/>
                <a:gd fmla="*/ 756759 h 6384075" name="connsiteY8"/>
                <a:gd fmla="*/ 2445971 w 7216663" name="connsiteX9"/>
                <a:gd fmla="*/ 2380521 h 6384075" name="connsiteY9"/>
                <a:gd fmla="*/ 800769 w 7216663" name="connsiteX10"/>
                <a:gd fmla="*/ 6384075 h 6384075" name="connsiteY1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b="b" l="l" r="r" t="t"/>
              <a:pathLst>
                <a:path h="6384075" w="7216663">
                  <a:moveTo>
                    <a:pt x="800769" y="6384075"/>
                  </a:moveTo>
                  <a:lnTo>
                    <a:pt x="1817809" y="6040303"/>
                  </a:lnTo>
                  <a:lnTo>
                    <a:pt x="4865673" y="6054682"/>
                  </a:lnTo>
                  <a:lnTo>
                    <a:pt x="4074946" y="2477160"/>
                  </a:lnTo>
                  <a:cubicBezTo>
                    <a:pt x="6139937" y="1942579"/>
                    <a:pt x="6535976" y="642405"/>
                    <a:pt x="7216663" y="31632"/>
                  </a:cubicBezTo>
                  <a:lnTo>
                    <a:pt x="6372698" y="0"/>
                  </a:lnTo>
                  <a:cubicBezTo>
                    <a:pt x="5554126" y="555038"/>
                    <a:pt x="5324192" y="1581342"/>
                    <a:pt x="3476917" y="1590339"/>
                  </a:cubicBezTo>
                  <a:cubicBezTo>
                    <a:pt x="1612054" y="1541977"/>
                    <a:pt x="1683143" y="1128761"/>
                    <a:pt x="754641" y="532378"/>
                  </a:cubicBezTo>
                  <a:lnTo>
                    <a:pt x="0" y="756759"/>
                  </a:lnTo>
                  <a:cubicBezTo>
                    <a:pt x="869710" y="1393690"/>
                    <a:pt x="915859" y="1807084"/>
                    <a:pt x="2445971" y="2380521"/>
                  </a:cubicBezTo>
                  <a:lnTo>
                    <a:pt x="800769" y="6384075"/>
                  </a:lnTo>
                  <a:close/>
                </a:path>
              </a:pathLst>
            </a:custGeom>
            <a:solidFill>
              <a:schemeClr val="bg2">
                <a:lumMod val="9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799">
                <a:solidFill>
                  <a:srgbClr val="FFFFFF"/>
                </a:solidFill>
                <a:ea charset="-128" typeface="ＭＳ Ｐゴシック"/>
                <a:cs charset="0" typeface="ＭＳ Ｐゴシック"/>
              </a:endParaRPr>
            </a:p>
          </p:txBody>
        </p:sp>
        <p:sp>
          <p:nvSpPr>
            <p:cNvPr id="28" name="Oval 12"/>
            <p:cNvSpPr/>
            <p:nvPr/>
          </p:nvSpPr>
          <p:spPr>
            <a:xfrm rot="422899">
              <a:off x="4906963" y="3141663"/>
              <a:ext cx="2820987" cy="2384425"/>
            </a:xfrm>
            <a:prstGeom prst="ellipse">
              <a:avLst/>
            </a:prstGeom>
            <a:gradFill flip="none" rotWithShape="1">
              <a:gsLst>
                <a:gs pos="0">
                  <a:schemeClr val="bg1">
                    <a:alpha val="48000"/>
                  </a:schemeClr>
                </a:gs>
                <a:gs pos="100000">
                  <a:srgbClr val="FFFFFF">
                    <a:alpha val="0"/>
                  </a:srgbClr>
                </a:gs>
              </a:gsLst>
              <a:path path="shape">
                <a:fillToRect b="50000" l="50000" r="50000" t="50000"/>
              </a:path>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altLang="zh-TW" lang="zh-TW" sz="1799">
                <a:solidFill>
                  <a:prstClr val="black"/>
                </a:solidFill>
                <a:ea charset="-128" panose="020b0600070205080204" pitchFamily="34" typeface="MS PGothic"/>
              </a:endParaRPr>
            </a:p>
          </p:txBody>
        </p:sp>
        <p:sp>
          <p:nvSpPr>
            <p:cNvPr id="29" name="Freeform 10"/>
            <p:cNvSpPr/>
            <p:nvPr/>
          </p:nvSpPr>
          <p:spPr>
            <a:xfrm rot="422899">
              <a:off x="4324242" y="1591882"/>
              <a:ext cx="2434477" cy="4513714"/>
            </a:xfrm>
            <a:custGeom>
              <a:gdLst>
                <a:gd fmla="*/ 0 w 3164286" name="connsiteX0"/>
                <a:gd fmla="*/ 224087 h 5866839" name="connsiteY0"/>
                <a:gd fmla="*/ 1201805 w 3164286" name="connsiteX1"/>
                <a:gd fmla="*/ 5866839 h 5866839" name="connsiteY1"/>
                <a:gd fmla="*/ 3164287 w 3164286" name="connsiteX2"/>
                <a:gd fmla="*/ 5292763 h 5866839" name="connsiteY2"/>
                <a:gd fmla="*/ 709669 w 3164286" name="connsiteX3"/>
                <a:gd fmla="*/ 0 h 5866839" name="connsiteY3"/>
                <a:gd fmla="*/ 0 w 3164286" name="connsiteX4"/>
                <a:gd fmla="*/ 224087 h 5866839"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5866839" w="3164286">
                  <a:moveTo>
                    <a:pt x="0" y="224087"/>
                  </a:moveTo>
                  <a:lnTo>
                    <a:pt x="1201805" y="5866839"/>
                  </a:lnTo>
                  <a:lnTo>
                    <a:pt x="3164287" y="5292763"/>
                  </a:lnTo>
                  <a:lnTo>
                    <a:pt x="709669" y="0"/>
                  </a:lnTo>
                  <a:lnTo>
                    <a:pt x="0" y="224087"/>
                  </a:lnTo>
                  <a:close/>
                </a:path>
              </a:pathLst>
            </a:custGeom>
            <a:gradFill flip="none" rotWithShape="1">
              <a:gsLst>
                <a:gs pos="55000">
                  <a:schemeClr val="bg2">
                    <a:lumMod val="75000"/>
                    <a:alpha val="0"/>
                  </a:schemeClr>
                </a:gs>
                <a:gs pos="100000">
                  <a:schemeClr val="tx2">
                    <a:lumMod val="75000"/>
                    <a:alpha val="79000"/>
                  </a:schemeClr>
                </a:gs>
              </a:gsLst>
              <a:lin ang="9660000" scaled="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altLang="zh-TW" lang="zh-TW" sz="1799">
                <a:solidFill>
                  <a:srgbClr val="FFFFFF"/>
                </a:solidFill>
                <a:ea charset="-128" panose="020b0600070205080204" pitchFamily="34" typeface="MS PGothic"/>
              </a:endParaRPr>
            </a:p>
          </p:txBody>
        </p:sp>
        <p:sp>
          <p:nvSpPr>
            <p:cNvPr id="30" name="Freeform 14"/>
            <p:cNvSpPr/>
            <p:nvPr/>
          </p:nvSpPr>
          <p:spPr>
            <a:xfrm rot="422899">
              <a:off x="3750590" y="1560787"/>
              <a:ext cx="1489350" cy="4445535"/>
            </a:xfrm>
            <a:custGeom>
              <a:gdLst>
                <a:gd fmla="*/ 747019 w 1935828" name="connsiteX0"/>
                <a:gd fmla="*/ 74694 h 5778221" name="connsiteY0"/>
                <a:gd fmla="*/ 1935828 w 1935828" name="connsiteX1"/>
                <a:gd fmla="*/ 5769689 h 5778221" name="connsiteY1"/>
                <a:gd fmla="*/ 125360 w 1935828" name="connsiteX2"/>
                <a:gd fmla="*/ 5778221 h 5778221" name="connsiteY2"/>
                <a:gd fmla="*/ 0 w 1935828" name="connsiteX3"/>
                <a:gd fmla="*/ 0 h 5778221" name="connsiteY3"/>
                <a:gd fmla="*/ 747019 w 1935828" name="connsiteX4"/>
                <a:gd fmla="*/ 74694 h 5778221"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5778221" w="1935828">
                  <a:moveTo>
                    <a:pt x="747019" y="74694"/>
                  </a:moveTo>
                  <a:lnTo>
                    <a:pt x="1935828" y="5769689"/>
                  </a:lnTo>
                  <a:lnTo>
                    <a:pt x="125360" y="5778221"/>
                  </a:lnTo>
                  <a:lnTo>
                    <a:pt x="0" y="0"/>
                  </a:lnTo>
                  <a:lnTo>
                    <a:pt x="747019" y="74694"/>
                  </a:lnTo>
                  <a:close/>
                </a:path>
              </a:pathLst>
            </a:custGeom>
            <a:gradFill flip="none" rotWithShape="1">
              <a:gsLst>
                <a:gs pos="63000">
                  <a:schemeClr val="bg2">
                    <a:lumMod val="75000"/>
                    <a:alpha val="0"/>
                  </a:schemeClr>
                </a:gs>
                <a:gs pos="0">
                  <a:schemeClr val="tx2">
                    <a:lumMod val="75000"/>
                    <a:alpha val="79000"/>
                  </a:schemeClr>
                </a:gs>
              </a:gsLst>
              <a:lin ang="10200000" scaled="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altLang="zh-TW" lang="zh-TW" sz="1799">
                <a:solidFill>
                  <a:srgbClr val="FFFFFF"/>
                </a:solidFill>
                <a:ea charset="-128" panose="020b0600070205080204" pitchFamily="34" typeface="MS PGothic"/>
              </a:endParaRPr>
            </a:p>
          </p:txBody>
        </p:sp>
        <p:sp>
          <p:nvSpPr>
            <p:cNvPr id="31" name="Freeform 15"/>
            <p:cNvSpPr/>
            <p:nvPr/>
          </p:nvSpPr>
          <p:spPr>
            <a:xfrm rot="422899">
              <a:off x="2755309" y="1274816"/>
              <a:ext cx="1284482" cy="4666412"/>
            </a:xfrm>
            <a:custGeom>
              <a:gdLst>
                <a:gd fmla="*/ 0 w 1669545" name="connsiteX0"/>
                <a:gd fmla="*/ 0 h 6065314" name="connsiteY0"/>
                <a:gd fmla="*/ 224608 w 1669545" name="connsiteX1"/>
                <a:gd fmla="*/ 6065313 h 6065314" name="connsiteY1"/>
                <a:gd fmla="*/ 1669545 w 1669545" name="connsiteX2"/>
                <a:gd fmla="*/ 6062146 h 6065314" name="connsiteY2"/>
                <a:gd fmla="*/ 959875 w 1669545" name="connsiteX3"/>
                <a:gd fmla="*/ 67815 h 6065314" name="connsiteY3"/>
                <a:gd fmla="*/ 0 w 1669545" name="connsiteX4"/>
                <a:gd fmla="*/ 0 h 6065314"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6065314" w="1669545">
                  <a:moveTo>
                    <a:pt x="0" y="0"/>
                  </a:moveTo>
                  <a:lnTo>
                    <a:pt x="224608" y="6065313"/>
                  </a:lnTo>
                  <a:lnTo>
                    <a:pt x="1669545" y="6062146"/>
                  </a:lnTo>
                  <a:lnTo>
                    <a:pt x="959875" y="67815"/>
                  </a:lnTo>
                  <a:lnTo>
                    <a:pt x="0" y="0"/>
                  </a:lnTo>
                  <a:close/>
                </a:path>
              </a:pathLst>
            </a:custGeom>
            <a:gradFill flip="none" rotWithShape="1">
              <a:gsLst>
                <a:gs pos="55000">
                  <a:schemeClr val="bg2">
                    <a:lumMod val="75000"/>
                    <a:alpha val="0"/>
                  </a:schemeClr>
                </a:gs>
                <a:gs pos="100000">
                  <a:schemeClr val="tx1">
                    <a:lumMod val="75000"/>
                    <a:lumOff val="25000"/>
                    <a:alpha val="37000"/>
                  </a:schemeClr>
                </a:gs>
              </a:gsLst>
              <a:lin ang="10440000" scaled="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altLang="zh-TW" lang="zh-TW" sz="1799">
                <a:solidFill>
                  <a:srgbClr val="FFFFFF"/>
                </a:solidFill>
                <a:ea charset="-128" panose="020b0600070205080204" pitchFamily="34" typeface="MS PGothic"/>
              </a:endParaRPr>
            </a:p>
          </p:txBody>
        </p:sp>
        <p:sp>
          <p:nvSpPr>
            <p:cNvPr id="32" name="Freeform 16"/>
            <p:cNvSpPr/>
            <p:nvPr/>
          </p:nvSpPr>
          <p:spPr>
            <a:xfrm rot="422899">
              <a:off x="5816249" y="1518731"/>
              <a:ext cx="2500068" cy="4223893"/>
            </a:xfrm>
            <a:custGeom>
              <a:gdLst>
                <a:gd fmla="*/ 0 w 3249541" name="connsiteX0"/>
                <a:gd fmla="*/ 0 h 5490135" name="connsiteY0"/>
                <a:gd fmla="*/ 2072984 w 3249541" name="connsiteX1"/>
                <a:gd fmla="*/ 5490135 h 5490135" name="connsiteY1"/>
                <a:gd fmla="*/ 3249541 w 3249541" name="connsiteX2"/>
                <a:gd fmla="*/ 5452787 h 5490135" name="connsiteY2"/>
                <a:gd fmla="*/ 1288611 w 3249541" name="connsiteX3"/>
                <a:gd fmla="*/ 205414 h 5490135" name="connsiteY3"/>
                <a:gd fmla="*/ 0 w 3249541" name="connsiteX4"/>
                <a:gd fmla="*/ 0 h 5490135"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5490135" w="3249541">
                  <a:moveTo>
                    <a:pt x="0" y="0"/>
                  </a:moveTo>
                  <a:lnTo>
                    <a:pt x="2072984" y="5490135"/>
                  </a:lnTo>
                  <a:lnTo>
                    <a:pt x="3249541" y="5452787"/>
                  </a:lnTo>
                  <a:lnTo>
                    <a:pt x="1288611" y="205414"/>
                  </a:lnTo>
                  <a:lnTo>
                    <a:pt x="0" y="0"/>
                  </a:lnTo>
                  <a:close/>
                </a:path>
              </a:pathLst>
            </a:custGeom>
            <a:gradFill flip="none" rotWithShape="1">
              <a:gsLst>
                <a:gs pos="55000">
                  <a:schemeClr val="bg2">
                    <a:lumMod val="75000"/>
                    <a:alpha val="0"/>
                  </a:schemeClr>
                </a:gs>
                <a:gs pos="100000">
                  <a:schemeClr val="tx1">
                    <a:lumMod val="75000"/>
                    <a:lumOff val="25000"/>
                    <a:alpha val="37000"/>
                  </a:schemeClr>
                </a:gs>
              </a:gsLst>
              <a:lin ang="10440000" scaled="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altLang="zh-TW" lang="zh-TW" sz="1799">
                <a:solidFill>
                  <a:srgbClr val="FFFFFF"/>
                </a:solidFill>
                <a:ea charset="-128" panose="020b0600070205080204" pitchFamily="34" typeface="MS PGothic"/>
              </a:endParaRPr>
            </a:p>
          </p:txBody>
        </p:sp>
        <p:sp>
          <p:nvSpPr>
            <p:cNvPr id="33" name="Freeform 21"/>
            <p:cNvSpPr/>
            <p:nvPr/>
          </p:nvSpPr>
          <p:spPr bwMode="auto">
            <a:xfrm flipH="1" rot="180388">
              <a:off x="4040188" y="1995488"/>
              <a:ext cx="2433637" cy="1306512"/>
            </a:xfrm>
            <a:custGeom>
              <a:gdLst>
                <a:gd fmla="*/ 9828985 w 1840794" name="T0"/>
                <a:gd fmla="*/ 1303202 h 1307175" name="T1"/>
                <a:gd fmla="*/ 3190998 w 1840794" name="T2"/>
                <a:gd fmla="*/ 595750 h 1307175" name="T3"/>
                <a:gd fmla="*/ 0 w 1840794" name="T4"/>
                <a:gd fmla="*/ 0 h 1307175" name="T5"/>
                <a:gd fmla="*/ 0 60000 65536" name="T6"/>
                <a:gd fmla="*/ 0 60000 65536" name="T7"/>
                <a:gd fmla="*/ 0 60000 65536" name="T8"/>
                <a:gd fmla="*/ 0 w 1840794" name="T9"/>
                <a:gd fmla="*/ 0 h 1307175" name="T10"/>
                <a:gd fmla="*/ 1840794 w 1840794" name="T11"/>
                <a:gd fmla="*/ 1307175 h 1307175" name="T12"/>
              </a:gdLst>
              <a:cxnLst>
                <a:cxn ang="T6">
                  <a:pos x="T0" y="T1"/>
                </a:cxn>
                <a:cxn ang="T7">
                  <a:pos x="T2" y="T3"/>
                </a:cxn>
                <a:cxn ang="T8">
                  <a:pos x="T4" y="T5"/>
                </a:cxn>
              </a:cxnLst>
              <a:rect b="T12" l="T9" r="T11" t="T10"/>
              <a:pathLst>
                <a:path h="1307175" w="1840794">
                  <a:moveTo>
                    <a:pt x="1840794" y="1307175"/>
                  </a:moveTo>
                  <a:cubicBezTo>
                    <a:pt x="1624853" y="843439"/>
                    <a:pt x="904416" y="815428"/>
                    <a:pt x="597617" y="597566"/>
                  </a:cubicBezTo>
                  <a:cubicBezTo>
                    <a:pt x="290818" y="379704"/>
                    <a:pt x="0" y="0"/>
                    <a:pt x="0" y="0"/>
                  </a:cubicBezTo>
                </a:path>
              </a:pathLst>
            </a:custGeom>
            <a:noFill/>
            <a:ln w="76200">
              <a:solidFill>
                <a:srgbClr val="FFA900"/>
              </a:solidFill>
              <a:round/>
              <a:tailEnd len="med" type="triangle" w="med"/>
            </a:ln>
            <a:effectLst>
              <a:outerShdw dir="5400000" dist="20000" rotWithShape="0">
                <a:srgbClr val="000000">
                  <a:alpha val="37999"/>
                </a:srgbClr>
              </a:outerShdw>
            </a:effectLst>
            <a:extLst>
              <a:ext uri="{909E8E84-426E-40DD-AFC4-6F175D3DCCD1}">
                <a14:hiddenFill>
                  <a:solidFill>
                    <a:srgbClr val="FFFFFF"/>
                  </a:solidFill>
                </a14:hiddenFill>
              </a:ext>
            </a:extLst>
          </p:spPr>
          <p:txBody>
            <a:bodyPr anchor="ctr"/>
            <a:lstStyle/>
            <a:p>
              <a:endParaRPr altLang="en-US" lang="zh-CN" sz="1799">
                <a:solidFill>
                  <a:prstClr val="black"/>
                </a:solidFill>
              </a:endParaRPr>
            </a:p>
          </p:txBody>
        </p:sp>
        <p:sp>
          <p:nvSpPr>
            <p:cNvPr id="34" name="Freeform 3"/>
            <p:cNvSpPr/>
            <p:nvPr/>
          </p:nvSpPr>
          <p:spPr bwMode="auto">
            <a:xfrm>
              <a:off x="3990975" y="1906588"/>
              <a:ext cx="508000" cy="1212850"/>
            </a:xfrm>
            <a:custGeom>
              <a:gdLst>
                <a:gd fmla="*/ 0 w 508429" name="T0"/>
                <a:gd fmla="*/ 1208087 h 1213805" name="T1"/>
                <a:gd fmla="*/ 464529 w 508429" name="T2"/>
                <a:gd fmla="*/ 390304 h 1213805" name="T3"/>
                <a:gd fmla="*/ 483111 w 508429" name="T4"/>
                <a:gd fmla="*/ 0 h 1213805" name="T5"/>
                <a:gd fmla="*/ 0 60000 65536" name="T6"/>
                <a:gd fmla="*/ 0 60000 65536" name="T7"/>
                <a:gd fmla="*/ 0 60000 65536" name="T8"/>
                <a:gd fmla="*/ 0 w 508429" name="T9"/>
                <a:gd fmla="*/ 0 h 1213805" name="T10"/>
                <a:gd fmla="*/ 508429 w 508429" name="T11"/>
                <a:gd fmla="*/ 1213805 h 1213805" name="T12"/>
              </a:gdLst>
              <a:cxnLst>
                <a:cxn ang="T6">
                  <a:pos x="T0" y="T1"/>
                </a:cxn>
                <a:cxn ang="T7">
                  <a:pos x="T2" y="T3"/>
                </a:cxn>
                <a:cxn ang="T8">
                  <a:pos x="T4" y="T5"/>
                </a:cxn>
              </a:cxnLst>
              <a:rect b="T12" l="T9" r="T11" t="T10"/>
              <a:pathLst>
                <a:path h="1213805" w="508429">
                  <a:moveTo>
                    <a:pt x="0" y="1213805"/>
                  </a:moveTo>
                  <a:cubicBezTo>
                    <a:pt x="192980" y="904129"/>
                    <a:pt x="385961" y="594453"/>
                    <a:pt x="466888" y="392152"/>
                  </a:cubicBezTo>
                  <a:cubicBezTo>
                    <a:pt x="547815" y="189851"/>
                    <a:pt x="485564" y="0"/>
                    <a:pt x="485564" y="0"/>
                  </a:cubicBezTo>
                </a:path>
              </a:pathLst>
            </a:custGeom>
            <a:noFill/>
            <a:ln w="76200">
              <a:solidFill>
                <a:srgbClr val="604A7B"/>
              </a:solidFill>
              <a:round/>
              <a:tailEnd len="med" type="triangle" w="med"/>
            </a:ln>
            <a:effectLst>
              <a:outerShdw dir="5400000" dist="20000" rotWithShape="0">
                <a:srgbClr val="000000">
                  <a:alpha val="37999"/>
                </a:srgbClr>
              </a:outerShdw>
            </a:effectLst>
            <a:extLst>
              <a:ext uri="{909E8E84-426E-40DD-AFC4-6F175D3DCCD1}">
                <a14:hiddenFill>
                  <a:solidFill>
                    <a:srgbClr val="FFFFFF"/>
                  </a:solidFill>
                </a14:hiddenFill>
              </a:ext>
            </a:extLst>
          </p:spPr>
          <p:txBody>
            <a:bodyPr anchor="ctr"/>
            <a:lstStyle/>
            <a:p>
              <a:endParaRPr altLang="en-US" lang="zh-CN" sz="1799">
                <a:solidFill>
                  <a:prstClr val="black"/>
                </a:solidFill>
              </a:endParaRPr>
            </a:p>
          </p:txBody>
        </p:sp>
        <p:sp>
          <p:nvSpPr>
            <p:cNvPr id="35" name="Freeform 19"/>
            <p:cNvSpPr/>
            <p:nvPr/>
          </p:nvSpPr>
          <p:spPr bwMode="auto">
            <a:xfrm rot="180388">
              <a:off x="2287588" y="1885950"/>
              <a:ext cx="1712912" cy="3641725"/>
            </a:xfrm>
            <a:custGeom>
              <a:gdLst>
                <a:gd fmla="*/ 1103896 w 1712384" name="T0"/>
                <a:gd fmla="*/ 3643269 h 3641416" name="T1"/>
                <a:gd fmla="*/ 1702619 w 1712384" name="T2"/>
                <a:gd fmla="*/ 1270475 h 3641416" name="T3"/>
                <a:gd fmla="*/ 598722 w 1712384" name="T4"/>
                <a:gd fmla="*/ 504454 h 3641416" name="T5"/>
                <a:gd fmla="*/ 0 w 1712384" name="T6"/>
                <a:gd fmla="*/ 0 h 3641416" name="T7"/>
                <a:gd fmla="*/ 0 60000 65536" name="T8"/>
                <a:gd fmla="*/ 0 60000 65536" name="T9"/>
                <a:gd fmla="*/ 0 60000 65536" name="T10"/>
                <a:gd fmla="*/ 0 60000 65536" name="T11"/>
                <a:gd fmla="*/ 0 w 1712384" name="T12"/>
                <a:gd fmla="*/ 0 h 3641416" name="T13"/>
                <a:gd fmla="*/ 1712384 w 1712384" name="T14"/>
                <a:gd fmla="*/ 3641416 h 3641416" name="T15"/>
              </a:gdLst>
              <a:cxnLst>
                <a:cxn ang="T8">
                  <a:pos x="T0" y="T1"/>
                </a:cxn>
                <a:cxn ang="T9">
                  <a:pos x="T2" y="T3"/>
                </a:cxn>
                <a:cxn ang="T10">
                  <a:pos x="T4" y="T5"/>
                </a:cxn>
                <a:cxn ang="T11">
                  <a:pos x="T6" y="T7"/>
                </a:cxn>
              </a:cxnLst>
              <a:rect b="T15" l="T12" r="T14" t="T13"/>
              <a:pathLst>
                <a:path h="3641416" w="1712384">
                  <a:moveTo>
                    <a:pt x="1101856" y="3641416"/>
                  </a:moveTo>
                  <a:cubicBezTo>
                    <a:pt x="1442684" y="2717056"/>
                    <a:pt x="1783512" y="1792697"/>
                    <a:pt x="1699472" y="1269827"/>
                  </a:cubicBezTo>
                  <a:cubicBezTo>
                    <a:pt x="1615432" y="746957"/>
                    <a:pt x="880862" y="715834"/>
                    <a:pt x="597617" y="504196"/>
                  </a:cubicBezTo>
                  <a:cubicBezTo>
                    <a:pt x="314372" y="292558"/>
                    <a:pt x="0" y="0"/>
                    <a:pt x="0" y="0"/>
                  </a:cubicBezTo>
                </a:path>
              </a:pathLst>
            </a:custGeom>
            <a:noFill/>
            <a:ln w="76200">
              <a:solidFill>
                <a:srgbClr val="953735"/>
              </a:solidFill>
              <a:round/>
              <a:tailEnd len="med" type="triangle" w="med"/>
            </a:ln>
            <a:effectLst>
              <a:outerShdw dir="5400000" dist="20000" rotWithShape="0">
                <a:srgbClr val="000000">
                  <a:alpha val="37999"/>
                </a:srgbClr>
              </a:outerShdw>
            </a:effectLst>
            <a:extLst>
              <a:ext uri="{909E8E84-426E-40DD-AFC4-6F175D3DCCD1}">
                <a14:hiddenFill>
                  <a:solidFill>
                    <a:srgbClr val="FFFFFF"/>
                  </a:solidFill>
                </a14:hiddenFill>
              </a:ext>
            </a:extLst>
          </p:spPr>
          <p:txBody>
            <a:bodyPr anchor="ctr"/>
            <a:lstStyle/>
            <a:p>
              <a:endParaRPr altLang="en-US" lang="zh-CN" sz="1799">
                <a:solidFill>
                  <a:prstClr val="black"/>
                </a:solidFill>
              </a:endParaRPr>
            </a:p>
          </p:txBody>
        </p:sp>
        <p:grpSp>
          <p:nvGrpSpPr>
            <p:cNvPr id="36" name="Group 55"/>
            <p:cNvGrpSpPr/>
            <p:nvPr/>
          </p:nvGrpSpPr>
          <p:grpSpPr>
            <a:xfrm>
              <a:off x="2624138" y="3152775"/>
              <a:ext cx="1333500" cy="2579688"/>
              <a:chOff x="1778045" y="1923414"/>
              <a:chExt cx="1895963" cy="3663777"/>
            </a:xfrm>
          </p:grpSpPr>
          <p:grpSp>
            <p:nvGrpSpPr>
              <p:cNvPr id="48" name="Group 56"/>
              <p:cNvGrpSpPr/>
              <p:nvPr/>
            </p:nvGrpSpPr>
            <p:grpSpPr>
              <a:xfrm>
                <a:off x="1778045" y="1923414"/>
                <a:ext cx="1895963" cy="3663777"/>
                <a:chOff x="1778045" y="1923414"/>
                <a:chExt cx="1895963" cy="3663777"/>
              </a:xfrm>
            </p:grpSpPr>
            <p:sp>
              <p:nvSpPr>
                <p:cNvPr id="50" name="Oval 58"/>
                <p:cNvSpPr/>
                <p:nvPr/>
              </p:nvSpPr>
              <p:spPr bwMode="auto">
                <a:xfrm>
                  <a:off x="2069210" y="5359473"/>
                  <a:ext cx="674873" cy="227718"/>
                </a:xfrm>
                <a:prstGeom prst="ellipse">
                  <a:avLst/>
                </a:prstGeom>
                <a:gradFill flip="none" rotWithShape="1">
                  <a:gsLst>
                    <a:gs pos="0">
                      <a:schemeClr val="tx1">
                        <a:alpha val="52000"/>
                      </a:schemeClr>
                    </a:gs>
                    <a:gs pos="100000">
                      <a:srgbClr val="FFFFFF">
                        <a:alpha val="0"/>
                      </a:srgbClr>
                    </a:gs>
                  </a:gsLst>
                  <a:path path="shape">
                    <a:fillToRect b="50000" l="50000" r="50000" t="50000"/>
                  </a:path>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altLang="zh-TW" lang="zh-TW" sz="1799">
                    <a:solidFill>
                      <a:prstClr val="black"/>
                    </a:solidFill>
                    <a:ea charset="-128" panose="020b0600070205080204" pitchFamily="34" typeface="MS PGothic"/>
                  </a:endParaRPr>
                </a:p>
              </p:txBody>
            </p:sp>
            <p:sp>
              <p:nvSpPr>
                <p:cNvPr id="51" name="Oval 59"/>
                <p:cNvSpPr/>
                <p:nvPr/>
              </p:nvSpPr>
              <p:spPr bwMode="auto">
                <a:xfrm>
                  <a:off x="2698941" y="5359473"/>
                  <a:ext cx="674872" cy="227718"/>
                </a:xfrm>
                <a:prstGeom prst="ellipse">
                  <a:avLst/>
                </a:prstGeom>
                <a:gradFill flip="none" rotWithShape="1">
                  <a:gsLst>
                    <a:gs pos="0">
                      <a:schemeClr val="tx1">
                        <a:alpha val="52000"/>
                      </a:schemeClr>
                    </a:gs>
                    <a:gs pos="100000">
                      <a:srgbClr val="FFFFFF">
                        <a:alpha val="0"/>
                      </a:srgbClr>
                    </a:gs>
                  </a:gsLst>
                  <a:path path="shape">
                    <a:fillToRect b="50000" l="50000" r="50000" t="50000"/>
                  </a:path>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altLang="zh-TW" lang="zh-TW" sz="1799">
                    <a:solidFill>
                      <a:prstClr val="black"/>
                    </a:solidFill>
                    <a:ea charset="-128" panose="020b0600070205080204" pitchFamily="34" typeface="MS PGothic"/>
                  </a:endParaRPr>
                </a:p>
              </p:txBody>
            </p:sp>
            <p:sp>
              <p:nvSpPr>
                <p:cNvPr id="52" name="Freeform 60"/>
                <p:cNvSpPr/>
                <p:nvPr/>
              </p:nvSpPr>
              <p:spPr>
                <a:xfrm>
                  <a:off x="1778045" y="1923414"/>
                  <a:ext cx="1895963" cy="3560204"/>
                </a:xfrm>
                <a:custGeom>
                  <a:gdLst>
                    <a:gd fmla="*/ 1289210 w 2840707" name="connsiteX0"/>
                    <a:gd fmla="*/ 17982 h 5669664" name="connsiteY0"/>
                    <a:gd fmla="*/ 803646 w 2840707" name="connsiteX1"/>
                    <a:gd fmla="*/ 316765 h 5669664" name="connsiteY1"/>
                    <a:gd fmla="*/ 878348 w 2840707" name="connsiteX2"/>
                    <a:gd fmla="*/ 1082396 h 5669664" name="connsiteY2"/>
                    <a:gd fmla="*/ 1214508 w 2840707" name="connsiteX3"/>
                    <a:gd fmla="*/ 1381179 h 5669664" name="connsiteY3"/>
                    <a:gd fmla="*/ 635567 w 2840707" name="connsiteX4"/>
                    <a:gd fmla="*/ 1679962 h 5669664" name="connsiteY4"/>
                    <a:gd fmla="*/ 599 w 2840707" name="connsiteX5"/>
                    <a:gd fmla="*/ 2370897 h 5669664" name="connsiteY5"/>
                    <a:gd fmla="*/ 523514 w 2840707" name="connsiteX6"/>
                    <a:gd fmla="*/ 3285919 h 5669664" name="connsiteY6"/>
                    <a:gd fmla="*/ 710269 w 2840707" name="connsiteX7"/>
                    <a:gd fmla="*/ 3136528 h 5669664" name="connsiteY7"/>
                    <a:gd fmla="*/ 523514 w 2840707" name="connsiteX8"/>
                    <a:gd fmla="*/ 2557636 h 5669664" name="connsiteY8"/>
                    <a:gd fmla="*/ 822322 w 2840707" name="connsiteX9"/>
                    <a:gd fmla="*/ 2389571 h 5669664" name="connsiteY9"/>
                    <a:gd fmla="*/ 710269 w 2840707" name="connsiteX10"/>
                    <a:gd fmla="*/ 3547354 h 5669664" name="connsiteY10"/>
                    <a:gd fmla="*/ 710269 w 2840707" name="connsiteX11"/>
                    <a:gd fmla="*/ 5321378 h 5669664" name="connsiteY11"/>
                    <a:gd fmla="*/ 1065104 w 2840707" name="connsiteX12"/>
                    <a:gd fmla="*/ 5470769 h 5669664" name="connsiteY12"/>
                    <a:gd fmla="*/ 1494641 w 2840707" name="connsiteX13"/>
                    <a:gd fmla="*/ 3771441 h 5669664" name="connsiteY13"/>
                    <a:gd fmla="*/ 1886826 w 2840707" name="connsiteX14"/>
                    <a:gd fmla="*/ 5489443 h 5669664" name="connsiteY14"/>
                    <a:gd fmla="*/ 2148284 w 2840707" name="connsiteX15"/>
                    <a:gd fmla="*/ 5508117 h 5669664" name="connsiteY15"/>
                    <a:gd fmla="*/ 2260336 w 2840707" name="connsiteX16"/>
                    <a:gd fmla="*/ 4518399 h 5669664" name="connsiteY16"/>
                    <a:gd fmla="*/ 2185635 w 2840707" name="connsiteX17"/>
                    <a:gd fmla="*/ 2240179 h 5669664" name="connsiteY17"/>
                    <a:gd fmla="*/ 2839278 w 2840707" name="connsiteX18"/>
                    <a:gd fmla="*/ 1101070 h 5669664" name="connsiteY18"/>
                    <a:gd fmla="*/ 1980204 w 2840707" name="connsiteX19"/>
                    <a:gd fmla="*/ 148700 h 5669664" name="connsiteY19"/>
                    <a:gd fmla="*/ 1774773 w 2840707" name="connsiteX20"/>
                    <a:gd fmla="*/ 260743 h 5669664" name="connsiteY20"/>
                    <a:gd fmla="*/ 2110933 w 2840707" name="connsiteX21"/>
                    <a:gd fmla="*/ 820961 h 5669664" name="connsiteY21"/>
                    <a:gd fmla="*/ 2166959 w 2840707" name="connsiteX22"/>
                    <a:gd fmla="*/ 1119744 h 5669664" name="connsiteY22"/>
                    <a:gd fmla="*/ 1718747 w 2840707" name="connsiteX23"/>
                    <a:gd fmla="*/ 1306483 h 5669664" name="connsiteY23"/>
                    <a:gd fmla="*/ 1924177 w 2840707" name="connsiteX24"/>
                    <a:gd fmla="*/ 914331 h 5669664" name="connsiteY24"/>
                    <a:gd fmla="*/ 1700071 w 2840707" name="connsiteX25"/>
                    <a:gd fmla="*/ 130026 h 5669664" name="connsiteY25"/>
                    <a:gd fmla="*/ 1289210 w 2840707" name="connsiteX26"/>
                    <a:gd fmla="*/ 17982 h 5669664" name="connsiteY26"/>
                    <a:gd fmla="*/ 1289210 w 2840707" name="connsiteX27"/>
                    <a:gd fmla="*/ 17982 h 5669664" name="connsiteY2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b="b" l="l" r="r" t="t"/>
                  <a:pathLst>
                    <a:path h="5669664" w="2840707">
                      <a:moveTo>
                        <a:pt x="1289210" y="17982"/>
                      </a:moveTo>
                      <a:cubicBezTo>
                        <a:pt x="1139806" y="49105"/>
                        <a:pt x="872123" y="139363"/>
                        <a:pt x="803646" y="316765"/>
                      </a:cubicBezTo>
                      <a:cubicBezTo>
                        <a:pt x="735169" y="494167"/>
                        <a:pt x="809871" y="904994"/>
                        <a:pt x="878348" y="1082396"/>
                      </a:cubicBezTo>
                      <a:cubicBezTo>
                        <a:pt x="946825" y="1259798"/>
                        <a:pt x="1254971" y="1281585"/>
                        <a:pt x="1214508" y="1381179"/>
                      </a:cubicBezTo>
                      <a:cubicBezTo>
                        <a:pt x="1174045" y="1480773"/>
                        <a:pt x="837885" y="1515009"/>
                        <a:pt x="635567" y="1679962"/>
                      </a:cubicBezTo>
                      <a:cubicBezTo>
                        <a:pt x="433249" y="1844915"/>
                        <a:pt x="19274" y="2103238"/>
                        <a:pt x="599" y="2370897"/>
                      </a:cubicBezTo>
                      <a:cubicBezTo>
                        <a:pt x="-18076" y="2638556"/>
                        <a:pt x="405236" y="3158314"/>
                        <a:pt x="523514" y="3285919"/>
                      </a:cubicBezTo>
                      <a:cubicBezTo>
                        <a:pt x="641792" y="3413524"/>
                        <a:pt x="710269" y="3257908"/>
                        <a:pt x="710269" y="3136528"/>
                      </a:cubicBezTo>
                      <a:cubicBezTo>
                        <a:pt x="710269" y="3015148"/>
                        <a:pt x="504839" y="2682129"/>
                        <a:pt x="523514" y="2557636"/>
                      </a:cubicBezTo>
                      <a:cubicBezTo>
                        <a:pt x="542189" y="2433143"/>
                        <a:pt x="791196" y="2224618"/>
                        <a:pt x="822322" y="2389571"/>
                      </a:cubicBezTo>
                      <a:cubicBezTo>
                        <a:pt x="853448" y="2554524"/>
                        <a:pt x="728944" y="3058720"/>
                        <a:pt x="710269" y="3547354"/>
                      </a:cubicBezTo>
                      <a:cubicBezTo>
                        <a:pt x="691593" y="4035989"/>
                        <a:pt x="651130" y="5000809"/>
                        <a:pt x="710269" y="5321378"/>
                      </a:cubicBezTo>
                      <a:cubicBezTo>
                        <a:pt x="769408" y="5641947"/>
                        <a:pt x="934375" y="5729092"/>
                        <a:pt x="1065104" y="5470769"/>
                      </a:cubicBezTo>
                      <a:cubicBezTo>
                        <a:pt x="1195833" y="5212446"/>
                        <a:pt x="1357687" y="3768329"/>
                        <a:pt x="1494641" y="3771441"/>
                      </a:cubicBezTo>
                      <a:cubicBezTo>
                        <a:pt x="1631595" y="3774553"/>
                        <a:pt x="1777886" y="5199997"/>
                        <a:pt x="1886826" y="5489443"/>
                      </a:cubicBezTo>
                      <a:cubicBezTo>
                        <a:pt x="1995766" y="5778889"/>
                        <a:pt x="2086032" y="5669958"/>
                        <a:pt x="2148284" y="5508117"/>
                      </a:cubicBezTo>
                      <a:cubicBezTo>
                        <a:pt x="2210536" y="5346276"/>
                        <a:pt x="2254111" y="5063055"/>
                        <a:pt x="2260336" y="4518399"/>
                      </a:cubicBezTo>
                      <a:cubicBezTo>
                        <a:pt x="2266561" y="3973743"/>
                        <a:pt x="2089145" y="2809734"/>
                        <a:pt x="2185635" y="2240179"/>
                      </a:cubicBezTo>
                      <a:cubicBezTo>
                        <a:pt x="2282125" y="1670624"/>
                        <a:pt x="2873516" y="1449650"/>
                        <a:pt x="2839278" y="1101070"/>
                      </a:cubicBezTo>
                      <a:cubicBezTo>
                        <a:pt x="2805040" y="752490"/>
                        <a:pt x="2157621" y="288754"/>
                        <a:pt x="1980204" y="148700"/>
                      </a:cubicBezTo>
                      <a:cubicBezTo>
                        <a:pt x="1802787" y="8646"/>
                        <a:pt x="1752985" y="148700"/>
                        <a:pt x="1774773" y="260743"/>
                      </a:cubicBezTo>
                      <a:cubicBezTo>
                        <a:pt x="1796561" y="372786"/>
                        <a:pt x="2045569" y="677794"/>
                        <a:pt x="2110933" y="820961"/>
                      </a:cubicBezTo>
                      <a:cubicBezTo>
                        <a:pt x="2176297" y="964128"/>
                        <a:pt x="2232323" y="1038824"/>
                        <a:pt x="2166959" y="1119744"/>
                      </a:cubicBezTo>
                      <a:cubicBezTo>
                        <a:pt x="2101595" y="1200664"/>
                        <a:pt x="1759211" y="1340718"/>
                        <a:pt x="1718747" y="1306483"/>
                      </a:cubicBezTo>
                      <a:cubicBezTo>
                        <a:pt x="1678283" y="1272248"/>
                        <a:pt x="1927290" y="1110407"/>
                        <a:pt x="1924177" y="914331"/>
                      </a:cubicBezTo>
                      <a:cubicBezTo>
                        <a:pt x="1921064" y="718255"/>
                        <a:pt x="1805899" y="279417"/>
                        <a:pt x="1700071" y="130026"/>
                      </a:cubicBezTo>
                      <a:cubicBezTo>
                        <a:pt x="1594243" y="-19365"/>
                        <a:pt x="1438614" y="-13141"/>
                        <a:pt x="1289210" y="17982"/>
                      </a:cubicBezTo>
                      <a:close/>
                    </a:path>
                  </a:pathLst>
                </a:custGeom>
                <a:gradFill flip="none" rotWithShape="1">
                  <a:gsLst>
                    <a:gs pos="34000">
                      <a:schemeClr val="tx1">
                        <a:lumMod val="85000"/>
                        <a:lumOff val="15000"/>
                      </a:schemeClr>
                    </a:gs>
                    <a:gs pos="83000">
                      <a:schemeClr val="tx1">
                        <a:lumMod val="95000"/>
                        <a:lumOff val="5000"/>
                      </a:schemeClr>
                    </a:gs>
                    <a:gs pos="1000">
                      <a:schemeClr val="tx1">
                        <a:lumMod val="65000"/>
                        <a:lumOff val="35000"/>
                      </a:schemeClr>
                    </a:gs>
                    <a:gs pos="100000">
                      <a:schemeClr val="tx1">
                        <a:lumMod val="75000"/>
                        <a:lumOff val="25000"/>
                        <a:alpha val="62000"/>
                      </a:schemeClr>
                    </a:gs>
                  </a:gsLst>
                  <a:path path="circle">
                    <a:fillToRect b="100000" l="100000"/>
                  </a:path>
                  <a:tileRect r="-100000" t="-10000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altLang="zh-TW" lang="zh-TW" sz="1799">
                    <a:solidFill>
                      <a:srgbClr val="FFFFFF"/>
                    </a:solidFill>
                    <a:ea charset="-128" panose="020b0600070205080204" pitchFamily="34" typeface="MS PGothic"/>
                  </a:endParaRPr>
                </a:p>
              </p:txBody>
            </p:sp>
          </p:grpSp>
          <p:sp>
            <p:nvSpPr>
              <p:cNvPr id="49" name="Oval 57"/>
              <p:cNvSpPr/>
              <p:nvPr/>
            </p:nvSpPr>
            <p:spPr>
              <a:xfrm rot="21396428">
                <a:off x="2294920" y="1950470"/>
                <a:ext cx="598132" cy="701191"/>
              </a:xfrm>
              <a:prstGeom prst="ellipse">
                <a:avLst/>
              </a:prstGeom>
              <a:gradFill flip="none" rotWithShape="1">
                <a:gsLst>
                  <a:gs pos="0">
                    <a:schemeClr val="tx1">
                      <a:lumMod val="50000"/>
                      <a:lumOff val="50000"/>
                      <a:alpha val="48000"/>
                    </a:schemeClr>
                  </a:gs>
                  <a:gs pos="100000">
                    <a:srgbClr val="FFFFFF">
                      <a:alpha val="0"/>
                    </a:srgbClr>
                  </a:gs>
                </a:gsLst>
                <a:path path="shape">
                  <a:fillToRect b="50000" l="50000" r="50000" t="50000"/>
                </a:path>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altLang="zh-TW" lang="zh-TW" sz="1799">
                  <a:solidFill>
                    <a:prstClr val="black"/>
                  </a:solidFill>
                  <a:ea charset="-128" panose="020b0600070205080204" pitchFamily="34" typeface="MS PGothic"/>
                </a:endParaRPr>
              </a:p>
            </p:txBody>
          </p:sp>
        </p:grpSp>
        <p:sp>
          <p:nvSpPr>
            <p:cNvPr id="37" name="Rounded Rectangular Callout 62"/>
            <p:cNvSpPr>
              <a:spLocks noChangeArrowheads="1"/>
            </p:cNvSpPr>
            <p:nvPr/>
          </p:nvSpPr>
          <p:spPr bwMode="auto">
            <a:xfrm flipV="1">
              <a:off x="3066255" y="996576"/>
              <a:ext cx="2404268" cy="861719"/>
            </a:xfrm>
            <a:prstGeom prst="wedgeRoundRectCallout">
              <a:avLst>
                <a:gd fmla="val -639" name="adj1"/>
                <a:gd fmla="val -72556" name="adj2"/>
                <a:gd fmla="val 16667" name="adj3"/>
              </a:avLst>
            </a:prstGeom>
            <a:solidFill>
              <a:schemeClr val="bg1"/>
            </a:solidFill>
            <a:ln w="9525">
              <a:solidFill>
                <a:schemeClr val="bg1"/>
              </a:solidFill>
              <a:miter lim="800000"/>
            </a:ln>
            <a:effectLst>
              <a:outerShdw dir="5400000" dist="23000" rotWithShape="0">
                <a:srgbClr val="808080">
                  <a:alpha val="34998"/>
                </a:srgbClr>
              </a:outerShdw>
            </a:effectLst>
          </p:spPr>
          <p:txBody>
            <a:bodyPr anchor="ctr"/>
            <a:lstStyle/>
            <a:p>
              <a:pPr algn="ctr"/>
              <a:endParaRPr altLang="zh-TW" lang="zh-TW" sz="1100">
                <a:solidFill>
                  <a:srgbClr val="FFFFFF"/>
                </a:solidFill>
              </a:endParaRPr>
            </a:p>
          </p:txBody>
        </p:sp>
        <p:sp>
          <p:nvSpPr>
            <p:cNvPr id="38" name="Rounded Rectangular Callout 63"/>
            <p:cNvSpPr>
              <a:spLocks noChangeArrowheads="1"/>
            </p:cNvSpPr>
            <p:nvPr/>
          </p:nvSpPr>
          <p:spPr bwMode="auto">
            <a:xfrm flipV="1">
              <a:off x="431800" y="2143125"/>
              <a:ext cx="1943100" cy="903288"/>
            </a:xfrm>
            <a:prstGeom prst="wedgeRoundRectCallout">
              <a:avLst>
                <a:gd fmla="val 51282" name="adj1"/>
                <a:gd fmla="val 80509" name="adj2"/>
                <a:gd fmla="val 16667" name="adj3"/>
              </a:avLst>
            </a:prstGeom>
            <a:solidFill>
              <a:schemeClr val="bg1"/>
            </a:solidFill>
            <a:ln w="9525">
              <a:solidFill>
                <a:schemeClr val="bg1"/>
              </a:solidFill>
              <a:miter lim="800000"/>
            </a:ln>
            <a:effectLst>
              <a:outerShdw dir="5400000" dist="23000" rotWithShape="0">
                <a:srgbClr val="808080">
                  <a:alpha val="34998"/>
                </a:srgbClr>
              </a:outerShdw>
            </a:effectLst>
          </p:spPr>
          <p:txBody>
            <a:bodyPr anchor="ctr"/>
            <a:lstStyle/>
            <a:p>
              <a:pPr algn="ctr"/>
              <a:endParaRPr altLang="zh-TW" lang="zh-TW" sz="1100">
                <a:solidFill>
                  <a:srgbClr val="FFFFFF"/>
                </a:solidFill>
              </a:endParaRPr>
            </a:p>
          </p:txBody>
        </p:sp>
        <p:sp>
          <p:nvSpPr>
            <p:cNvPr id="39" name="Rounded Rectangular Callout 69"/>
            <p:cNvSpPr>
              <a:spLocks noChangeArrowheads="1"/>
            </p:cNvSpPr>
            <p:nvPr/>
          </p:nvSpPr>
          <p:spPr bwMode="auto">
            <a:xfrm flipV="1">
              <a:off x="6062664" y="955010"/>
              <a:ext cx="2220083" cy="903288"/>
            </a:xfrm>
            <a:prstGeom prst="wedgeRoundRectCallout">
              <a:avLst>
                <a:gd fmla="val -24681" name="adj1"/>
                <a:gd fmla="val -87037" name="adj2"/>
                <a:gd fmla="val 16667" name="adj3"/>
              </a:avLst>
            </a:prstGeom>
            <a:solidFill>
              <a:schemeClr val="bg1"/>
            </a:solidFill>
            <a:ln w="9525">
              <a:solidFill>
                <a:schemeClr val="bg1"/>
              </a:solidFill>
              <a:miter lim="800000"/>
            </a:ln>
            <a:effectLst>
              <a:outerShdw dir="5400000" dist="23000" rotWithShape="0">
                <a:srgbClr val="808080">
                  <a:alpha val="34998"/>
                </a:srgbClr>
              </a:outerShdw>
            </a:effectLst>
          </p:spPr>
          <p:txBody>
            <a:bodyPr anchor="ctr"/>
            <a:lstStyle/>
            <a:p>
              <a:pPr algn="ctr"/>
              <a:endParaRPr altLang="zh-TW" lang="zh-TW" sz="1100">
                <a:solidFill>
                  <a:srgbClr val="FFFFFF"/>
                </a:solidFill>
              </a:endParaRPr>
            </a:p>
          </p:txBody>
        </p:sp>
        <p:grpSp>
          <p:nvGrpSpPr>
            <p:cNvPr id="40" name="Group 63"/>
            <p:cNvGrpSpPr/>
            <p:nvPr/>
          </p:nvGrpSpPr>
          <p:grpSpPr>
            <a:xfrm>
              <a:off x="5715000" y="3152774"/>
              <a:ext cx="2725738" cy="2928127"/>
              <a:chOff x="6178906" y="5089657"/>
              <a:chExt cx="2724859" cy="2931412"/>
            </a:xfrm>
          </p:grpSpPr>
          <p:sp>
            <p:nvSpPr>
              <p:cNvPr id="44" name="Rectangle 71"/>
              <p:cNvSpPr>
                <a:spLocks noChangeArrowheads="1"/>
              </p:cNvSpPr>
              <p:nvPr/>
            </p:nvSpPr>
            <p:spPr bwMode="auto">
              <a:xfrm>
                <a:off x="6178906" y="5246996"/>
                <a:ext cx="2724859" cy="2774073"/>
              </a:xfrm>
              <a:prstGeom prst="rect">
                <a:avLst/>
              </a:prstGeom>
              <a:solidFill>
                <a:schemeClr val="bg1">
                  <a:alpha val="63921"/>
                </a:schemeClr>
              </a:solidFill>
              <a:ln>
                <a:noFill/>
              </a:ln>
              <a:effectLst>
                <a:outerShdw dir="5400000" dist="23000" rotWithShape="0">
                  <a:srgbClr val="808080">
                    <a:alpha val="34998"/>
                  </a:srgbClr>
                </a:outerShdw>
              </a:effectLst>
              <a:extLst>
                <a:ext uri="{91240B29-F687-4F45-9708-019B960494DF}">
                  <a14:hiddenLine w="9525">
                    <a:solidFill>
                      <a:srgbClr val="000000"/>
                    </a:solidFill>
                    <a:miter lim="800000"/>
                    <a:headEnd/>
                    <a:tailEnd/>
                  </a14:hiddenLine>
                </a:ext>
              </a:extLst>
            </p:spPr>
            <p:txBody>
              <a:bodyPr anchor="ctr"/>
              <a:lstStyle/>
              <a:p>
                <a:pPr algn="ctr"/>
                <a:endParaRPr altLang="zh-CN" lang="nb-NO" sz="1100">
                  <a:solidFill>
                    <a:srgbClr val="FFFFFF"/>
                  </a:solidFill>
                </a:endParaRPr>
              </a:p>
            </p:txBody>
          </p:sp>
          <p:grpSp>
            <p:nvGrpSpPr>
              <p:cNvPr id="45" name="Group 65"/>
              <p:cNvGrpSpPr/>
              <p:nvPr/>
            </p:nvGrpSpPr>
            <p:grpSpPr>
              <a:xfrm>
                <a:off x="6178906" y="5089657"/>
                <a:ext cx="2724859" cy="2074848"/>
                <a:chOff x="6145110" y="3105506"/>
                <a:chExt cx="2724859" cy="2074848"/>
              </a:xfrm>
            </p:grpSpPr>
            <p:sp>
              <p:nvSpPr>
                <p:cNvPr id="46" name="Round Same Side Corner Rectangle 73"/>
                <p:cNvSpPr/>
                <p:nvPr/>
              </p:nvSpPr>
              <p:spPr>
                <a:xfrm>
                  <a:off x="6145110" y="3105506"/>
                  <a:ext cx="2724859" cy="324213"/>
                </a:xfrm>
                <a:prstGeom prst="round2SameRect">
                  <a:avLst>
                    <a:gd fmla="val 35726" name="adj1"/>
                    <a:gd fmla="val 0" name="adj2"/>
                  </a:avLst>
                </a:prstGeom>
                <a:solidFill>
                  <a:schemeClr val="tx1">
                    <a:lumMod val="95000"/>
                    <a:lumOff val="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altLang="en-US" b="1" lang="zh-CN" sz="1100">
                      <a:solidFill>
                        <a:srgbClr val="FFFFFF"/>
                      </a:solidFill>
                      <a:ea charset="-128" typeface="ＭＳ Ｐゴシック"/>
                      <a:cs charset="0" typeface="ＭＳ Ｐゴシック"/>
                    </a:rPr>
                    <a:t>各指标占比</a:t>
                  </a:r>
                </a:p>
              </p:txBody>
            </p:sp>
            <p:sp>
              <p:nvSpPr>
                <p:cNvPr id="47" name="TextBox 67"/>
                <p:cNvSpPr txBox="1">
                  <a:spLocks noChangeArrowheads="1"/>
                </p:cNvSpPr>
                <p:nvPr/>
              </p:nvSpPr>
              <p:spPr bwMode="auto">
                <a:xfrm>
                  <a:off x="6258654" y="3510669"/>
                  <a:ext cx="2453373" cy="22935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charset="0" pitchFamily="34" typeface="Calibri"/>
                      <a:ea charset="-128" panose="020b0600070205080204" pitchFamily="34" typeface="MS PGothic"/>
                    </a:defRPr>
                  </a:lvl1pPr>
                  <a:lvl2pPr eaLnBrk="0" hangingPunct="0" indent="-285750" marL="742950">
                    <a:defRPr>
                      <a:solidFill>
                        <a:schemeClr val="tx1"/>
                      </a:solidFill>
                      <a:latin charset="0" pitchFamily="34" typeface="Calibri"/>
                      <a:ea charset="-128" panose="020b0600070205080204" pitchFamily="34" typeface="MS PGothic"/>
                    </a:defRPr>
                  </a:lvl2pPr>
                  <a:lvl3pPr eaLnBrk="0" hangingPunct="0" indent="-228600" marL="1143000">
                    <a:defRPr>
                      <a:solidFill>
                        <a:schemeClr val="tx1"/>
                      </a:solidFill>
                      <a:latin charset="0" pitchFamily="34" typeface="Calibri"/>
                      <a:ea charset="-128" panose="020b0600070205080204" pitchFamily="34" typeface="MS PGothic"/>
                    </a:defRPr>
                  </a:lvl3pPr>
                  <a:lvl4pPr eaLnBrk="0" hangingPunct="0" indent="-228600" marL="1600200">
                    <a:defRPr>
                      <a:solidFill>
                        <a:schemeClr val="tx1"/>
                      </a:solidFill>
                      <a:latin charset="0" pitchFamily="34" typeface="Calibri"/>
                      <a:ea charset="-128" panose="020b0600070205080204" pitchFamily="34" typeface="MS PGothic"/>
                    </a:defRPr>
                  </a:lvl4pPr>
                  <a:lvl5pPr eaLnBrk="0" hangingPunct="0" indent="-228600" marL="2057400">
                    <a:defRPr>
                      <a:solidFill>
                        <a:schemeClr val="tx1"/>
                      </a:solidFill>
                      <a:latin charset="0" pitchFamily="34" typeface="Calibri"/>
                      <a:ea charset="-128" panose="020b0600070205080204" pitchFamily="34" typeface="MS PGothic"/>
                    </a:defRPr>
                  </a:lvl5pPr>
                  <a:lvl6pPr defTabSz="457200" eaLnBrk="0" fontAlgn="base" hangingPunct="0" indent="-228600" marL="2514600">
                    <a:spcBef>
                      <a:spcPct val="0"/>
                    </a:spcBef>
                    <a:spcAft>
                      <a:spcPct val="0"/>
                    </a:spcAft>
                    <a:defRPr>
                      <a:solidFill>
                        <a:schemeClr val="tx1"/>
                      </a:solidFill>
                      <a:latin charset="0" pitchFamily="34" typeface="Calibri"/>
                      <a:ea charset="-128" panose="020b0600070205080204" pitchFamily="34" typeface="MS PGothic"/>
                    </a:defRPr>
                  </a:lvl6pPr>
                  <a:lvl7pPr defTabSz="457200" eaLnBrk="0" fontAlgn="base" hangingPunct="0" indent="-228600" marL="2971800">
                    <a:spcBef>
                      <a:spcPct val="0"/>
                    </a:spcBef>
                    <a:spcAft>
                      <a:spcPct val="0"/>
                    </a:spcAft>
                    <a:defRPr>
                      <a:solidFill>
                        <a:schemeClr val="tx1"/>
                      </a:solidFill>
                      <a:latin charset="0" pitchFamily="34" typeface="Calibri"/>
                      <a:ea charset="-128" panose="020b0600070205080204" pitchFamily="34" typeface="MS PGothic"/>
                    </a:defRPr>
                  </a:lvl7pPr>
                  <a:lvl8pPr defTabSz="457200" eaLnBrk="0" fontAlgn="base" hangingPunct="0" indent="-228600" marL="3429000">
                    <a:spcBef>
                      <a:spcPct val="0"/>
                    </a:spcBef>
                    <a:spcAft>
                      <a:spcPct val="0"/>
                    </a:spcAft>
                    <a:defRPr>
                      <a:solidFill>
                        <a:schemeClr val="tx1"/>
                      </a:solidFill>
                      <a:latin charset="0" pitchFamily="34" typeface="Calibri"/>
                      <a:ea charset="-128" panose="020b0600070205080204" pitchFamily="34" typeface="MS PGothic"/>
                    </a:defRPr>
                  </a:lvl8pPr>
                  <a:lvl9pPr defTabSz="457200" eaLnBrk="0" fontAlgn="base" hangingPunct="0" indent="-228600" marL="3886200">
                    <a:spcBef>
                      <a:spcPct val="0"/>
                    </a:spcBef>
                    <a:spcAft>
                      <a:spcPct val="0"/>
                    </a:spcAft>
                    <a:defRPr>
                      <a:solidFill>
                        <a:schemeClr val="tx1"/>
                      </a:solidFill>
                      <a:latin charset="0" pitchFamily="34" typeface="Calibri"/>
                      <a:ea charset="-128" panose="020b0600070205080204" pitchFamily="34" typeface="MS PGothic"/>
                    </a:defRPr>
                  </a:lvl9pPr>
                </a:lstStyle>
                <a:p>
                  <a:pPr eaLnBrk="1" hangingPunct="1"/>
                  <a:r>
                    <a:rPr altLang="en-US" b="1" lang="zh-CN" sz="1400">
                      <a:solidFill>
                        <a:srgbClr val="C00000"/>
                      </a:solidFill>
                      <a:effectLst>
                        <a:outerShdw algn="tl" blurRad="38100" dir="2700000" dist="38100">
                          <a:srgbClr val="000000">
                            <a:alpha val="43137"/>
                          </a:srgbClr>
                        </a:outerShdw>
                      </a:effectLst>
                      <a:latin charset="0" panose="020b0503020202020204" pitchFamily="34" typeface="Agency FB"/>
                      <a:ea charset="-122" pitchFamily="34" typeface="微软雅黑"/>
                    </a:rPr>
                    <a:t>经济指标60%</a:t>
                  </a:r>
                </a:p>
                <a:p>
                  <a:pPr eaLnBrk="1" hangingPunct="1"/>
                  <a:r>
                    <a:rPr altLang="en-US" b="1" lang="zh-CN" sz="1400">
                      <a:solidFill>
                        <a:srgbClr val="C00000"/>
                      </a:solidFill>
                      <a:effectLst>
                        <a:outerShdw algn="tl" blurRad="38100" dir="2700000" dist="38100">
                          <a:srgbClr val="000000">
                            <a:alpha val="43137"/>
                          </a:srgbClr>
                        </a:outerShdw>
                      </a:effectLst>
                      <a:latin charset="0" panose="020b0503020202020204" pitchFamily="34" typeface="Agency FB"/>
                      <a:ea charset="-122" pitchFamily="34" typeface="微软雅黑"/>
                    </a:rPr>
                    <a:t>随着经济效益的提高，经济指标系数逐渐降低，病患满意度及医疗质量指标逐渐升高，反之亦然。</a:t>
                  </a:r>
                </a:p>
              </p:txBody>
            </p:sp>
          </p:grpSp>
        </p:grpSp>
        <p:sp>
          <p:nvSpPr>
            <p:cNvPr id="41" name="TextBox 67"/>
            <p:cNvSpPr txBox="1">
              <a:spLocks noChangeArrowheads="1"/>
            </p:cNvSpPr>
            <p:nvPr/>
          </p:nvSpPr>
          <p:spPr bwMode="auto">
            <a:xfrm>
              <a:off x="6166520" y="1180999"/>
              <a:ext cx="2404105" cy="4846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defPPr>
                <a:defRPr lang="zh-CN"/>
              </a:defPPr>
              <a:lvl1pPr>
                <a:defRPr b="1">
                  <a:latin charset="-122" pitchFamily="34" typeface="微软雅黑"/>
                  <a:ea charset="-122" pitchFamily="34" typeface="微软雅黑"/>
                </a:defRPr>
              </a:lvl1pPr>
              <a:lvl2pPr eaLnBrk="0" hangingPunct="0" indent="-285750" marL="742950">
                <a:defRPr>
                  <a:latin charset="0" pitchFamily="34" typeface="Calibri"/>
                  <a:ea charset="-128" panose="020b0600070205080204" pitchFamily="34" typeface="MS PGothic"/>
                </a:defRPr>
              </a:lvl2pPr>
              <a:lvl3pPr eaLnBrk="0" hangingPunct="0" indent="-228600" marL="1143000">
                <a:defRPr>
                  <a:latin charset="0" pitchFamily="34" typeface="Calibri"/>
                  <a:ea charset="-128" panose="020b0600070205080204" pitchFamily="34" typeface="MS PGothic"/>
                </a:defRPr>
              </a:lvl3pPr>
              <a:lvl4pPr eaLnBrk="0" hangingPunct="0" indent="-228600" marL="1600200">
                <a:defRPr>
                  <a:latin charset="0" pitchFamily="34" typeface="Calibri"/>
                  <a:ea charset="-128" panose="020b0600070205080204" pitchFamily="34" typeface="MS PGothic"/>
                </a:defRPr>
              </a:lvl4pPr>
              <a:lvl5pPr eaLnBrk="0" hangingPunct="0" indent="-228600" marL="2057400">
                <a:defRPr>
                  <a:latin charset="0" pitchFamily="34" typeface="Calibri"/>
                  <a:ea charset="-128" panose="020b0600070205080204" pitchFamily="34" typeface="MS PGothic"/>
                </a:defRPr>
              </a:lvl5pPr>
              <a:lvl6pPr defTabSz="457200" eaLnBrk="0" fontAlgn="base" hangingPunct="0" indent="-228600" marL="2514600">
                <a:spcBef>
                  <a:spcPct val="0"/>
                </a:spcBef>
                <a:spcAft>
                  <a:spcPct val="0"/>
                </a:spcAft>
                <a:defRPr>
                  <a:latin charset="0" pitchFamily="34" typeface="Calibri"/>
                  <a:ea charset="-128" panose="020b0600070205080204" pitchFamily="34" typeface="MS PGothic"/>
                </a:defRPr>
              </a:lvl6pPr>
              <a:lvl7pPr defTabSz="457200" eaLnBrk="0" fontAlgn="base" hangingPunct="0" indent="-228600" marL="2971800">
                <a:spcBef>
                  <a:spcPct val="0"/>
                </a:spcBef>
                <a:spcAft>
                  <a:spcPct val="0"/>
                </a:spcAft>
                <a:defRPr>
                  <a:latin charset="0" pitchFamily="34" typeface="Calibri"/>
                  <a:ea charset="-128" panose="020b0600070205080204" pitchFamily="34" typeface="MS PGothic"/>
                </a:defRPr>
              </a:lvl7pPr>
              <a:lvl8pPr defTabSz="457200" eaLnBrk="0" fontAlgn="base" hangingPunct="0" indent="-228600" marL="3429000">
                <a:spcBef>
                  <a:spcPct val="0"/>
                </a:spcBef>
                <a:spcAft>
                  <a:spcPct val="0"/>
                </a:spcAft>
                <a:defRPr>
                  <a:latin charset="0" pitchFamily="34" typeface="Calibri"/>
                  <a:ea charset="-128" panose="020b0600070205080204" pitchFamily="34" typeface="MS PGothic"/>
                </a:defRPr>
              </a:lvl8pPr>
              <a:lvl9pPr defTabSz="457200" eaLnBrk="0" fontAlgn="base" hangingPunct="0" indent="-228600" marL="3886200">
                <a:spcBef>
                  <a:spcPct val="0"/>
                </a:spcBef>
                <a:spcAft>
                  <a:spcPct val="0"/>
                </a:spcAft>
                <a:defRPr>
                  <a:latin charset="0" pitchFamily="34" typeface="Calibri"/>
                  <a:ea charset="-128" panose="020b0600070205080204" pitchFamily="34" typeface="MS PGothic"/>
                </a:defRPr>
              </a:lvl9pPr>
            </a:lstStyle>
            <a:p>
              <a:r>
                <a:rPr altLang="en-US" lang="zh-CN" sz="1600">
                  <a:solidFill>
                    <a:prstClr val="black"/>
                  </a:solidFill>
                </a:rPr>
                <a:t>医疗质量指标</a:t>
              </a:r>
            </a:p>
          </p:txBody>
        </p:sp>
        <p:sp>
          <p:nvSpPr>
            <p:cNvPr id="42" name="TextBox 67"/>
            <p:cNvSpPr txBox="1">
              <a:spLocks noChangeArrowheads="1"/>
            </p:cNvSpPr>
            <p:nvPr/>
          </p:nvSpPr>
          <p:spPr bwMode="auto">
            <a:xfrm>
              <a:off x="2965042" y="1183777"/>
              <a:ext cx="3875638" cy="4846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defPPr>
                <a:defRPr lang="zh-CN"/>
              </a:defPPr>
              <a:lvl1pPr>
                <a:defRPr b="1" sz="2000">
                  <a:latin charset="-122" pitchFamily="34" typeface="微软雅黑"/>
                  <a:ea charset="-122" pitchFamily="34" typeface="微软雅黑"/>
                </a:defRPr>
              </a:lvl1pPr>
              <a:lvl2pPr eaLnBrk="0" hangingPunct="0" indent="-285750" marL="742950">
                <a:defRPr>
                  <a:latin charset="0" pitchFamily="34" typeface="Calibri"/>
                  <a:ea charset="-128" panose="020b0600070205080204" pitchFamily="34" typeface="MS PGothic"/>
                </a:defRPr>
              </a:lvl2pPr>
              <a:lvl3pPr eaLnBrk="0" hangingPunct="0" indent="-228600" marL="1143000">
                <a:defRPr>
                  <a:latin charset="0" pitchFamily="34" typeface="Calibri"/>
                  <a:ea charset="-128" panose="020b0600070205080204" pitchFamily="34" typeface="MS PGothic"/>
                </a:defRPr>
              </a:lvl3pPr>
              <a:lvl4pPr eaLnBrk="0" hangingPunct="0" indent="-228600" marL="1600200">
                <a:defRPr>
                  <a:latin charset="0" pitchFamily="34" typeface="Calibri"/>
                  <a:ea charset="-128" panose="020b0600070205080204" pitchFamily="34" typeface="MS PGothic"/>
                </a:defRPr>
              </a:lvl4pPr>
              <a:lvl5pPr eaLnBrk="0" hangingPunct="0" indent="-228600" marL="2057400">
                <a:defRPr>
                  <a:latin charset="0" pitchFamily="34" typeface="Calibri"/>
                  <a:ea charset="-128" panose="020b0600070205080204" pitchFamily="34" typeface="MS PGothic"/>
                </a:defRPr>
              </a:lvl5pPr>
              <a:lvl6pPr defTabSz="457200" eaLnBrk="0" fontAlgn="base" hangingPunct="0" indent="-228600" marL="2514600">
                <a:spcBef>
                  <a:spcPct val="0"/>
                </a:spcBef>
                <a:spcAft>
                  <a:spcPct val="0"/>
                </a:spcAft>
                <a:defRPr>
                  <a:latin charset="0" pitchFamily="34" typeface="Calibri"/>
                  <a:ea charset="-128" panose="020b0600070205080204" pitchFamily="34" typeface="MS PGothic"/>
                </a:defRPr>
              </a:lvl6pPr>
              <a:lvl7pPr defTabSz="457200" eaLnBrk="0" fontAlgn="base" hangingPunct="0" indent="-228600" marL="2971800">
                <a:spcBef>
                  <a:spcPct val="0"/>
                </a:spcBef>
                <a:spcAft>
                  <a:spcPct val="0"/>
                </a:spcAft>
                <a:defRPr>
                  <a:latin charset="0" pitchFamily="34" typeface="Calibri"/>
                  <a:ea charset="-128" panose="020b0600070205080204" pitchFamily="34" typeface="MS PGothic"/>
                </a:defRPr>
              </a:lvl7pPr>
              <a:lvl8pPr defTabSz="457200" eaLnBrk="0" fontAlgn="base" hangingPunct="0" indent="-228600" marL="3429000">
                <a:spcBef>
                  <a:spcPct val="0"/>
                </a:spcBef>
                <a:spcAft>
                  <a:spcPct val="0"/>
                </a:spcAft>
                <a:defRPr>
                  <a:latin charset="0" pitchFamily="34" typeface="Calibri"/>
                  <a:ea charset="-128" panose="020b0600070205080204" pitchFamily="34" typeface="MS PGothic"/>
                </a:defRPr>
              </a:lvl8pPr>
              <a:lvl9pPr defTabSz="457200" eaLnBrk="0" fontAlgn="base" hangingPunct="0" indent="-228600" marL="3886200">
                <a:spcBef>
                  <a:spcPct val="0"/>
                </a:spcBef>
                <a:spcAft>
                  <a:spcPct val="0"/>
                </a:spcAft>
                <a:defRPr>
                  <a:latin charset="0" pitchFamily="34" typeface="Calibri"/>
                  <a:ea charset="-128" panose="020b0600070205080204" pitchFamily="34" typeface="MS PGothic"/>
                </a:defRPr>
              </a:lvl9pPr>
            </a:lstStyle>
            <a:p>
              <a:r>
                <a:rPr altLang="en-US" lang="zh-CN" sz="1600">
                  <a:solidFill>
                    <a:prstClr val="black"/>
                  </a:solidFill>
                </a:rPr>
                <a:t>病患满意度指标</a:t>
              </a:r>
            </a:p>
          </p:txBody>
        </p:sp>
        <p:sp>
          <p:nvSpPr>
            <p:cNvPr id="43" name="TextBox 67"/>
            <p:cNvSpPr txBox="1">
              <a:spLocks noChangeArrowheads="1"/>
            </p:cNvSpPr>
            <p:nvPr/>
          </p:nvSpPr>
          <p:spPr bwMode="auto">
            <a:xfrm>
              <a:off x="622478" y="2362199"/>
              <a:ext cx="1971676" cy="4846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itchFamily="34" typeface="Calibri"/>
                  <a:ea charset="-128" panose="020b0600070205080204" pitchFamily="34" typeface="MS PGothic"/>
                </a:defRPr>
              </a:lvl1pPr>
              <a:lvl2pPr eaLnBrk="0" hangingPunct="0" indent="-285750" marL="742950">
                <a:defRPr>
                  <a:solidFill>
                    <a:schemeClr val="tx1"/>
                  </a:solidFill>
                  <a:latin charset="0" pitchFamily="34" typeface="Calibri"/>
                  <a:ea charset="-128" panose="020b0600070205080204" pitchFamily="34" typeface="MS PGothic"/>
                </a:defRPr>
              </a:lvl2pPr>
              <a:lvl3pPr eaLnBrk="0" hangingPunct="0" indent="-228600" marL="1143000">
                <a:defRPr>
                  <a:solidFill>
                    <a:schemeClr val="tx1"/>
                  </a:solidFill>
                  <a:latin charset="0" pitchFamily="34" typeface="Calibri"/>
                  <a:ea charset="-128" panose="020b0600070205080204" pitchFamily="34" typeface="MS PGothic"/>
                </a:defRPr>
              </a:lvl3pPr>
              <a:lvl4pPr eaLnBrk="0" hangingPunct="0" indent="-228600" marL="1600200">
                <a:defRPr>
                  <a:solidFill>
                    <a:schemeClr val="tx1"/>
                  </a:solidFill>
                  <a:latin charset="0" pitchFamily="34" typeface="Calibri"/>
                  <a:ea charset="-128" panose="020b0600070205080204" pitchFamily="34" typeface="MS PGothic"/>
                </a:defRPr>
              </a:lvl4pPr>
              <a:lvl5pPr eaLnBrk="0" hangingPunct="0" indent="-228600" marL="2057400">
                <a:defRPr>
                  <a:solidFill>
                    <a:schemeClr val="tx1"/>
                  </a:solidFill>
                  <a:latin charset="0" pitchFamily="34" typeface="Calibri"/>
                  <a:ea charset="-128" panose="020b0600070205080204" pitchFamily="34" typeface="MS PGothic"/>
                </a:defRPr>
              </a:lvl5pPr>
              <a:lvl6pPr defTabSz="457200" eaLnBrk="0" fontAlgn="base" hangingPunct="0" indent="-228600" marL="2514600">
                <a:spcBef>
                  <a:spcPct val="0"/>
                </a:spcBef>
                <a:spcAft>
                  <a:spcPct val="0"/>
                </a:spcAft>
                <a:defRPr>
                  <a:solidFill>
                    <a:schemeClr val="tx1"/>
                  </a:solidFill>
                  <a:latin charset="0" pitchFamily="34" typeface="Calibri"/>
                  <a:ea charset="-128" panose="020b0600070205080204" pitchFamily="34" typeface="MS PGothic"/>
                </a:defRPr>
              </a:lvl6pPr>
              <a:lvl7pPr defTabSz="457200" eaLnBrk="0" fontAlgn="base" hangingPunct="0" indent="-228600" marL="2971800">
                <a:spcBef>
                  <a:spcPct val="0"/>
                </a:spcBef>
                <a:spcAft>
                  <a:spcPct val="0"/>
                </a:spcAft>
                <a:defRPr>
                  <a:solidFill>
                    <a:schemeClr val="tx1"/>
                  </a:solidFill>
                  <a:latin charset="0" pitchFamily="34" typeface="Calibri"/>
                  <a:ea charset="-128" panose="020b0600070205080204" pitchFamily="34" typeface="MS PGothic"/>
                </a:defRPr>
              </a:lvl7pPr>
              <a:lvl8pPr defTabSz="457200" eaLnBrk="0" fontAlgn="base" hangingPunct="0" indent="-228600" marL="3429000">
                <a:spcBef>
                  <a:spcPct val="0"/>
                </a:spcBef>
                <a:spcAft>
                  <a:spcPct val="0"/>
                </a:spcAft>
                <a:defRPr>
                  <a:solidFill>
                    <a:schemeClr val="tx1"/>
                  </a:solidFill>
                  <a:latin charset="0" pitchFamily="34" typeface="Calibri"/>
                  <a:ea charset="-128" panose="020b0600070205080204" pitchFamily="34" typeface="MS PGothic"/>
                </a:defRPr>
              </a:lvl8pPr>
              <a:lvl9pPr defTabSz="457200" eaLnBrk="0" fontAlgn="base" hangingPunct="0" indent="-228600" marL="3886200">
                <a:spcBef>
                  <a:spcPct val="0"/>
                </a:spcBef>
                <a:spcAft>
                  <a:spcPct val="0"/>
                </a:spcAft>
                <a:defRPr>
                  <a:solidFill>
                    <a:schemeClr val="tx1"/>
                  </a:solidFill>
                  <a:latin charset="0" pitchFamily="34" typeface="Calibri"/>
                  <a:ea charset="-128" panose="020b0600070205080204" pitchFamily="34" typeface="MS PGothic"/>
                </a:defRPr>
              </a:lvl9pPr>
            </a:lstStyle>
            <a:p>
              <a:pPr eaLnBrk="1" hangingPunct="1"/>
              <a:r>
                <a:rPr altLang="en-US" b="1" lang="zh-CN" sz="1600">
                  <a:solidFill>
                    <a:prstClr val="black"/>
                  </a:solidFill>
                  <a:latin charset="-122" pitchFamily="34" typeface="微软雅黑"/>
                  <a:ea charset="-122" pitchFamily="34" typeface="微软雅黑"/>
                </a:rPr>
                <a:t>经济指标</a:t>
              </a:r>
            </a:p>
          </p:txBody>
        </p:sp>
      </p:grpSp>
      <p:sp>
        <p:nvSpPr>
          <p:cNvPr id="54" name="TextBox 53"/>
          <p:cNvSpPr txBox="1"/>
          <p:nvPr/>
        </p:nvSpPr>
        <p:spPr>
          <a:xfrm rot="1600115">
            <a:off x="9804534" y="1296947"/>
            <a:ext cx="2360432" cy="396088"/>
          </a:xfrm>
          <a:prstGeom prst="rect">
            <a:avLst/>
          </a:prstGeom>
          <a:noFill/>
          <a:ln cmpd="dbl" w="44450">
            <a:solidFill>
              <a:srgbClr val="C00000"/>
            </a:solidFill>
          </a:ln>
        </p:spPr>
        <p:txBody>
          <a:bodyPr rtlCol="0" wrap="square">
            <a:spAutoFit/>
          </a:bodyPr>
          <a:lstStyle/>
          <a:p>
            <a:pPr algn="ctr" defTabSz="913996"/>
            <a:r>
              <a:rPr altLang="en-US" b="1" lang="zh-CN" sz="1999">
                <a:solidFill>
                  <a:srgbClr val="C00000"/>
                </a:solidFill>
                <a:effectLst>
                  <a:outerShdw algn="tl" blurRad="38100" dir="2700000" dist="38100">
                    <a:srgbClr val="000000">
                      <a:alpha val="43137"/>
                    </a:srgbClr>
                  </a:outerShdw>
                </a:effectLst>
                <a:latin charset="-122" pitchFamily="34" typeface="微软雅黑"/>
                <a:ea charset="-122" pitchFamily="34" typeface="微软雅黑"/>
              </a:rPr>
              <a:t>平衡积分卡原则</a:t>
            </a:r>
          </a:p>
        </p:txBody>
      </p:sp>
      <p:sp>
        <p:nvSpPr>
          <p:cNvPr id="53" name="矩形 52"/>
          <p:cNvSpPr/>
          <p:nvPr/>
        </p:nvSpPr>
        <p:spPr>
          <a:xfrm>
            <a:off x="912774" y="7787"/>
            <a:ext cx="2159678" cy="68562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3996"/>
            <a:r>
              <a:rPr altLang="en-US" b="1" lang="zh-CN" sz="2799">
                <a:solidFill>
                  <a:prstClr val="white"/>
                </a:solidFill>
                <a:latin charset="-122" pitchFamily="34" typeface="微软雅黑"/>
                <a:ea charset="-122" pitchFamily="34" typeface="微软雅黑"/>
              </a:rPr>
              <a:t>管理规划</a:t>
            </a:r>
          </a:p>
        </p:txBody>
      </p:sp>
      <p:cxnSp>
        <p:nvCxnSpPr>
          <p:cNvPr id="55" name="直接连接符 54"/>
          <p:cNvCxnSpPr/>
          <p:nvPr/>
        </p:nvCxnSpPr>
        <p:spPr>
          <a:xfrm>
            <a:off x="0" y="693408"/>
            <a:ext cx="12188826" cy="0"/>
          </a:xfrm>
          <a:prstGeom prst="line">
            <a:avLst/>
          </a:prstGeom>
          <a:ln>
            <a:solidFill>
              <a:schemeClr val="bg1">
                <a:lumMod val="75000"/>
                <a:alpha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val="1512330821"/>
      </p:ext>
    </p:extLst>
  </p:cSld>
  <p:clrMapOvr>
    <a:masterClrMapping/>
  </p:clrMapOvr>
  <mc:AlternateContent>
    <mc:Choice Requires="p14">
      <p:transition p14:dur="900" spd="slow">
        <p14:warp dir="in"/>
      </p:transition>
    </mc:Choice>
    <mc:Fallback>
      <p:transition spd="slow">
        <p:fade/>
      </p:transition>
    </mc:Fallback>
  </mc:AlternateContent>
  <p:timing/>
</p:sld>
</file>

<file path=ppt/slides/slide4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1"/>
          <p:cNvSpPr/>
          <p:nvPr/>
        </p:nvSpPr>
        <p:spPr>
          <a:xfrm>
            <a:off x="1821066" y="1116689"/>
            <a:ext cx="5039170" cy="461545"/>
          </a:xfrm>
          <a:prstGeom prst="rect">
            <a:avLst/>
          </a:prstGeom>
          <a:solidFill>
            <a:schemeClr val="tx2">
              <a:alpha val="20000"/>
            </a:schemeClr>
          </a:solidFill>
          <a:ln algn="ctr" cap="rnd" w="12700">
            <a:solidFill>
              <a:schemeClr val="tx2"/>
            </a:solidFill>
            <a:prstDash val="sysDash"/>
            <a:round/>
          </a:ln>
          <a:effectLst/>
        </p:spPr>
        <p:txBody>
          <a:bodyPr anchor="ctr" bIns="45702" lIns="91403" rIns="91403" tIns="45702" wrap="none"/>
          <a:lstStyle/>
          <a:p>
            <a:pPr defTabSz="913996" fontAlgn="base" indent="97158" latinLnBrk="1">
              <a:spcBef>
                <a:spcPct val="0"/>
              </a:spcBef>
              <a:spcAft>
                <a:spcPct val="0"/>
              </a:spcAft>
            </a:pPr>
            <a:r>
              <a:rPr altLang="en-US" b="1" kumimoji="1" lang="zh-CN" sz="2399">
                <a:solidFill>
                  <a:srgbClr val="1F497D"/>
                </a:solidFill>
                <a:latin charset="-122" pitchFamily="34" typeface="微软雅黑"/>
                <a:ea charset="-122" pitchFamily="34" typeface="微软雅黑"/>
              </a:rPr>
              <a:t>导入2014年中高层领导目标责任书</a:t>
            </a:r>
          </a:p>
        </p:txBody>
      </p:sp>
      <p:grpSp>
        <p:nvGrpSpPr>
          <p:cNvPr id="3" name="组合 1"/>
          <p:cNvGrpSpPr/>
          <p:nvPr/>
        </p:nvGrpSpPr>
        <p:grpSpPr>
          <a:xfrm>
            <a:off x="1821066" y="1917225"/>
            <a:ext cx="8362318" cy="2159572"/>
            <a:chOff x="535653" y="1268760"/>
            <a:chExt cx="6841819" cy="2520000"/>
          </a:xfrm>
        </p:grpSpPr>
        <p:pic>
          <p:nvPicPr>
            <p:cNvPr descr="C:\Users\hd02\Desktop\42-17023163.jpg" id="4" name="Picture 1"/>
            <p:cNvPicPr>
              <a:picLocks noChangeArrowheads="1" noChangeAspect="1"/>
            </p:cNvPicPr>
            <p:nvPr/>
          </p:nvPicPr>
          <p:blipFill>
            <a:blip r:embed="rId2">
              <a:grayscl/>
              <a:extLst>
                <a:ext uri="{28A0092B-C50C-407E-A947-70E740481C1C}">
                  <a14:useLocalDpi val="0"/>
                </a:ext>
              </a:extLst>
            </a:blip>
            <a:stretch>
              <a:fillRect/>
            </a:stretch>
          </p:blipFill>
          <p:spPr bwMode="auto">
            <a:xfrm>
              <a:off x="3598434" y="1268760"/>
              <a:ext cx="3779038" cy="2520000"/>
            </a:xfrm>
            <a:prstGeom prst="rect">
              <a:avLst/>
            </a:prstGeom>
            <a:noFill/>
            <a:ln w="9525">
              <a:solidFill>
                <a:schemeClr val="tx2"/>
              </a:solidFill>
              <a:miter lim="800000"/>
            </a:ln>
            <a:extLst>
              <a:ext uri="{909E8E84-426E-40DD-AFC4-6F175D3DCCD1}">
                <a14:hiddenFill>
                  <a:solidFill>
                    <a:srgbClr val="FFFFFF"/>
                  </a:solidFill>
                </a14:hiddenFill>
              </a:ext>
            </a:extLst>
          </p:spPr>
        </p:pic>
        <p:pic>
          <p:nvPicPr>
            <p:cNvPr descr="C:\Users\hd02\Desktop\is098un5v.jpg" id="5" name="Picture 2"/>
            <p:cNvPicPr>
              <a:picLocks noChangeArrowheads="1" noChangeAspect="1"/>
            </p:cNvPicPr>
            <p:nvPr/>
          </p:nvPicPr>
          <p:blipFill>
            <a:blip r:embed="rId3">
              <a:grayscl/>
              <a:extLst>
                <a:ext uri="{28A0092B-C50C-407E-A947-70E740481C1C}">
                  <a14:useLocalDpi val="0"/>
                </a:ext>
              </a:extLst>
            </a:blip>
            <a:srcRect b="4807" t="3912"/>
            <a:stretch>
              <a:fillRect/>
            </a:stretch>
          </p:blipFill>
          <p:spPr bwMode="auto">
            <a:xfrm>
              <a:off x="535653" y="1268760"/>
              <a:ext cx="4139998" cy="2520000"/>
            </a:xfrm>
            <a:prstGeom prst="rect">
              <a:avLst/>
            </a:prstGeom>
            <a:noFill/>
            <a:ln w="9525">
              <a:solidFill>
                <a:schemeClr val="tx2"/>
              </a:solidFill>
              <a:miter lim="800000"/>
            </a:ln>
            <a:extLst>
              <a:ext uri="{909E8E84-426E-40DD-AFC4-6F175D3DCCD1}">
                <a14:hiddenFill>
                  <a:solidFill>
                    <a:srgbClr val="FFFFFF"/>
                  </a:solidFill>
                </a14:hiddenFill>
              </a:ext>
            </a:extLst>
          </p:spPr>
        </p:pic>
      </p:grpSp>
      <p:sp>
        <p:nvSpPr>
          <p:cNvPr id="6" name="矩形 5"/>
          <p:cNvSpPr/>
          <p:nvPr/>
        </p:nvSpPr>
        <p:spPr>
          <a:xfrm>
            <a:off x="1821067" y="4428087"/>
            <a:ext cx="8345016" cy="1691640"/>
          </a:xfrm>
          <a:prstGeom prst="rect">
            <a:avLst/>
          </a:prstGeom>
          <a:ln>
            <a:solidFill>
              <a:schemeClr val="tx2"/>
            </a:solidFill>
          </a:ln>
        </p:spPr>
        <p:txBody>
          <a:bodyPr wrap="square">
            <a:spAutoFit/>
          </a:bodyPr>
          <a:lstStyle/>
          <a:p>
            <a:pPr defTabSz="913996" indent="304709">
              <a:lnSpc>
                <a:spcPct val="150000"/>
              </a:lnSpc>
            </a:pPr>
            <a:r>
              <a:rPr altLang="zh-CN" kern="100" lang="zh-CN" sz="1400">
                <a:solidFill>
                  <a:prstClr val="black"/>
                </a:solidFill>
                <a:latin charset="0" panose="02020603050405020304" pitchFamily="18" typeface="Times New Roman"/>
                <a:ea charset="-122" pitchFamily="34" typeface="微软雅黑"/>
              </a:rPr>
              <a:t>医院与各党支部、各科室签订《党建工作目标责任书》、《纠风工作目标责任书》、《信访工作目标责任书》等责任书。各科室目标责任书可由院党委、党政办等职能部门与各临床业务科室和行政科室充分调研、反复沟通后制定。实行工作计划制，执行固化制，将工作目标细化、量化，同时结合各项工作的特点，有针对性地提出具体要求，明确今年的工作重点、工作指标和具体措施等。根据医院领导班子成员的分工，对分管职责范围内的工作负直接领导责任。</a:t>
            </a:r>
          </a:p>
        </p:txBody>
      </p:sp>
      <p:sp>
        <p:nvSpPr>
          <p:cNvPr id="7" name="矩形 6"/>
          <p:cNvSpPr/>
          <p:nvPr/>
        </p:nvSpPr>
        <p:spPr>
          <a:xfrm>
            <a:off x="912774" y="7787"/>
            <a:ext cx="2159678" cy="68562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3996"/>
            <a:r>
              <a:rPr altLang="en-US" b="1" lang="zh-CN" sz="2799">
                <a:solidFill>
                  <a:prstClr val="white"/>
                </a:solidFill>
                <a:latin charset="-122" pitchFamily="34" typeface="微软雅黑"/>
                <a:ea charset="-122" pitchFamily="34" typeface="微软雅黑"/>
              </a:rPr>
              <a:t>管理规划</a:t>
            </a:r>
          </a:p>
        </p:txBody>
      </p:sp>
      <p:cxnSp>
        <p:nvCxnSpPr>
          <p:cNvPr id="8" name="直接连接符 7"/>
          <p:cNvCxnSpPr/>
          <p:nvPr/>
        </p:nvCxnSpPr>
        <p:spPr>
          <a:xfrm>
            <a:off x="0" y="693408"/>
            <a:ext cx="12188826" cy="0"/>
          </a:xfrm>
          <a:prstGeom prst="line">
            <a:avLst/>
          </a:prstGeom>
          <a:ln>
            <a:solidFill>
              <a:schemeClr val="bg1">
                <a:lumMod val="75000"/>
                <a:alpha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val="3411201926"/>
      </p:ext>
    </p:extLst>
  </p:cSld>
  <p:clrMapOvr>
    <a:masterClrMapping/>
  </p:clrMapOvr>
  <mc:AlternateContent>
    <mc:Choice Requires="p14">
      <p:transition p14:dur="2000" spd="slow"/>
    </mc:Choice>
    <mc:Fallback>
      <p:transition spd="slow"/>
    </mc:Fallback>
  </mc:AlternateContent>
  <p:timing/>
</p:sld>
</file>

<file path=ppt/slides/slide4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14" name="图片 13"/>
          <p:cNvPicPr>
            <a:picLocks noChangeAspect="1"/>
          </p:cNvPicPr>
          <p:nvPr/>
        </p:nvPicPr>
        <p:blipFill>
          <a:blip r:embed="rId2">
            <a:extLst>
              <a:ext uri="{28A0092B-C50C-407E-A947-70E740481C1C}">
                <a14:useLocalDpi val="0"/>
              </a:ext>
            </a:extLst>
          </a:blip>
          <a:stretch>
            <a:fillRect/>
          </a:stretch>
        </p:blipFill>
        <p:spPr>
          <a:xfrm>
            <a:off x="6455949" y="2127446"/>
            <a:ext cx="5542556" cy="4009116"/>
          </a:xfrm>
          <a:prstGeom prst="rect">
            <a:avLst/>
          </a:prstGeom>
        </p:spPr>
      </p:pic>
      <p:cxnSp>
        <p:nvCxnSpPr>
          <p:cNvPr id="10" name="直接连接符 9"/>
          <p:cNvCxnSpPr/>
          <p:nvPr/>
        </p:nvCxnSpPr>
        <p:spPr>
          <a:xfrm>
            <a:off x="1632665" y="6118355"/>
            <a:ext cx="5190320" cy="18208"/>
          </a:xfrm>
          <a:prstGeom prst="line">
            <a:avLst/>
          </a:prstGeom>
          <a:solidFill>
            <a:srgbClr val="99CC00">
              <a:alpha val="20000"/>
            </a:srgbClr>
          </a:solidFill>
          <a:ln algn="ctr" cap="rnd" w="12700">
            <a:solidFill>
              <a:schemeClr val="tx2"/>
            </a:solidFill>
            <a:prstDash val="sysDash"/>
            <a:round/>
            <a:headEnd type="oval"/>
            <a:tailEnd type="oval"/>
          </a:ln>
          <a:effectLst/>
          <a:extLst>
            <a:ext uri="{AF507438-7753-43E0-B8FC-AC1667EBCBE1}">
              <a14:hiddenEffects>
                <a:effectLst>
                  <a:outerShdw algn="ctr" dir="2700000" dist="35921" rotWithShape="0">
                    <a:schemeClr val="tx1">
                      <a:alpha val="50000"/>
                    </a:schemeClr>
                  </a:outerShdw>
                </a:effectLst>
              </a14:hiddenEffects>
            </a:ext>
          </a:extLst>
        </p:spPr>
      </p:cxnSp>
      <p:sp>
        <p:nvSpPr>
          <p:cNvPr id="11" name="Rectangle 31"/>
          <p:cNvSpPr/>
          <p:nvPr/>
        </p:nvSpPr>
        <p:spPr bwMode="auto">
          <a:xfrm>
            <a:off x="1632665" y="2349163"/>
            <a:ext cx="5182980" cy="522665"/>
          </a:xfrm>
          <a:prstGeom prst="rect">
            <a:avLst/>
          </a:prstGeom>
          <a:solidFill>
            <a:schemeClr val="tx2">
              <a:alpha val="83922"/>
            </a:schemeClr>
          </a:solidFill>
          <a:ln algn="ctr" cap="flat" cmpd="sng" w="9525">
            <a:noFill/>
            <a:prstDash val="solid"/>
            <a:headEnd len="med" type="none" w="med"/>
            <a:tailEnd len="med" type="none" w="med"/>
          </a:ln>
          <a:effectLst/>
        </p:spPr>
        <p:txBody>
          <a:bodyPr anchor="ctr" anchorCtr="0" bIns="45699" compatLnSpc="1" lIns="91399" numCol="1" rIns="91399" rtlCol="0" tIns="45699" vert="horz" wrap="square">
            <a:prstTxWarp prst="textNoShape">
              <a:avLst/>
            </a:prstTxWarp>
          </a:bodyPr>
          <a:lstStyle/>
          <a:p>
            <a:pPr defTabSz="684986">
              <a:defRPr/>
            </a:pPr>
            <a:r>
              <a:rPr altLang="zh-CN" b="1" kern="0" lang="en-US" sz="1699">
                <a:solidFill>
                  <a:srgbClr val="FFFFFF">
                    <a:lumMod val="20000"/>
                    <a:lumOff val="80000"/>
                    <a:alpha val="99000"/>
                  </a:srgbClr>
                </a:solidFill>
                <a:latin charset="0" panose="020b0502040204020203" pitchFamily="34" typeface="Segoe UI"/>
                <a:ea charset="0" pitchFamily="34" typeface="Segoe UI"/>
                <a:cs charset="0" pitchFamily="34" typeface="Segoe UI"/>
              </a:rPr>
              <a:t>1、科室创新（各科室提交创新规划）</a:t>
            </a:r>
          </a:p>
        </p:txBody>
      </p:sp>
      <p:sp>
        <p:nvSpPr>
          <p:cNvPr id="9" name="文本框 10"/>
          <p:cNvSpPr txBox="1"/>
          <p:nvPr/>
        </p:nvSpPr>
        <p:spPr>
          <a:xfrm>
            <a:off x="3072452" y="1310095"/>
            <a:ext cx="2194792" cy="472576"/>
          </a:xfrm>
          <a:prstGeom prst="rect">
            <a:avLst/>
          </a:prstGeom>
          <a:solidFill>
            <a:schemeClr val="tx2">
              <a:alpha val="20000"/>
            </a:schemeClr>
          </a:solidFill>
          <a:ln algn="ctr" cap="rnd" w="12700">
            <a:solidFill>
              <a:schemeClr val="tx2"/>
            </a:solidFill>
            <a:prstDash val="sysDash"/>
            <a:round/>
          </a:ln>
          <a:effectLst/>
          <a:extLst/>
        </p:spPr>
        <p:txBody>
          <a:bodyPr anchor="ctr" bIns="45702" lIns="91403" rIns="91403" tIns="45702" wrap="none"/>
          <a:lstStyle>
            <a:defPPr>
              <a:defRPr lang="zh-CN"/>
            </a:defPPr>
            <a:lvl1pPr fontAlgn="base" indent="97187" latinLnBrk="1">
              <a:spcBef>
                <a:spcPct val="0"/>
              </a:spcBef>
              <a:spcAft>
                <a:spcPct val="0"/>
              </a:spcAft>
              <a:defRPr b="1" kumimoji="1" sz="2400">
                <a:solidFill>
                  <a:schemeClr val="tx2"/>
                </a:solidFill>
                <a:latin charset="-122" pitchFamily="34" typeface="微软雅黑"/>
                <a:ea charset="-122" pitchFamily="34" typeface="微软雅黑"/>
              </a:defRPr>
            </a:lvl1pPr>
          </a:lstStyle>
          <a:p>
            <a:pPr defTabSz="913996"/>
            <a:r>
              <a:rPr altLang="en-US" lang="zh-CN" sz="2399">
                <a:solidFill>
                  <a:srgbClr val="1F497D"/>
                </a:solidFill>
              </a:rPr>
              <a:t>医疗创新规划</a:t>
            </a:r>
          </a:p>
        </p:txBody>
      </p:sp>
      <p:sp>
        <p:nvSpPr>
          <p:cNvPr id="12" name="Rectangle 31"/>
          <p:cNvSpPr/>
          <p:nvPr/>
        </p:nvSpPr>
        <p:spPr bwMode="auto">
          <a:xfrm>
            <a:off x="1631583" y="3344511"/>
            <a:ext cx="5182980" cy="522665"/>
          </a:xfrm>
          <a:prstGeom prst="rect">
            <a:avLst/>
          </a:prstGeom>
          <a:solidFill>
            <a:schemeClr val="tx2">
              <a:alpha val="83922"/>
            </a:schemeClr>
          </a:solidFill>
          <a:ln algn="ctr" cap="flat" cmpd="sng" w="9525">
            <a:noFill/>
            <a:prstDash val="solid"/>
            <a:headEnd len="med" type="none" w="med"/>
            <a:tailEnd len="med" type="none" w="med"/>
          </a:ln>
          <a:effectLst/>
        </p:spPr>
        <p:txBody>
          <a:bodyPr anchor="ctr" anchorCtr="0" bIns="45699" compatLnSpc="1" lIns="91399" numCol="1" rIns="91399" rtlCol="0" tIns="45699" vert="horz" wrap="square">
            <a:prstTxWarp prst="textNoShape">
              <a:avLst/>
            </a:prstTxWarp>
          </a:bodyPr>
          <a:lstStyle/>
          <a:p>
            <a:pPr defTabSz="684986">
              <a:defRPr/>
            </a:pPr>
            <a:r>
              <a:rPr altLang="zh-CN" b="1" kern="0" lang="en-US" sz="1699">
                <a:solidFill>
                  <a:srgbClr val="FFFFFF">
                    <a:lumMod val="20000"/>
                    <a:lumOff val="80000"/>
                    <a:alpha val="99000"/>
                  </a:srgbClr>
                </a:solidFill>
                <a:latin charset="0" panose="020b0502040204020203" pitchFamily="34" typeface="Segoe UI"/>
                <a:ea charset="0" pitchFamily="34" typeface="Segoe UI"/>
                <a:cs charset="0" pitchFamily="34" typeface="Segoe UI"/>
              </a:rPr>
              <a:t> 2、服务创新（除医技部门外的科室提交规划）</a:t>
            </a:r>
          </a:p>
        </p:txBody>
      </p:sp>
      <p:sp>
        <p:nvSpPr>
          <p:cNvPr id="13" name="Rectangle 31"/>
          <p:cNvSpPr/>
          <p:nvPr/>
        </p:nvSpPr>
        <p:spPr bwMode="auto">
          <a:xfrm>
            <a:off x="1638923" y="4337845"/>
            <a:ext cx="5182980" cy="522665"/>
          </a:xfrm>
          <a:prstGeom prst="rect">
            <a:avLst/>
          </a:prstGeom>
          <a:solidFill>
            <a:schemeClr val="tx2">
              <a:alpha val="83922"/>
            </a:schemeClr>
          </a:solidFill>
          <a:ln algn="ctr" cap="flat" cmpd="sng" w="9525">
            <a:noFill/>
            <a:prstDash val="solid"/>
            <a:headEnd len="med" type="none" w="med"/>
            <a:tailEnd len="med" type="none" w="med"/>
          </a:ln>
          <a:effectLst/>
        </p:spPr>
        <p:txBody>
          <a:bodyPr anchor="ctr" anchorCtr="0" bIns="45699" compatLnSpc="1" lIns="91399" numCol="1" rIns="91399" rtlCol="0" tIns="45699" vert="horz" wrap="square">
            <a:prstTxWarp prst="textNoShape">
              <a:avLst/>
            </a:prstTxWarp>
          </a:bodyPr>
          <a:lstStyle/>
          <a:p>
            <a:pPr defTabSz="684986">
              <a:defRPr/>
            </a:pPr>
            <a:r>
              <a:rPr altLang="zh-CN" b="1" kern="0" lang="en-US" sz="1699">
                <a:solidFill>
                  <a:srgbClr val="FFFFFF">
                    <a:lumMod val="20000"/>
                    <a:lumOff val="80000"/>
                    <a:alpha val="99000"/>
                  </a:srgbClr>
                </a:solidFill>
                <a:latin charset="0" panose="020b0502040204020203" pitchFamily="34" typeface="Segoe UI"/>
                <a:ea charset="0" pitchFamily="34" typeface="Segoe UI"/>
                <a:cs charset="0" pitchFamily="34" typeface="Segoe UI"/>
              </a:rPr>
              <a:t> 3、流程创新（科室主任以上人员提交规划）</a:t>
            </a:r>
          </a:p>
        </p:txBody>
      </p:sp>
      <p:sp>
        <p:nvSpPr>
          <p:cNvPr id="15" name="Rectangle 31"/>
          <p:cNvSpPr/>
          <p:nvPr/>
        </p:nvSpPr>
        <p:spPr bwMode="auto">
          <a:xfrm>
            <a:off x="1640004" y="5331178"/>
            <a:ext cx="5182980" cy="522665"/>
          </a:xfrm>
          <a:prstGeom prst="rect">
            <a:avLst/>
          </a:prstGeom>
          <a:solidFill>
            <a:schemeClr val="tx2">
              <a:alpha val="83922"/>
            </a:schemeClr>
          </a:solidFill>
          <a:ln algn="ctr" cap="flat" cmpd="sng" w="9525">
            <a:noFill/>
            <a:prstDash val="solid"/>
            <a:headEnd len="med" type="none" w="med"/>
            <a:tailEnd len="med" type="none" w="med"/>
          </a:ln>
          <a:effectLst/>
        </p:spPr>
        <p:txBody>
          <a:bodyPr anchor="ctr" anchorCtr="0" bIns="45699" compatLnSpc="1" lIns="91399" numCol="1" rIns="91399" rtlCol="0" tIns="45699" vert="horz" wrap="square">
            <a:prstTxWarp prst="textNoShape">
              <a:avLst/>
            </a:prstTxWarp>
          </a:bodyPr>
          <a:lstStyle/>
          <a:p>
            <a:pPr defTabSz="684986">
              <a:defRPr/>
            </a:pPr>
            <a:r>
              <a:rPr altLang="zh-CN" b="1" kern="0" lang="en-US" sz="1699">
                <a:solidFill>
                  <a:srgbClr val="FFFFFF">
                    <a:lumMod val="20000"/>
                    <a:lumOff val="80000"/>
                    <a:alpha val="99000"/>
                  </a:srgbClr>
                </a:solidFill>
                <a:latin charset="0" panose="020b0502040204020203" pitchFamily="34" typeface="Segoe UI"/>
                <a:ea charset="0" pitchFamily="34" typeface="Segoe UI"/>
                <a:cs charset="0" pitchFamily="34" typeface="Segoe UI"/>
              </a:rPr>
              <a:t> 4、管理创新（医院管理职能部门提交规划）</a:t>
            </a:r>
          </a:p>
        </p:txBody>
      </p:sp>
      <p:sp>
        <p:nvSpPr>
          <p:cNvPr id="16" name="矩形 15"/>
          <p:cNvSpPr/>
          <p:nvPr/>
        </p:nvSpPr>
        <p:spPr>
          <a:xfrm>
            <a:off x="912774" y="7787"/>
            <a:ext cx="2159678" cy="68562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3996"/>
            <a:r>
              <a:rPr altLang="en-US" b="1" lang="zh-CN" sz="2799">
                <a:solidFill>
                  <a:prstClr val="white"/>
                </a:solidFill>
                <a:latin charset="-122" pitchFamily="34" typeface="微软雅黑"/>
                <a:ea charset="-122" pitchFamily="34" typeface="微软雅黑"/>
              </a:rPr>
              <a:t>管理规划</a:t>
            </a:r>
          </a:p>
        </p:txBody>
      </p:sp>
      <p:cxnSp>
        <p:nvCxnSpPr>
          <p:cNvPr id="17" name="直接连接符 16"/>
          <p:cNvCxnSpPr/>
          <p:nvPr/>
        </p:nvCxnSpPr>
        <p:spPr>
          <a:xfrm>
            <a:off x="0" y="693408"/>
            <a:ext cx="12188826" cy="0"/>
          </a:xfrm>
          <a:prstGeom prst="line">
            <a:avLst/>
          </a:prstGeom>
          <a:ln>
            <a:solidFill>
              <a:schemeClr val="bg1">
                <a:lumMod val="75000"/>
                <a:alpha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val="3878829315"/>
      </p:ext>
    </p:extLst>
  </p:cSld>
  <p:clrMapOvr>
    <a:masterClrMapping/>
  </p:clrMapOvr>
  <p:transition spd="slow">
    <p:push dir="u"/>
  </p:transition>
  <p:timing/>
</p:sld>
</file>

<file path=ppt/slides/slide4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2" name="文本框 10"/>
          <p:cNvSpPr txBox="1"/>
          <p:nvPr/>
        </p:nvSpPr>
        <p:spPr>
          <a:xfrm>
            <a:off x="930372" y="1067183"/>
            <a:ext cx="2514225" cy="472576"/>
          </a:xfrm>
          <a:prstGeom prst="rect">
            <a:avLst/>
          </a:prstGeom>
          <a:solidFill>
            <a:schemeClr val="tx2">
              <a:alpha val="20000"/>
            </a:schemeClr>
          </a:solidFill>
          <a:ln algn="ctr" cap="rnd" w="12700">
            <a:solidFill>
              <a:schemeClr val="tx2"/>
            </a:solidFill>
            <a:prstDash val="sysDash"/>
            <a:round/>
          </a:ln>
          <a:effectLst/>
          <a:extLst/>
        </p:spPr>
        <p:txBody>
          <a:bodyPr anchor="ctr" bIns="45702" lIns="91403" rIns="91403" tIns="45702" wrap="none"/>
          <a:lstStyle>
            <a:defPPr>
              <a:defRPr lang="zh-CN"/>
            </a:defPPr>
            <a:lvl1pPr fontAlgn="base" indent="97187" latinLnBrk="1">
              <a:spcBef>
                <a:spcPct val="0"/>
              </a:spcBef>
              <a:spcAft>
                <a:spcPct val="0"/>
              </a:spcAft>
              <a:defRPr b="1" kumimoji="1" sz="2400">
                <a:solidFill>
                  <a:schemeClr val="tx2"/>
                </a:solidFill>
                <a:latin charset="-122" pitchFamily="34" typeface="微软雅黑"/>
                <a:ea charset="-122" pitchFamily="34" typeface="微软雅黑"/>
              </a:defRPr>
            </a:lvl1pPr>
          </a:lstStyle>
          <a:p>
            <a:pPr defTabSz="913996"/>
            <a:r>
              <a:rPr altLang="en-US" lang="zh-CN" sz="2399">
                <a:solidFill>
                  <a:srgbClr val="1F497D"/>
                </a:solidFill>
              </a:rPr>
              <a:t>医院满意度规划</a:t>
            </a:r>
          </a:p>
        </p:txBody>
      </p:sp>
      <p:grpSp>
        <p:nvGrpSpPr>
          <p:cNvPr id="14" name="组合 13"/>
          <p:cNvGrpSpPr/>
          <p:nvPr/>
        </p:nvGrpSpPr>
        <p:grpSpPr>
          <a:xfrm>
            <a:off x="1047247" y="1631281"/>
            <a:ext cx="8703036" cy="3357463"/>
            <a:chOff x="179512" y="2157603"/>
            <a:chExt cx="7602144" cy="3016970"/>
          </a:xfrm>
        </p:grpSpPr>
        <p:sp>
          <p:nvSpPr>
            <p:cNvPr id="15" name="AutoShape 13"/>
            <p:cNvSpPr>
              <a:spLocks noChangeArrowheads="1"/>
            </p:cNvSpPr>
            <p:nvPr/>
          </p:nvSpPr>
          <p:spPr bwMode="auto">
            <a:xfrm rot="10800000">
              <a:off x="183669" y="4159889"/>
              <a:ext cx="6304797" cy="153988"/>
            </a:xfrm>
            <a:custGeom>
              <a:gdLst>
                <a:gd fmla="*/ 1580044630 w 21600" name="T0"/>
                <a:gd fmla="*/ 548896 h 21600" name="T1"/>
                <a:gd fmla="*/ 790022315 w 21600" name="T2"/>
                <a:gd fmla="*/ 1097792 h 21600" name="T3"/>
                <a:gd fmla="*/ 0 w 21600" name="T4"/>
                <a:gd fmla="*/ 548896 h 21600" name="T5"/>
                <a:gd fmla="*/ 790022315 w 21600" name="T6"/>
                <a:gd fmla="*/ 0 h 21600" name="T7"/>
                <a:gd fmla="*/ 0 60000 65536" name="T8"/>
                <a:gd fmla="*/ 0 60000 65536" name="T9"/>
                <a:gd fmla="*/ 0 60000 65536" name="T10"/>
                <a:gd fmla="*/ 0 60000 65536" name="T11"/>
                <a:gd fmla="*/ 1800 w 21600" name="T12"/>
                <a:gd fmla="*/ 1800 h 21600" name="T13"/>
                <a:gd fmla="*/ 19800 w 21600" name="T14"/>
                <a:gd fmla="*/ 19800 h 21600" name="T15"/>
              </a:gdLst>
              <a:cxnLst>
                <a:cxn ang="T8">
                  <a:pos x="T0" y="T1"/>
                </a:cxn>
                <a:cxn ang="T9">
                  <a:pos x="T2" y="T3"/>
                </a:cxn>
                <a:cxn ang="T10">
                  <a:pos x="T4" y="T5"/>
                </a:cxn>
                <a:cxn ang="T11">
                  <a:pos x="T6" y="T7"/>
                </a:cxn>
              </a:cxnLst>
              <a:rect b="T15" l="T12" r="T14" t="T13"/>
              <a:pathLst>
                <a:path h="21600" w="21600">
                  <a:moveTo>
                    <a:pt x="0" y="0"/>
                  </a:moveTo>
                  <a:lnTo>
                    <a:pt x="0" y="21600"/>
                  </a:lnTo>
                  <a:lnTo>
                    <a:pt x="21600" y="21600"/>
                  </a:lnTo>
                  <a:lnTo>
                    <a:pt x="21600" y="0"/>
                  </a:lnTo>
                  <a:lnTo>
                    <a:pt x="0" y="0"/>
                  </a:lnTo>
                  <a:close/>
                </a:path>
              </a:pathLst>
            </a:custGeom>
            <a:gradFill rotWithShape="1">
              <a:gsLst>
                <a:gs pos="0">
                  <a:srgbClr val="FFFFFF"/>
                </a:gs>
                <a:gs pos="100000">
                  <a:srgbClr val="EAEAEA"/>
                </a:gs>
              </a:gsLst>
              <a:lin ang="5400000" scaled="1"/>
            </a:gradFill>
            <a:ln>
              <a:noFill/>
            </a:ln>
            <a:extLst>
              <a:ext uri="{91240B29-F687-4F45-9708-019B960494DF}">
                <a14:hiddenLine w="9525">
                  <a:solidFill>
                    <a:srgbClr val="000000"/>
                  </a:solidFill>
                  <a:miter lim="800000"/>
                  <a:headEnd/>
                  <a:tailEnd/>
                </a14:hiddenLine>
              </a:ext>
            </a:extLst>
          </p:spPr>
          <p:txBody>
            <a:bodyPr anchor="ctr" wrap="none"/>
            <a:lstStyle/>
            <a:p>
              <a:pPr defTabSz="913996">
                <a:defRPr/>
              </a:pPr>
              <a:endParaRPr altLang="en-US" kern="0" lang="zh-CN" sz="1699">
                <a:solidFill>
                  <a:sysClr lastClr="000000" val="windowText"/>
                </a:solidFill>
                <a:ea charset="-122" pitchFamily="34" typeface="微软雅黑"/>
              </a:endParaRPr>
            </a:p>
          </p:txBody>
        </p:sp>
        <p:sp>
          <p:nvSpPr>
            <p:cNvPr id="17" name="AutoShape 7"/>
            <p:cNvSpPr>
              <a:spLocks noChangeArrowheads="1"/>
            </p:cNvSpPr>
            <p:nvPr/>
          </p:nvSpPr>
          <p:spPr bwMode="auto">
            <a:xfrm>
              <a:off x="179512" y="3220851"/>
              <a:ext cx="6683690" cy="915987"/>
            </a:xfrm>
            <a:prstGeom prst="homePlate">
              <a:avLst>
                <a:gd fmla="val 40030" name="adj"/>
              </a:avLst>
            </a:prstGeom>
            <a:gradFill rotWithShape="1">
              <a:gsLst>
                <a:gs pos="0">
                  <a:srgbClr val="B2B2B2">
                    <a:gamma/>
                    <a:tint val="5882"/>
                    <a:invGamma/>
                  </a:srgbClr>
                </a:gs>
                <a:gs pos="100000">
                  <a:srgbClr val="EAEAEA"/>
                </a:gs>
              </a:gsLst>
              <a:lin ang="5400000" scaled="1"/>
            </a:gradFill>
            <a:ln w="9525">
              <a:solidFill>
                <a:srgbClr val="EAEAEA"/>
              </a:solidFill>
              <a:miter lim="800000"/>
            </a:ln>
            <a:effectLst/>
          </p:spPr>
          <p:txBody>
            <a:bodyPr anchor="ctr" wrap="none"/>
            <a:lstStyle/>
            <a:p>
              <a:pPr defTabSz="913996" indent="-357031" marL="357031">
                <a:lnSpc>
                  <a:spcPct val="120000"/>
                </a:lnSpc>
                <a:defRPr/>
              </a:pPr>
              <a:endParaRPr altLang="en-US" kern="0" lang="zh-CN" sz="1200">
                <a:solidFill>
                  <a:srgbClr val="646464"/>
                </a:solidFill>
                <a:latin charset="0" panose="020b0604020202020204" pitchFamily="34" typeface="Arial"/>
                <a:ea charset="-122" pitchFamily="34" typeface="微软雅黑"/>
              </a:endParaRPr>
            </a:p>
          </p:txBody>
        </p:sp>
        <p:grpSp>
          <p:nvGrpSpPr>
            <p:cNvPr id="18" name="组合 17"/>
            <p:cNvGrpSpPr/>
            <p:nvPr/>
          </p:nvGrpSpPr>
          <p:grpSpPr>
            <a:xfrm>
              <a:off x="4703167" y="3207770"/>
              <a:ext cx="567329" cy="1080319"/>
              <a:chOff x="5076056" y="1768031"/>
              <a:chExt cx="654050" cy="1080319"/>
            </a:xfrm>
          </p:grpSpPr>
          <p:sp>
            <p:nvSpPr>
              <p:cNvPr id="50" name="AutoShape 8"/>
              <p:cNvSpPr>
                <a:spLocks noChangeArrowheads="1"/>
              </p:cNvSpPr>
              <p:nvPr/>
            </p:nvSpPr>
            <p:spPr bwMode="auto">
              <a:xfrm>
                <a:off x="5076056" y="1768031"/>
                <a:ext cx="654050" cy="938212"/>
              </a:xfrm>
              <a:prstGeom prst="chevron">
                <a:avLst>
                  <a:gd fmla="val 55472" name="adj"/>
                </a:avLst>
              </a:prstGeom>
              <a:gradFill rotWithShape="1">
                <a:gsLst>
                  <a:gs pos="0">
                    <a:srgbClr val="C00000"/>
                  </a:gs>
                  <a:gs pos="50000">
                    <a:srgbClr val="C00000">
                      <a:lumMod val="75000"/>
                    </a:srgbClr>
                  </a:gs>
                  <a:gs pos="100000">
                    <a:srgbClr val="C00000"/>
                  </a:gs>
                </a:gsLst>
                <a:lin ang="18900000" scaled="1"/>
              </a:gradFill>
              <a:ln w="9525">
                <a:solidFill>
                  <a:sysClr lastClr="FFFFFF" val="window"/>
                </a:solidFill>
                <a:miter lim="800000"/>
              </a:ln>
              <a:effectLst/>
            </p:spPr>
            <p:txBody>
              <a:bodyPr anchor="ctr" wrap="none"/>
              <a:lstStyle/>
              <a:p>
                <a:pPr defTabSz="913996">
                  <a:defRPr/>
                </a:pPr>
                <a:endParaRPr altLang="en-US" kern="0" lang="zh-CN" sz="1699">
                  <a:solidFill>
                    <a:sysClr lastClr="000000" val="windowText"/>
                  </a:solidFill>
                  <a:latin charset="0" panose="020b0604020202020204" pitchFamily="34" typeface="Arial"/>
                  <a:ea charset="-122" pitchFamily="34" typeface="微软雅黑"/>
                </a:endParaRPr>
              </a:p>
            </p:txBody>
          </p:sp>
          <p:sp>
            <p:nvSpPr>
              <p:cNvPr id="51" name="AutoShape 14"/>
              <p:cNvSpPr>
                <a:spLocks noChangeArrowheads="1"/>
              </p:cNvSpPr>
              <p:nvPr/>
            </p:nvSpPr>
            <p:spPr bwMode="auto">
              <a:xfrm>
                <a:off x="5082406" y="2704724"/>
                <a:ext cx="287338" cy="143626"/>
              </a:xfrm>
              <a:custGeom>
                <a:gdLst>
                  <a:gd fmla="*/ 3822367 w 21600" name="T0"/>
                  <a:gd fmla="*/ 548896 h 21600" name="T1"/>
                  <a:gd fmla="*/ 1911183 w 21600" name="T2"/>
                  <a:gd fmla="*/ 1097792 h 21600" name="T3"/>
                  <a:gd fmla="*/ 0 w 21600" name="T4"/>
                  <a:gd fmla="*/ 548896 h 21600" name="T5"/>
                  <a:gd fmla="*/ 1911183 w 21600" name="T6"/>
                  <a:gd fmla="*/ 0 h 21600" name="T7"/>
                  <a:gd fmla="*/ 0 60000 65536" name="T8"/>
                  <a:gd fmla="*/ 0 60000 65536" name="T9"/>
                  <a:gd fmla="*/ 0 60000 65536" name="T10"/>
                  <a:gd fmla="*/ 0 60000 65536" name="T11"/>
                  <a:gd fmla="*/ 1800 w 21600" name="T12"/>
                  <a:gd fmla="*/ 1800 h 21600" name="T13"/>
                  <a:gd fmla="*/ 19800 w 21600" name="T14"/>
                  <a:gd fmla="*/ 19800 h 21600" name="T15"/>
                </a:gdLst>
                <a:cxnLst>
                  <a:cxn ang="T8">
                    <a:pos x="T0" y="T1"/>
                  </a:cxn>
                  <a:cxn ang="T9">
                    <a:pos x="T2" y="T3"/>
                  </a:cxn>
                  <a:cxn ang="T10">
                    <a:pos x="T4" y="T5"/>
                  </a:cxn>
                  <a:cxn ang="T11">
                    <a:pos x="T6" y="T7"/>
                  </a:cxn>
                </a:cxnLst>
                <a:rect b="T15" l="T12" r="T14" t="T13"/>
                <a:pathLst>
                  <a:path h="21600" w="21600">
                    <a:moveTo>
                      <a:pt x="0" y="0"/>
                    </a:moveTo>
                    <a:lnTo>
                      <a:pt x="0" y="21600"/>
                    </a:lnTo>
                    <a:lnTo>
                      <a:pt x="21600" y="21600"/>
                    </a:lnTo>
                    <a:lnTo>
                      <a:pt x="21600" y="0"/>
                    </a:lnTo>
                    <a:lnTo>
                      <a:pt x="0" y="0"/>
                    </a:lnTo>
                    <a:close/>
                  </a:path>
                </a:pathLst>
              </a:custGeom>
              <a:gradFill rotWithShape="1">
                <a:gsLst>
                  <a:gs pos="0">
                    <a:srgbClr val="C00000">
                      <a:alpha val="50000"/>
                    </a:srgbClr>
                  </a:gs>
                  <a:gs pos="100000">
                    <a:srgbClr val="FFFFFF">
                      <a:alpha val="0"/>
                    </a:srgbClr>
                  </a:gs>
                </a:gsLst>
                <a:lin ang="5400000" scaled="1"/>
              </a:gradFill>
              <a:ln>
                <a:solidFill>
                  <a:sysClr lastClr="FFFFFF" val="window"/>
                </a:solidFill>
              </a:ln>
            </p:spPr>
            <p:txBody>
              <a:bodyPr anchor="ctr" wrap="none"/>
              <a:lstStyle/>
              <a:p>
                <a:pPr defTabSz="913996">
                  <a:defRPr/>
                </a:pPr>
                <a:endParaRPr altLang="en-US" kern="0" lang="zh-CN" sz="1699">
                  <a:solidFill>
                    <a:sysClr lastClr="000000" val="windowText"/>
                  </a:solidFill>
                  <a:ea charset="-122" pitchFamily="34" typeface="微软雅黑"/>
                </a:endParaRPr>
              </a:p>
            </p:txBody>
          </p:sp>
        </p:grpSp>
        <p:grpSp>
          <p:nvGrpSpPr>
            <p:cNvPr id="22" name="组合 21"/>
            <p:cNvGrpSpPr/>
            <p:nvPr/>
          </p:nvGrpSpPr>
          <p:grpSpPr>
            <a:xfrm>
              <a:off x="2917897" y="3207770"/>
              <a:ext cx="567329" cy="1080319"/>
              <a:chOff x="2555776" y="1768031"/>
              <a:chExt cx="654050" cy="1080319"/>
            </a:xfrm>
          </p:grpSpPr>
          <p:sp>
            <p:nvSpPr>
              <p:cNvPr id="48" name="AutoShape 8"/>
              <p:cNvSpPr>
                <a:spLocks noChangeArrowheads="1"/>
              </p:cNvSpPr>
              <p:nvPr/>
            </p:nvSpPr>
            <p:spPr bwMode="auto">
              <a:xfrm>
                <a:off x="2555776" y="1768031"/>
                <a:ext cx="654050" cy="938212"/>
              </a:xfrm>
              <a:prstGeom prst="chevron">
                <a:avLst>
                  <a:gd fmla="val 55472" name="adj"/>
                </a:avLst>
              </a:prstGeom>
              <a:gradFill rotWithShape="1">
                <a:gsLst>
                  <a:gs pos="0">
                    <a:srgbClr val="C00000"/>
                  </a:gs>
                  <a:gs pos="50000">
                    <a:srgbClr val="C00000">
                      <a:lumMod val="75000"/>
                    </a:srgbClr>
                  </a:gs>
                  <a:gs pos="100000">
                    <a:srgbClr val="C00000"/>
                  </a:gs>
                </a:gsLst>
                <a:lin ang="18900000" scaled="1"/>
              </a:gradFill>
              <a:ln w="9525">
                <a:solidFill>
                  <a:sysClr lastClr="FFFFFF" val="window"/>
                </a:solidFill>
                <a:miter lim="800000"/>
              </a:ln>
              <a:effectLst/>
            </p:spPr>
            <p:txBody>
              <a:bodyPr anchor="ctr" wrap="none"/>
              <a:lstStyle/>
              <a:p>
                <a:pPr defTabSz="913996">
                  <a:defRPr/>
                </a:pPr>
                <a:endParaRPr altLang="en-US" kern="0" lang="zh-CN" sz="1699">
                  <a:solidFill>
                    <a:sysClr lastClr="000000" val="windowText"/>
                  </a:solidFill>
                  <a:latin charset="0" panose="020b0604020202020204" pitchFamily="34" typeface="Arial"/>
                  <a:ea charset="-122" pitchFamily="34" typeface="微软雅黑"/>
                </a:endParaRPr>
              </a:p>
            </p:txBody>
          </p:sp>
          <p:sp>
            <p:nvSpPr>
              <p:cNvPr id="49" name="AutoShape 14"/>
              <p:cNvSpPr>
                <a:spLocks noChangeArrowheads="1"/>
              </p:cNvSpPr>
              <p:nvPr/>
            </p:nvSpPr>
            <p:spPr bwMode="auto">
              <a:xfrm>
                <a:off x="2562126" y="2704724"/>
                <a:ext cx="287338" cy="143626"/>
              </a:xfrm>
              <a:custGeom>
                <a:gdLst>
                  <a:gd fmla="*/ 3822367 w 21600" name="T0"/>
                  <a:gd fmla="*/ 548896 h 21600" name="T1"/>
                  <a:gd fmla="*/ 1911183 w 21600" name="T2"/>
                  <a:gd fmla="*/ 1097792 h 21600" name="T3"/>
                  <a:gd fmla="*/ 0 w 21600" name="T4"/>
                  <a:gd fmla="*/ 548896 h 21600" name="T5"/>
                  <a:gd fmla="*/ 1911183 w 21600" name="T6"/>
                  <a:gd fmla="*/ 0 h 21600" name="T7"/>
                  <a:gd fmla="*/ 0 60000 65536" name="T8"/>
                  <a:gd fmla="*/ 0 60000 65536" name="T9"/>
                  <a:gd fmla="*/ 0 60000 65536" name="T10"/>
                  <a:gd fmla="*/ 0 60000 65536" name="T11"/>
                  <a:gd fmla="*/ 1800 w 21600" name="T12"/>
                  <a:gd fmla="*/ 1800 h 21600" name="T13"/>
                  <a:gd fmla="*/ 19800 w 21600" name="T14"/>
                  <a:gd fmla="*/ 19800 h 21600" name="T15"/>
                </a:gdLst>
                <a:cxnLst>
                  <a:cxn ang="T8">
                    <a:pos x="T0" y="T1"/>
                  </a:cxn>
                  <a:cxn ang="T9">
                    <a:pos x="T2" y="T3"/>
                  </a:cxn>
                  <a:cxn ang="T10">
                    <a:pos x="T4" y="T5"/>
                  </a:cxn>
                  <a:cxn ang="T11">
                    <a:pos x="T6" y="T7"/>
                  </a:cxn>
                </a:cxnLst>
                <a:rect b="T15" l="T12" r="T14" t="T13"/>
                <a:pathLst>
                  <a:path h="21600" w="21600">
                    <a:moveTo>
                      <a:pt x="0" y="0"/>
                    </a:moveTo>
                    <a:lnTo>
                      <a:pt x="0" y="21600"/>
                    </a:lnTo>
                    <a:lnTo>
                      <a:pt x="21600" y="21600"/>
                    </a:lnTo>
                    <a:lnTo>
                      <a:pt x="21600" y="0"/>
                    </a:lnTo>
                    <a:lnTo>
                      <a:pt x="0" y="0"/>
                    </a:lnTo>
                    <a:close/>
                  </a:path>
                </a:pathLst>
              </a:custGeom>
              <a:gradFill rotWithShape="1">
                <a:gsLst>
                  <a:gs pos="0">
                    <a:srgbClr val="C00000">
                      <a:alpha val="50000"/>
                    </a:srgbClr>
                  </a:gs>
                  <a:gs pos="100000">
                    <a:srgbClr val="FFFFFF">
                      <a:alpha val="0"/>
                    </a:srgbClr>
                  </a:gs>
                </a:gsLst>
                <a:lin ang="5400000" scaled="1"/>
              </a:gradFill>
              <a:ln>
                <a:solidFill>
                  <a:sysClr lastClr="FFFFFF" val="window"/>
                </a:solidFill>
              </a:ln>
            </p:spPr>
            <p:txBody>
              <a:bodyPr anchor="ctr" wrap="none"/>
              <a:lstStyle/>
              <a:p>
                <a:pPr defTabSz="913996">
                  <a:defRPr/>
                </a:pPr>
                <a:endParaRPr altLang="en-US" kern="0" lang="zh-CN" sz="1699">
                  <a:solidFill>
                    <a:sysClr lastClr="000000" val="windowText"/>
                  </a:solidFill>
                  <a:ea charset="-122" pitchFamily="34" typeface="微软雅黑"/>
                </a:endParaRPr>
              </a:p>
            </p:txBody>
          </p:sp>
        </p:grpSp>
        <p:grpSp>
          <p:nvGrpSpPr>
            <p:cNvPr id="23" name="组合 22"/>
            <p:cNvGrpSpPr/>
            <p:nvPr/>
          </p:nvGrpSpPr>
          <p:grpSpPr>
            <a:xfrm>
              <a:off x="1132627" y="3207770"/>
              <a:ext cx="567329" cy="1080319"/>
              <a:chOff x="1403648" y="1768031"/>
              <a:chExt cx="654050" cy="1080319"/>
            </a:xfrm>
          </p:grpSpPr>
          <p:sp>
            <p:nvSpPr>
              <p:cNvPr id="46" name="AutoShape 8"/>
              <p:cNvSpPr>
                <a:spLocks noChangeArrowheads="1"/>
              </p:cNvSpPr>
              <p:nvPr/>
            </p:nvSpPr>
            <p:spPr bwMode="auto">
              <a:xfrm>
                <a:off x="1403648" y="1768031"/>
                <a:ext cx="654050" cy="938212"/>
              </a:xfrm>
              <a:prstGeom prst="chevron">
                <a:avLst>
                  <a:gd fmla="val 55472" name="adj"/>
                </a:avLst>
              </a:prstGeom>
              <a:gradFill rotWithShape="1">
                <a:gsLst>
                  <a:gs pos="0">
                    <a:srgbClr val="C00000"/>
                  </a:gs>
                  <a:gs pos="50000">
                    <a:srgbClr val="C00000">
                      <a:lumMod val="75000"/>
                    </a:srgbClr>
                  </a:gs>
                  <a:gs pos="100000">
                    <a:srgbClr val="C00000"/>
                  </a:gs>
                </a:gsLst>
                <a:lin ang="18900000" scaled="1"/>
              </a:gradFill>
              <a:ln w="9525">
                <a:solidFill>
                  <a:sysClr lastClr="FFFFFF" val="window"/>
                </a:solidFill>
                <a:miter lim="800000"/>
              </a:ln>
              <a:effectLst/>
            </p:spPr>
            <p:txBody>
              <a:bodyPr anchor="ctr" wrap="none"/>
              <a:lstStyle/>
              <a:p>
                <a:pPr defTabSz="913996">
                  <a:defRPr/>
                </a:pPr>
                <a:endParaRPr altLang="en-US" kern="0" lang="zh-CN" sz="1699">
                  <a:solidFill>
                    <a:sysClr lastClr="000000" val="windowText"/>
                  </a:solidFill>
                  <a:latin charset="0" panose="020b0604020202020204" pitchFamily="34" typeface="Arial"/>
                  <a:ea charset="-122" pitchFamily="34" typeface="微软雅黑"/>
                </a:endParaRPr>
              </a:p>
            </p:txBody>
          </p:sp>
          <p:sp>
            <p:nvSpPr>
              <p:cNvPr id="47" name="AutoShape 14"/>
              <p:cNvSpPr>
                <a:spLocks noChangeArrowheads="1"/>
              </p:cNvSpPr>
              <p:nvPr/>
            </p:nvSpPr>
            <p:spPr bwMode="auto">
              <a:xfrm>
                <a:off x="1409998" y="2704724"/>
                <a:ext cx="287338" cy="143626"/>
              </a:xfrm>
              <a:custGeom>
                <a:gdLst>
                  <a:gd fmla="*/ 3822367 w 21600" name="T0"/>
                  <a:gd fmla="*/ 548896 h 21600" name="T1"/>
                  <a:gd fmla="*/ 1911183 w 21600" name="T2"/>
                  <a:gd fmla="*/ 1097792 h 21600" name="T3"/>
                  <a:gd fmla="*/ 0 w 21600" name="T4"/>
                  <a:gd fmla="*/ 548896 h 21600" name="T5"/>
                  <a:gd fmla="*/ 1911183 w 21600" name="T6"/>
                  <a:gd fmla="*/ 0 h 21600" name="T7"/>
                  <a:gd fmla="*/ 0 60000 65536" name="T8"/>
                  <a:gd fmla="*/ 0 60000 65536" name="T9"/>
                  <a:gd fmla="*/ 0 60000 65536" name="T10"/>
                  <a:gd fmla="*/ 0 60000 65536" name="T11"/>
                  <a:gd fmla="*/ 1800 w 21600" name="T12"/>
                  <a:gd fmla="*/ 1800 h 21600" name="T13"/>
                  <a:gd fmla="*/ 19800 w 21600" name="T14"/>
                  <a:gd fmla="*/ 19800 h 21600" name="T15"/>
                </a:gdLst>
                <a:cxnLst>
                  <a:cxn ang="T8">
                    <a:pos x="T0" y="T1"/>
                  </a:cxn>
                  <a:cxn ang="T9">
                    <a:pos x="T2" y="T3"/>
                  </a:cxn>
                  <a:cxn ang="T10">
                    <a:pos x="T4" y="T5"/>
                  </a:cxn>
                  <a:cxn ang="T11">
                    <a:pos x="T6" y="T7"/>
                  </a:cxn>
                </a:cxnLst>
                <a:rect b="T15" l="T12" r="T14" t="T13"/>
                <a:pathLst>
                  <a:path h="21600" w="21600">
                    <a:moveTo>
                      <a:pt x="0" y="0"/>
                    </a:moveTo>
                    <a:lnTo>
                      <a:pt x="0" y="21600"/>
                    </a:lnTo>
                    <a:lnTo>
                      <a:pt x="21600" y="21600"/>
                    </a:lnTo>
                    <a:lnTo>
                      <a:pt x="21600" y="0"/>
                    </a:lnTo>
                    <a:lnTo>
                      <a:pt x="0" y="0"/>
                    </a:lnTo>
                    <a:close/>
                  </a:path>
                </a:pathLst>
              </a:custGeom>
              <a:gradFill rotWithShape="1">
                <a:gsLst>
                  <a:gs pos="0">
                    <a:srgbClr val="C00000">
                      <a:alpha val="50000"/>
                    </a:srgbClr>
                  </a:gs>
                  <a:gs pos="100000">
                    <a:srgbClr val="FFFFFF">
                      <a:alpha val="0"/>
                    </a:srgbClr>
                  </a:gs>
                </a:gsLst>
                <a:lin ang="5400000" scaled="1"/>
              </a:gradFill>
              <a:ln>
                <a:solidFill>
                  <a:sysClr lastClr="FFFFFF" val="window"/>
                </a:solidFill>
              </a:ln>
            </p:spPr>
            <p:txBody>
              <a:bodyPr anchor="ctr" wrap="none"/>
              <a:lstStyle/>
              <a:p>
                <a:pPr defTabSz="913996">
                  <a:defRPr/>
                </a:pPr>
                <a:endParaRPr altLang="en-US" kern="0" lang="zh-CN" sz="1699">
                  <a:solidFill>
                    <a:sysClr lastClr="000000" val="windowText"/>
                  </a:solidFill>
                  <a:ea charset="-122" pitchFamily="34" typeface="微软雅黑"/>
                </a:endParaRPr>
              </a:p>
            </p:txBody>
          </p:sp>
        </p:grpSp>
        <p:grpSp>
          <p:nvGrpSpPr>
            <p:cNvPr id="24" name="组合 23"/>
            <p:cNvGrpSpPr/>
            <p:nvPr/>
          </p:nvGrpSpPr>
          <p:grpSpPr>
            <a:xfrm>
              <a:off x="6488439" y="3207770"/>
              <a:ext cx="567329" cy="1080319"/>
              <a:chOff x="8100392" y="1768031"/>
              <a:chExt cx="654050" cy="1080319"/>
            </a:xfrm>
          </p:grpSpPr>
          <p:sp>
            <p:nvSpPr>
              <p:cNvPr id="44" name="AutoShape 8"/>
              <p:cNvSpPr>
                <a:spLocks noChangeArrowheads="1"/>
              </p:cNvSpPr>
              <p:nvPr/>
            </p:nvSpPr>
            <p:spPr bwMode="auto">
              <a:xfrm>
                <a:off x="8100392" y="1768031"/>
                <a:ext cx="654050" cy="938212"/>
              </a:xfrm>
              <a:prstGeom prst="chevron">
                <a:avLst>
                  <a:gd fmla="val 55472" name="adj"/>
                </a:avLst>
              </a:prstGeom>
              <a:gradFill rotWithShape="1">
                <a:gsLst>
                  <a:gs pos="0">
                    <a:srgbClr val="C00000"/>
                  </a:gs>
                  <a:gs pos="50000">
                    <a:srgbClr val="C00000">
                      <a:lumMod val="75000"/>
                    </a:srgbClr>
                  </a:gs>
                  <a:gs pos="100000">
                    <a:srgbClr val="C00000"/>
                  </a:gs>
                </a:gsLst>
                <a:lin ang="18900000" scaled="1"/>
              </a:gradFill>
              <a:ln w="9525">
                <a:solidFill>
                  <a:sysClr lastClr="FFFFFF" val="window"/>
                </a:solidFill>
                <a:miter lim="800000"/>
              </a:ln>
              <a:effectLst/>
            </p:spPr>
            <p:txBody>
              <a:bodyPr anchor="ctr" wrap="none"/>
              <a:lstStyle/>
              <a:p>
                <a:pPr defTabSz="913996">
                  <a:defRPr/>
                </a:pPr>
                <a:endParaRPr altLang="en-US" kern="0" lang="zh-CN" sz="1699">
                  <a:solidFill>
                    <a:sysClr lastClr="000000" val="windowText"/>
                  </a:solidFill>
                  <a:latin charset="0" panose="020b0604020202020204" pitchFamily="34" typeface="Arial"/>
                  <a:ea charset="-122" pitchFamily="34" typeface="微软雅黑"/>
                </a:endParaRPr>
              </a:p>
            </p:txBody>
          </p:sp>
          <p:sp>
            <p:nvSpPr>
              <p:cNvPr id="45" name="AutoShape 14"/>
              <p:cNvSpPr>
                <a:spLocks noChangeArrowheads="1"/>
              </p:cNvSpPr>
              <p:nvPr/>
            </p:nvSpPr>
            <p:spPr bwMode="auto">
              <a:xfrm>
                <a:off x="8106742" y="2704724"/>
                <a:ext cx="287338" cy="143626"/>
              </a:xfrm>
              <a:custGeom>
                <a:gdLst>
                  <a:gd fmla="*/ 3822367 w 21600" name="T0"/>
                  <a:gd fmla="*/ 548896 h 21600" name="T1"/>
                  <a:gd fmla="*/ 1911183 w 21600" name="T2"/>
                  <a:gd fmla="*/ 1097792 h 21600" name="T3"/>
                  <a:gd fmla="*/ 0 w 21600" name="T4"/>
                  <a:gd fmla="*/ 548896 h 21600" name="T5"/>
                  <a:gd fmla="*/ 1911183 w 21600" name="T6"/>
                  <a:gd fmla="*/ 0 h 21600" name="T7"/>
                  <a:gd fmla="*/ 0 60000 65536" name="T8"/>
                  <a:gd fmla="*/ 0 60000 65536" name="T9"/>
                  <a:gd fmla="*/ 0 60000 65536" name="T10"/>
                  <a:gd fmla="*/ 0 60000 65536" name="T11"/>
                  <a:gd fmla="*/ 1800 w 21600" name="T12"/>
                  <a:gd fmla="*/ 1800 h 21600" name="T13"/>
                  <a:gd fmla="*/ 19800 w 21600" name="T14"/>
                  <a:gd fmla="*/ 19800 h 21600" name="T15"/>
                </a:gdLst>
                <a:cxnLst>
                  <a:cxn ang="T8">
                    <a:pos x="T0" y="T1"/>
                  </a:cxn>
                  <a:cxn ang="T9">
                    <a:pos x="T2" y="T3"/>
                  </a:cxn>
                  <a:cxn ang="T10">
                    <a:pos x="T4" y="T5"/>
                  </a:cxn>
                  <a:cxn ang="T11">
                    <a:pos x="T6" y="T7"/>
                  </a:cxn>
                </a:cxnLst>
                <a:rect b="T15" l="T12" r="T14" t="T13"/>
                <a:pathLst>
                  <a:path h="21600" w="21600">
                    <a:moveTo>
                      <a:pt x="0" y="0"/>
                    </a:moveTo>
                    <a:lnTo>
                      <a:pt x="0" y="21600"/>
                    </a:lnTo>
                    <a:lnTo>
                      <a:pt x="21600" y="21600"/>
                    </a:lnTo>
                    <a:lnTo>
                      <a:pt x="21600" y="0"/>
                    </a:lnTo>
                    <a:lnTo>
                      <a:pt x="0" y="0"/>
                    </a:lnTo>
                    <a:close/>
                  </a:path>
                </a:pathLst>
              </a:custGeom>
              <a:gradFill rotWithShape="1">
                <a:gsLst>
                  <a:gs pos="0">
                    <a:srgbClr val="C00000">
                      <a:alpha val="50000"/>
                    </a:srgbClr>
                  </a:gs>
                  <a:gs pos="100000">
                    <a:srgbClr val="FFFFFF">
                      <a:alpha val="0"/>
                    </a:srgbClr>
                  </a:gs>
                </a:gsLst>
                <a:lin ang="5400000" scaled="1"/>
              </a:gradFill>
              <a:ln>
                <a:solidFill>
                  <a:sysClr lastClr="FFFFFF" val="window"/>
                </a:solidFill>
              </a:ln>
            </p:spPr>
            <p:txBody>
              <a:bodyPr anchor="ctr" wrap="none"/>
              <a:lstStyle/>
              <a:p>
                <a:pPr defTabSz="913996">
                  <a:defRPr/>
                </a:pPr>
                <a:endParaRPr altLang="en-US" kern="0" lang="zh-CN" sz="1699">
                  <a:solidFill>
                    <a:sysClr lastClr="000000" val="windowText"/>
                  </a:solidFill>
                  <a:ea charset="-122" pitchFamily="34" typeface="微软雅黑"/>
                </a:endParaRPr>
              </a:p>
            </p:txBody>
          </p:sp>
        </p:grpSp>
        <p:sp>
          <p:nvSpPr>
            <p:cNvPr id="27" name="TextBox 26"/>
            <p:cNvSpPr txBox="1"/>
            <p:nvPr/>
          </p:nvSpPr>
          <p:spPr>
            <a:xfrm>
              <a:off x="197285" y="3494178"/>
              <a:ext cx="1224724" cy="301278"/>
            </a:xfrm>
            <a:prstGeom prst="rect">
              <a:avLst/>
            </a:prstGeom>
            <a:noFill/>
          </p:spPr>
          <p:txBody>
            <a:bodyPr rtlCol="0" wrap="none">
              <a:spAutoFit/>
            </a:bodyPr>
            <a:lstStyle>
              <a:defPPr>
                <a:defRPr lang="zh-CN"/>
              </a:defPPr>
              <a:lvl1pPr>
                <a:defRPr i="1">
                  <a:solidFill>
                    <a:srgbClr val="646464"/>
                  </a:solidFill>
                </a:defRPr>
              </a:lvl1pPr>
            </a:lstStyle>
            <a:p>
              <a:pPr defTabSz="913996">
                <a:defRPr/>
              </a:pPr>
              <a:r>
                <a:rPr altLang="en-US" b="1" kern="0" lang="zh-CN" sz="1600">
                  <a:solidFill>
                    <a:srgbClr val="1F497D"/>
                  </a:solidFill>
                  <a:latin charset="0" pitchFamily="34" typeface="Impact"/>
                  <a:ea charset="-122" pitchFamily="34" typeface="微软雅黑"/>
                </a:rPr>
                <a:t>开发测评项目</a:t>
              </a:r>
            </a:p>
          </p:txBody>
        </p:sp>
        <p:sp>
          <p:nvSpPr>
            <p:cNvPr id="29" name="TextBox 28"/>
            <p:cNvSpPr txBox="1"/>
            <p:nvPr/>
          </p:nvSpPr>
          <p:spPr>
            <a:xfrm>
              <a:off x="1982555" y="3494178"/>
              <a:ext cx="869731" cy="301278"/>
            </a:xfrm>
            <a:prstGeom prst="rect">
              <a:avLst/>
            </a:prstGeom>
            <a:noFill/>
          </p:spPr>
          <p:txBody>
            <a:bodyPr rtlCol="0" wrap="none">
              <a:spAutoFit/>
            </a:bodyPr>
            <a:lstStyle>
              <a:defPPr>
                <a:defRPr lang="zh-CN"/>
              </a:defPPr>
              <a:lvl1pPr>
                <a:defRPr i="1">
                  <a:solidFill>
                    <a:srgbClr val="646464"/>
                  </a:solidFill>
                </a:defRPr>
              </a:lvl1pPr>
            </a:lstStyle>
            <a:p>
              <a:pPr defTabSz="913996">
                <a:defRPr/>
              </a:pPr>
              <a:r>
                <a:rPr altLang="en-US" b="1" kern="0" lang="zh-CN" sz="1600">
                  <a:solidFill>
                    <a:srgbClr val="1F497D"/>
                  </a:solidFill>
                  <a:latin charset="0" pitchFamily="34" typeface="Impact"/>
                  <a:ea charset="-122" pitchFamily="34" typeface="微软雅黑"/>
                </a:rPr>
                <a:t>规划设计</a:t>
              </a:r>
            </a:p>
          </p:txBody>
        </p:sp>
        <p:sp>
          <p:nvSpPr>
            <p:cNvPr id="30" name="TextBox 29"/>
            <p:cNvSpPr txBox="1"/>
            <p:nvPr/>
          </p:nvSpPr>
          <p:spPr>
            <a:xfrm>
              <a:off x="3767825" y="3494178"/>
              <a:ext cx="869731" cy="301278"/>
            </a:xfrm>
            <a:prstGeom prst="rect">
              <a:avLst/>
            </a:prstGeom>
            <a:noFill/>
          </p:spPr>
          <p:txBody>
            <a:bodyPr rtlCol="0" wrap="none">
              <a:spAutoFit/>
            </a:bodyPr>
            <a:lstStyle/>
            <a:p>
              <a:pPr defTabSz="913996">
                <a:defRPr/>
              </a:pPr>
              <a:r>
                <a:rPr altLang="en-US" b="1" i="1" kern="0" lang="zh-CN" sz="1600">
                  <a:solidFill>
                    <a:srgbClr val="1F497D"/>
                  </a:solidFill>
                  <a:latin charset="0" pitchFamily="34" typeface="Impact"/>
                  <a:ea charset="-122" pitchFamily="34" typeface="微软雅黑"/>
                </a:rPr>
                <a:t>调查分析</a:t>
              </a:r>
            </a:p>
          </p:txBody>
        </p:sp>
        <p:sp>
          <p:nvSpPr>
            <p:cNvPr id="31" name="TextBox 30"/>
            <p:cNvSpPr txBox="1"/>
            <p:nvPr/>
          </p:nvSpPr>
          <p:spPr>
            <a:xfrm>
              <a:off x="5351430" y="3494178"/>
              <a:ext cx="1402220" cy="301278"/>
            </a:xfrm>
            <a:prstGeom prst="rect">
              <a:avLst/>
            </a:prstGeom>
            <a:noFill/>
          </p:spPr>
          <p:txBody>
            <a:bodyPr rtlCol="0" wrap="none">
              <a:spAutoFit/>
            </a:bodyPr>
            <a:lstStyle>
              <a:defPPr>
                <a:defRPr lang="zh-CN"/>
              </a:defPPr>
              <a:lvl1pPr>
                <a:defRPr i="1">
                  <a:solidFill>
                    <a:srgbClr val="646464"/>
                  </a:solidFill>
                </a:defRPr>
              </a:lvl1pPr>
            </a:lstStyle>
            <a:p>
              <a:pPr defTabSz="913996">
                <a:defRPr/>
              </a:pPr>
              <a:r>
                <a:rPr altLang="en-US" b="1" kern="0" lang="zh-CN" sz="1600">
                  <a:solidFill>
                    <a:srgbClr val="1F497D"/>
                  </a:solidFill>
                  <a:latin charset="0" pitchFamily="34" typeface="Impact"/>
                  <a:ea charset="-122" pitchFamily="34" typeface="微软雅黑"/>
                </a:rPr>
                <a:t>满意度体系建立</a:t>
              </a:r>
            </a:p>
          </p:txBody>
        </p:sp>
        <p:grpSp>
          <p:nvGrpSpPr>
            <p:cNvPr id="32" name="组合 31"/>
            <p:cNvGrpSpPr/>
            <p:nvPr/>
          </p:nvGrpSpPr>
          <p:grpSpPr>
            <a:xfrm>
              <a:off x="460300" y="3983470"/>
              <a:ext cx="1997951" cy="1191103"/>
              <a:chOff x="941884" y="3983470"/>
              <a:chExt cx="1997951" cy="1191103"/>
            </a:xfrm>
          </p:grpSpPr>
          <p:cxnSp>
            <p:nvCxnSpPr>
              <p:cNvPr id="42" name="直接连接符 41"/>
              <p:cNvCxnSpPr/>
              <p:nvPr/>
            </p:nvCxnSpPr>
            <p:spPr>
              <a:xfrm flipH="1">
                <a:off x="941884" y="3983470"/>
                <a:ext cx="0" cy="938395"/>
              </a:xfrm>
              <a:prstGeom prst="line">
                <a:avLst/>
              </a:prstGeom>
              <a:noFill/>
              <a:ln algn="ctr" cap="flat" cmpd="sng" w="9525">
                <a:solidFill>
                  <a:srgbClr val="888888"/>
                </a:solidFill>
                <a:prstDash val="solid"/>
                <a:headEnd len="med" type="oval" w="med"/>
                <a:tailEnd len="med" type="oval" w="med"/>
              </a:ln>
              <a:effectLst/>
            </p:spPr>
          </p:cxnSp>
          <p:sp>
            <p:nvSpPr>
              <p:cNvPr id="43" name="TextBox 42"/>
              <p:cNvSpPr txBox="1"/>
              <p:nvPr/>
            </p:nvSpPr>
            <p:spPr>
              <a:xfrm>
                <a:off x="1013904" y="4552467"/>
                <a:ext cx="1925931" cy="616250"/>
              </a:xfrm>
              <a:prstGeom prst="rect">
                <a:avLst/>
              </a:prstGeom>
              <a:noFill/>
            </p:spPr>
            <p:txBody>
              <a:bodyPr rtlCol="0" wrap="square">
                <a:spAutoFit/>
              </a:bodyPr>
              <a:lstStyle/>
              <a:p>
                <a:pPr defTabSz="913996">
                  <a:lnSpc>
                    <a:spcPct val="150000"/>
                  </a:lnSpc>
                  <a:defRPr/>
                </a:pPr>
                <a:r>
                  <a:rPr altLang="zh-CN" kern="0" lang="en-US" sz="1300">
                    <a:solidFill>
                      <a:prstClr val="black"/>
                    </a:solidFill>
                    <a:latin charset="-122" pitchFamily="34" typeface="微软雅黑"/>
                    <a:ea charset="-122" pitchFamily="34" typeface="微软雅黑"/>
                  </a:rPr>
                  <a:t>1）收集医院信息</a:t>
                </a:r>
              </a:p>
              <a:p>
                <a:pPr defTabSz="913996">
                  <a:lnSpc>
                    <a:spcPct val="150000"/>
                  </a:lnSpc>
                  <a:defRPr/>
                </a:pPr>
                <a:r>
                  <a:rPr altLang="zh-CN" kern="0" lang="en-US" sz="1300">
                    <a:solidFill>
                      <a:prstClr val="black"/>
                    </a:solidFill>
                    <a:latin charset="-122" pitchFamily="34" typeface="微软雅黑"/>
                    <a:ea charset="-122" pitchFamily="34" typeface="微软雅黑"/>
                  </a:rPr>
                  <a:t>2）采集满意度因子</a:t>
                </a:r>
              </a:p>
            </p:txBody>
          </p:sp>
        </p:grpSp>
        <p:grpSp>
          <p:nvGrpSpPr>
            <p:cNvPr id="33" name="组合 32"/>
            <p:cNvGrpSpPr/>
            <p:nvPr/>
          </p:nvGrpSpPr>
          <p:grpSpPr>
            <a:xfrm>
              <a:off x="2247929" y="2242581"/>
              <a:ext cx="2008539" cy="1176800"/>
              <a:chOff x="2293144" y="2242581"/>
              <a:chExt cx="2008539" cy="1176800"/>
            </a:xfrm>
          </p:grpSpPr>
          <p:cxnSp>
            <p:nvCxnSpPr>
              <p:cNvPr id="40" name="直接连接符 39"/>
              <p:cNvCxnSpPr/>
              <p:nvPr/>
            </p:nvCxnSpPr>
            <p:spPr>
              <a:xfrm flipH="1">
                <a:off x="2293144" y="2463705"/>
                <a:ext cx="0" cy="955676"/>
              </a:xfrm>
              <a:prstGeom prst="line">
                <a:avLst/>
              </a:prstGeom>
              <a:noFill/>
              <a:ln algn="ctr" cap="flat" cmpd="sng" w="9525">
                <a:solidFill>
                  <a:srgbClr val="888888"/>
                </a:solidFill>
                <a:prstDash val="solid"/>
                <a:headEnd len="med" type="oval" w="med"/>
                <a:tailEnd len="med" type="oval" w="med"/>
              </a:ln>
              <a:effectLst/>
            </p:spPr>
          </p:cxnSp>
          <p:sp>
            <p:nvSpPr>
              <p:cNvPr id="41" name="TextBox 40"/>
              <p:cNvSpPr txBox="1"/>
              <p:nvPr/>
            </p:nvSpPr>
            <p:spPr>
              <a:xfrm>
                <a:off x="2375752" y="2242581"/>
                <a:ext cx="1925931" cy="657334"/>
              </a:xfrm>
              <a:prstGeom prst="rect">
                <a:avLst/>
              </a:prstGeom>
              <a:noFill/>
            </p:spPr>
            <p:txBody>
              <a:bodyPr rtlCol="0" wrap="square">
                <a:spAutoFit/>
              </a:bodyPr>
              <a:lstStyle>
                <a:defPPr>
                  <a:defRPr lang="zh-CN"/>
                </a:defPPr>
                <a:lvl1pPr fontAlgn="auto" indent="0" lvl="0" marR="0">
                  <a:lnSpc>
                    <a:spcPct val="150000"/>
                  </a:lnSpc>
                  <a:spcBef>
                    <a:spcPct val="0"/>
                  </a:spcBef>
                  <a:spcAft>
                    <a:spcPct val="0"/>
                  </a:spcAft>
                  <a:buClrTx/>
                  <a:buSzTx/>
                  <a:buFontTx/>
                  <a:buNone/>
                  <a:defRPr b="0" baseline="0" cap="none" i="0" kern="0" kumimoji="0" normalizeH="0" spc="0" strike="noStrike" sz="1400" u="none">
                    <a:ln>
                      <a:noFill/>
                    </a:ln>
                    <a:solidFill>
                      <a:schemeClr val="bg1"/>
                    </a:solidFill>
                    <a:effectLst/>
                    <a:uLnTx/>
                    <a:uFillTx/>
                    <a:latin charset="-122" pitchFamily="34" typeface="微软雅黑"/>
                    <a:ea charset="-122" pitchFamily="34" typeface="微软雅黑"/>
                  </a:defRPr>
                </a:lvl1pPr>
              </a:lstStyle>
              <a:p>
                <a:pPr defTabSz="913996"/>
                <a:r>
                  <a:rPr altLang="zh-CN" lang="en-US">
                    <a:solidFill>
                      <a:prstClr val="black"/>
                    </a:solidFill>
                  </a:rPr>
                  <a:t>1）满意度因子分析</a:t>
                </a:r>
              </a:p>
              <a:p>
                <a:pPr defTabSz="913996"/>
                <a:r>
                  <a:rPr altLang="zh-CN" lang="en-US">
                    <a:solidFill>
                      <a:prstClr val="black"/>
                    </a:solidFill>
                  </a:rPr>
                  <a:t>2）满意度调查实施</a:t>
                </a:r>
              </a:p>
            </p:txBody>
          </p:sp>
        </p:grpSp>
        <p:grpSp>
          <p:nvGrpSpPr>
            <p:cNvPr id="34" name="组合 33"/>
            <p:cNvGrpSpPr/>
            <p:nvPr/>
          </p:nvGrpSpPr>
          <p:grpSpPr>
            <a:xfrm>
              <a:off x="3995936" y="4005064"/>
              <a:ext cx="1981003" cy="1133125"/>
              <a:chOff x="3641104" y="3980384"/>
              <a:chExt cx="1981003" cy="1133125"/>
            </a:xfrm>
          </p:grpSpPr>
          <p:cxnSp>
            <p:nvCxnSpPr>
              <p:cNvPr id="38" name="直接连接符 37"/>
              <p:cNvCxnSpPr/>
              <p:nvPr/>
            </p:nvCxnSpPr>
            <p:spPr>
              <a:xfrm flipH="1">
                <a:off x="3641104" y="3980384"/>
                <a:ext cx="7492" cy="916802"/>
              </a:xfrm>
              <a:prstGeom prst="line">
                <a:avLst/>
              </a:prstGeom>
              <a:noFill/>
              <a:ln algn="ctr" cap="flat" cmpd="sng" w="9525">
                <a:solidFill>
                  <a:srgbClr val="888888"/>
                </a:solidFill>
                <a:prstDash val="solid"/>
                <a:headEnd len="med" type="oval" w="med"/>
                <a:tailEnd len="med" type="oval" w="med"/>
              </a:ln>
              <a:effectLst/>
            </p:spPr>
          </p:cxnSp>
          <p:sp>
            <p:nvSpPr>
              <p:cNvPr id="39" name="TextBox 38"/>
              <p:cNvSpPr txBox="1"/>
              <p:nvPr/>
            </p:nvSpPr>
            <p:spPr>
              <a:xfrm>
                <a:off x="3696176" y="4449928"/>
                <a:ext cx="1925931" cy="657334"/>
              </a:xfrm>
              <a:prstGeom prst="rect">
                <a:avLst/>
              </a:prstGeom>
              <a:noFill/>
            </p:spPr>
            <p:txBody>
              <a:bodyPr rtlCol="0" wrap="square">
                <a:spAutoFit/>
              </a:bodyPr>
              <a:lstStyle>
                <a:defPPr>
                  <a:defRPr lang="zh-CN"/>
                </a:defPPr>
                <a:lvl1pPr fontAlgn="auto" indent="0" lvl="0" marR="0">
                  <a:lnSpc>
                    <a:spcPct val="150000"/>
                  </a:lnSpc>
                  <a:spcBef>
                    <a:spcPct val="0"/>
                  </a:spcBef>
                  <a:spcAft>
                    <a:spcPct val="0"/>
                  </a:spcAft>
                  <a:buClrTx/>
                  <a:buSzTx/>
                  <a:buFontTx/>
                  <a:buNone/>
                  <a:defRPr b="0" baseline="0" cap="none" i="0" kern="0" kumimoji="0" normalizeH="0" spc="0" strike="noStrike" sz="1400" u="none">
                    <a:ln>
                      <a:noFill/>
                    </a:ln>
                    <a:solidFill>
                      <a:schemeClr val="bg1"/>
                    </a:solidFill>
                    <a:effectLst/>
                    <a:uLnTx/>
                    <a:uFillTx/>
                    <a:latin charset="-122" pitchFamily="34" typeface="微软雅黑"/>
                    <a:ea charset="-122" pitchFamily="34" typeface="微软雅黑"/>
                  </a:defRPr>
                </a:lvl1pPr>
              </a:lstStyle>
              <a:p>
                <a:pPr defTabSz="913996"/>
                <a:r>
                  <a:rPr altLang="zh-CN" lang="en-US">
                    <a:solidFill>
                      <a:prstClr val="black"/>
                    </a:solidFill>
                  </a:rPr>
                  <a:t>1）满意度数据库建立</a:t>
                </a:r>
              </a:p>
              <a:p>
                <a:pPr defTabSz="913996"/>
                <a:r>
                  <a:rPr altLang="zh-CN" lang="en-US">
                    <a:solidFill>
                      <a:prstClr val="black"/>
                    </a:solidFill>
                  </a:rPr>
                  <a:t>2）满意度数据分析</a:t>
                </a:r>
              </a:p>
            </p:txBody>
          </p:sp>
        </p:grpSp>
        <p:grpSp>
          <p:nvGrpSpPr>
            <p:cNvPr id="35" name="组合 34"/>
            <p:cNvGrpSpPr/>
            <p:nvPr/>
          </p:nvGrpSpPr>
          <p:grpSpPr>
            <a:xfrm>
              <a:off x="5814421" y="2157603"/>
              <a:ext cx="1967235" cy="1261778"/>
              <a:chOff x="5044092" y="2157603"/>
              <a:chExt cx="1967235" cy="1261778"/>
            </a:xfrm>
          </p:grpSpPr>
          <p:cxnSp>
            <p:nvCxnSpPr>
              <p:cNvPr id="36" name="直接连接符 35"/>
              <p:cNvCxnSpPr/>
              <p:nvPr/>
            </p:nvCxnSpPr>
            <p:spPr>
              <a:xfrm flipH="1">
                <a:off x="5044092" y="2463705"/>
                <a:ext cx="0" cy="955676"/>
              </a:xfrm>
              <a:prstGeom prst="line">
                <a:avLst/>
              </a:prstGeom>
              <a:noFill/>
              <a:ln algn="ctr" cap="flat" cmpd="sng" w="9525">
                <a:solidFill>
                  <a:srgbClr val="888888"/>
                </a:solidFill>
                <a:prstDash val="solid"/>
                <a:headEnd len="med" type="oval" w="med"/>
                <a:tailEnd len="med" type="oval" w="med"/>
              </a:ln>
              <a:effectLst/>
            </p:spPr>
          </p:cxnSp>
          <p:sp>
            <p:nvSpPr>
              <p:cNvPr id="37" name="TextBox 36"/>
              <p:cNvSpPr txBox="1"/>
              <p:nvPr/>
            </p:nvSpPr>
            <p:spPr>
              <a:xfrm>
                <a:off x="5085397" y="2157603"/>
                <a:ext cx="1925931" cy="657334"/>
              </a:xfrm>
              <a:prstGeom prst="rect">
                <a:avLst/>
              </a:prstGeom>
              <a:noFill/>
            </p:spPr>
            <p:txBody>
              <a:bodyPr rtlCol="0" wrap="square">
                <a:spAutoFit/>
              </a:bodyPr>
              <a:lstStyle>
                <a:defPPr>
                  <a:defRPr lang="zh-CN"/>
                </a:defPPr>
                <a:lvl1pPr fontAlgn="auto" indent="0" lvl="0" marR="0">
                  <a:lnSpc>
                    <a:spcPct val="150000"/>
                  </a:lnSpc>
                  <a:spcBef>
                    <a:spcPct val="0"/>
                  </a:spcBef>
                  <a:spcAft>
                    <a:spcPct val="0"/>
                  </a:spcAft>
                  <a:buClrTx/>
                  <a:buSzTx/>
                  <a:buFontTx/>
                  <a:buNone/>
                  <a:defRPr b="0" baseline="0" cap="none" i="0" kern="0" kumimoji="0" normalizeH="0" spc="0" strike="noStrike" sz="1400" u="none">
                    <a:ln>
                      <a:noFill/>
                    </a:ln>
                    <a:solidFill>
                      <a:schemeClr val="bg1"/>
                    </a:solidFill>
                    <a:effectLst/>
                    <a:uLnTx/>
                    <a:uFillTx/>
                    <a:latin charset="-122" pitchFamily="34" typeface="微软雅黑"/>
                    <a:ea charset="-122" pitchFamily="34" typeface="微软雅黑"/>
                  </a:defRPr>
                </a:lvl1pPr>
              </a:lstStyle>
              <a:p>
                <a:pPr defTabSz="913996"/>
                <a:r>
                  <a:rPr altLang="zh-CN" lang="en-US">
                    <a:solidFill>
                      <a:prstClr val="black"/>
                    </a:solidFill>
                  </a:rPr>
                  <a:t>1）满意度提升体系</a:t>
                </a:r>
              </a:p>
              <a:p>
                <a:pPr defTabSz="913996"/>
                <a:r>
                  <a:rPr altLang="zh-CN" lang="en-US">
                    <a:solidFill>
                      <a:prstClr val="black"/>
                    </a:solidFill>
                  </a:rPr>
                  <a:t>2）病源提升体系</a:t>
                </a:r>
              </a:p>
            </p:txBody>
          </p:sp>
        </p:grpSp>
      </p:grpSp>
      <p:sp>
        <p:nvSpPr>
          <p:cNvPr id="8" name="TextBox 7"/>
          <p:cNvSpPr txBox="1"/>
          <p:nvPr/>
        </p:nvSpPr>
        <p:spPr>
          <a:xfrm>
            <a:off x="2497465" y="5662095"/>
            <a:ext cx="6855999" cy="609259"/>
          </a:xfrm>
          <a:prstGeom prst="rect">
            <a:avLst/>
          </a:prstGeom>
          <a:noFill/>
          <a:ln>
            <a:solidFill>
              <a:schemeClr val="tx2"/>
            </a:solidFill>
          </a:ln>
        </p:spPr>
        <p:txBody>
          <a:bodyPr bIns="45702" lIns="91403" rIns="91403" rtlCol="0" tIns="45702" wrap="square">
            <a:spAutoFit/>
          </a:bodyPr>
          <a:lstStyle/>
          <a:p>
            <a:pPr algn="ctr" defTabSz="913996"/>
            <a:r>
              <a:rPr altLang="en-US" lang="zh-CN" sz="1699">
                <a:solidFill>
                  <a:prstClr val="black"/>
                </a:solidFill>
                <a:latin charset="-122" pitchFamily="34" typeface="微软雅黑"/>
                <a:ea charset="-122" pitchFamily="34" typeface="微软雅黑"/>
              </a:rPr>
              <a:t> 梅奥国际根据中国患者满意度制定了55个考评满意度因子；</a:t>
            </a:r>
          </a:p>
          <a:p>
            <a:pPr algn="ctr" defTabSz="913996"/>
            <a:r>
              <a:rPr altLang="en-US" lang="zh-CN" sz="1699">
                <a:solidFill>
                  <a:prstClr val="black"/>
                </a:solidFill>
                <a:latin charset="-122" pitchFamily="34" typeface="微软雅黑"/>
                <a:ea charset="-122" pitchFamily="34" typeface="微软雅黑"/>
              </a:rPr>
              <a:t> 导入梅奥满意度因子可以进行横向纵向对比说明。</a:t>
            </a:r>
          </a:p>
        </p:txBody>
      </p:sp>
      <p:pic>
        <p:nvPicPr>
          <p:cNvPr id="9" name="图片 8"/>
          <p:cNvPicPr>
            <a:picLocks noChangeAspect="1"/>
          </p:cNvPicPr>
          <p:nvPr/>
        </p:nvPicPr>
        <p:blipFill>
          <a:blip r:embed="rId3">
            <a:extLst>
              <a:ext uri="{28A0092B-C50C-407E-A947-70E740481C1C}">
                <a14:useLocalDpi val="0"/>
              </a:ext>
            </a:extLst>
          </a:blip>
          <a:stretch>
            <a:fillRect/>
          </a:stretch>
        </p:blipFill>
        <p:spPr>
          <a:xfrm>
            <a:off x="9520350" y="2734231"/>
            <a:ext cx="2077079" cy="1382823"/>
          </a:xfrm>
          <a:prstGeom prst="roundRect">
            <a:avLst>
              <a:gd fmla="val 16667" name="adj"/>
            </a:avLst>
          </a:prstGeom>
          <a:ln w="19050">
            <a:solidFill>
              <a:schemeClr val="tx2"/>
            </a:solidFill>
          </a:ln>
          <a:effectLst>
            <a:outerShdw algn="tl" blurRad="76200" dir="7800000" dist="38100" rotWithShape="0">
              <a:srgbClr val="000000">
                <a:alpha val="40000"/>
              </a:srgbClr>
            </a:outerShdw>
          </a:effectLst>
          <a:scene3d>
            <a:camera prst="orthographicFront"/>
            <a:lightRig dir="t" rig="contrasting">
              <a:rot lat="0" lon="0" rev="4200000"/>
            </a:lightRig>
          </a:scene3d>
          <a:sp3d prstMaterial="plastic">
            <a:bevelT h="114300" prst="relaxedInset" w="381000"/>
            <a:contourClr>
              <a:srgbClr val="969696"/>
            </a:contourClr>
          </a:sp3d>
        </p:spPr>
      </p:pic>
      <p:sp>
        <p:nvSpPr>
          <p:cNvPr id="52" name="矩形 51"/>
          <p:cNvSpPr/>
          <p:nvPr/>
        </p:nvSpPr>
        <p:spPr>
          <a:xfrm>
            <a:off x="912774" y="7787"/>
            <a:ext cx="2159678" cy="68562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3996"/>
            <a:r>
              <a:rPr altLang="en-US" b="1" lang="zh-CN" sz="2799">
                <a:solidFill>
                  <a:prstClr val="white"/>
                </a:solidFill>
                <a:latin charset="-122" pitchFamily="34" typeface="微软雅黑"/>
                <a:ea charset="-122" pitchFamily="34" typeface="微软雅黑"/>
              </a:rPr>
              <a:t>管理规划</a:t>
            </a:r>
          </a:p>
        </p:txBody>
      </p:sp>
      <p:cxnSp>
        <p:nvCxnSpPr>
          <p:cNvPr id="53" name="直接连接符 52"/>
          <p:cNvCxnSpPr/>
          <p:nvPr/>
        </p:nvCxnSpPr>
        <p:spPr>
          <a:xfrm>
            <a:off x="0" y="693408"/>
            <a:ext cx="12188826" cy="0"/>
          </a:xfrm>
          <a:prstGeom prst="line">
            <a:avLst/>
          </a:prstGeom>
          <a:ln>
            <a:solidFill>
              <a:schemeClr val="bg1">
                <a:lumMod val="75000"/>
                <a:alpha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val="3671704372"/>
      </p:ext>
    </p:extLst>
  </p:cSld>
  <p:clrMapOvr>
    <a:masterClrMapping/>
  </p:clrMapOvr>
  <p:transition spd="slow">
    <p:push dir="u"/>
  </p:transition>
  <p:timing/>
</p:sld>
</file>

<file path=ppt/slides/slide4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文本框 10"/>
          <p:cNvSpPr txBox="1"/>
          <p:nvPr/>
        </p:nvSpPr>
        <p:spPr>
          <a:xfrm>
            <a:off x="926189" y="842157"/>
            <a:ext cx="2999233" cy="472576"/>
          </a:xfrm>
          <a:prstGeom prst="rect">
            <a:avLst/>
          </a:prstGeom>
          <a:solidFill>
            <a:schemeClr val="tx2">
              <a:alpha val="20000"/>
            </a:schemeClr>
          </a:solidFill>
          <a:ln algn="ctr" cap="rnd" w="12700">
            <a:solidFill>
              <a:schemeClr val="tx2"/>
            </a:solidFill>
            <a:prstDash val="sysDash"/>
            <a:round/>
          </a:ln>
          <a:effectLst/>
          <a:extLst/>
        </p:spPr>
        <p:txBody>
          <a:bodyPr anchor="ctr" bIns="45702" lIns="91403" rIns="91403" tIns="45702" wrap="none"/>
          <a:lstStyle>
            <a:defPPr>
              <a:defRPr lang="zh-CN"/>
            </a:defPPr>
            <a:lvl1pPr fontAlgn="base" indent="97187" latinLnBrk="1">
              <a:spcBef>
                <a:spcPct val="0"/>
              </a:spcBef>
              <a:spcAft>
                <a:spcPct val="0"/>
              </a:spcAft>
              <a:defRPr b="1" kumimoji="1" sz="2400">
                <a:solidFill>
                  <a:schemeClr val="tx2"/>
                </a:solidFill>
                <a:latin charset="-122" pitchFamily="34" typeface="微软雅黑"/>
                <a:ea charset="-122" pitchFamily="34" typeface="微软雅黑"/>
              </a:defRPr>
            </a:lvl1pPr>
          </a:lstStyle>
          <a:p>
            <a:pPr defTabSz="913996"/>
            <a:r>
              <a:rPr altLang="en-US" lang="zh-CN" sz="2399">
                <a:solidFill>
                  <a:srgbClr val="1F497D"/>
                </a:solidFill>
              </a:rPr>
              <a:t>员工满意度体系导入</a:t>
            </a:r>
          </a:p>
        </p:txBody>
      </p:sp>
      <p:grpSp>
        <p:nvGrpSpPr>
          <p:cNvPr id="124" name="组合 123"/>
          <p:cNvGrpSpPr/>
          <p:nvPr/>
        </p:nvGrpSpPr>
        <p:grpSpPr>
          <a:xfrm>
            <a:off x="3116362" y="1553693"/>
            <a:ext cx="1560408" cy="3600509"/>
            <a:chOff x="812941" y="850178"/>
            <a:chExt cx="2462915" cy="5682967"/>
          </a:xfrm>
        </p:grpSpPr>
        <p:pic>
          <p:nvPicPr>
            <p:cNvPr descr="cylinder03" id="125" name="Picture 46"/>
            <p:cNvPicPr>
              <a:picLocks noChangeArrowheads="1" noChangeAspect="1"/>
            </p:cNvPicPr>
            <p:nvPr/>
          </p:nvPicPr>
          <p:blipFill>
            <a:blip r:embed="rId3">
              <a:extLst>
                <a:ext uri="{28A0092B-C50C-407E-A947-70E740481C1C}">
                  <a14:useLocalDpi val="0"/>
                </a:ext>
              </a:extLst>
            </a:blip>
            <a:stretch>
              <a:fillRect/>
            </a:stretch>
          </p:blipFill>
          <p:spPr bwMode="ltGray">
            <a:xfrm>
              <a:off x="812941" y="5013176"/>
              <a:ext cx="2462915" cy="1519969"/>
            </a:xfrm>
            <a:prstGeom prst="rect">
              <a:avLst/>
            </a:prstGeom>
            <a:noFill/>
            <a:extLst>
              <a:ext uri="{909E8E84-426E-40DD-AFC4-6F175D3DCCD1}">
                <a14:hiddenFill>
                  <a:solidFill>
                    <a:srgbClr val="FFFFFF"/>
                  </a:solidFill>
                </a14:hiddenFill>
              </a:ext>
            </a:extLst>
          </p:spPr>
        </p:pic>
        <p:grpSp>
          <p:nvGrpSpPr>
            <p:cNvPr id="126" name="组合 125"/>
            <p:cNvGrpSpPr/>
            <p:nvPr/>
          </p:nvGrpSpPr>
          <p:grpSpPr>
            <a:xfrm>
              <a:off x="1199848" y="850178"/>
              <a:ext cx="1689100" cy="4543103"/>
              <a:chOff x="7194550" y="1933897"/>
              <a:chExt cx="1689100" cy="4543103"/>
            </a:xfrm>
          </p:grpSpPr>
          <p:sp>
            <p:nvSpPr>
              <p:cNvPr id="127" name="AutoShape 6"/>
              <p:cNvSpPr>
                <a:spLocks noChangeArrowheads="1"/>
              </p:cNvSpPr>
              <p:nvPr/>
            </p:nvSpPr>
            <p:spPr bwMode="gray">
              <a:xfrm flipV="1">
                <a:off x="7196138" y="2787650"/>
                <a:ext cx="1687512" cy="3689350"/>
              </a:xfrm>
              <a:prstGeom prst="can">
                <a:avLst>
                  <a:gd fmla="val 22946" name="adj"/>
                </a:avLst>
              </a:prstGeom>
              <a:gradFill rotWithShape="1">
                <a:gsLst>
                  <a:gs pos="0">
                    <a:srgbClr val="EAEAEA">
                      <a:gamma/>
                      <a:shade val="63529"/>
                      <a:invGamma/>
                      <a:alpha val="20000"/>
                    </a:srgbClr>
                  </a:gs>
                  <a:gs pos="50000">
                    <a:srgbClr val="EAEAEA">
                      <a:alpha val="20000"/>
                    </a:srgbClr>
                  </a:gs>
                  <a:gs pos="100000">
                    <a:srgbClr val="EAEAEA">
                      <a:gamma/>
                      <a:shade val="63529"/>
                      <a:invGamma/>
                      <a:alpha val="20000"/>
                    </a:srgbClr>
                  </a:gs>
                </a:gsLst>
                <a:lin ang="0" scaled="1"/>
              </a:grad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3996">
                  <a:defRPr/>
                </a:pPr>
                <a:endParaRPr altLang="en-US" kern="0" lang="zh-CN" sz="1699">
                  <a:solidFill>
                    <a:sysClr lastClr="000000" val="windowText"/>
                  </a:solidFill>
                  <a:latin charset="-122" pitchFamily="34" typeface="微软雅黑"/>
                  <a:ea charset="-122" pitchFamily="34" typeface="微软雅黑"/>
                </a:endParaRPr>
              </a:p>
            </p:txBody>
          </p:sp>
          <p:grpSp>
            <p:nvGrpSpPr>
              <p:cNvPr id="128" name="Group 10"/>
              <p:cNvGrpSpPr/>
              <p:nvPr/>
            </p:nvGrpSpPr>
            <p:grpSpPr>
              <a:xfrm>
                <a:off x="7194550" y="2770188"/>
                <a:ext cx="1687513" cy="520700"/>
                <a:chOff x="1003" y="2400"/>
                <a:chExt cx="1089" cy="336"/>
              </a:xfrm>
              <a:solidFill>
                <a:sysClr lastClr="FFFFFF" val="window">
                  <a:lumMod val="75000"/>
                </a:sysClr>
              </a:solidFill>
            </p:grpSpPr>
            <p:sp>
              <p:nvSpPr>
                <p:cNvPr id="135" name="Oval 11"/>
                <p:cNvSpPr>
                  <a:spLocks noChangeArrowheads="1"/>
                </p:cNvSpPr>
                <p:nvPr/>
              </p:nvSpPr>
              <p:spPr bwMode="gray">
                <a:xfrm>
                  <a:off x="1006" y="2427"/>
                  <a:ext cx="1086" cy="309"/>
                </a:xfrm>
                <a:prstGeom prst="ellipse">
                  <a:avLst/>
                </a:prstGeom>
                <a:grpFill/>
                <a:ln>
                  <a:noFill/>
                </a:ln>
                <a:effectLst/>
                <a:scene3d>
                  <a:camera prst="orthographicFront"/>
                  <a:lightRig dir="t" rig="threePt"/>
                </a:scene3d>
                <a:sp3d>
                  <a:bevelT prst="convex"/>
                </a:sp3d>
                <a:extLst>
                  <a:ext uri="{91240B29-F687-4F45-9708-019B960494DF}">
                    <a14:hiddenLine algn="ctr"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3996">
                    <a:defRPr/>
                  </a:pPr>
                  <a:endParaRPr altLang="en-US" kern="0" lang="zh-CN" sz="1699">
                    <a:solidFill>
                      <a:sysClr lastClr="000000" val="windowText"/>
                    </a:solidFill>
                    <a:latin charset="-122" pitchFamily="34" typeface="微软雅黑"/>
                    <a:ea charset="-122" pitchFamily="34" typeface="微软雅黑"/>
                  </a:endParaRPr>
                </a:p>
              </p:txBody>
            </p:sp>
            <p:sp>
              <p:nvSpPr>
                <p:cNvPr id="136" name="Oval 12"/>
                <p:cNvSpPr>
                  <a:spLocks noChangeArrowheads="1"/>
                </p:cNvSpPr>
                <p:nvPr/>
              </p:nvSpPr>
              <p:spPr bwMode="gray">
                <a:xfrm>
                  <a:off x="1003" y="2400"/>
                  <a:ext cx="1086" cy="309"/>
                </a:xfrm>
                <a:prstGeom prst="ellipse">
                  <a:avLst/>
                </a:prstGeom>
                <a:grpFill/>
                <a:ln>
                  <a:noFill/>
                </a:ln>
                <a:effectLst/>
                <a:scene3d>
                  <a:camera prst="orthographicFront"/>
                  <a:lightRig dir="t" rig="threePt"/>
                </a:scene3d>
                <a:sp3d>
                  <a:bevelT prst="convex"/>
                </a:sp3d>
                <a:extLst>
                  <a:ext uri="{91240B29-F687-4F45-9708-019B960494DF}">
                    <a14:hiddenLine algn="ctr"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3996">
                    <a:defRPr/>
                  </a:pPr>
                  <a:endParaRPr altLang="en-US" kern="0" lang="zh-CN" sz="1699">
                    <a:solidFill>
                      <a:sysClr lastClr="000000" val="windowText"/>
                    </a:solidFill>
                    <a:latin charset="-122" pitchFamily="34" typeface="微软雅黑"/>
                    <a:ea charset="-122" pitchFamily="34" typeface="微软雅黑"/>
                  </a:endParaRPr>
                </a:p>
              </p:txBody>
            </p:sp>
          </p:grpSp>
          <p:pic>
            <p:nvPicPr>
              <p:cNvPr descr="shadow_1_m" id="129" name="Picture 24"/>
              <p:cNvPicPr>
                <a:picLocks noChangeArrowheads="1" noChangeAspect="1"/>
              </p:cNvPicPr>
              <p:nvPr/>
            </p:nvPicPr>
            <p:blipFill>
              <a:blip r:embed="rId4">
                <a:lum bright="12000"/>
                <a:extLst>
                  <a:ext uri="{28A0092B-C50C-407E-A947-70E740481C1C}">
                    <a14:useLocalDpi val="0"/>
                  </a:ext>
                </a:extLst>
              </a:blip>
              <a:stretch>
                <a:fillRect/>
              </a:stretch>
            </p:blipFill>
            <p:spPr bwMode="gray">
              <a:xfrm>
                <a:off x="7394575" y="2906713"/>
                <a:ext cx="1190625" cy="223837"/>
              </a:xfrm>
              <a:prstGeom prst="rect">
                <a:avLst/>
              </a:prstGeom>
              <a:noFill/>
              <a:extLst>
                <a:ext uri="{909E8E84-426E-40DD-AFC4-6F175D3DCCD1}">
                  <a14:hiddenFill>
                    <a:solidFill>
                      <a:srgbClr val="FFFFFF"/>
                    </a:solidFill>
                  </a14:hiddenFill>
                </a:ext>
              </a:extLst>
            </p:spPr>
          </p:pic>
          <p:grpSp>
            <p:nvGrpSpPr>
              <p:cNvPr id="131" name="Group 136"/>
              <p:cNvGrpSpPr/>
              <p:nvPr/>
            </p:nvGrpSpPr>
            <p:grpSpPr>
              <a:xfrm>
                <a:off x="7494588" y="1933897"/>
                <a:ext cx="1090613" cy="1106487"/>
                <a:chOff x="4166" y="1706"/>
                <a:chExt cx="1252" cy="1252"/>
              </a:xfrm>
            </p:grpSpPr>
            <p:sp>
              <p:nvSpPr>
                <p:cNvPr id="132" name="Oval 137"/>
                <p:cNvSpPr>
                  <a:spLocks noChangeArrowheads="1"/>
                </p:cNvSpPr>
                <p:nvPr/>
              </p:nvSpPr>
              <p:spPr bwMode="gray">
                <a:xfrm>
                  <a:off x="4166" y="1706"/>
                  <a:ext cx="1252" cy="1252"/>
                </a:xfrm>
                <a:prstGeom prst="ellipse">
                  <a:avLst/>
                </a:prstGeom>
                <a:gradFill rotWithShape="1">
                  <a:gsLst>
                    <a:gs pos="0">
                      <a:srgbClr val="D6E1E2">
                        <a:gamma/>
                        <a:shade val="46275"/>
                        <a:invGamma/>
                      </a:srgbClr>
                    </a:gs>
                    <a:gs pos="100000">
                      <a:srgbClr val="D6E1E2"/>
                    </a:gs>
                  </a:gsLst>
                  <a:lin ang="5400000" scaled="1"/>
                </a:gradFill>
                <a:ln>
                  <a:noFill/>
                </a:ln>
                <a:effectLst/>
                <a:extLst>
                  <a:ext uri="{91240B29-F687-4F45-9708-019B960494DF}">
                    <a14:hiddenLine algn="ctr"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vert="eaVert" wrap="none"/>
                <a:lstStyle/>
                <a:p>
                  <a:pPr defTabSz="913996">
                    <a:defRPr/>
                  </a:pPr>
                  <a:endParaRPr altLang="en-US" kern="0" lang="zh-CN" sz="1699">
                    <a:solidFill>
                      <a:sysClr lastClr="000000" val="windowText"/>
                    </a:solidFill>
                    <a:latin charset="-122" pitchFamily="34" typeface="微软雅黑"/>
                    <a:ea charset="-122" pitchFamily="34" typeface="微软雅黑"/>
                  </a:endParaRPr>
                </a:p>
              </p:txBody>
            </p:sp>
            <p:sp>
              <p:nvSpPr>
                <p:cNvPr id="133" name="Oval 139"/>
                <p:cNvSpPr>
                  <a:spLocks noChangeArrowheads="1"/>
                </p:cNvSpPr>
                <p:nvPr/>
              </p:nvSpPr>
              <p:spPr bwMode="gray">
                <a:xfrm>
                  <a:off x="4195" y="1725"/>
                  <a:ext cx="1162" cy="1141"/>
                </a:xfrm>
                <a:prstGeom prst="ellipse">
                  <a:avLst/>
                </a:prstGeom>
                <a:gradFill rotWithShape="1">
                  <a:gsLst>
                    <a:gs pos="0">
                      <a:srgbClr val="D6E1E2">
                        <a:gamma/>
                        <a:shade val="79216"/>
                        <a:invGamma/>
                      </a:srgbClr>
                    </a:gs>
                    <a:gs pos="100000">
                      <a:srgbClr val="D6E1E2">
                        <a:alpha val="48000"/>
                      </a:srgbClr>
                    </a:gs>
                  </a:gsLst>
                  <a:lin ang="5400000" scaled="1"/>
                </a:gradFill>
                <a:ln>
                  <a:noFill/>
                </a:ln>
                <a:effectLst/>
                <a:extLst>
                  <a:ext uri="{91240B29-F687-4F45-9708-019B960494DF}">
                    <a14:hiddenLine algn="ctr"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vert="eaVert" wrap="none"/>
                <a:lstStyle/>
                <a:p>
                  <a:pPr defTabSz="913996">
                    <a:defRPr/>
                  </a:pPr>
                  <a:endParaRPr altLang="en-US" kern="0" lang="zh-CN" sz="1699">
                    <a:solidFill>
                      <a:sysClr lastClr="000000" val="windowText"/>
                    </a:solidFill>
                    <a:latin charset="-122" pitchFamily="34" typeface="微软雅黑"/>
                    <a:ea charset="-122" pitchFamily="34" typeface="微软雅黑"/>
                  </a:endParaRPr>
                </a:p>
              </p:txBody>
            </p:sp>
            <p:sp>
              <p:nvSpPr>
                <p:cNvPr id="134" name="Oval 140"/>
                <p:cNvSpPr>
                  <a:spLocks noChangeArrowheads="1"/>
                </p:cNvSpPr>
                <p:nvPr/>
              </p:nvSpPr>
              <p:spPr bwMode="gray">
                <a:xfrm>
                  <a:off x="4279" y="1725"/>
                  <a:ext cx="1033" cy="926"/>
                </a:xfrm>
                <a:prstGeom prst="ellipse">
                  <a:avLst/>
                </a:prstGeom>
                <a:gradFill rotWithShape="1">
                  <a:gsLst>
                    <a:gs pos="0">
                      <a:srgbClr val="D6E1E2">
                        <a:gamma/>
                        <a:tint val="0"/>
                        <a:invGamma/>
                      </a:srgbClr>
                    </a:gs>
                    <a:gs pos="100000">
                      <a:srgbClr val="D6E1E2">
                        <a:alpha val="38000"/>
                      </a:srgbClr>
                    </a:gs>
                  </a:gsLst>
                  <a:lin ang="5400000" scaled="1"/>
                </a:gradFill>
                <a:ln>
                  <a:noFill/>
                </a:ln>
                <a:effectLst/>
                <a:extLst>
                  <a:ext uri="{91240B29-F687-4F45-9708-019B960494DF}">
                    <a14:hiddenLine algn="ctr"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vert="eaVert" wrap="none"/>
                <a:lstStyle/>
                <a:p>
                  <a:pPr defTabSz="913996">
                    <a:defRPr/>
                  </a:pPr>
                  <a:endParaRPr altLang="en-US" kern="0" lang="zh-CN" sz="1699">
                    <a:solidFill>
                      <a:sysClr lastClr="000000" val="windowText"/>
                    </a:solidFill>
                    <a:latin charset="-122" pitchFamily="34" typeface="微软雅黑"/>
                    <a:ea charset="-122" pitchFamily="34" typeface="微软雅黑"/>
                  </a:endParaRPr>
                </a:p>
              </p:txBody>
            </p:sp>
          </p:grpSp>
        </p:grpSp>
      </p:grpSp>
      <p:sp>
        <p:nvSpPr>
          <p:cNvPr id="137" name="矩形 136"/>
          <p:cNvSpPr/>
          <p:nvPr/>
        </p:nvSpPr>
        <p:spPr>
          <a:xfrm>
            <a:off x="2082745" y="2326865"/>
            <a:ext cx="3798129" cy="1950447"/>
          </a:xfrm>
          <a:prstGeom prst="rect">
            <a:avLst/>
          </a:prstGeom>
          <a:solidFill>
            <a:schemeClr val="tx2"/>
          </a:solidFill>
          <a:ln algn="ctr" cap="flat" cmpd="sng" w="3175">
            <a:solidFill>
              <a:srgbClr val="D7D7D7"/>
            </a:solidFill>
            <a:prstDash val="solid"/>
          </a:ln>
          <a:effectLst/>
        </p:spPr>
        <p:txBody>
          <a:bodyPr anchor="ctr" bIns="45702" lIns="91403" rIns="91403" tIns="45702"/>
          <a:lstStyle/>
          <a:p>
            <a:pPr defTabSz="913996" indent="-456999" marL="456999">
              <a:lnSpc>
                <a:spcPct val="120000"/>
              </a:lnSpc>
              <a:buFont typeface="+mj-ea"/>
              <a:buAutoNum type="circleNumDbPlain"/>
              <a:defRPr/>
            </a:pPr>
            <a:r>
              <a:rPr altLang="en-US" b="1" kern="0" lang="zh-CN" sz="2399">
                <a:solidFill>
                  <a:prstClr val="white"/>
                </a:solidFill>
                <a:latin charset="-122" pitchFamily="34" typeface="微软雅黑"/>
                <a:ea charset="-122" pitchFamily="34" typeface="微软雅黑"/>
              </a:rPr>
              <a:t>  满意度体系的导入</a:t>
            </a:r>
          </a:p>
          <a:p>
            <a:pPr defTabSz="913996" indent="-456999" marL="456999">
              <a:lnSpc>
                <a:spcPct val="120000"/>
              </a:lnSpc>
              <a:buFont typeface="+mj-ea"/>
              <a:buAutoNum type="circleNumDbPlain"/>
              <a:defRPr/>
            </a:pPr>
            <a:r>
              <a:rPr altLang="en-US" b="1" kern="0" lang="zh-CN" sz="2399">
                <a:solidFill>
                  <a:prstClr val="white"/>
                </a:solidFill>
                <a:latin charset="-122" pitchFamily="34" typeface="微软雅黑"/>
                <a:ea charset="-122" pitchFamily="34" typeface="微软雅黑"/>
              </a:rPr>
              <a:t>  员工职业规划导入</a:t>
            </a:r>
          </a:p>
        </p:txBody>
      </p:sp>
      <p:grpSp>
        <p:nvGrpSpPr>
          <p:cNvPr id="138" name="组合 137"/>
          <p:cNvGrpSpPr/>
          <p:nvPr/>
        </p:nvGrpSpPr>
        <p:grpSpPr>
          <a:xfrm>
            <a:off x="3116362" y="1553693"/>
            <a:ext cx="1560408" cy="3600509"/>
            <a:chOff x="812941" y="850178"/>
            <a:chExt cx="2462915" cy="5682967"/>
          </a:xfrm>
        </p:grpSpPr>
        <p:pic>
          <p:nvPicPr>
            <p:cNvPr descr="cylinder03" id="139" name="Picture 46"/>
            <p:cNvPicPr>
              <a:picLocks noChangeArrowheads="1" noChangeAspect="1"/>
            </p:cNvPicPr>
            <p:nvPr/>
          </p:nvPicPr>
          <p:blipFill>
            <a:blip r:embed="rId3">
              <a:extLst>
                <a:ext uri="{28A0092B-C50C-407E-A947-70E740481C1C}">
                  <a14:useLocalDpi val="0"/>
                </a:ext>
              </a:extLst>
            </a:blip>
            <a:stretch>
              <a:fillRect/>
            </a:stretch>
          </p:blipFill>
          <p:spPr bwMode="ltGray">
            <a:xfrm>
              <a:off x="812941" y="5013176"/>
              <a:ext cx="2462915" cy="1519969"/>
            </a:xfrm>
            <a:prstGeom prst="rect">
              <a:avLst/>
            </a:prstGeom>
            <a:noFill/>
            <a:extLst>
              <a:ext uri="{909E8E84-426E-40DD-AFC4-6F175D3DCCD1}">
                <a14:hiddenFill>
                  <a:solidFill>
                    <a:srgbClr val="FFFFFF"/>
                  </a:solidFill>
                </a14:hiddenFill>
              </a:ext>
            </a:extLst>
          </p:spPr>
        </p:pic>
        <p:grpSp>
          <p:nvGrpSpPr>
            <p:cNvPr id="140" name="组合 139"/>
            <p:cNvGrpSpPr/>
            <p:nvPr/>
          </p:nvGrpSpPr>
          <p:grpSpPr>
            <a:xfrm>
              <a:off x="1199848" y="850178"/>
              <a:ext cx="1689100" cy="4543103"/>
              <a:chOff x="7194550" y="1933897"/>
              <a:chExt cx="1689100" cy="4543103"/>
            </a:xfrm>
          </p:grpSpPr>
          <p:sp>
            <p:nvSpPr>
              <p:cNvPr id="141" name="AutoShape 6"/>
              <p:cNvSpPr>
                <a:spLocks noChangeArrowheads="1"/>
              </p:cNvSpPr>
              <p:nvPr/>
            </p:nvSpPr>
            <p:spPr bwMode="gray">
              <a:xfrm flipV="1">
                <a:off x="7196138" y="2787650"/>
                <a:ext cx="1687512" cy="3689350"/>
              </a:xfrm>
              <a:prstGeom prst="can">
                <a:avLst>
                  <a:gd fmla="val 22946" name="adj"/>
                </a:avLst>
              </a:prstGeom>
              <a:gradFill rotWithShape="1">
                <a:gsLst>
                  <a:gs pos="0">
                    <a:srgbClr val="EAEAEA">
                      <a:gamma/>
                      <a:shade val="63529"/>
                      <a:invGamma/>
                      <a:alpha val="20000"/>
                    </a:srgbClr>
                  </a:gs>
                  <a:gs pos="50000">
                    <a:srgbClr val="EAEAEA">
                      <a:alpha val="20000"/>
                    </a:srgbClr>
                  </a:gs>
                  <a:gs pos="100000">
                    <a:srgbClr val="EAEAEA">
                      <a:gamma/>
                      <a:shade val="63529"/>
                      <a:invGamma/>
                      <a:alpha val="20000"/>
                    </a:srgbClr>
                  </a:gs>
                </a:gsLst>
                <a:lin ang="0" scaled="1"/>
              </a:grad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3996">
                  <a:defRPr/>
                </a:pPr>
                <a:endParaRPr altLang="en-US" kern="0" lang="zh-CN" sz="1699">
                  <a:solidFill>
                    <a:sysClr lastClr="000000" val="windowText"/>
                  </a:solidFill>
                  <a:latin charset="-122" pitchFamily="34" typeface="微软雅黑"/>
                  <a:ea charset="-122" pitchFamily="34" typeface="微软雅黑"/>
                </a:endParaRPr>
              </a:p>
            </p:txBody>
          </p:sp>
          <p:grpSp>
            <p:nvGrpSpPr>
              <p:cNvPr id="142" name="Group 10"/>
              <p:cNvGrpSpPr/>
              <p:nvPr/>
            </p:nvGrpSpPr>
            <p:grpSpPr>
              <a:xfrm>
                <a:off x="7194550" y="2770188"/>
                <a:ext cx="1687513" cy="520700"/>
                <a:chOff x="1003" y="2400"/>
                <a:chExt cx="1089" cy="336"/>
              </a:xfrm>
              <a:solidFill>
                <a:sysClr lastClr="FFFFFF" val="window">
                  <a:lumMod val="75000"/>
                </a:sysClr>
              </a:solidFill>
            </p:grpSpPr>
            <p:sp>
              <p:nvSpPr>
                <p:cNvPr id="148" name="Oval 11"/>
                <p:cNvSpPr>
                  <a:spLocks noChangeArrowheads="1"/>
                </p:cNvSpPr>
                <p:nvPr/>
              </p:nvSpPr>
              <p:spPr bwMode="gray">
                <a:xfrm>
                  <a:off x="1006" y="2427"/>
                  <a:ext cx="1086" cy="309"/>
                </a:xfrm>
                <a:prstGeom prst="ellipse">
                  <a:avLst/>
                </a:prstGeom>
                <a:grpFill/>
                <a:ln>
                  <a:noFill/>
                </a:ln>
                <a:effectLst/>
                <a:scene3d>
                  <a:camera prst="orthographicFront"/>
                  <a:lightRig dir="t" rig="threePt"/>
                </a:scene3d>
                <a:sp3d>
                  <a:bevelT prst="convex"/>
                </a:sp3d>
                <a:extLst>
                  <a:ext uri="{91240B29-F687-4F45-9708-019B960494DF}">
                    <a14:hiddenLine algn="ctr"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3996">
                    <a:defRPr/>
                  </a:pPr>
                  <a:endParaRPr altLang="en-US" kern="0" lang="zh-CN" sz="1699">
                    <a:solidFill>
                      <a:sysClr lastClr="000000" val="windowText"/>
                    </a:solidFill>
                    <a:latin charset="-122" pitchFamily="34" typeface="微软雅黑"/>
                    <a:ea charset="-122" pitchFamily="34" typeface="微软雅黑"/>
                  </a:endParaRPr>
                </a:p>
              </p:txBody>
            </p:sp>
            <p:sp>
              <p:nvSpPr>
                <p:cNvPr id="149" name="Oval 12"/>
                <p:cNvSpPr>
                  <a:spLocks noChangeArrowheads="1"/>
                </p:cNvSpPr>
                <p:nvPr/>
              </p:nvSpPr>
              <p:spPr bwMode="gray">
                <a:xfrm>
                  <a:off x="1003" y="2400"/>
                  <a:ext cx="1086" cy="309"/>
                </a:xfrm>
                <a:prstGeom prst="ellipse">
                  <a:avLst/>
                </a:prstGeom>
                <a:grpFill/>
                <a:ln>
                  <a:noFill/>
                </a:ln>
                <a:effectLst/>
                <a:scene3d>
                  <a:camera prst="orthographicFront"/>
                  <a:lightRig dir="t" rig="threePt"/>
                </a:scene3d>
                <a:sp3d>
                  <a:bevelT prst="convex"/>
                </a:sp3d>
                <a:extLst>
                  <a:ext uri="{91240B29-F687-4F45-9708-019B960494DF}">
                    <a14:hiddenLine algn="ctr"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3996">
                    <a:defRPr/>
                  </a:pPr>
                  <a:endParaRPr altLang="en-US" kern="0" lang="zh-CN" sz="1699">
                    <a:solidFill>
                      <a:sysClr lastClr="000000" val="windowText"/>
                    </a:solidFill>
                    <a:latin charset="-122" pitchFamily="34" typeface="微软雅黑"/>
                    <a:ea charset="-122" pitchFamily="34" typeface="微软雅黑"/>
                  </a:endParaRPr>
                </a:p>
              </p:txBody>
            </p:sp>
          </p:grpSp>
          <p:pic>
            <p:nvPicPr>
              <p:cNvPr descr="shadow_1_m" id="143" name="Picture 24"/>
              <p:cNvPicPr>
                <a:picLocks noChangeArrowheads="1" noChangeAspect="1"/>
              </p:cNvPicPr>
              <p:nvPr/>
            </p:nvPicPr>
            <p:blipFill>
              <a:blip r:embed="rId4">
                <a:lum bright="12000"/>
                <a:extLst>
                  <a:ext uri="{28A0092B-C50C-407E-A947-70E740481C1C}">
                    <a14:useLocalDpi val="0"/>
                  </a:ext>
                </a:extLst>
              </a:blip>
              <a:stretch>
                <a:fillRect/>
              </a:stretch>
            </p:blipFill>
            <p:spPr bwMode="gray">
              <a:xfrm>
                <a:off x="7394575" y="2906713"/>
                <a:ext cx="1190625" cy="223837"/>
              </a:xfrm>
              <a:prstGeom prst="rect">
                <a:avLst/>
              </a:prstGeom>
              <a:noFill/>
              <a:extLst>
                <a:ext uri="{909E8E84-426E-40DD-AFC4-6F175D3DCCD1}">
                  <a14:hiddenFill>
                    <a:solidFill>
                      <a:srgbClr val="FFFFFF"/>
                    </a:solidFill>
                  </a14:hiddenFill>
                </a:ext>
              </a:extLst>
            </p:spPr>
          </p:pic>
          <p:grpSp>
            <p:nvGrpSpPr>
              <p:cNvPr id="144" name="Group 136"/>
              <p:cNvGrpSpPr/>
              <p:nvPr/>
            </p:nvGrpSpPr>
            <p:grpSpPr>
              <a:xfrm>
                <a:off x="7494588" y="1933897"/>
                <a:ext cx="1090613" cy="1106487"/>
                <a:chOff x="4166" y="1706"/>
                <a:chExt cx="1252" cy="1252"/>
              </a:xfrm>
            </p:grpSpPr>
            <p:sp>
              <p:nvSpPr>
                <p:cNvPr id="145" name="Oval 137"/>
                <p:cNvSpPr>
                  <a:spLocks noChangeArrowheads="1"/>
                </p:cNvSpPr>
                <p:nvPr/>
              </p:nvSpPr>
              <p:spPr bwMode="gray">
                <a:xfrm>
                  <a:off x="4166" y="1706"/>
                  <a:ext cx="1252" cy="1252"/>
                </a:xfrm>
                <a:prstGeom prst="ellipse">
                  <a:avLst/>
                </a:prstGeom>
                <a:gradFill rotWithShape="1">
                  <a:gsLst>
                    <a:gs pos="0">
                      <a:srgbClr val="D6E1E2">
                        <a:gamma/>
                        <a:shade val="46275"/>
                        <a:invGamma/>
                      </a:srgbClr>
                    </a:gs>
                    <a:gs pos="100000">
                      <a:srgbClr val="D6E1E2"/>
                    </a:gs>
                  </a:gsLst>
                  <a:lin ang="5400000" scaled="1"/>
                </a:gradFill>
                <a:ln>
                  <a:noFill/>
                </a:ln>
                <a:effectLst/>
                <a:extLst>
                  <a:ext uri="{91240B29-F687-4F45-9708-019B960494DF}">
                    <a14:hiddenLine algn="ctr"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vert="eaVert" wrap="none"/>
                <a:lstStyle/>
                <a:p>
                  <a:pPr defTabSz="913996">
                    <a:defRPr/>
                  </a:pPr>
                  <a:endParaRPr altLang="en-US" kern="0" lang="zh-CN" sz="1699">
                    <a:solidFill>
                      <a:sysClr lastClr="000000" val="windowText"/>
                    </a:solidFill>
                    <a:latin charset="-122" pitchFamily="34" typeface="微软雅黑"/>
                    <a:ea charset="-122" pitchFamily="34" typeface="微软雅黑"/>
                  </a:endParaRPr>
                </a:p>
              </p:txBody>
            </p:sp>
            <p:sp>
              <p:nvSpPr>
                <p:cNvPr id="146" name="Oval 139"/>
                <p:cNvSpPr>
                  <a:spLocks noChangeArrowheads="1"/>
                </p:cNvSpPr>
                <p:nvPr/>
              </p:nvSpPr>
              <p:spPr bwMode="gray">
                <a:xfrm>
                  <a:off x="4195" y="1725"/>
                  <a:ext cx="1162" cy="1141"/>
                </a:xfrm>
                <a:prstGeom prst="ellipse">
                  <a:avLst/>
                </a:prstGeom>
                <a:gradFill rotWithShape="1">
                  <a:gsLst>
                    <a:gs pos="0">
                      <a:srgbClr val="D6E1E2">
                        <a:gamma/>
                        <a:shade val="79216"/>
                        <a:invGamma/>
                      </a:srgbClr>
                    </a:gs>
                    <a:gs pos="100000">
                      <a:srgbClr val="D6E1E2">
                        <a:alpha val="48000"/>
                      </a:srgbClr>
                    </a:gs>
                  </a:gsLst>
                  <a:lin ang="5400000" scaled="1"/>
                </a:gradFill>
                <a:ln>
                  <a:noFill/>
                </a:ln>
                <a:effectLst/>
                <a:extLst>
                  <a:ext uri="{91240B29-F687-4F45-9708-019B960494DF}">
                    <a14:hiddenLine algn="ctr"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vert="eaVert" wrap="none"/>
                <a:lstStyle/>
                <a:p>
                  <a:pPr defTabSz="913996">
                    <a:defRPr/>
                  </a:pPr>
                  <a:endParaRPr altLang="en-US" kern="0" lang="zh-CN" sz="1699">
                    <a:solidFill>
                      <a:sysClr lastClr="000000" val="windowText"/>
                    </a:solidFill>
                    <a:latin charset="-122" pitchFamily="34" typeface="微软雅黑"/>
                    <a:ea charset="-122" pitchFamily="34" typeface="微软雅黑"/>
                  </a:endParaRPr>
                </a:p>
              </p:txBody>
            </p:sp>
            <p:sp>
              <p:nvSpPr>
                <p:cNvPr id="147" name="Oval 140"/>
                <p:cNvSpPr>
                  <a:spLocks noChangeArrowheads="1"/>
                </p:cNvSpPr>
                <p:nvPr/>
              </p:nvSpPr>
              <p:spPr bwMode="gray">
                <a:xfrm>
                  <a:off x="4279" y="1725"/>
                  <a:ext cx="1033" cy="926"/>
                </a:xfrm>
                <a:prstGeom prst="ellipse">
                  <a:avLst/>
                </a:prstGeom>
                <a:gradFill rotWithShape="1">
                  <a:gsLst>
                    <a:gs pos="0">
                      <a:srgbClr val="D6E1E2">
                        <a:gamma/>
                        <a:tint val="0"/>
                        <a:invGamma/>
                      </a:srgbClr>
                    </a:gs>
                    <a:gs pos="100000">
                      <a:srgbClr val="D6E1E2">
                        <a:alpha val="38000"/>
                      </a:srgbClr>
                    </a:gs>
                  </a:gsLst>
                  <a:lin ang="5400000" scaled="1"/>
                </a:gradFill>
                <a:ln>
                  <a:noFill/>
                </a:ln>
                <a:effectLst/>
                <a:extLst>
                  <a:ext uri="{91240B29-F687-4F45-9708-019B960494DF}">
                    <a14:hiddenLine algn="ctr"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vert="eaVert" wrap="none"/>
                <a:lstStyle/>
                <a:p>
                  <a:pPr defTabSz="913996">
                    <a:defRPr/>
                  </a:pPr>
                  <a:endParaRPr altLang="en-US" kern="0" lang="zh-CN" sz="1699">
                    <a:solidFill>
                      <a:sysClr lastClr="000000" val="windowText"/>
                    </a:solidFill>
                    <a:latin charset="-122" pitchFamily="34" typeface="微软雅黑"/>
                    <a:ea charset="-122" pitchFamily="34" typeface="微软雅黑"/>
                  </a:endParaRPr>
                </a:p>
              </p:txBody>
            </p:sp>
          </p:grpSp>
        </p:grpSp>
      </p:grpSp>
      <p:sp>
        <p:nvSpPr>
          <p:cNvPr id="150" name="TextBox 149"/>
          <p:cNvSpPr txBox="1"/>
          <p:nvPr/>
        </p:nvSpPr>
        <p:spPr>
          <a:xfrm>
            <a:off x="633759" y="5588678"/>
            <a:ext cx="11221381" cy="868187"/>
          </a:xfrm>
          <a:prstGeom prst="rect">
            <a:avLst/>
          </a:prstGeom>
          <a:noFill/>
          <a:ln>
            <a:solidFill>
              <a:schemeClr val="tx2"/>
            </a:solidFill>
          </a:ln>
        </p:spPr>
        <p:txBody>
          <a:bodyPr bIns="45702" lIns="91403" rIns="91403" rtlCol="0" tIns="45702" wrap="square">
            <a:spAutoFit/>
          </a:bodyPr>
          <a:lstStyle/>
          <a:p>
            <a:pPr defTabSz="913996">
              <a:lnSpc>
                <a:spcPct val="150000"/>
              </a:lnSpc>
            </a:pPr>
            <a:r>
              <a:rPr altLang="en-US" b="1" lang="zh-CN" sz="1699">
                <a:solidFill>
                  <a:srgbClr val="1F497D"/>
                </a:solidFill>
                <a:latin charset="-122" pitchFamily="34" typeface="微软雅黑"/>
                <a:ea charset="-122" pitchFamily="34" typeface="微软雅黑"/>
              </a:rPr>
              <a:t>医院实现病患满意度管理后：改变医生观念、提高医疗质量及服务质量、端正医德医风、增加医院收入。</a:t>
            </a:r>
          </a:p>
          <a:p>
            <a:pPr defTabSz="913996">
              <a:lnSpc>
                <a:spcPct val="150000"/>
              </a:lnSpc>
            </a:pPr>
            <a:r>
              <a:rPr altLang="en-US" b="1" lang="zh-CN" sz="1699">
                <a:solidFill>
                  <a:srgbClr val="1F497D"/>
                </a:solidFill>
                <a:latin charset="-122" pitchFamily="34" typeface="微软雅黑"/>
                <a:ea charset="-122" pitchFamily="34" typeface="微软雅黑"/>
              </a:rPr>
              <a:t>职业规划：实现医院与员工的双赢、充分实现人岗匹配、最大程度提高员工工作效率与忠诚度。</a:t>
            </a:r>
          </a:p>
        </p:txBody>
      </p:sp>
      <p:sp>
        <p:nvSpPr>
          <p:cNvPr id="7" name="TextBox 6"/>
          <p:cNvSpPr txBox="1"/>
          <p:nvPr/>
        </p:nvSpPr>
        <p:spPr>
          <a:xfrm>
            <a:off x="7607774" y="2710177"/>
            <a:ext cx="4247366" cy="1256614"/>
          </a:xfrm>
          <a:prstGeom prst="rect">
            <a:avLst/>
          </a:prstGeom>
          <a:noFill/>
          <a:ln>
            <a:solidFill>
              <a:schemeClr val="tx2"/>
            </a:solidFill>
          </a:ln>
        </p:spPr>
        <p:txBody>
          <a:bodyPr rtlCol="0" wrap="square">
            <a:spAutoFit/>
          </a:bodyPr>
          <a:lstStyle/>
          <a:p>
            <a:pPr defTabSz="913996">
              <a:lnSpc>
                <a:spcPct val="150000"/>
              </a:lnSpc>
            </a:pPr>
            <a:r>
              <a:rPr altLang="zh-CN" b="1" lang="en-US" sz="1699">
                <a:solidFill>
                  <a:srgbClr val="1F497D"/>
                </a:solidFill>
                <a:latin charset="-122" pitchFamily="34" typeface="微软雅黑"/>
                <a:ea charset="-122" pitchFamily="34" typeface="微软雅黑"/>
              </a:rPr>
              <a:t>1、满意度体系的导入：将全员满意度与        绩效挂钩，实现全员考核。</a:t>
            </a:r>
          </a:p>
          <a:p>
            <a:pPr defTabSz="913996">
              <a:lnSpc>
                <a:spcPct val="150000"/>
              </a:lnSpc>
            </a:pPr>
            <a:r>
              <a:rPr altLang="zh-CN" b="1" lang="en-US" sz="1699">
                <a:solidFill>
                  <a:srgbClr val="1F497D"/>
                </a:solidFill>
                <a:latin charset="-122" pitchFamily="34" typeface="微软雅黑"/>
                <a:ea charset="-122" pitchFamily="34" typeface="微软雅黑"/>
              </a:rPr>
              <a:t>2、员工职业规划导入：实现季度性检讨。</a:t>
            </a:r>
          </a:p>
        </p:txBody>
      </p:sp>
      <p:sp>
        <p:nvSpPr>
          <p:cNvPr id="30" name="矩形 29"/>
          <p:cNvSpPr/>
          <p:nvPr/>
        </p:nvSpPr>
        <p:spPr>
          <a:xfrm>
            <a:off x="912774" y="7787"/>
            <a:ext cx="2159678" cy="68562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3996"/>
            <a:r>
              <a:rPr altLang="en-US" b="1" lang="zh-CN" sz="2799">
                <a:solidFill>
                  <a:prstClr val="white"/>
                </a:solidFill>
                <a:latin charset="-122" pitchFamily="34" typeface="微软雅黑"/>
                <a:ea charset="-122" pitchFamily="34" typeface="微软雅黑"/>
              </a:rPr>
              <a:t>管理规划</a:t>
            </a:r>
          </a:p>
        </p:txBody>
      </p:sp>
      <p:cxnSp>
        <p:nvCxnSpPr>
          <p:cNvPr id="31" name="直接连接符 30"/>
          <p:cNvCxnSpPr/>
          <p:nvPr/>
        </p:nvCxnSpPr>
        <p:spPr>
          <a:xfrm>
            <a:off x="0" y="693408"/>
            <a:ext cx="12188826" cy="0"/>
          </a:xfrm>
          <a:prstGeom prst="line">
            <a:avLst/>
          </a:prstGeom>
          <a:ln>
            <a:solidFill>
              <a:schemeClr val="bg1">
                <a:lumMod val="75000"/>
                <a:alpha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val="1241551217"/>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1" presetSubtype="0">
                                  <p:stCondLst>
                                    <p:cond delay="0"/>
                                  </p:stCondLst>
                                  <p:childTnLst>
                                    <p:set>
                                      <p:cBhvr>
                                        <p:cTn dur="1" fill="hold" id="6">
                                          <p:stCondLst>
                                            <p:cond delay="0"/>
                                          </p:stCondLst>
                                        </p:cTn>
                                        <p:tgtEl>
                                          <p:spTgt spid="124"/>
                                        </p:tgtEl>
                                        <p:attrNameLst>
                                          <p:attrName>style.visibility</p:attrName>
                                        </p:attrNameLst>
                                      </p:cBhvr>
                                      <p:to>
                                        <p:strVal val="visible"/>
                                      </p:to>
                                    </p:set>
                                  </p:childTnLst>
                                </p:cTn>
                              </p:par>
                              <p:par>
                                <p:cTn fill="hold" id="7" nodeType="withEffect" presetClass="entr" presetID="1" presetSubtype="0">
                                  <p:stCondLst>
                                    <p:cond delay="0"/>
                                  </p:stCondLst>
                                  <p:childTnLst>
                                    <p:set>
                                      <p:cBhvr>
                                        <p:cTn dur="1" fill="hold" id="8">
                                          <p:stCondLst>
                                            <p:cond delay="0"/>
                                          </p:stCondLst>
                                        </p:cTn>
                                        <p:tgtEl>
                                          <p:spTgt spid="138"/>
                                        </p:tgtEl>
                                        <p:attrNameLst>
                                          <p:attrName>style.visibility</p:attrName>
                                        </p:attrNameLst>
                                      </p:cBhvr>
                                      <p:to>
                                        <p:strVal val="visible"/>
                                      </p:to>
                                    </p:set>
                                  </p:childTnLst>
                                </p:cTn>
                              </p:par>
                            </p:childTnLst>
                          </p:cTn>
                        </p:par>
                        <p:par>
                          <p:cTn fill="hold" id="9" nodeType="afterGroup">
                            <p:stCondLst>
                              <p:cond delay="1"/>
                            </p:stCondLst>
                            <p:childTnLst>
                              <p:par>
                                <p:cTn accel="50000" decel="50000" fill="hold" id="10" nodeType="afterEffect" presetClass="path" presetID="63" presetSubtype="0">
                                  <p:stCondLst>
                                    <p:cond delay="0"/>
                                  </p:stCondLst>
                                  <p:childTnLst>
                                    <p:animMotion origin="layout" path="M 0 0 L 0.25 0 E" pathEditMode="relative" ptsTypes="">
                                      <p:cBhvr>
                                        <p:cTn dur="500" fill="hold" id="11"/>
                                        <p:tgtEl>
                                          <p:spTgt spid="124"/>
                                        </p:tgtEl>
                                        <p:attrNameLst>
                                          <p:attrName>ppt_x</p:attrName>
                                          <p:attrName>ppt_y</p:attrName>
                                        </p:attrNameLst>
                                      </p:cBhvr>
                                    </p:animMotion>
                                  </p:childTnLst>
                                </p:cTn>
                              </p:par>
                              <p:par>
                                <p:cTn accel="50000" decel="50000" fill="hold" id="12" nodeType="withEffect" presetClass="path" presetID="35" presetSubtype="0">
                                  <p:stCondLst>
                                    <p:cond delay="0"/>
                                  </p:stCondLst>
                                  <p:childTnLst>
                                    <p:animMotion origin="layout" path="M 0 0 L -0.25 0 E" pathEditMode="relative" ptsTypes="">
                                      <p:cBhvr>
                                        <p:cTn dur="500" fill="hold" id="13"/>
                                        <p:tgtEl>
                                          <p:spTgt spid="138"/>
                                        </p:tgtEl>
                                        <p:attrNameLst>
                                          <p:attrName>ppt_x</p:attrName>
                                          <p:attrName>ppt_y</p:attrName>
                                        </p:attrNameLst>
                                      </p:cBhvr>
                                    </p:animMotion>
                                  </p:childTnLst>
                                </p:cTn>
                              </p:par>
                              <p:par>
                                <p:cTn fill="hold" grpId="0" id="14" nodeType="withEffect" presetClass="entr" presetID="16" presetSubtype="37">
                                  <p:stCondLst>
                                    <p:cond delay="0"/>
                                  </p:stCondLst>
                                  <p:childTnLst>
                                    <p:set>
                                      <p:cBhvr>
                                        <p:cTn dur="1" fill="hold" id="15">
                                          <p:stCondLst>
                                            <p:cond delay="0"/>
                                          </p:stCondLst>
                                        </p:cTn>
                                        <p:tgtEl>
                                          <p:spTgt spid="137"/>
                                        </p:tgtEl>
                                        <p:attrNameLst>
                                          <p:attrName>style.visibility</p:attrName>
                                        </p:attrNameLst>
                                      </p:cBhvr>
                                      <p:to>
                                        <p:strVal val="visible"/>
                                      </p:to>
                                    </p:set>
                                    <p:animEffect filter="barn(outVertical)" transition="in">
                                      <p:cBhvr>
                                        <p:cTn dur="500" id="16"/>
                                        <p:tgtEl>
                                          <p:spTgt spid="137"/>
                                        </p:tgtEl>
                                      </p:cBhvr>
                                    </p:animEffect>
                                  </p:childTnLst>
                                </p:cTn>
                              </p:par>
                            </p:childTnLst>
                          </p:cTn>
                        </p:par>
                      </p:childTnLst>
                    </p:cTn>
                  </p:par>
                  <p:par>
                    <p:cTn fill="hold" id="17" nodeType="clickPar">
                      <p:stCondLst>
                        <p:cond delay="indefinite"/>
                      </p:stCondLst>
                      <p:childTnLst>
                        <p:par>
                          <p:cTn fill="hold" id="18" nodeType="afterGroup">
                            <p:stCondLst>
                              <p:cond delay="0"/>
                            </p:stCondLst>
                            <p:childTnLst>
                              <p:par>
                                <p:cTn fill="hold" grpId="0" id="19" nodeType="clickEffect" presetClass="entr" presetID="10" presetSubtype="0">
                                  <p:stCondLst>
                                    <p:cond delay="0"/>
                                  </p:stCondLst>
                                  <p:childTnLst>
                                    <p:set>
                                      <p:cBhvr>
                                        <p:cTn dur="1" fill="hold" id="20">
                                          <p:stCondLst>
                                            <p:cond delay="0"/>
                                          </p:stCondLst>
                                        </p:cTn>
                                        <p:tgtEl>
                                          <p:spTgt spid="7"/>
                                        </p:tgtEl>
                                        <p:attrNameLst>
                                          <p:attrName>style.visibility</p:attrName>
                                        </p:attrNameLst>
                                      </p:cBhvr>
                                      <p:to>
                                        <p:strVal val="visible"/>
                                      </p:to>
                                    </p:set>
                                    <p:animEffect filter="fade" transition="in">
                                      <p:cBhvr>
                                        <p:cTn dur="500" id="21"/>
                                        <p:tgtEl>
                                          <p:spTgt spid="7"/>
                                        </p:tgtEl>
                                      </p:cBhvr>
                                    </p:animEffect>
                                  </p:childTnLst>
                                </p:cTn>
                              </p:par>
                            </p:childTnLst>
                          </p:cTn>
                        </p:par>
                      </p:childTnLst>
                    </p:cTn>
                  </p:par>
                  <p:par>
                    <p:cTn fill="hold" id="22" nodeType="clickPar">
                      <p:stCondLst>
                        <p:cond delay="indefinite"/>
                      </p:stCondLst>
                      <p:childTnLst>
                        <p:par>
                          <p:cTn fill="hold" id="23" nodeType="afterGroup">
                            <p:stCondLst>
                              <p:cond delay="0"/>
                            </p:stCondLst>
                            <p:childTnLst>
                              <p:par>
                                <p:cTn fill="hold" grpId="0" id="24" nodeType="clickEffect" presetClass="entr" presetID="10" presetSubtype="0">
                                  <p:stCondLst>
                                    <p:cond delay="0"/>
                                  </p:stCondLst>
                                  <p:childTnLst>
                                    <p:set>
                                      <p:cBhvr>
                                        <p:cTn dur="1" fill="hold" id="25">
                                          <p:stCondLst>
                                            <p:cond delay="0"/>
                                          </p:stCondLst>
                                        </p:cTn>
                                        <p:tgtEl>
                                          <p:spTgt spid="150"/>
                                        </p:tgtEl>
                                        <p:attrNameLst>
                                          <p:attrName>style.visibility</p:attrName>
                                        </p:attrNameLst>
                                      </p:cBhvr>
                                      <p:to>
                                        <p:strVal val="visible"/>
                                      </p:to>
                                    </p:set>
                                    <p:animEffect filter="fade" transition="in">
                                      <p:cBhvr>
                                        <p:cTn dur="500" id="26"/>
                                        <p:tgtEl>
                                          <p:spTgt spid="15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37"/>
      <p:bldP grpId="0" spid="150"/>
      <p:bldP grpId="0" spid="7"/>
    </p:bldLst>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 name="矩形 2"/>
          <p:cNvSpPr/>
          <p:nvPr/>
        </p:nvSpPr>
        <p:spPr>
          <a:xfrm>
            <a:off x="839585" y="1727087"/>
            <a:ext cx="4608512" cy="3825241"/>
          </a:xfrm>
          <a:prstGeom prst="rect">
            <a:avLst/>
          </a:prstGeom>
        </p:spPr>
        <p:txBody>
          <a:bodyPr wrap="square">
            <a:spAutoFit/>
          </a:bodyPr>
          <a:lstStyle/>
          <a:p>
            <a:pPr defTabSz="913996">
              <a:lnSpc>
                <a:spcPct val="250000"/>
              </a:lnSpc>
            </a:pPr>
            <a:r>
              <a:rPr altLang="zh-CN" lang="en-US" sz="1400">
                <a:solidFill>
                  <a:prstClr val="black"/>
                </a:solidFill>
                <a:latin charset="-122" pitchFamily="34" typeface="微软雅黑"/>
                <a:ea charset="-122" pitchFamily="34" typeface="微软雅黑"/>
              </a:rPr>
              <a:t>1 牢记使命，坚持“以人为本”服务；</a:t>
            </a:r>
          </a:p>
          <a:p>
            <a:pPr defTabSz="913996">
              <a:lnSpc>
                <a:spcPct val="250000"/>
              </a:lnSpc>
            </a:pPr>
            <a:r>
              <a:rPr altLang="zh-CN" lang="en-US" sz="1400">
                <a:solidFill>
                  <a:prstClr val="black"/>
                </a:solidFill>
                <a:latin charset="-122" pitchFamily="34" typeface="微软雅黑"/>
                <a:ea charset="-122" pitchFamily="34" typeface="微软雅黑"/>
              </a:rPr>
              <a:t>2 采取“小综合大专科”的发展模式；</a:t>
            </a:r>
          </a:p>
          <a:p>
            <a:pPr defTabSz="913996">
              <a:lnSpc>
                <a:spcPct val="250000"/>
              </a:lnSpc>
            </a:pPr>
            <a:r>
              <a:rPr altLang="zh-CN" lang="en-US" sz="1400">
                <a:solidFill>
                  <a:prstClr val="black"/>
                </a:solidFill>
                <a:latin charset="-122" pitchFamily="34" typeface="微软雅黑"/>
                <a:ea charset="-122" pitchFamily="34" typeface="微软雅黑"/>
              </a:rPr>
              <a:t>3 注重人才引进与培养，不断增强学科的发展后劲；</a:t>
            </a:r>
          </a:p>
          <a:p>
            <a:pPr defTabSz="913996">
              <a:lnSpc>
                <a:spcPct val="250000"/>
              </a:lnSpc>
            </a:pPr>
            <a:r>
              <a:rPr altLang="zh-CN" lang="en-US" sz="1400">
                <a:solidFill>
                  <a:prstClr val="black"/>
                </a:solidFill>
                <a:latin charset="-122" pitchFamily="34" typeface="微软雅黑"/>
                <a:ea charset="-122" pitchFamily="34" typeface="微软雅黑"/>
              </a:rPr>
              <a:t>4 采取多种筹资措施，适度发展医疗设备；</a:t>
            </a:r>
          </a:p>
          <a:p>
            <a:pPr defTabSz="913996">
              <a:lnSpc>
                <a:spcPct val="250000"/>
              </a:lnSpc>
            </a:pPr>
            <a:r>
              <a:rPr altLang="zh-CN" lang="en-US" sz="1400">
                <a:solidFill>
                  <a:prstClr val="black"/>
                </a:solidFill>
                <a:latin charset="-122" pitchFamily="34" typeface="微软雅黑"/>
                <a:ea charset="-122" pitchFamily="34" typeface="微软雅黑"/>
              </a:rPr>
              <a:t>5 突出医院xx特色，深化xx科室建设；</a:t>
            </a:r>
          </a:p>
          <a:p>
            <a:pPr defTabSz="913996">
              <a:lnSpc>
                <a:spcPct val="250000"/>
              </a:lnSpc>
            </a:pPr>
            <a:r>
              <a:rPr altLang="zh-CN" lang="en-US" sz="1400">
                <a:solidFill>
                  <a:prstClr val="black"/>
                </a:solidFill>
                <a:latin charset="-122" pitchFamily="34" typeface="微软雅黑"/>
                <a:ea charset="-122" pitchFamily="34" typeface="微软雅黑"/>
              </a:rPr>
              <a:t>6 抓好医院基础设施建设，营造良好就医环境；</a:t>
            </a:r>
          </a:p>
          <a:p>
            <a:pPr defTabSz="913996">
              <a:lnSpc>
                <a:spcPct val="250000"/>
              </a:lnSpc>
            </a:pPr>
            <a:r>
              <a:rPr altLang="zh-CN" lang="en-US" sz="1400">
                <a:solidFill>
                  <a:prstClr val="black"/>
                </a:solidFill>
                <a:latin charset="-122" pitchFamily="34" typeface="微软雅黑"/>
                <a:ea charset="-122" pitchFamily="34" typeface="微软雅黑"/>
              </a:rPr>
              <a:t>7 积极开展社区服务，不断拓展医疗服务市场。</a:t>
            </a:r>
          </a:p>
        </p:txBody>
      </p:sp>
      <p:sp>
        <p:nvSpPr>
          <p:cNvPr id="7" name="矩形 6"/>
          <p:cNvSpPr/>
          <p:nvPr/>
        </p:nvSpPr>
        <p:spPr>
          <a:xfrm>
            <a:off x="912774" y="893"/>
            <a:ext cx="2159678" cy="68562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3996"/>
            <a:r>
              <a:rPr altLang="en-US" b="1" lang="zh-CN" sz="2799">
                <a:solidFill>
                  <a:prstClr val="white"/>
                </a:solidFill>
                <a:latin charset="-122" pitchFamily="34" typeface="微软雅黑"/>
                <a:ea charset="-122" pitchFamily="34" typeface="微软雅黑"/>
              </a:rPr>
              <a:t>战略定位</a:t>
            </a:r>
          </a:p>
        </p:txBody>
      </p:sp>
      <p:cxnSp>
        <p:nvCxnSpPr>
          <p:cNvPr id="9" name="直接连接符 8"/>
          <p:cNvCxnSpPr/>
          <p:nvPr/>
        </p:nvCxnSpPr>
        <p:spPr>
          <a:xfrm>
            <a:off x="0" y="686514"/>
            <a:ext cx="12188826" cy="0"/>
          </a:xfrm>
          <a:prstGeom prst="line">
            <a:avLst/>
          </a:prstGeom>
          <a:ln>
            <a:solidFill>
              <a:schemeClr val="bg1">
                <a:lumMod val="75000"/>
                <a:alpha val="50000"/>
              </a:schemeClr>
            </a:solidFill>
          </a:ln>
        </p:spPr>
        <p:style>
          <a:lnRef idx="1">
            <a:schemeClr val="accent1"/>
          </a:lnRef>
          <a:fillRef idx="0">
            <a:schemeClr val="accent1"/>
          </a:fillRef>
          <a:effectRef idx="0">
            <a:schemeClr val="accent1"/>
          </a:effectRef>
          <a:fontRef idx="minor">
            <a:schemeClr val="tx1"/>
          </a:fontRef>
        </p:style>
      </p:cxnSp>
      <p:pic>
        <p:nvPicPr>
          <p:cNvPr id="12" name="图片 11"/>
          <p:cNvPicPr>
            <a:picLocks noChangeAspect="1"/>
          </p:cNvPicPr>
          <p:nvPr/>
        </p:nvPicPr>
        <p:blipFill>
          <a:blip r:embed="rId2">
            <a:extLst>
              <a:ext uri="{28A0092B-C50C-407E-A947-70E740481C1C}">
                <a14:useLocalDpi val="0"/>
              </a:ext>
            </a:extLst>
          </a:blip>
          <a:stretch>
            <a:fillRect/>
          </a:stretch>
        </p:blipFill>
        <p:spPr>
          <a:xfrm flipH="1">
            <a:off x="5779137" y="1705981"/>
            <a:ext cx="5716057" cy="3810705"/>
          </a:xfrm>
          <a:prstGeom prst="rect">
            <a:avLst/>
          </a:prstGeom>
        </p:spPr>
      </p:pic>
      <p:graphicFrame>
        <p:nvGraphicFramePr>
          <p:cNvPr id="13" name="表格 12"/>
          <p:cNvGraphicFramePr>
            <a:graphicFrameLocks noGrp="1"/>
          </p:cNvGraphicFramePr>
          <p:nvPr>
            <p:extLst/>
          </p:nvPr>
        </p:nvGraphicFramePr>
        <p:xfrm>
          <a:off x="5736054" y="1777970"/>
          <a:ext cx="5716055" cy="3810708"/>
        </p:xfrm>
        <a:graphic>
          <a:graphicData uri="http://schemas.openxmlformats.org/drawingml/2006/table">
            <a:tbl>
              <a:tblPr bandRow="1" firstRow="1">
                <a:tableStyleId>{5C22544A-7EE6-4342-B048-85BDC9FD1C3A}</a:tableStyleId>
              </a:tblPr>
              <a:tblGrid>
                <a:gridCol w="1143211"/>
                <a:gridCol w="1143211"/>
                <a:gridCol w="1143211"/>
                <a:gridCol w="1143211"/>
                <a:gridCol w="1143211"/>
              </a:tblGrid>
              <a:tr h="952677">
                <a:tc>
                  <a:txBody>
                    <a:bodyPr vert="horz" wrap="square"/>
                    <a:lstStyle/>
                    <a:p>
                      <a:endParaRPr altLang="en-US" lang="zh-CN" sz="1400"/>
                    </a:p>
                  </a:txBody>
                  <a:tcPr marB="38589" marL="77179" marR="77179" marT="38589">
                    <a:lnR algn="ctr" cap="flat" cmpd="sng" w="19050">
                      <a:solidFill>
                        <a:srgbClr val="FFFFFF"/>
                      </a:solidFill>
                      <a:prstDash val="solid"/>
                      <a:round/>
                      <a:headEnd len="med" type="none" w="med"/>
                      <a:tailEnd len="med" type="none" w="med"/>
                    </a:lnR>
                    <a:lnB algn="ctr" cap="flat" cmpd="sng" w="19050">
                      <a:solidFill>
                        <a:srgbClr val="FFFFFF"/>
                      </a:solidFill>
                      <a:prstDash val="solid"/>
                      <a:round/>
                      <a:headEnd len="med" type="none" w="med"/>
                      <a:tailEnd len="med" type="none" w="med"/>
                    </a:lnB>
                    <a:solidFill>
                      <a:schemeClr val="bg1">
                        <a:alpha val="50000"/>
                      </a:schemeClr>
                    </a:solidFill>
                  </a:tcPr>
                </a:tc>
                <a:tc>
                  <a:txBody>
                    <a:bodyPr vert="horz" wrap="square"/>
                    <a:lstStyle/>
                    <a:p>
                      <a:endParaRPr altLang="en-US" lang="zh-CN" sz="1400"/>
                    </a:p>
                  </a:txBody>
                  <a:tcPr marB="38589" marL="77179" marR="77179" marT="38589">
                    <a:lnL algn="ctr" cap="flat" cmpd="sng" w="19050">
                      <a:solidFill>
                        <a:srgbClr val="FFFFFF"/>
                      </a:solidFill>
                      <a:prstDash val="solid"/>
                      <a:round/>
                      <a:headEnd len="med" type="none" w="med"/>
                      <a:tailEnd len="med" type="none" w="med"/>
                    </a:lnL>
                    <a:lnR algn="ctr" cap="flat" cmpd="sng" w="19050">
                      <a:solidFill>
                        <a:srgbClr val="FFFFFF"/>
                      </a:solidFill>
                      <a:prstDash val="solid"/>
                      <a:round/>
                      <a:headEnd len="med" type="none" w="med"/>
                      <a:tailEnd len="med" type="none" w="med"/>
                    </a:lnR>
                    <a:lnB algn="ctr" cap="flat" cmpd="sng" w="19050">
                      <a:solidFill>
                        <a:srgbClr val="FFFFFF"/>
                      </a:solidFill>
                      <a:prstDash val="solid"/>
                      <a:round/>
                      <a:headEnd len="med" type="none" w="med"/>
                      <a:tailEnd len="med" type="none" w="med"/>
                    </a:lnB>
                    <a:solidFill>
                      <a:schemeClr val="bg1">
                        <a:alpha val="0"/>
                      </a:schemeClr>
                    </a:solidFill>
                  </a:tcPr>
                </a:tc>
                <a:tc>
                  <a:txBody>
                    <a:bodyPr vert="horz" wrap="square"/>
                    <a:lstStyle/>
                    <a:p>
                      <a:endParaRPr altLang="en-US" lang="zh-CN" sz="1400"/>
                    </a:p>
                  </a:txBody>
                  <a:tcPr marB="38589" marL="77179" marR="77179" marT="38589">
                    <a:lnL algn="ctr" cap="flat" cmpd="sng" w="19050">
                      <a:solidFill>
                        <a:srgbClr val="FFFFFF"/>
                      </a:solidFill>
                      <a:prstDash val="solid"/>
                      <a:round/>
                      <a:headEnd len="med" type="none" w="med"/>
                      <a:tailEnd len="med" type="none" w="med"/>
                    </a:lnL>
                    <a:lnR algn="ctr" cap="flat" cmpd="sng" w="19050">
                      <a:solidFill>
                        <a:schemeClr val="bg1"/>
                      </a:solidFill>
                      <a:prstDash val="solid"/>
                      <a:round/>
                      <a:headEnd len="med" type="none" w="med"/>
                      <a:tailEnd len="med" type="none" w="med"/>
                    </a:lnR>
                    <a:lnB algn="ctr" cap="flat" cmpd="sng" w="19050">
                      <a:solidFill>
                        <a:schemeClr val="bg1"/>
                      </a:solidFill>
                      <a:prstDash val="solid"/>
                      <a:round/>
                      <a:headEnd len="med" type="none" w="med"/>
                      <a:tailEnd len="med" type="none" w="med"/>
                    </a:lnB>
                    <a:solidFill>
                      <a:schemeClr val="bg1">
                        <a:alpha val="0"/>
                      </a:schemeClr>
                    </a:solidFill>
                  </a:tcPr>
                </a:tc>
                <a:tc>
                  <a:txBody>
                    <a:bodyPr vert="horz" wrap="square"/>
                    <a:lstStyle/>
                    <a:p>
                      <a:endParaRPr altLang="en-US" lang="zh-CN" sz="1400"/>
                    </a:p>
                  </a:txBody>
                  <a:tcPr marB="38589" marL="77179" marR="77179" marT="38589">
                    <a:lnL algn="ctr" cap="flat" cmpd="sng" w="19050">
                      <a:solidFill>
                        <a:schemeClr val="bg1"/>
                      </a:solidFill>
                      <a:prstDash val="solid"/>
                      <a:round/>
                      <a:headEnd len="med" type="none" w="med"/>
                      <a:tailEnd len="med" type="none" w="med"/>
                    </a:lnL>
                    <a:lnR algn="ctr" cap="flat" cmpd="sng" w="19050">
                      <a:solidFill>
                        <a:srgbClr val="FFFFFF"/>
                      </a:solidFill>
                      <a:prstDash val="solid"/>
                      <a:round/>
                      <a:headEnd len="med" type="none" w="med"/>
                      <a:tailEnd len="med" type="none" w="med"/>
                    </a:lnR>
                    <a:lnB algn="ctr" cap="flat" cmpd="sng" w="19050">
                      <a:solidFill>
                        <a:srgbClr val="FFFFFF"/>
                      </a:solidFill>
                      <a:prstDash val="solid"/>
                      <a:round/>
                      <a:headEnd len="med" type="none" w="med"/>
                      <a:tailEnd len="med" type="none" w="med"/>
                    </a:lnB>
                    <a:solidFill>
                      <a:schemeClr val="bg1">
                        <a:alpha val="70000"/>
                      </a:schemeClr>
                    </a:solidFill>
                  </a:tcPr>
                </a:tc>
                <a:tc>
                  <a:txBody>
                    <a:bodyPr vert="horz" wrap="square"/>
                    <a:lstStyle/>
                    <a:p>
                      <a:endParaRPr altLang="en-US" lang="zh-CN" sz="1400"/>
                    </a:p>
                  </a:txBody>
                  <a:tcPr marB="38589" marL="77179" marR="77179" marT="38589">
                    <a:lnL algn="ctr" cap="flat" cmpd="sng" w="19050">
                      <a:solidFill>
                        <a:srgbClr val="FFFFFF"/>
                      </a:solidFill>
                      <a:prstDash val="solid"/>
                      <a:round/>
                      <a:headEnd len="med" type="none" w="med"/>
                      <a:tailEnd len="med" type="none" w="med"/>
                    </a:lnL>
                    <a:lnB algn="ctr" cap="flat" cmpd="sng" w="19050">
                      <a:solidFill>
                        <a:srgbClr val="FFFFFF"/>
                      </a:solidFill>
                      <a:prstDash val="solid"/>
                      <a:round/>
                      <a:headEnd len="med" type="none" w="med"/>
                      <a:tailEnd len="med" type="none" w="med"/>
                    </a:lnB>
                    <a:solidFill>
                      <a:schemeClr val="bg1">
                        <a:alpha val="0"/>
                      </a:schemeClr>
                    </a:solidFill>
                  </a:tcPr>
                </a:tc>
              </a:tr>
              <a:tr h="952677">
                <a:tc>
                  <a:txBody>
                    <a:bodyPr vert="horz" wrap="square"/>
                    <a:lstStyle/>
                    <a:p>
                      <a:endParaRPr altLang="en-US" lang="zh-CN" sz="1400"/>
                    </a:p>
                  </a:txBody>
                  <a:tcPr marB="38589" marL="77179" marR="77179" marT="38589">
                    <a:lnR algn="ctr" cap="flat" cmpd="sng" w="19050">
                      <a:solidFill>
                        <a:srgbClr val="FFFFFF"/>
                      </a:solidFill>
                      <a:prstDash val="solid"/>
                      <a:round/>
                      <a:headEnd len="med" type="none" w="med"/>
                      <a:tailEnd len="med" type="none" w="med"/>
                    </a:lnR>
                    <a:lnT algn="ctr" cap="flat" cmpd="sng" w="19050">
                      <a:solidFill>
                        <a:srgbClr val="FFFFFF"/>
                      </a:solidFill>
                      <a:prstDash val="solid"/>
                      <a:round/>
                      <a:headEnd len="med" type="none" w="med"/>
                      <a:tailEnd len="med" type="none" w="med"/>
                    </a:lnT>
                    <a:lnB algn="ctr" cap="flat" cmpd="sng" w="19050">
                      <a:solidFill>
                        <a:srgbClr val="FFFFFF"/>
                      </a:solidFill>
                      <a:prstDash val="solid"/>
                      <a:round/>
                      <a:headEnd len="med" type="none" w="med"/>
                      <a:tailEnd len="med" type="none" w="med"/>
                    </a:lnB>
                    <a:solidFill>
                      <a:schemeClr val="bg1">
                        <a:alpha val="0"/>
                      </a:schemeClr>
                    </a:solidFill>
                  </a:tcPr>
                </a:tc>
                <a:tc>
                  <a:txBody>
                    <a:bodyPr vert="horz" wrap="square"/>
                    <a:lstStyle/>
                    <a:p>
                      <a:endParaRPr altLang="en-US" lang="zh-CN" sz="1400"/>
                    </a:p>
                  </a:txBody>
                  <a:tcPr marB="38589" marL="77179" marR="77179" marT="38589">
                    <a:lnL algn="ctr" cap="flat" cmpd="sng" w="19050">
                      <a:solidFill>
                        <a:srgbClr val="FFFFFF"/>
                      </a:solidFill>
                      <a:prstDash val="solid"/>
                      <a:round/>
                      <a:headEnd len="med" type="none" w="med"/>
                      <a:tailEnd len="med" type="none" w="med"/>
                    </a:lnL>
                    <a:lnR algn="ctr" cap="flat" cmpd="sng" w="19050">
                      <a:solidFill>
                        <a:srgbClr val="FFFFFF"/>
                      </a:solidFill>
                      <a:prstDash val="solid"/>
                      <a:round/>
                      <a:headEnd len="med" type="none" w="med"/>
                      <a:tailEnd len="med" type="none" w="med"/>
                    </a:lnR>
                    <a:lnT algn="ctr" cap="flat" cmpd="sng" w="19050">
                      <a:solidFill>
                        <a:srgbClr val="FFFFFF"/>
                      </a:solidFill>
                      <a:prstDash val="solid"/>
                      <a:round/>
                      <a:headEnd len="med" type="none" w="med"/>
                      <a:tailEnd len="med" type="none" w="med"/>
                    </a:lnT>
                    <a:lnB algn="ctr" cap="flat" cmpd="sng" w="19050">
                      <a:solidFill>
                        <a:srgbClr val="FFFFFF"/>
                      </a:solidFill>
                      <a:prstDash val="solid"/>
                      <a:round/>
                      <a:headEnd len="med" type="none" w="med"/>
                      <a:tailEnd len="med" type="none" w="med"/>
                    </a:lnB>
                    <a:solidFill>
                      <a:schemeClr val="bg1">
                        <a:alpha val="50000"/>
                      </a:schemeClr>
                    </a:solidFill>
                  </a:tcPr>
                </a:tc>
                <a:tc>
                  <a:txBody>
                    <a:bodyPr vert="horz" wrap="square"/>
                    <a:lstStyle/>
                    <a:p>
                      <a:endParaRPr altLang="en-US" lang="zh-CN" sz="1400"/>
                    </a:p>
                  </a:txBody>
                  <a:tcPr marB="38589" marL="77179" marR="77179" marT="38589">
                    <a:lnL algn="ctr" cap="flat" cmpd="sng" w="19050">
                      <a:solidFill>
                        <a:srgbClr val="FFFFFF"/>
                      </a:solidFill>
                      <a:prstDash val="solid"/>
                      <a:round/>
                      <a:headEnd len="med" type="none" w="med"/>
                      <a:tailEnd len="med" type="none" w="med"/>
                    </a:lnL>
                    <a:lnR algn="ctr" cap="flat" cmpd="sng" w="19050">
                      <a:solidFill>
                        <a:srgbClr val="FFFFFF"/>
                      </a:solidFill>
                      <a:prstDash val="solid"/>
                      <a:round/>
                      <a:headEnd len="med" type="none" w="med"/>
                      <a:tailEnd len="med" type="none" w="med"/>
                    </a:lnR>
                    <a:lnT algn="ctr" cap="flat" cmpd="sng" w="19050">
                      <a:solidFill>
                        <a:schemeClr val="bg1"/>
                      </a:solidFill>
                      <a:prstDash val="solid"/>
                      <a:round/>
                      <a:headEnd len="med" type="none" w="med"/>
                      <a:tailEnd len="med" type="none" w="med"/>
                    </a:lnT>
                    <a:lnB algn="ctr" cap="flat" cmpd="sng" w="19050">
                      <a:solidFill>
                        <a:srgbClr val="FFFFFF"/>
                      </a:solidFill>
                      <a:prstDash val="solid"/>
                      <a:round/>
                      <a:headEnd len="med" type="none" w="med"/>
                      <a:tailEnd len="med" type="none" w="med"/>
                    </a:lnB>
                    <a:solidFill>
                      <a:schemeClr val="bg1">
                        <a:alpha val="0"/>
                      </a:schemeClr>
                    </a:solidFill>
                  </a:tcPr>
                </a:tc>
                <a:tc>
                  <a:txBody>
                    <a:bodyPr vert="horz" wrap="square"/>
                    <a:lstStyle/>
                    <a:p>
                      <a:endParaRPr altLang="en-US" lang="zh-CN" sz="1400"/>
                    </a:p>
                  </a:txBody>
                  <a:tcPr marB="38589" marL="77179" marR="77179" marT="38589">
                    <a:lnL algn="ctr" cap="flat" cmpd="sng" w="19050">
                      <a:solidFill>
                        <a:srgbClr val="FFFFFF"/>
                      </a:solidFill>
                      <a:prstDash val="solid"/>
                      <a:round/>
                      <a:headEnd len="med" type="none" w="med"/>
                      <a:tailEnd len="med" type="none" w="med"/>
                    </a:lnL>
                    <a:lnR algn="ctr" cap="flat" cmpd="sng" w="19050">
                      <a:solidFill>
                        <a:srgbClr val="FFFFFF"/>
                      </a:solidFill>
                      <a:prstDash val="solid"/>
                      <a:round/>
                      <a:headEnd len="med" type="none" w="med"/>
                      <a:tailEnd len="med" type="none" w="med"/>
                    </a:lnR>
                    <a:lnT algn="ctr" cap="flat" cmpd="sng" w="19050">
                      <a:solidFill>
                        <a:srgbClr val="FFFFFF"/>
                      </a:solidFill>
                      <a:prstDash val="solid"/>
                      <a:round/>
                      <a:headEnd len="med" type="none" w="med"/>
                      <a:tailEnd len="med" type="none" w="med"/>
                    </a:lnT>
                    <a:lnB algn="ctr" cap="flat" cmpd="sng" w="19050">
                      <a:solidFill>
                        <a:srgbClr val="FFFFFF"/>
                      </a:solidFill>
                      <a:prstDash val="solid"/>
                      <a:round/>
                      <a:headEnd len="med" type="none" w="med"/>
                      <a:tailEnd len="med" type="none" w="med"/>
                    </a:lnB>
                    <a:solidFill>
                      <a:schemeClr val="bg1">
                        <a:alpha val="0"/>
                      </a:schemeClr>
                    </a:solidFill>
                  </a:tcPr>
                </a:tc>
                <a:tc>
                  <a:txBody>
                    <a:bodyPr vert="horz" wrap="square"/>
                    <a:lstStyle/>
                    <a:p>
                      <a:endParaRPr altLang="en-US" lang="zh-CN" sz="1400"/>
                    </a:p>
                  </a:txBody>
                  <a:tcPr marB="38589" marL="77179" marR="77179" marT="38589">
                    <a:lnL algn="ctr" cap="flat" cmpd="sng" w="19050">
                      <a:solidFill>
                        <a:srgbClr val="FFFFFF"/>
                      </a:solidFill>
                      <a:prstDash val="solid"/>
                      <a:round/>
                      <a:headEnd len="med" type="none" w="med"/>
                      <a:tailEnd len="med" type="none" w="med"/>
                    </a:lnL>
                    <a:lnT algn="ctr" cap="flat" cmpd="sng" w="19050">
                      <a:solidFill>
                        <a:srgbClr val="FFFFFF"/>
                      </a:solidFill>
                      <a:prstDash val="solid"/>
                      <a:round/>
                      <a:headEnd len="med" type="none" w="med"/>
                      <a:tailEnd len="med" type="none" w="med"/>
                    </a:lnT>
                    <a:lnB algn="ctr" cap="flat" cmpd="sng" w="19050">
                      <a:solidFill>
                        <a:srgbClr val="FFFFFF"/>
                      </a:solidFill>
                      <a:prstDash val="solid"/>
                      <a:round/>
                      <a:headEnd len="med" type="none" w="med"/>
                      <a:tailEnd len="med" type="none" w="med"/>
                    </a:lnB>
                    <a:solidFill>
                      <a:schemeClr val="bg1">
                        <a:alpha val="50000"/>
                      </a:schemeClr>
                    </a:solidFill>
                  </a:tcPr>
                </a:tc>
              </a:tr>
              <a:tr h="952677">
                <a:tc>
                  <a:txBody>
                    <a:bodyPr vert="horz" wrap="square"/>
                    <a:lstStyle/>
                    <a:p>
                      <a:endParaRPr altLang="en-US" lang="zh-CN" sz="1400"/>
                    </a:p>
                  </a:txBody>
                  <a:tcPr marB="38589" marL="77179" marR="77179" marT="38589">
                    <a:lnT algn="ctr" cap="flat" cmpd="sng" w="19050">
                      <a:solidFill>
                        <a:srgbClr val="FFFFFF"/>
                      </a:solidFill>
                      <a:prstDash val="solid"/>
                      <a:round/>
                      <a:headEnd len="med" type="none" w="med"/>
                      <a:tailEnd len="med" type="none" w="med"/>
                    </a:lnT>
                    <a:lnB algn="ctr" cap="flat" cmpd="sng" w="19050">
                      <a:solidFill>
                        <a:srgbClr val="FFFFFF"/>
                      </a:solidFill>
                      <a:prstDash val="solid"/>
                      <a:round/>
                      <a:headEnd len="med" type="none" w="med"/>
                      <a:tailEnd len="med" type="none" w="med"/>
                    </a:lnB>
                    <a:solidFill>
                      <a:schemeClr val="bg1">
                        <a:alpha val="0"/>
                      </a:schemeClr>
                    </a:solidFill>
                  </a:tcPr>
                </a:tc>
                <a:tc>
                  <a:txBody>
                    <a:bodyPr vert="horz" wrap="square"/>
                    <a:lstStyle/>
                    <a:p>
                      <a:endParaRPr altLang="en-US" lang="zh-CN" sz="1400"/>
                    </a:p>
                  </a:txBody>
                  <a:tcPr marB="38589" marL="77179" marR="77179" marT="38589">
                    <a:lnR algn="ctr" cap="flat" cmpd="sng" w="19050">
                      <a:solidFill>
                        <a:srgbClr val="FFFFFF"/>
                      </a:solidFill>
                      <a:prstDash val="solid"/>
                      <a:round/>
                      <a:headEnd len="med" type="none" w="med"/>
                      <a:tailEnd len="med" type="none" w="med"/>
                    </a:lnR>
                    <a:lnT algn="ctr" cap="flat" cmpd="sng" w="19050">
                      <a:solidFill>
                        <a:srgbClr val="FFFFFF"/>
                      </a:solidFill>
                      <a:prstDash val="solid"/>
                      <a:round/>
                      <a:headEnd len="med" type="none" w="med"/>
                      <a:tailEnd len="med" type="none" w="med"/>
                    </a:lnT>
                    <a:lnB algn="ctr" cap="flat" cmpd="sng" w="19050">
                      <a:solidFill>
                        <a:srgbClr val="FFFFFF"/>
                      </a:solidFill>
                      <a:prstDash val="solid"/>
                      <a:round/>
                      <a:headEnd len="med" type="none" w="med"/>
                      <a:tailEnd len="med" type="none" w="med"/>
                    </a:lnB>
                    <a:solidFill>
                      <a:schemeClr val="bg1">
                        <a:alpha val="0"/>
                      </a:schemeClr>
                    </a:solidFill>
                  </a:tcPr>
                </a:tc>
                <a:tc>
                  <a:txBody>
                    <a:bodyPr vert="horz" wrap="square"/>
                    <a:lstStyle/>
                    <a:p>
                      <a:endParaRPr altLang="en-US" lang="zh-CN" sz="1400"/>
                    </a:p>
                  </a:txBody>
                  <a:tcPr marB="38589" marL="77179" marR="77179" marT="38589">
                    <a:lnL algn="ctr" cap="flat" cmpd="sng" w="19050">
                      <a:solidFill>
                        <a:srgbClr val="FFFFFF"/>
                      </a:solidFill>
                      <a:prstDash val="solid"/>
                      <a:round/>
                      <a:headEnd len="med" type="none" w="med"/>
                      <a:tailEnd len="med" type="none" w="med"/>
                    </a:lnL>
                    <a:lnR algn="ctr" cap="flat" cmpd="sng" w="19050">
                      <a:solidFill>
                        <a:srgbClr val="FFFFFF"/>
                      </a:solidFill>
                      <a:prstDash val="solid"/>
                      <a:round/>
                      <a:headEnd len="med" type="none" w="med"/>
                      <a:tailEnd len="med" type="none" w="med"/>
                    </a:lnR>
                    <a:lnT algn="ctr" cap="flat" cmpd="sng" w="19050">
                      <a:solidFill>
                        <a:srgbClr val="FFFFFF"/>
                      </a:solidFill>
                      <a:prstDash val="solid"/>
                      <a:round/>
                      <a:headEnd len="med" type="none" w="med"/>
                      <a:tailEnd len="med" type="none" w="med"/>
                    </a:lnT>
                    <a:lnB algn="ctr" cap="flat" cmpd="sng" w="19050">
                      <a:solidFill>
                        <a:srgbClr val="FFFFFF"/>
                      </a:solidFill>
                      <a:prstDash val="solid"/>
                      <a:round/>
                      <a:headEnd len="med" type="none" w="med"/>
                      <a:tailEnd len="med" type="none" w="med"/>
                    </a:lnB>
                    <a:solidFill>
                      <a:schemeClr val="bg1">
                        <a:alpha val="50000"/>
                      </a:schemeClr>
                    </a:solidFill>
                  </a:tcPr>
                </a:tc>
                <a:tc>
                  <a:txBody>
                    <a:bodyPr vert="horz" wrap="square"/>
                    <a:lstStyle/>
                    <a:p>
                      <a:endParaRPr altLang="en-US" lang="zh-CN" sz="1400"/>
                    </a:p>
                  </a:txBody>
                  <a:tcPr marB="38589" marL="77179" marR="77179" marT="38589">
                    <a:lnL algn="ctr" cap="flat" cmpd="sng" w="19050">
                      <a:solidFill>
                        <a:srgbClr val="FFFFFF"/>
                      </a:solidFill>
                      <a:prstDash val="solid"/>
                      <a:round/>
                      <a:headEnd len="med" type="none" w="med"/>
                      <a:tailEnd len="med" type="none" w="med"/>
                    </a:lnL>
                    <a:lnR algn="ctr" cap="flat" cmpd="sng" w="19050">
                      <a:solidFill>
                        <a:srgbClr val="FFFFFF"/>
                      </a:solidFill>
                      <a:prstDash val="solid"/>
                      <a:round/>
                      <a:headEnd len="med" type="none" w="med"/>
                      <a:tailEnd len="med" type="none" w="med"/>
                    </a:lnR>
                    <a:lnT algn="ctr" cap="flat" cmpd="sng" w="19050">
                      <a:solidFill>
                        <a:srgbClr val="FFFFFF"/>
                      </a:solidFill>
                      <a:prstDash val="solid"/>
                      <a:round/>
                      <a:headEnd len="med" type="none" w="med"/>
                      <a:tailEnd len="med" type="none" w="med"/>
                    </a:lnT>
                    <a:lnB algn="ctr" cap="flat" cmpd="sng" w="19050">
                      <a:solidFill>
                        <a:srgbClr val="FFFFFF"/>
                      </a:solidFill>
                      <a:prstDash val="solid"/>
                      <a:round/>
                      <a:headEnd len="med" type="none" w="med"/>
                      <a:tailEnd len="med" type="none" w="med"/>
                    </a:lnB>
                    <a:solidFill>
                      <a:schemeClr val="bg1">
                        <a:alpha val="40000"/>
                      </a:schemeClr>
                    </a:solidFill>
                  </a:tcPr>
                </a:tc>
                <a:tc>
                  <a:txBody>
                    <a:bodyPr vert="horz" wrap="square"/>
                    <a:lstStyle/>
                    <a:p>
                      <a:endParaRPr altLang="en-US" lang="zh-CN" sz="1400"/>
                    </a:p>
                  </a:txBody>
                  <a:tcPr marB="38589" marL="77179" marR="77179" marT="38589">
                    <a:lnL algn="ctr" cap="flat" cmpd="sng" w="19050">
                      <a:solidFill>
                        <a:srgbClr val="FFFFFF"/>
                      </a:solidFill>
                      <a:prstDash val="solid"/>
                      <a:round/>
                      <a:headEnd len="med" type="none" w="med"/>
                      <a:tailEnd len="med" type="none" w="med"/>
                    </a:lnL>
                    <a:lnT algn="ctr" cap="flat" cmpd="sng" w="19050">
                      <a:solidFill>
                        <a:srgbClr val="FFFFFF"/>
                      </a:solidFill>
                      <a:prstDash val="solid"/>
                      <a:round/>
                      <a:headEnd len="med" type="none" w="med"/>
                      <a:tailEnd len="med" type="none" w="med"/>
                    </a:lnT>
                    <a:lnB algn="ctr" cap="flat" cmpd="sng" w="19050">
                      <a:solidFill>
                        <a:srgbClr val="FFFFFF"/>
                      </a:solidFill>
                      <a:prstDash val="solid"/>
                      <a:round/>
                      <a:headEnd len="med" type="none" w="med"/>
                      <a:tailEnd len="med" type="none" w="med"/>
                    </a:lnB>
                    <a:solidFill>
                      <a:schemeClr val="bg1">
                        <a:alpha val="0"/>
                      </a:schemeClr>
                    </a:solidFill>
                  </a:tcPr>
                </a:tc>
              </a:tr>
              <a:tr h="952677">
                <a:tc>
                  <a:txBody>
                    <a:bodyPr vert="horz" wrap="square"/>
                    <a:lstStyle/>
                    <a:p>
                      <a:endParaRPr altLang="en-US" lang="zh-CN" sz="1400"/>
                    </a:p>
                  </a:txBody>
                  <a:tcPr marB="38589" marL="77179" marR="77179" marT="38589">
                    <a:lnR algn="ctr" cap="flat" cmpd="sng" w="19050">
                      <a:solidFill>
                        <a:srgbClr val="FFFFFF"/>
                      </a:solidFill>
                      <a:prstDash val="solid"/>
                      <a:round/>
                      <a:headEnd len="med" type="none" w="med"/>
                      <a:tailEnd len="med" type="none" w="med"/>
                    </a:lnR>
                    <a:lnT algn="ctr" cap="flat" cmpd="sng" w="19050">
                      <a:solidFill>
                        <a:srgbClr val="FFFFFF"/>
                      </a:solidFill>
                      <a:prstDash val="solid"/>
                      <a:round/>
                      <a:headEnd len="med" type="none" w="med"/>
                      <a:tailEnd len="med" type="none" w="med"/>
                    </a:lnT>
                    <a:solidFill>
                      <a:schemeClr val="bg1">
                        <a:alpha val="0"/>
                      </a:schemeClr>
                    </a:solidFill>
                  </a:tcPr>
                </a:tc>
                <a:tc>
                  <a:txBody>
                    <a:bodyPr vert="horz" wrap="square"/>
                    <a:lstStyle/>
                    <a:p>
                      <a:endParaRPr altLang="en-US" lang="zh-CN" sz="1400"/>
                    </a:p>
                  </a:txBody>
                  <a:tcPr marB="38589" marL="77179" marR="77179" marT="38589">
                    <a:lnL algn="ctr" cap="flat" cmpd="sng" w="19050">
                      <a:solidFill>
                        <a:srgbClr val="FFFFFF"/>
                      </a:solidFill>
                      <a:prstDash val="solid"/>
                      <a:round/>
                      <a:headEnd len="med" type="none" w="med"/>
                      <a:tailEnd len="med" type="none" w="med"/>
                    </a:lnL>
                    <a:lnR algn="ctr" cap="flat" cmpd="sng" w="19050">
                      <a:solidFill>
                        <a:srgbClr val="FFFFFF"/>
                      </a:solidFill>
                      <a:prstDash val="solid"/>
                      <a:round/>
                      <a:headEnd len="med" type="none" w="med"/>
                      <a:tailEnd len="med" type="none" w="med"/>
                    </a:lnR>
                    <a:lnT algn="ctr" cap="flat" cmpd="sng" w="19050">
                      <a:solidFill>
                        <a:srgbClr val="FFFFFF"/>
                      </a:solidFill>
                      <a:prstDash val="solid"/>
                      <a:round/>
                      <a:headEnd len="med" type="none" w="med"/>
                      <a:tailEnd len="med" type="none" w="med"/>
                    </a:lnT>
                    <a:solidFill>
                      <a:schemeClr val="bg1">
                        <a:alpha val="70000"/>
                      </a:schemeClr>
                    </a:solidFill>
                  </a:tcPr>
                </a:tc>
                <a:tc>
                  <a:txBody>
                    <a:bodyPr vert="horz" wrap="square"/>
                    <a:lstStyle/>
                    <a:p>
                      <a:endParaRPr altLang="en-US" lang="zh-CN" sz="1400"/>
                    </a:p>
                  </a:txBody>
                  <a:tcPr marB="38589" marL="77179" marR="77179" marT="38589">
                    <a:lnL algn="ctr" cap="flat" cmpd="sng" w="19050">
                      <a:solidFill>
                        <a:srgbClr val="FFFFFF"/>
                      </a:solidFill>
                      <a:prstDash val="solid"/>
                      <a:round/>
                      <a:headEnd len="med" type="none" w="med"/>
                      <a:tailEnd len="med" type="none" w="med"/>
                    </a:lnL>
                    <a:lnT algn="ctr" cap="flat" cmpd="sng" w="19050">
                      <a:solidFill>
                        <a:srgbClr val="FFFFFF"/>
                      </a:solidFill>
                      <a:prstDash val="solid"/>
                      <a:round/>
                      <a:headEnd len="med" type="none" w="med"/>
                      <a:tailEnd len="med" type="none" w="med"/>
                    </a:lnT>
                    <a:solidFill>
                      <a:schemeClr val="bg1">
                        <a:alpha val="0"/>
                      </a:schemeClr>
                    </a:solidFill>
                  </a:tcPr>
                </a:tc>
                <a:tc>
                  <a:txBody>
                    <a:bodyPr vert="horz" wrap="square"/>
                    <a:lstStyle/>
                    <a:p>
                      <a:endParaRPr altLang="en-US" lang="zh-CN" sz="1400"/>
                    </a:p>
                  </a:txBody>
                  <a:tcPr marB="38589" marL="77179" marR="77179" marT="38589">
                    <a:lnR algn="ctr" cap="flat" cmpd="sng" w="19050">
                      <a:solidFill>
                        <a:srgbClr val="FFFFFF"/>
                      </a:solidFill>
                      <a:prstDash val="solid"/>
                      <a:round/>
                      <a:headEnd len="med" type="none" w="med"/>
                      <a:tailEnd len="med" type="none" w="med"/>
                    </a:lnR>
                    <a:lnT algn="ctr" cap="flat" cmpd="sng" w="19050">
                      <a:solidFill>
                        <a:srgbClr val="FFFFFF"/>
                      </a:solidFill>
                      <a:prstDash val="solid"/>
                      <a:round/>
                      <a:headEnd len="med" type="none" w="med"/>
                      <a:tailEnd len="med" type="none" w="med"/>
                    </a:lnT>
                    <a:solidFill>
                      <a:schemeClr val="bg1">
                        <a:alpha val="0"/>
                      </a:schemeClr>
                    </a:solidFill>
                  </a:tcPr>
                </a:tc>
                <a:tc>
                  <a:txBody>
                    <a:bodyPr vert="horz" wrap="square"/>
                    <a:lstStyle/>
                    <a:p>
                      <a:endParaRPr altLang="en-US" lang="zh-CN" sz="1400"/>
                    </a:p>
                  </a:txBody>
                  <a:tcPr marB="38589" marL="77179" marR="77179" marT="38589">
                    <a:lnL algn="ctr" cap="flat" cmpd="sng" w="19050">
                      <a:solidFill>
                        <a:srgbClr val="FFFFFF"/>
                      </a:solidFill>
                      <a:prstDash val="solid"/>
                      <a:round/>
                      <a:headEnd len="med" type="none" w="med"/>
                      <a:tailEnd len="med" type="none" w="med"/>
                    </a:lnL>
                    <a:lnT algn="ctr" cap="flat" cmpd="sng" w="19050">
                      <a:solidFill>
                        <a:srgbClr val="FFFFFF"/>
                      </a:solidFill>
                      <a:prstDash val="solid"/>
                      <a:round/>
                      <a:headEnd len="med" type="none" w="med"/>
                      <a:tailEnd len="med" type="none" w="med"/>
                    </a:lnT>
                    <a:solidFill>
                      <a:schemeClr val="bg1">
                        <a:alpha val="0"/>
                      </a:schemeClr>
                    </a:solidFill>
                  </a:tcPr>
                </a:tc>
              </a:tr>
            </a:tbl>
          </a:graphicData>
        </a:graphic>
      </p:graphicFrame>
    </p:spTree>
    <p:extLst>
      <p:ext uri="{BB962C8B-B14F-4D97-AF65-F5344CB8AC3E}">
        <p14:creationId val="2002806187"/>
      </p:ext>
    </p:extLst>
  </p:cSld>
  <p:clrMapOvr>
    <a:masterClrMapping/>
  </p:clrMapOvr>
  <p:transition spd="slow">
    <p:wipe/>
  </p:transition>
  <p:timing/>
</p:sld>
</file>

<file path=ppt/slides/slide5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 name="图片 1"/>
          <p:cNvPicPr>
            <a:picLocks noChangeAspect="1"/>
          </p:cNvPicPr>
          <p:nvPr/>
        </p:nvPicPr>
        <p:blipFill>
          <a:blip r:embed="rId2">
            <a:extLst>
              <a:ext uri="{28A0092B-C50C-407E-A947-70E740481C1C}">
                <a14:useLocalDpi val="0"/>
              </a:ext>
            </a:extLst>
          </a:blip>
          <a:stretch>
            <a:fillRect/>
          </a:stretch>
        </p:blipFill>
        <p:spPr>
          <a:xfrm>
            <a:off x="2786744" y="0"/>
            <a:ext cx="9405256" cy="7053942"/>
          </a:xfrm>
          <a:prstGeom prst="rect">
            <a:avLst/>
          </a:prstGeom>
        </p:spPr>
      </p:pic>
      <p:pic>
        <p:nvPicPr>
          <p:cNvPr id="4" name="图片 3"/>
          <p:cNvPicPr>
            <a:picLocks noChangeAspect="1"/>
          </p:cNvPicPr>
          <p:nvPr/>
        </p:nvPicPr>
        <p:blipFill>
          <a:blip r:embed="rId2">
            <a:extLst>
              <a:ext uri="{28A0092B-C50C-407E-A947-70E740481C1C}">
                <a14:useLocalDpi val="0"/>
              </a:ext>
            </a:extLst>
          </a:blip>
          <a:srcRect l="-1" r="67014"/>
          <a:stretch>
            <a:fillRect/>
          </a:stretch>
        </p:blipFill>
        <p:spPr>
          <a:xfrm>
            <a:off x="1" y="-10885"/>
            <a:ext cx="3102427" cy="7053942"/>
          </a:xfrm>
          <a:prstGeom prst="rect">
            <a:avLst/>
          </a:prstGeom>
        </p:spPr>
      </p:pic>
      <p:sp>
        <p:nvSpPr>
          <p:cNvPr id="3" name="文本框 2"/>
          <p:cNvSpPr txBox="1"/>
          <p:nvPr/>
        </p:nvSpPr>
        <p:spPr>
          <a:xfrm>
            <a:off x="631369" y="1724602"/>
            <a:ext cx="5388429" cy="4663440"/>
          </a:xfrm>
          <a:prstGeom prst="rect">
            <a:avLst/>
          </a:prstGeom>
          <a:noFill/>
        </p:spPr>
        <p:txBody>
          <a:bodyPr rtlCol="0" wrap="square">
            <a:spAutoFit/>
          </a:bodyPr>
          <a:lstStyle/>
          <a:p>
            <a:pPr>
              <a:lnSpc>
                <a:spcPct val="250000"/>
              </a:lnSpc>
            </a:pPr>
            <a:r>
              <a:rPr altLang="en-US" lang="zh-CN" smtClean="0" sz="2400">
                <a:latin charset="-122" pitchFamily="34" typeface="微软雅黑"/>
                <a:ea charset="-122" pitchFamily="34" typeface="微软雅黑"/>
              </a:rPr>
              <a:t>      《新三甲医院评审标准》导入第三方病患满意度评价机制，更好地找出医疗工作的差距与不足，能为医院改进服务质量提供更加全面、客观、公正的信息。</a:t>
            </a:r>
          </a:p>
        </p:txBody>
      </p:sp>
    </p:spTree>
    <p:extLst>
      <p:ext uri="{BB962C8B-B14F-4D97-AF65-F5344CB8AC3E}">
        <p14:creationId val="3047711601"/>
      </p:ext>
    </p:extLst>
  </p:cSld>
  <p:clrMapOvr>
    <a:masterClrMapping/>
  </p:clrMapOvr>
  <mc:AlternateContent>
    <mc:Choice Requires="p14">
      <p:transition p14:dur="2000" spd="slow"/>
    </mc:Choice>
    <mc:Fallback>
      <p:transition spd="slow"/>
    </mc:Fallback>
  </mc:AlternateContent>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矩形 3"/>
          <p:cNvSpPr/>
          <p:nvPr/>
        </p:nvSpPr>
        <p:spPr>
          <a:xfrm>
            <a:off x="912774" y="893"/>
            <a:ext cx="2159678" cy="68562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3996"/>
            <a:r>
              <a:rPr altLang="en-US" b="1" lang="zh-CN" sz="2799">
                <a:solidFill>
                  <a:prstClr val="white"/>
                </a:solidFill>
                <a:latin charset="-122" pitchFamily="34" typeface="微软雅黑"/>
                <a:ea charset="-122" pitchFamily="34" typeface="微软雅黑"/>
              </a:rPr>
              <a:t>战略定位</a:t>
            </a:r>
          </a:p>
        </p:txBody>
      </p:sp>
      <p:cxnSp>
        <p:nvCxnSpPr>
          <p:cNvPr id="5" name="直接连接符 4"/>
          <p:cNvCxnSpPr/>
          <p:nvPr/>
        </p:nvCxnSpPr>
        <p:spPr>
          <a:xfrm>
            <a:off x="0" y="686514"/>
            <a:ext cx="12188826" cy="0"/>
          </a:xfrm>
          <a:prstGeom prst="line">
            <a:avLst/>
          </a:prstGeom>
          <a:ln>
            <a:solidFill>
              <a:schemeClr val="bg1">
                <a:lumMod val="75000"/>
                <a:alpha val="50000"/>
              </a:schemeClr>
            </a:solidFill>
          </a:ln>
        </p:spPr>
        <p:style>
          <a:lnRef idx="1">
            <a:schemeClr val="accent1"/>
          </a:lnRef>
          <a:fillRef idx="0">
            <a:schemeClr val="accent1"/>
          </a:fillRef>
          <a:effectRef idx="0">
            <a:schemeClr val="accent1"/>
          </a:effectRef>
          <a:fontRef idx="minor">
            <a:schemeClr val="tx1"/>
          </a:fontRef>
        </p:style>
      </p:cxnSp>
      <p:sp>
        <p:nvSpPr>
          <p:cNvPr id="10" name="文本框 9"/>
          <p:cNvSpPr txBox="1"/>
          <p:nvPr/>
        </p:nvSpPr>
        <p:spPr>
          <a:xfrm>
            <a:off x="1128742" y="2119670"/>
            <a:ext cx="2524828" cy="396088"/>
          </a:xfrm>
          <a:prstGeom prst="rect">
            <a:avLst/>
          </a:prstGeom>
          <a:noFill/>
        </p:spPr>
        <p:txBody>
          <a:bodyPr rtlCol="0" wrap="square">
            <a:spAutoFit/>
          </a:bodyPr>
          <a:lstStyle/>
          <a:p>
            <a:pPr defTabSz="913996" indent="-285664" marL="285664">
              <a:buClr>
                <a:srgbClr val="1F497D"/>
              </a:buClr>
              <a:buFont charset="2" panose="05000000000000000000" pitchFamily="2" typeface="Wingdings"/>
              <a:buChar char="p"/>
            </a:pPr>
            <a:r>
              <a:rPr altLang="en-US" lang="zh-CN" sz="1999">
                <a:solidFill>
                  <a:srgbClr val="1F497D"/>
                </a:solidFill>
                <a:latin charset="-122" pitchFamily="34" typeface="微软雅黑"/>
                <a:ea charset="-122" pitchFamily="34" typeface="微软雅黑"/>
              </a:rPr>
              <a:t>医院使命</a:t>
            </a:r>
          </a:p>
        </p:txBody>
      </p:sp>
      <p:sp>
        <p:nvSpPr>
          <p:cNvPr id="11" name="文本框 10"/>
          <p:cNvSpPr txBox="1"/>
          <p:nvPr/>
        </p:nvSpPr>
        <p:spPr>
          <a:xfrm>
            <a:off x="2995258" y="2119671"/>
            <a:ext cx="2524828" cy="396088"/>
          </a:xfrm>
          <a:prstGeom prst="rect">
            <a:avLst/>
          </a:prstGeom>
          <a:noFill/>
        </p:spPr>
        <p:txBody>
          <a:bodyPr rtlCol="0" wrap="square">
            <a:spAutoFit/>
          </a:bodyPr>
          <a:lstStyle>
            <a:defPPr>
              <a:defRPr lang="zh-CN"/>
            </a:defPPr>
            <a:lvl1pPr indent="-285750" marL="285750">
              <a:buClr>
                <a:schemeClr val="tx2"/>
              </a:buClr>
              <a:buFont charset="2" panose="05000000000000000000" pitchFamily="2" typeface="Wingdings"/>
              <a:buChar char="p"/>
              <a:defRPr sz="2000">
                <a:solidFill>
                  <a:schemeClr val="tx2"/>
                </a:solidFill>
                <a:latin charset="-122" pitchFamily="34" typeface="微软雅黑"/>
                <a:ea charset="-122" pitchFamily="34" typeface="微软雅黑"/>
              </a:defRPr>
            </a:lvl1pPr>
          </a:lstStyle>
          <a:p>
            <a:pPr defTabSz="913996">
              <a:buClr>
                <a:srgbClr val="1F497D"/>
              </a:buClr>
            </a:pPr>
            <a:r>
              <a:rPr altLang="en-US" lang="zh-CN" sz="1999">
                <a:solidFill>
                  <a:srgbClr val="1F497D"/>
                </a:solidFill>
              </a:rPr>
              <a:t>发展愿景</a:t>
            </a:r>
          </a:p>
        </p:txBody>
      </p:sp>
      <p:sp>
        <p:nvSpPr>
          <p:cNvPr id="12" name="文本框 11"/>
          <p:cNvSpPr txBox="1"/>
          <p:nvPr/>
        </p:nvSpPr>
        <p:spPr>
          <a:xfrm>
            <a:off x="1128742" y="3141043"/>
            <a:ext cx="2524828" cy="396088"/>
          </a:xfrm>
          <a:prstGeom prst="rect">
            <a:avLst/>
          </a:prstGeom>
          <a:noFill/>
        </p:spPr>
        <p:txBody>
          <a:bodyPr rtlCol="0" wrap="square">
            <a:spAutoFit/>
          </a:bodyPr>
          <a:lstStyle>
            <a:defPPr>
              <a:defRPr lang="zh-CN"/>
            </a:defPPr>
            <a:lvl1pPr indent="-285750" marL="285750">
              <a:buClr>
                <a:schemeClr val="tx2"/>
              </a:buClr>
              <a:buFont charset="2" panose="05000000000000000000" pitchFamily="2" typeface="Wingdings"/>
              <a:buChar char="p"/>
              <a:defRPr sz="2000">
                <a:solidFill>
                  <a:schemeClr val="tx2"/>
                </a:solidFill>
                <a:latin charset="-122" pitchFamily="34" typeface="微软雅黑"/>
                <a:ea charset="-122" pitchFamily="34" typeface="微软雅黑"/>
              </a:defRPr>
            </a:lvl1pPr>
          </a:lstStyle>
          <a:p>
            <a:pPr defTabSz="913996">
              <a:buClr>
                <a:srgbClr val="1F497D"/>
              </a:buClr>
            </a:pPr>
            <a:r>
              <a:rPr altLang="en-US" lang="zh-CN" sz="1999">
                <a:solidFill>
                  <a:srgbClr val="1F497D"/>
                </a:solidFill>
              </a:rPr>
              <a:t>服务理念</a:t>
            </a:r>
          </a:p>
        </p:txBody>
      </p:sp>
      <p:sp>
        <p:nvSpPr>
          <p:cNvPr id="13" name="文本框 12"/>
          <p:cNvSpPr txBox="1"/>
          <p:nvPr/>
        </p:nvSpPr>
        <p:spPr>
          <a:xfrm>
            <a:off x="2969509" y="3141043"/>
            <a:ext cx="2524828" cy="396088"/>
          </a:xfrm>
          <a:prstGeom prst="rect">
            <a:avLst/>
          </a:prstGeom>
          <a:noFill/>
        </p:spPr>
        <p:txBody>
          <a:bodyPr rtlCol="0" wrap="square">
            <a:spAutoFit/>
          </a:bodyPr>
          <a:lstStyle>
            <a:defPPr>
              <a:defRPr lang="zh-CN"/>
            </a:defPPr>
            <a:lvl1pPr indent="-285750" marL="285750">
              <a:buClr>
                <a:schemeClr val="tx2"/>
              </a:buClr>
              <a:buFont charset="2" panose="05000000000000000000" pitchFamily="2" typeface="Wingdings"/>
              <a:buChar char="p"/>
              <a:defRPr sz="2000">
                <a:solidFill>
                  <a:schemeClr val="tx2"/>
                </a:solidFill>
                <a:latin charset="-122" pitchFamily="34" typeface="微软雅黑"/>
                <a:ea charset="-122" pitchFamily="34" typeface="微软雅黑"/>
              </a:defRPr>
            </a:lvl1pPr>
          </a:lstStyle>
          <a:p>
            <a:pPr defTabSz="913996">
              <a:buClr>
                <a:srgbClr val="1F497D"/>
              </a:buClr>
            </a:pPr>
            <a:r>
              <a:rPr altLang="en-US" lang="zh-CN" sz="1999">
                <a:solidFill>
                  <a:srgbClr val="1F497D"/>
                </a:solidFill>
              </a:rPr>
              <a:t>经营理念</a:t>
            </a:r>
          </a:p>
        </p:txBody>
      </p:sp>
      <p:sp>
        <p:nvSpPr>
          <p:cNvPr id="15" name="文本框 14"/>
          <p:cNvSpPr txBox="1"/>
          <p:nvPr/>
        </p:nvSpPr>
        <p:spPr>
          <a:xfrm>
            <a:off x="1128742" y="4252811"/>
            <a:ext cx="2524828" cy="396088"/>
          </a:xfrm>
          <a:prstGeom prst="rect">
            <a:avLst/>
          </a:prstGeom>
          <a:noFill/>
        </p:spPr>
        <p:txBody>
          <a:bodyPr rtlCol="0" wrap="square">
            <a:spAutoFit/>
          </a:bodyPr>
          <a:lstStyle>
            <a:defPPr>
              <a:defRPr lang="zh-CN"/>
            </a:defPPr>
            <a:lvl1pPr indent="-285750" marL="285750">
              <a:buClr>
                <a:schemeClr val="tx2"/>
              </a:buClr>
              <a:buFont charset="2" panose="05000000000000000000" pitchFamily="2" typeface="Wingdings"/>
              <a:buChar char="p"/>
              <a:defRPr sz="2000">
                <a:solidFill>
                  <a:schemeClr val="tx2"/>
                </a:solidFill>
                <a:latin charset="-122" pitchFamily="34" typeface="微软雅黑"/>
                <a:ea charset="-122" pitchFamily="34" typeface="微软雅黑"/>
              </a:defRPr>
            </a:lvl1pPr>
          </a:lstStyle>
          <a:p>
            <a:pPr defTabSz="913996">
              <a:buClr>
                <a:srgbClr val="1F497D"/>
              </a:buClr>
            </a:pPr>
            <a:r>
              <a:rPr altLang="en-US" lang="zh-CN" sz="1999">
                <a:solidFill>
                  <a:srgbClr val="1F497D"/>
                </a:solidFill>
              </a:rPr>
              <a:t>管理理念</a:t>
            </a:r>
          </a:p>
        </p:txBody>
      </p:sp>
      <p:sp>
        <p:nvSpPr>
          <p:cNvPr id="17" name="文本框 16"/>
          <p:cNvSpPr txBox="1"/>
          <p:nvPr/>
        </p:nvSpPr>
        <p:spPr>
          <a:xfrm>
            <a:off x="2995258" y="4252811"/>
            <a:ext cx="2524828" cy="396088"/>
          </a:xfrm>
          <a:prstGeom prst="rect">
            <a:avLst/>
          </a:prstGeom>
          <a:noFill/>
        </p:spPr>
        <p:txBody>
          <a:bodyPr rtlCol="0" wrap="square">
            <a:spAutoFit/>
          </a:bodyPr>
          <a:lstStyle>
            <a:defPPr>
              <a:defRPr lang="zh-CN"/>
            </a:defPPr>
            <a:lvl1pPr indent="-285750" marL="285750">
              <a:buClr>
                <a:schemeClr val="tx2"/>
              </a:buClr>
              <a:buFont charset="2" panose="05000000000000000000" pitchFamily="2" typeface="Wingdings"/>
              <a:buChar char="p"/>
              <a:defRPr sz="2000">
                <a:solidFill>
                  <a:schemeClr val="tx2"/>
                </a:solidFill>
                <a:latin charset="-122" pitchFamily="34" typeface="微软雅黑"/>
                <a:ea charset="-122" pitchFamily="34" typeface="微软雅黑"/>
              </a:defRPr>
            </a:lvl1pPr>
          </a:lstStyle>
          <a:p>
            <a:pPr defTabSz="913996">
              <a:buClr>
                <a:srgbClr val="1F497D"/>
              </a:buClr>
            </a:pPr>
            <a:r>
              <a:rPr altLang="en-US" lang="zh-CN" sz="1999">
                <a:solidFill>
                  <a:srgbClr val="1F497D"/>
                </a:solidFill>
              </a:rPr>
              <a:t>员工理念</a:t>
            </a:r>
          </a:p>
        </p:txBody>
      </p:sp>
      <p:pic>
        <p:nvPicPr>
          <p:cNvPr id="21" name="图片 20"/>
          <p:cNvPicPr>
            <a:picLocks noChangeAspect="1"/>
          </p:cNvPicPr>
          <p:nvPr/>
        </p:nvPicPr>
        <p:blipFill>
          <a:blip r:embed="rId2">
            <a:extLst>
              <a:ext uri="{28A0092B-C50C-407E-A947-70E740481C1C}">
                <a14:useLocalDpi val="0"/>
              </a:ext>
            </a:extLst>
          </a:blip>
          <a:srcRect b="12100" l="6901"/>
          <a:stretch>
            <a:fillRect/>
          </a:stretch>
        </p:blipFill>
        <p:spPr>
          <a:xfrm>
            <a:off x="5736054" y="1752910"/>
            <a:ext cx="5732091" cy="3835768"/>
          </a:xfrm>
          <a:prstGeom prst="rect">
            <a:avLst/>
          </a:prstGeom>
        </p:spPr>
      </p:pic>
      <p:graphicFrame>
        <p:nvGraphicFramePr>
          <p:cNvPr id="20" name="表格 19"/>
          <p:cNvGraphicFramePr>
            <a:graphicFrameLocks noGrp="1"/>
          </p:cNvGraphicFramePr>
          <p:nvPr>
            <p:extLst/>
          </p:nvPr>
        </p:nvGraphicFramePr>
        <p:xfrm>
          <a:off x="5736054" y="1777970"/>
          <a:ext cx="5716055" cy="3810708"/>
        </p:xfrm>
        <a:graphic>
          <a:graphicData uri="http://schemas.openxmlformats.org/drawingml/2006/table">
            <a:tbl>
              <a:tblPr bandRow="1" firstRow="1">
                <a:tableStyleId>{5C22544A-7EE6-4342-B048-85BDC9FD1C3A}</a:tableStyleId>
              </a:tblPr>
              <a:tblGrid>
                <a:gridCol w="1143211"/>
                <a:gridCol w="1143211"/>
                <a:gridCol w="1143211"/>
                <a:gridCol w="1143211"/>
                <a:gridCol w="1143211"/>
              </a:tblGrid>
              <a:tr h="952677">
                <a:tc>
                  <a:txBody>
                    <a:bodyPr vert="horz" wrap="square"/>
                    <a:lstStyle/>
                    <a:p>
                      <a:endParaRPr altLang="en-US" lang="zh-CN" sz="1400"/>
                    </a:p>
                  </a:txBody>
                  <a:tcPr marB="38589" marL="77179" marR="77179" marT="38589">
                    <a:lnR algn="ctr" cap="flat" cmpd="sng" w="19050">
                      <a:solidFill>
                        <a:srgbClr val="FFFFFF"/>
                      </a:solidFill>
                      <a:prstDash val="solid"/>
                      <a:round/>
                      <a:headEnd len="med" type="none" w="med"/>
                      <a:tailEnd len="med" type="none" w="med"/>
                    </a:lnR>
                    <a:lnB algn="ctr" cap="flat" cmpd="sng" w="19050">
                      <a:solidFill>
                        <a:srgbClr val="FFFFFF"/>
                      </a:solidFill>
                      <a:prstDash val="solid"/>
                      <a:round/>
                      <a:headEnd len="med" type="none" w="med"/>
                      <a:tailEnd len="med" type="none" w="med"/>
                    </a:lnB>
                    <a:solidFill>
                      <a:schemeClr val="bg1">
                        <a:alpha val="50000"/>
                      </a:schemeClr>
                    </a:solidFill>
                  </a:tcPr>
                </a:tc>
                <a:tc>
                  <a:txBody>
                    <a:bodyPr vert="horz" wrap="square"/>
                    <a:lstStyle/>
                    <a:p>
                      <a:endParaRPr altLang="en-US" lang="zh-CN" sz="1400"/>
                    </a:p>
                  </a:txBody>
                  <a:tcPr marB="38589" marL="77179" marR="77179" marT="38589">
                    <a:lnL algn="ctr" cap="flat" cmpd="sng" w="19050">
                      <a:solidFill>
                        <a:srgbClr val="FFFFFF"/>
                      </a:solidFill>
                      <a:prstDash val="solid"/>
                      <a:round/>
                      <a:headEnd len="med" type="none" w="med"/>
                      <a:tailEnd len="med" type="none" w="med"/>
                    </a:lnL>
                    <a:lnR algn="ctr" cap="flat" cmpd="sng" w="19050">
                      <a:solidFill>
                        <a:srgbClr val="FFFFFF"/>
                      </a:solidFill>
                      <a:prstDash val="solid"/>
                      <a:round/>
                      <a:headEnd len="med" type="none" w="med"/>
                      <a:tailEnd len="med" type="none" w="med"/>
                    </a:lnR>
                    <a:lnB algn="ctr" cap="flat" cmpd="sng" w="19050">
                      <a:solidFill>
                        <a:srgbClr val="FFFFFF"/>
                      </a:solidFill>
                      <a:prstDash val="solid"/>
                      <a:round/>
                      <a:headEnd len="med" type="none" w="med"/>
                      <a:tailEnd len="med" type="none" w="med"/>
                    </a:lnB>
                    <a:solidFill>
                      <a:schemeClr val="bg1">
                        <a:alpha val="0"/>
                      </a:schemeClr>
                    </a:solidFill>
                  </a:tcPr>
                </a:tc>
                <a:tc>
                  <a:txBody>
                    <a:bodyPr vert="horz" wrap="square"/>
                    <a:lstStyle/>
                    <a:p>
                      <a:endParaRPr altLang="en-US" lang="zh-CN" sz="1400"/>
                    </a:p>
                  </a:txBody>
                  <a:tcPr marB="38589" marL="77179" marR="77179" marT="38589">
                    <a:lnL algn="ctr" cap="flat" cmpd="sng" w="19050">
                      <a:solidFill>
                        <a:srgbClr val="FFFFFF"/>
                      </a:solidFill>
                      <a:prstDash val="solid"/>
                      <a:round/>
                      <a:headEnd len="med" type="none" w="med"/>
                      <a:tailEnd len="med" type="none" w="med"/>
                    </a:lnL>
                    <a:lnR algn="ctr" cap="flat" cmpd="sng" w="19050">
                      <a:solidFill>
                        <a:schemeClr val="bg1"/>
                      </a:solidFill>
                      <a:prstDash val="solid"/>
                      <a:round/>
                      <a:headEnd len="med" type="none" w="med"/>
                      <a:tailEnd len="med" type="none" w="med"/>
                    </a:lnR>
                    <a:lnB algn="ctr" cap="flat" cmpd="sng" w="19050">
                      <a:solidFill>
                        <a:schemeClr val="bg1"/>
                      </a:solidFill>
                      <a:prstDash val="solid"/>
                      <a:round/>
                      <a:headEnd len="med" type="none" w="med"/>
                      <a:tailEnd len="med" type="none" w="med"/>
                    </a:lnB>
                    <a:solidFill>
                      <a:schemeClr val="bg1">
                        <a:alpha val="0"/>
                      </a:schemeClr>
                    </a:solidFill>
                  </a:tcPr>
                </a:tc>
                <a:tc>
                  <a:txBody>
                    <a:bodyPr vert="horz" wrap="square"/>
                    <a:lstStyle/>
                    <a:p>
                      <a:endParaRPr altLang="en-US" lang="zh-CN" sz="1400"/>
                    </a:p>
                  </a:txBody>
                  <a:tcPr marB="38589" marL="77179" marR="77179" marT="38589">
                    <a:lnL algn="ctr" cap="flat" cmpd="sng" w="19050">
                      <a:solidFill>
                        <a:schemeClr val="bg1"/>
                      </a:solidFill>
                      <a:prstDash val="solid"/>
                      <a:round/>
                      <a:headEnd len="med" type="none" w="med"/>
                      <a:tailEnd len="med" type="none" w="med"/>
                    </a:lnL>
                    <a:lnR algn="ctr" cap="flat" cmpd="sng" w="19050">
                      <a:solidFill>
                        <a:srgbClr val="FFFFFF"/>
                      </a:solidFill>
                      <a:prstDash val="solid"/>
                      <a:round/>
                      <a:headEnd len="med" type="none" w="med"/>
                      <a:tailEnd len="med" type="none" w="med"/>
                    </a:lnR>
                    <a:lnB algn="ctr" cap="flat" cmpd="sng" w="19050">
                      <a:solidFill>
                        <a:srgbClr val="FFFFFF"/>
                      </a:solidFill>
                      <a:prstDash val="solid"/>
                      <a:round/>
                      <a:headEnd len="med" type="none" w="med"/>
                      <a:tailEnd len="med" type="none" w="med"/>
                    </a:lnB>
                    <a:solidFill>
                      <a:schemeClr val="bg1">
                        <a:alpha val="70000"/>
                      </a:schemeClr>
                    </a:solidFill>
                  </a:tcPr>
                </a:tc>
                <a:tc>
                  <a:txBody>
                    <a:bodyPr vert="horz" wrap="square"/>
                    <a:lstStyle/>
                    <a:p>
                      <a:endParaRPr altLang="en-US" lang="zh-CN" sz="1400"/>
                    </a:p>
                  </a:txBody>
                  <a:tcPr marB="38589" marL="77179" marR="77179" marT="38589">
                    <a:lnL algn="ctr" cap="flat" cmpd="sng" w="19050">
                      <a:solidFill>
                        <a:srgbClr val="FFFFFF"/>
                      </a:solidFill>
                      <a:prstDash val="solid"/>
                      <a:round/>
                      <a:headEnd len="med" type="none" w="med"/>
                      <a:tailEnd len="med" type="none" w="med"/>
                    </a:lnL>
                    <a:lnB algn="ctr" cap="flat" cmpd="sng" w="19050">
                      <a:solidFill>
                        <a:srgbClr val="FFFFFF"/>
                      </a:solidFill>
                      <a:prstDash val="solid"/>
                      <a:round/>
                      <a:headEnd len="med" type="none" w="med"/>
                      <a:tailEnd len="med" type="none" w="med"/>
                    </a:lnB>
                    <a:solidFill>
                      <a:schemeClr val="bg1">
                        <a:alpha val="0"/>
                      </a:schemeClr>
                    </a:solidFill>
                  </a:tcPr>
                </a:tc>
              </a:tr>
              <a:tr h="952677">
                <a:tc>
                  <a:txBody>
                    <a:bodyPr vert="horz" wrap="square"/>
                    <a:lstStyle/>
                    <a:p>
                      <a:endParaRPr altLang="en-US" lang="zh-CN" sz="1400"/>
                    </a:p>
                  </a:txBody>
                  <a:tcPr marB="38589" marL="77179" marR="77179" marT="38589">
                    <a:lnR algn="ctr" cap="flat" cmpd="sng" w="19050">
                      <a:solidFill>
                        <a:srgbClr val="FFFFFF"/>
                      </a:solidFill>
                      <a:prstDash val="solid"/>
                      <a:round/>
                      <a:headEnd len="med" type="none" w="med"/>
                      <a:tailEnd len="med" type="none" w="med"/>
                    </a:lnR>
                    <a:lnT algn="ctr" cap="flat" cmpd="sng" w="19050">
                      <a:solidFill>
                        <a:srgbClr val="FFFFFF"/>
                      </a:solidFill>
                      <a:prstDash val="solid"/>
                      <a:round/>
                      <a:headEnd len="med" type="none" w="med"/>
                      <a:tailEnd len="med" type="none" w="med"/>
                    </a:lnT>
                    <a:lnB algn="ctr" cap="flat" cmpd="sng" w="19050">
                      <a:solidFill>
                        <a:srgbClr val="FFFFFF"/>
                      </a:solidFill>
                      <a:prstDash val="solid"/>
                      <a:round/>
                      <a:headEnd len="med" type="none" w="med"/>
                      <a:tailEnd len="med" type="none" w="med"/>
                    </a:lnB>
                    <a:solidFill>
                      <a:schemeClr val="bg1">
                        <a:alpha val="0"/>
                      </a:schemeClr>
                    </a:solidFill>
                  </a:tcPr>
                </a:tc>
                <a:tc>
                  <a:txBody>
                    <a:bodyPr vert="horz" wrap="square"/>
                    <a:lstStyle/>
                    <a:p>
                      <a:endParaRPr altLang="en-US" lang="zh-CN" sz="1400"/>
                    </a:p>
                  </a:txBody>
                  <a:tcPr marB="38589" marL="77179" marR="77179" marT="38589">
                    <a:lnL algn="ctr" cap="flat" cmpd="sng" w="19050">
                      <a:solidFill>
                        <a:srgbClr val="FFFFFF"/>
                      </a:solidFill>
                      <a:prstDash val="solid"/>
                      <a:round/>
                      <a:headEnd len="med" type="none" w="med"/>
                      <a:tailEnd len="med" type="none" w="med"/>
                    </a:lnL>
                    <a:lnR algn="ctr" cap="flat" cmpd="sng" w="19050">
                      <a:solidFill>
                        <a:srgbClr val="FFFFFF"/>
                      </a:solidFill>
                      <a:prstDash val="solid"/>
                      <a:round/>
                      <a:headEnd len="med" type="none" w="med"/>
                      <a:tailEnd len="med" type="none" w="med"/>
                    </a:lnR>
                    <a:lnT algn="ctr" cap="flat" cmpd="sng" w="19050">
                      <a:solidFill>
                        <a:srgbClr val="FFFFFF"/>
                      </a:solidFill>
                      <a:prstDash val="solid"/>
                      <a:round/>
                      <a:headEnd len="med" type="none" w="med"/>
                      <a:tailEnd len="med" type="none" w="med"/>
                    </a:lnT>
                    <a:lnB algn="ctr" cap="flat" cmpd="sng" w="19050">
                      <a:solidFill>
                        <a:srgbClr val="FFFFFF"/>
                      </a:solidFill>
                      <a:prstDash val="solid"/>
                      <a:round/>
                      <a:headEnd len="med" type="none" w="med"/>
                      <a:tailEnd len="med" type="none" w="med"/>
                    </a:lnB>
                    <a:solidFill>
                      <a:schemeClr val="bg1">
                        <a:alpha val="50000"/>
                      </a:schemeClr>
                    </a:solidFill>
                  </a:tcPr>
                </a:tc>
                <a:tc>
                  <a:txBody>
                    <a:bodyPr vert="horz" wrap="square"/>
                    <a:lstStyle/>
                    <a:p>
                      <a:endParaRPr altLang="en-US" lang="zh-CN" sz="1400"/>
                    </a:p>
                  </a:txBody>
                  <a:tcPr marB="38589" marL="77179" marR="77179" marT="38589">
                    <a:lnL algn="ctr" cap="flat" cmpd="sng" w="19050">
                      <a:solidFill>
                        <a:srgbClr val="FFFFFF"/>
                      </a:solidFill>
                      <a:prstDash val="solid"/>
                      <a:round/>
                      <a:headEnd len="med" type="none" w="med"/>
                      <a:tailEnd len="med" type="none" w="med"/>
                    </a:lnL>
                    <a:lnR algn="ctr" cap="flat" cmpd="sng" w="19050">
                      <a:solidFill>
                        <a:srgbClr val="FFFFFF"/>
                      </a:solidFill>
                      <a:prstDash val="solid"/>
                      <a:round/>
                      <a:headEnd len="med" type="none" w="med"/>
                      <a:tailEnd len="med" type="none" w="med"/>
                    </a:lnR>
                    <a:lnT algn="ctr" cap="flat" cmpd="sng" w="19050">
                      <a:solidFill>
                        <a:schemeClr val="bg1"/>
                      </a:solidFill>
                      <a:prstDash val="solid"/>
                      <a:round/>
                      <a:headEnd len="med" type="none" w="med"/>
                      <a:tailEnd len="med" type="none" w="med"/>
                    </a:lnT>
                    <a:lnB algn="ctr" cap="flat" cmpd="sng" w="19050">
                      <a:solidFill>
                        <a:srgbClr val="FFFFFF"/>
                      </a:solidFill>
                      <a:prstDash val="solid"/>
                      <a:round/>
                      <a:headEnd len="med" type="none" w="med"/>
                      <a:tailEnd len="med" type="none" w="med"/>
                    </a:lnB>
                    <a:solidFill>
                      <a:schemeClr val="bg1">
                        <a:alpha val="0"/>
                      </a:schemeClr>
                    </a:solidFill>
                  </a:tcPr>
                </a:tc>
                <a:tc>
                  <a:txBody>
                    <a:bodyPr vert="horz" wrap="square"/>
                    <a:lstStyle/>
                    <a:p>
                      <a:endParaRPr altLang="en-US" lang="zh-CN" sz="1400"/>
                    </a:p>
                  </a:txBody>
                  <a:tcPr marB="38589" marL="77179" marR="77179" marT="38589">
                    <a:lnL algn="ctr" cap="flat" cmpd="sng" w="19050">
                      <a:solidFill>
                        <a:srgbClr val="FFFFFF"/>
                      </a:solidFill>
                      <a:prstDash val="solid"/>
                      <a:round/>
                      <a:headEnd len="med" type="none" w="med"/>
                      <a:tailEnd len="med" type="none" w="med"/>
                    </a:lnL>
                    <a:lnR algn="ctr" cap="flat" cmpd="sng" w="19050">
                      <a:solidFill>
                        <a:srgbClr val="FFFFFF"/>
                      </a:solidFill>
                      <a:prstDash val="solid"/>
                      <a:round/>
                      <a:headEnd len="med" type="none" w="med"/>
                      <a:tailEnd len="med" type="none" w="med"/>
                    </a:lnR>
                    <a:lnT algn="ctr" cap="flat" cmpd="sng" w="19050">
                      <a:solidFill>
                        <a:srgbClr val="FFFFFF"/>
                      </a:solidFill>
                      <a:prstDash val="solid"/>
                      <a:round/>
                      <a:headEnd len="med" type="none" w="med"/>
                      <a:tailEnd len="med" type="none" w="med"/>
                    </a:lnT>
                    <a:lnB algn="ctr" cap="flat" cmpd="sng" w="19050">
                      <a:solidFill>
                        <a:srgbClr val="FFFFFF"/>
                      </a:solidFill>
                      <a:prstDash val="solid"/>
                      <a:round/>
                      <a:headEnd len="med" type="none" w="med"/>
                      <a:tailEnd len="med" type="none" w="med"/>
                    </a:lnB>
                    <a:solidFill>
                      <a:schemeClr val="bg1">
                        <a:alpha val="0"/>
                      </a:schemeClr>
                    </a:solidFill>
                  </a:tcPr>
                </a:tc>
                <a:tc>
                  <a:txBody>
                    <a:bodyPr vert="horz" wrap="square"/>
                    <a:lstStyle/>
                    <a:p>
                      <a:endParaRPr altLang="en-US" lang="zh-CN" sz="1400"/>
                    </a:p>
                  </a:txBody>
                  <a:tcPr marB="38589" marL="77179" marR="77179" marT="38589">
                    <a:lnL algn="ctr" cap="flat" cmpd="sng" w="19050">
                      <a:solidFill>
                        <a:srgbClr val="FFFFFF"/>
                      </a:solidFill>
                      <a:prstDash val="solid"/>
                      <a:round/>
                      <a:headEnd len="med" type="none" w="med"/>
                      <a:tailEnd len="med" type="none" w="med"/>
                    </a:lnL>
                    <a:lnT algn="ctr" cap="flat" cmpd="sng" w="19050">
                      <a:solidFill>
                        <a:srgbClr val="FFFFFF"/>
                      </a:solidFill>
                      <a:prstDash val="solid"/>
                      <a:round/>
                      <a:headEnd len="med" type="none" w="med"/>
                      <a:tailEnd len="med" type="none" w="med"/>
                    </a:lnT>
                    <a:lnB algn="ctr" cap="flat" cmpd="sng" w="19050">
                      <a:solidFill>
                        <a:srgbClr val="FFFFFF"/>
                      </a:solidFill>
                      <a:prstDash val="solid"/>
                      <a:round/>
                      <a:headEnd len="med" type="none" w="med"/>
                      <a:tailEnd len="med" type="none" w="med"/>
                    </a:lnB>
                    <a:solidFill>
                      <a:schemeClr val="bg1">
                        <a:alpha val="50000"/>
                      </a:schemeClr>
                    </a:solidFill>
                  </a:tcPr>
                </a:tc>
              </a:tr>
              <a:tr h="952677">
                <a:tc>
                  <a:txBody>
                    <a:bodyPr vert="horz" wrap="square"/>
                    <a:lstStyle/>
                    <a:p>
                      <a:endParaRPr altLang="en-US" lang="zh-CN" sz="1400"/>
                    </a:p>
                  </a:txBody>
                  <a:tcPr marB="38589" marL="77179" marR="77179" marT="38589">
                    <a:lnT algn="ctr" cap="flat" cmpd="sng" w="19050">
                      <a:solidFill>
                        <a:srgbClr val="FFFFFF"/>
                      </a:solidFill>
                      <a:prstDash val="solid"/>
                      <a:round/>
                      <a:headEnd len="med" type="none" w="med"/>
                      <a:tailEnd len="med" type="none" w="med"/>
                    </a:lnT>
                    <a:lnB algn="ctr" cap="flat" cmpd="sng" w="19050">
                      <a:solidFill>
                        <a:srgbClr val="FFFFFF"/>
                      </a:solidFill>
                      <a:prstDash val="solid"/>
                      <a:round/>
                      <a:headEnd len="med" type="none" w="med"/>
                      <a:tailEnd len="med" type="none" w="med"/>
                    </a:lnB>
                    <a:solidFill>
                      <a:schemeClr val="bg1">
                        <a:alpha val="0"/>
                      </a:schemeClr>
                    </a:solidFill>
                  </a:tcPr>
                </a:tc>
                <a:tc>
                  <a:txBody>
                    <a:bodyPr vert="horz" wrap="square"/>
                    <a:lstStyle/>
                    <a:p>
                      <a:endParaRPr altLang="en-US" lang="zh-CN" sz="1400"/>
                    </a:p>
                  </a:txBody>
                  <a:tcPr marB="38589" marL="77179" marR="77179" marT="38589">
                    <a:lnR algn="ctr" cap="flat" cmpd="sng" w="19050">
                      <a:solidFill>
                        <a:srgbClr val="FFFFFF"/>
                      </a:solidFill>
                      <a:prstDash val="solid"/>
                      <a:round/>
                      <a:headEnd len="med" type="none" w="med"/>
                      <a:tailEnd len="med" type="none" w="med"/>
                    </a:lnR>
                    <a:lnT algn="ctr" cap="flat" cmpd="sng" w="19050">
                      <a:solidFill>
                        <a:srgbClr val="FFFFFF"/>
                      </a:solidFill>
                      <a:prstDash val="solid"/>
                      <a:round/>
                      <a:headEnd len="med" type="none" w="med"/>
                      <a:tailEnd len="med" type="none" w="med"/>
                    </a:lnT>
                    <a:lnB algn="ctr" cap="flat" cmpd="sng" w="19050">
                      <a:solidFill>
                        <a:srgbClr val="FFFFFF"/>
                      </a:solidFill>
                      <a:prstDash val="solid"/>
                      <a:round/>
                      <a:headEnd len="med" type="none" w="med"/>
                      <a:tailEnd len="med" type="none" w="med"/>
                    </a:lnB>
                    <a:solidFill>
                      <a:schemeClr val="bg1">
                        <a:alpha val="0"/>
                      </a:schemeClr>
                    </a:solidFill>
                  </a:tcPr>
                </a:tc>
                <a:tc>
                  <a:txBody>
                    <a:bodyPr vert="horz" wrap="square"/>
                    <a:lstStyle/>
                    <a:p>
                      <a:endParaRPr altLang="en-US" lang="zh-CN" sz="1400"/>
                    </a:p>
                  </a:txBody>
                  <a:tcPr marB="38589" marL="77179" marR="77179" marT="38589">
                    <a:lnL algn="ctr" cap="flat" cmpd="sng" w="19050">
                      <a:solidFill>
                        <a:srgbClr val="FFFFFF"/>
                      </a:solidFill>
                      <a:prstDash val="solid"/>
                      <a:round/>
                      <a:headEnd len="med" type="none" w="med"/>
                      <a:tailEnd len="med" type="none" w="med"/>
                    </a:lnL>
                    <a:lnR algn="ctr" cap="flat" cmpd="sng" w="19050">
                      <a:solidFill>
                        <a:srgbClr val="FFFFFF"/>
                      </a:solidFill>
                      <a:prstDash val="solid"/>
                      <a:round/>
                      <a:headEnd len="med" type="none" w="med"/>
                      <a:tailEnd len="med" type="none" w="med"/>
                    </a:lnR>
                    <a:lnT algn="ctr" cap="flat" cmpd="sng" w="19050">
                      <a:solidFill>
                        <a:srgbClr val="FFFFFF"/>
                      </a:solidFill>
                      <a:prstDash val="solid"/>
                      <a:round/>
                      <a:headEnd len="med" type="none" w="med"/>
                      <a:tailEnd len="med" type="none" w="med"/>
                    </a:lnT>
                    <a:lnB algn="ctr" cap="flat" cmpd="sng" w="19050">
                      <a:solidFill>
                        <a:srgbClr val="FFFFFF"/>
                      </a:solidFill>
                      <a:prstDash val="solid"/>
                      <a:round/>
                      <a:headEnd len="med" type="none" w="med"/>
                      <a:tailEnd len="med" type="none" w="med"/>
                    </a:lnB>
                    <a:solidFill>
                      <a:schemeClr val="bg1">
                        <a:alpha val="50000"/>
                      </a:schemeClr>
                    </a:solidFill>
                  </a:tcPr>
                </a:tc>
                <a:tc>
                  <a:txBody>
                    <a:bodyPr vert="horz" wrap="square"/>
                    <a:lstStyle/>
                    <a:p>
                      <a:endParaRPr altLang="en-US" lang="zh-CN" sz="1400"/>
                    </a:p>
                  </a:txBody>
                  <a:tcPr marB="38589" marL="77179" marR="77179" marT="38589">
                    <a:lnL algn="ctr" cap="flat" cmpd="sng" w="19050">
                      <a:solidFill>
                        <a:srgbClr val="FFFFFF"/>
                      </a:solidFill>
                      <a:prstDash val="solid"/>
                      <a:round/>
                      <a:headEnd len="med" type="none" w="med"/>
                      <a:tailEnd len="med" type="none" w="med"/>
                    </a:lnL>
                    <a:lnR algn="ctr" cap="flat" cmpd="sng" w="19050">
                      <a:solidFill>
                        <a:srgbClr val="FFFFFF"/>
                      </a:solidFill>
                      <a:prstDash val="solid"/>
                      <a:round/>
                      <a:headEnd len="med" type="none" w="med"/>
                      <a:tailEnd len="med" type="none" w="med"/>
                    </a:lnR>
                    <a:lnT algn="ctr" cap="flat" cmpd="sng" w="19050">
                      <a:solidFill>
                        <a:srgbClr val="FFFFFF"/>
                      </a:solidFill>
                      <a:prstDash val="solid"/>
                      <a:round/>
                      <a:headEnd len="med" type="none" w="med"/>
                      <a:tailEnd len="med" type="none" w="med"/>
                    </a:lnT>
                    <a:lnB algn="ctr" cap="flat" cmpd="sng" w="19050">
                      <a:solidFill>
                        <a:srgbClr val="FFFFFF"/>
                      </a:solidFill>
                      <a:prstDash val="solid"/>
                      <a:round/>
                      <a:headEnd len="med" type="none" w="med"/>
                      <a:tailEnd len="med" type="none" w="med"/>
                    </a:lnB>
                    <a:solidFill>
                      <a:schemeClr val="bg1">
                        <a:alpha val="40000"/>
                      </a:schemeClr>
                    </a:solidFill>
                  </a:tcPr>
                </a:tc>
                <a:tc>
                  <a:txBody>
                    <a:bodyPr vert="horz" wrap="square"/>
                    <a:lstStyle/>
                    <a:p>
                      <a:endParaRPr altLang="en-US" lang="zh-CN" sz="1400"/>
                    </a:p>
                  </a:txBody>
                  <a:tcPr marB="38589" marL="77179" marR="77179" marT="38589">
                    <a:lnL algn="ctr" cap="flat" cmpd="sng" w="19050">
                      <a:solidFill>
                        <a:srgbClr val="FFFFFF"/>
                      </a:solidFill>
                      <a:prstDash val="solid"/>
                      <a:round/>
                      <a:headEnd len="med" type="none" w="med"/>
                      <a:tailEnd len="med" type="none" w="med"/>
                    </a:lnL>
                    <a:lnT algn="ctr" cap="flat" cmpd="sng" w="19050">
                      <a:solidFill>
                        <a:srgbClr val="FFFFFF"/>
                      </a:solidFill>
                      <a:prstDash val="solid"/>
                      <a:round/>
                      <a:headEnd len="med" type="none" w="med"/>
                      <a:tailEnd len="med" type="none" w="med"/>
                    </a:lnT>
                    <a:lnB algn="ctr" cap="flat" cmpd="sng" w="19050">
                      <a:solidFill>
                        <a:srgbClr val="FFFFFF"/>
                      </a:solidFill>
                      <a:prstDash val="solid"/>
                      <a:round/>
                      <a:headEnd len="med" type="none" w="med"/>
                      <a:tailEnd len="med" type="none" w="med"/>
                    </a:lnB>
                    <a:solidFill>
                      <a:schemeClr val="bg1">
                        <a:alpha val="0"/>
                      </a:schemeClr>
                    </a:solidFill>
                  </a:tcPr>
                </a:tc>
              </a:tr>
              <a:tr h="952677">
                <a:tc>
                  <a:txBody>
                    <a:bodyPr vert="horz" wrap="square"/>
                    <a:lstStyle/>
                    <a:p>
                      <a:endParaRPr altLang="en-US" lang="zh-CN" sz="1400"/>
                    </a:p>
                  </a:txBody>
                  <a:tcPr marB="38589" marL="77179" marR="77179" marT="38589">
                    <a:lnR algn="ctr" cap="flat" cmpd="sng" w="19050">
                      <a:solidFill>
                        <a:srgbClr val="FFFFFF"/>
                      </a:solidFill>
                      <a:prstDash val="solid"/>
                      <a:round/>
                      <a:headEnd len="med" type="none" w="med"/>
                      <a:tailEnd len="med" type="none" w="med"/>
                    </a:lnR>
                    <a:lnT algn="ctr" cap="flat" cmpd="sng" w="19050">
                      <a:solidFill>
                        <a:srgbClr val="FFFFFF"/>
                      </a:solidFill>
                      <a:prstDash val="solid"/>
                      <a:round/>
                      <a:headEnd len="med" type="none" w="med"/>
                      <a:tailEnd len="med" type="none" w="med"/>
                    </a:lnT>
                    <a:solidFill>
                      <a:schemeClr val="bg1">
                        <a:alpha val="0"/>
                      </a:schemeClr>
                    </a:solidFill>
                  </a:tcPr>
                </a:tc>
                <a:tc>
                  <a:txBody>
                    <a:bodyPr vert="horz" wrap="square"/>
                    <a:lstStyle/>
                    <a:p>
                      <a:endParaRPr altLang="en-US" lang="zh-CN" sz="1400"/>
                    </a:p>
                  </a:txBody>
                  <a:tcPr marB="38589" marL="77179" marR="77179" marT="38589">
                    <a:lnL algn="ctr" cap="flat" cmpd="sng" w="19050">
                      <a:solidFill>
                        <a:srgbClr val="FFFFFF"/>
                      </a:solidFill>
                      <a:prstDash val="solid"/>
                      <a:round/>
                      <a:headEnd len="med" type="none" w="med"/>
                      <a:tailEnd len="med" type="none" w="med"/>
                    </a:lnL>
                    <a:lnR algn="ctr" cap="flat" cmpd="sng" w="19050">
                      <a:solidFill>
                        <a:srgbClr val="FFFFFF"/>
                      </a:solidFill>
                      <a:prstDash val="solid"/>
                      <a:round/>
                      <a:headEnd len="med" type="none" w="med"/>
                      <a:tailEnd len="med" type="none" w="med"/>
                    </a:lnR>
                    <a:lnT algn="ctr" cap="flat" cmpd="sng" w="19050">
                      <a:solidFill>
                        <a:srgbClr val="FFFFFF"/>
                      </a:solidFill>
                      <a:prstDash val="solid"/>
                      <a:round/>
                      <a:headEnd len="med" type="none" w="med"/>
                      <a:tailEnd len="med" type="none" w="med"/>
                    </a:lnT>
                    <a:solidFill>
                      <a:schemeClr val="bg1">
                        <a:alpha val="70000"/>
                      </a:schemeClr>
                    </a:solidFill>
                  </a:tcPr>
                </a:tc>
                <a:tc>
                  <a:txBody>
                    <a:bodyPr vert="horz" wrap="square"/>
                    <a:lstStyle/>
                    <a:p>
                      <a:endParaRPr altLang="en-US" lang="zh-CN" sz="1400"/>
                    </a:p>
                  </a:txBody>
                  <a:tcPr marB="38589" marL="77179" marR="77179" marT="38589">
                    <a:lnL algn="ctr" cap="flat" cmpd="sng" w="19050">
                      <a:solidFill>
                        <a:srgbClr val="FFFFFF"/>
                      </a:solidFill>
                      <a:prstDash val="solid"/>
                      <a:round/>
                      <a:headEnd len="med" type="none" w="med"/>
                      <a:tailEnd len="med" type="none" w="med"/>
                    </a:lnL>
                    <a:lnT algn="ctr" cap="flat" cmpd="sng" w="19050">
                      <a:solidFill>
                        <a:srgbClr val="FFFFFF"/>
                      </a:solidFill>
                      <a:prstDash val="solid"/>
                      <a:round/>
                      <a:headEnd len="med" type="none" w="med"/>
                      <a:tailEnd len="med" type="none" w="med"/>
                    </a:lnT>
                    <a:solidFill>
                      <a:schemeClr val="bg1">
                        <a:alpha val="0"/>
                      </a:schemeClr>
                    </a:solidFill>
                  </a:tcPr>
                </a:tc>
                <a:tc>
                  <a:txBody>
                    <a:bodyPr vert="horz" wrap="square"/>
                    <a:lstStyle/>
                    <a:p>
                      <a:endParaRPr altLang="en-US" lang="zh-CN" sz="1400"/>
                    </a:p>
                  </a:txBody>
                  <a:tcPr marB="38589" marL="77179" marR="77179" marT="38589">
                    <a:lnR algn="ctr" cap="flat" cmpd="sng" w="19050">
                      <a:solidFill>
                        <a:srgbClr val="FFFFFF"/>
                      </a:solidFill>
                      <a:prstDash val="solid"/>
                      <a:round/>
                      <a:headEnd len="med" type="none" w="med"/>
                      <a:tailEnd len="med" type="none" w="med"/>
                    </a:lnR>
                    <a:lnT algn="ctr" cap="flat" cmpd="sng" w="19050">
                      <a:solidFill>
                        <a:srgbClr val="FFFFFF"/>
                      </a:solidFill>
                      <a:prstDash val="solid"/>
                      <a:round/>
                      <a:headEnd len="med" type="none" w="med"/>
                      <a:tailEnd len="med" type="none" w="med"/>
                    </a:lnT>
                    <a:solidFill>
                      <a:schemeClr val="bg1">
                        <a:alpha val="0"/>
                      </a:schemeClr>
                    </a:solidFill>
                  </a:tcPr>
                </a:tc>
                <a:tc>
                  <a:txBody>
                    <a:bodyPr vert="horz" wrap="square"/>
                    <a:lstStyle/>
                    <a:p>
                      <a:endParaRPr altLang="en-US" lang="zh-CN" sz="1400"/>
                    </a:p>
                  </a:txBody>
                  <a:tcPr marB="38589" marL="77179" marR="77179" marT="38589">
                    <a:lnL algn="ctr" cap="flat" cmpd="sng" w="19050">
                      <a:solidFill>
                        <a:srgbClr val="FFFFFF"/>
                      </a:solidFill>
                      <a:prstDash val="solid"/>
                      <a:round/>
                      <a:headEnd len="med" type="none" w="med"/>
                      <a:tailEnd len="med" type="none" w="med"/>
                    </a:lnL>
                    <a:lnT algn="ctr" cap="flat" cmpd="sng" w="19050">
                      <a:solidFill>
                        <a:srgbClr val="FFFFFF"/>
                      </a:solidFill>
                      <a:prstDash val="solid"/>
                      <a:round/>
                      <a:headEnd len="med" type="none" w="med"/>
                      <a:tailEnd len="med" type="none" w="med"/>
                    </a:lnT>
                    <a:solidFill>
                      <a:schemeClr val="bg1">
                        <a:alpha val="0"/>
                      </a:schemeClr>
                    </a:solidFill>
                  </a:tcPr>
                </a:tc>
              </a:tr>
            </a:tbl>
          </a:graphicData>
        </a:graphic>
      </p:graphicFrame>
    </p:spTree>
    <p:extLst>
      <p:ext uri="{BB962C8B-B14F-4D97-AF65-F5344CB8AC3E}">
        <p14:creationId val="2171482999"/>
      </p:ext>
    </p:extLst>
  </p:cSld>
  <p:clrMapOvr>
    <a:masterClrMapping/>
  </p:clrMapOvr>
  <mc:AlternateContent>
    <mc:Choice Requires="p15">
      <p:transition p14:dur="1250" spd="slow">
        <p15:prstTrans prst="airplane"/>
      </p:transition>
    </mc:Choice>
    <mc:Fallback>
      <p:transition spd="slow">
        <p:fade/>
      </p:transition>
    </mc:Fallback>
  </mc:AlternateContent>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 name="TextBox 2"/>
          <p:cNvSpPr txBox="1"/>
          <p:nvPr/>
        </p:nvSpPr>
        <p:spPr>
          <a:xfrm>
            <a:off x="1065102" y="5231346"/>
            <a:ext cx="3191866" cy="1256578"/>
          </a:xfrm>
          <a:prstGeom prst="rect">
            <a:avLst/>
          </a:prstGeom>
          <a:noFill/>
          <a:ln>
            <a:noFill/>
          </a:ln>
        </p:spPr>
        <p:txBody>
          <a:bodyPr bIns="45702" lIns="91403" rIns="91403" rtlCol="0" tIns="45702" wrap="square">
            <a:spAutoFit/>
          </a:bodyPr>
          <a:lstStyle/>
          <a:p>
            <a:pPr defTabSz="913996">
              <a:lnSpc>
                <a:spcPct val="150000"/>
              </a:lnSpc>
            </a:pPr>
            <a:r>
              <a:rPr altLang="zh-CN" b="1" lang="en-US" sz="1699">
                <a:solidFill>
                  <a:prstClr val="black"/>
                </a:solidFill>
                <a:latin charset="-122" pitchFamily="34" typeface="微软雅黑"/>
                <a:ea charset="-122" pitchFamily="34" typeface="微软雅黑"/>
              </a:rPr>
              <a:t>2013年医院战略回顾与实施：</a:t>
            </a:r>
          </a:p>
          <a:p>
            <a:pPr defTabSz="913996">
              <a:lnSpc>
                <a:spcPct val="150000"/>
              </a:lnSpc>
            </a:pPr>
            <a:r>
              <a:rPr altLang="zh-CN" b="1" lang="en-US" sz="1699">
                <a:solidFill>
                  <a:prstClr val="black"/>
                </a:solidFill>
                <a:latin charset="-122" pitchFamily="34" typeface="微软雅黑"/>
                <a:ea charset="-122" pitchFamily="34" typeface="微软雅黑"/>
              </a:rPr>
              <a:t>1、是否具有核心竞争力？</a:t>
            </a:r>
          </a:p>
          <a:p>
            <a:pPr defTabSz="913996">
              <a:lnSpc>
                <a:spcPct val="150000"/>
              </a:lnSpc>
            </a:pPr>
            <a:r>
              <a:rPr altLang="zh-CN" b="1" lang="en-US" sz="1699">
                <a:solidFill>
                  <a:prstClr val="black"/>
                </a:solidFill>
                <a:latin charset="-122" pitchFamily="34" typeface="微软雅黑"/>
                <a:ea charset="-122" pitchFamily="34" typeface="微软雅黑"/>
              </a:rPr>
              <a:t>2、战略是否需重新规划？</a:t>
            </a:r>
          </a:p>
        </p:txBody>
      </p:sp>
      <p:sp>
        <p:nvSpPr>
          <p:cNvPr id="12" name="TextBox 11"/>
          <p:cNvSpPr txBox="1"/>
          <p:nvPr/>
        </p:nvSpPr>
        <p:spPr>
          <a:xfrm>
            <a:off x="5685554" y="6354767"/>
            <a:ext cx="5919244" cy="304764"/>
          </a:xfrm>
          <a:prstGeom prst="rect">
            <a:avLst/>
          </a:prstGeom>
          <a:noFill/>
          <a:ln>
            <a:solidFill>
              <a:schemeClr val="tx2"/>
            </a:solidFill>
          </a:ln>
        </p:spPr>
        <p:txBody>
          <a:bodyPr bIns="45702" lIns="91403" rIns="91403" rtlCol="0" tIns="45702" wrap="square">
            <a:spAutoFit/>
          </a:bodyPr>
          <a:lstStyle/>
          <a:p>
            <a:pPr algn="ctr" defTabSz="913996"/>
            <a:r>
              <a:rPr altLang="en-US" lang="zh-CN" sz="1400">
                <a:solidFill>
                  <a:srgbClr val="1F497D"/>
                </a:solidFill>
                <a:latin charset="-122" pitchFamily="34" typeface="微软雅黑"/>
                <a:ea charset="-122" pitchFamily="34" typeface="微软雅黑"/>
              </a:rPr>
              <a:t>调研细项过于复杂，建议引进专业的医院顾问团队。</a:t>
            </a:r>
          </a:p>
        </p:txBody>
      </p:sp>
      <p:grpSp>
        <p:nvGrpSpPr>
          <p:cNvPr id="15" name="组合 14"/>
          <p:cNvGrpSpPr/>
          <p:nvPr/>
        </p:nvGrpSpPr>
        <p:grpSpPr>
          <a:xfrm>
            <a:off x="1986861" y="2006051"/>
            <a:ext cx="7787329" cy="3012326"/>
            <a:chOff x="560017" y="1214414"/>
            <a:chExt cx="7756399" cy="2894350"/>
          </a:xfrm>
        </p:grpSpPr>
        <p:sp>
          <p:nvSpPr>
            <p:cNvPr id="16" name="Line 27"/>
            <p:cNvSpPr>
              <a:spLocks noChangeShapeType="1"/>
            </p:cNvSpPr>
            <p:nvPr/>
          </p:nvSpPr>
          <p:spPr bwMode="auto">
            <a:xfrm flipH="1">
              <a:off x="4893135" y="2849041"/>
              <a:ext cx="254669" cy="1211426"/>
            </a:xfrm>
            <a:prstGeom prst="line">
              <a:avLst/>
            </a:prstGeom>
            <a:noFill/>
            <a:ln algn="ctr" cap="flat" cmpd="sng" w="25400">
              <a:solidFill>
                <a:srgbClr val="C0504D"/>
              </a:solidFill>
              <a:prstDash val="solid"/>
              <a:headEnd len="med" type="oval" w="med"/>
            </a:ln>
            <a:effectLst>
              <a:outerShdw blurRad="40000" dir="5400000" dist="20000" rotWithShape="0">
                <a:srgbClr val="000000">
                  <a:alpha val="38000"/>
                </a:srgbClr>
              </a:outerShdw>
            </a:effectLst>
            <a:extLst/>
          </p:spPr>
          <p:txBody>
            <a:bodyPr anchor="ctr" wrap="none"/>
            <a:lstStyle/>
            <a:p>
              <a:pPr>
                <a:defRPr/>
              </a:pPr>
              <a:endParaRPr altLang="en-US" kern="0" lang="zh-CN" sz="900">
                <a:solidFill>
                  <a:sysClr lastClr="000000" val="windowText"/>
                </a:solidFill>
                <a:latin charset="-122" pitchFamily="34" typeface="微软雅黑"/>
                <a:ea charset="-122" pitchFamily="34" typeface="微软雅黑"/>
              </a:endParaRPr>
            </a:p>
          </p:txBody>
        </p:sp>
        <p:sp>
          <p:nvSpPr>
            <p:cNvPr id="17" name="Line 27"/>
            <p:cNvSpPr>
              <a:spLocks noChangeShapeType="1"/>
            </p:cNvSpPr>
            <p:nvPr/>
          </p:nvSpPr>
          <p:spPr bwMode="auto">
            <a:xfrm flipV="1">
              <a:off x="5956039" y="1215331"/>
              <a:ext cx="678755" cy="949664"/>
            </a:xfrm>
            <a:prstGeom prst="line">
              <a:avLst/>
            </a:prstGeom>
            <a:noFill/>
            <a:ln algn="ctr" cap="flat" cmpd="sng" w="25400">
              <a:solidFill>
                <a:srgbClr val="C0504D"/>
              </a:solidFill>
              <a:prstDash val="solid"/>
              <a:headEnd len="med" type="oval" w="med"/>
            </a:ln>
            <a:effectLst>
              <a:outerShdw blurRad="40000" dir="5400000" dist="20000" rotWithShape="0">
                <a:srgbClr val="000000">
                  <a:alpha val="38000"/>
                </a:srgbClr>
              </a:outerShdw>
            </a:effectLst>
            <a:extLst/>
          </p:spPr>
          <p:txBody>
            <a:bodyPr anchor="ctr" wrap="none"/>
            <a:lstStyle/>
            <a:p>
              <a:pPr>
                <a:defRPr/>
              </a:pPr>
              <a:endParaRPr altLang="en-US" kern="0" lang="zh-CN" sz="900">
                <a:solidFill>
                  <a:sysClr lastClr="000000" val="windowText"/>
                </a:solidFill>
                <a:latin charset="-122" pitchFamily="34" typeface="微软雅黑"/>
                <a:ea charset="-122" pitchFamily="34" typeface="微软雅黑"/>
              </a:endParaRPr>
            </a:p>
          </p:txBody>
        </p:sp>
        <p:sp>
          <p:nvSpPr>
            <p:cNvPr id="18" name="TextBox 17"/>
            <p:cNvSpPr txBox="1"/>
            <p:nvPr/>
          </p:nvSpPr>
          <p:spPr>
            <a:xfrm>
              <a:off x="2762688" y="3085422"/>
              <a:ext cx="1440160" cy="351435"/>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square">
              <a:spAutoFit/>
            </a:bodyPr>
            <a:lstStyle>
              <a:defPPr>
                <a:defRPr lang="zh-CN"/>
              </a:defPPr>
              <a:lvl1pPr>
                <a:lnSpc>
                  <a:spcPct val="150000"/>
                </a:lnSpc>
                <a:defRPr b="1" sz="1200">
                  <a:solidFill>
                    <a:schemeClr val="bg1">
                      <a:lumMod val="50000"/>
                    </a:schemeClr>
                  </a:solidFill>
                  <a:latin charset="-122" pitchFamily="34" typeface="微软雅黑"/>
                  <a:ea charset="-122" pitchFamily="34" typeface="微软雅黑"/>
                </a:defRPr>
              </a:lvl1pPr>
            </a:lstStyle>
            <a:p>
              <a:pPr>
                <a:defRPr/>
              </a:pPr>
              <a:r>
                <a:rPr altLang="en-US" kern="0" lang="zh-CN">
                  <a:solidFill>
                    <a:prstClr val="white"/>
                  </a:solidFill>
                </a:rPr>
                <a:t>六面体维度</a:t>
              </a:r>
            </a:p>
          </p:txBody>
        </p:sp>
        <p:sp>
          <p:nvSpPr>
            <p:cNvPr id="19" name="TextBox 18"/>
            <p:cNvSpPr txBox="1"/>
            <p:nvPr/>
          </p:nvSpPr>
          <p:spPr>
            <a:xfrm>
              <a:off x="571312" y="1347727"/>
              <a:ext cx="2448272" cy="351435"/>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square">
              <a:spAutoFit/>
            </a:bodyPr>
            <a:lstStyle>
              <a:defPPr>
                <a:defRPr lang="zh-CN"/>
              </a:defPPr>
              <a:lvl1pPr>
                <a:lnSpc>
                  <a:spcPct val="150000"/>
                </a:lnSpc>
                <a:defRPr b="1" sz="1200">
                  <a:solidFill>
                    <a:srgbClr val="C00000"/>
                  </a:solidFill>
                  <a:latin charset="-122" pitchFamily="34" typeface="微软雅黑"/>
                  <a:ea charset="-122" pitchFamily="34" typeface="微软雅黑"/>
                </a:defRPr>
              </a:lvl1pPr>
            </a:lstStyle>
            <a:p>
              <a:pPr>
                <a:defRPr/>
              </a:pPr>
              <a:r>
                <a:rPr altLang="en-US" kern="0" lang="zh-CN">
                  <a:solidFill>
                    <a:srgbClr val="1F497D"/>
                  </a:solidFill>
                </a:rPr>
                <a:t>简单判断-表象判断</a:t>
              </a:r>
            </a:p>
          </p:txBody>
        </p:sp>
        <p:sp>
          <p:nvSpPr>
            <p:cNvPr id="20" name="右箭头 19"/>
            <p:cNvSpPr/>
            <p:nvPr/>
          </p:nvSpPr>
          <p:spPr>
            <a:xfrm>
              <a:off x="2848451" y="2808325"/>
              <a:ext cx="576064" cy="169431"/>
            </a:xfrm>
            <a:prstGeom prst="rightArrow">
              <a:avLst/>
            </a:prstGeom>
            <a:gradFill rotWithShape="1">
              <a:gsLst>
                <a:gs pos="0">
                  <a:srgbClr val="F79646">
                    <a:shade val="51000"/>
                    <a:satMod val="130000"/>
                  </a:srgbClr>
                </a:gs>
                <a:gs pos="80000">
                  <a:srgbClr val="F79646">
                    <a:shade val="93000"/>
                    <a:satMod val="130000"/>
                  </a:srgbClr>
                </a:gs>
                <a:gs pos="100000">
                  <a:srgbClr val="F79646">
                    <a:shade val="94000"/>
                    <a:satMod val="135000"/>
                  </a:srgbClr>
                </a:gs>
              </a:gsLst>
              <a:lin ang="16200000" scaled="0"/>
            </a:gradFill>
            <a:ln algn="ctr" cap="flat" cmpd="sng" w="9525">
              <a:solidFill>
                <a:srgbClr val="F79646">
                  <a:shade val="95000"/>
                  <a:satMod val="105000"/>
                </a:srgbClr>
              </a:solidFill>
              <a:prstDash val="solid"/>
            </a:ln>
            <a:effectLst>
              <a:outerShdw blurRad="40000" dir="5400000" dist="23000" rotWithShape="0">
                <a:srgbClr val="000000">
                  <a:alpha val="35000"/>
                </a:srgbClr>
              </a:outerShdw>
            </a:effectLst>
          </p:spPr>
          <p:txBody>
            <a:bodyPr anchor="ctr" rtlCol="0"/>
            <a:lstStyle/>
            <a:p>
              <a:pPr algn="ctr">
                <a:defRPr/>
              </a:pPr>
              <a:endParaRPr altLang="en-US" kern="0" lang="zh-CN" sz="1799">
                <a:solidFill>
                  <a:sysClr lastClr="FFFFFF" val="window"/>
                </a:solidFill>
              </a:endParaRPr>
            </a:p>
          </p:txBody>
        </p:sp>
        <p:grpSp>
          <p:nvGrpSpPr>
            <p:cNvPr id="21" name="组合 18"/>
            <p:cNvGrpSpPr/>
            <p:nvPr/>
          </p:nvGrpSpPr>
          <p:grpSpPr>
            <a:xfrm>
              <a:off x="560017" y="1987002"/>
              <a:ext cx="2441071" cy="1989755"/>
              <a:chOff x="2359025" y="1627188"/>
              <a:chExt cx="4422775" cy="3605212"/>
            </a:xfrm>
          </p:grpSpPr>
          <p:sp>
            <p:nvSpPr>
              <p:cNvPr id="58" name="Oval 3"/>
              <p:cNvSpPr>
                <a:spLocks noChangeArrowheads="1"/>
              </p:cNvSpPr>
              <p:nvPr/>
            </p:nvSpPr>
            <p:spPr bwMode="auto">
              <a:xfrm flipV="1" rot="10800000">
                <a:off x="2359025" y="4797425"/>
                <a:ext cx="4422775" cy="434975"/>
              </a:xfrm>
              <a:prstGeom prst="ellipse">
                <a:avLst/>
              </a:prstGeom>
              <a:gradFill rotWithShape="1">
                <a:gsLst>
                  <a:gs pos="0">
                    <a:srgbClr val="000000">
                      <a:alpha val="39999"/>
                    </a:srgbClr>
                  </a:gs>
                  <a:gs pos="100000">
                    <a:srgbClr val="000000">
                      <a:alpha val="0"/>
                    </a:srgbClr>
                  </a:gs>
                </a:gsLst>
                <a:path path="shape">
                  <a:fillToRect b="50000" l="50000" r="50000" t="50000"/>
                </a:path>
              </a:gradFill>
              <a:ln>
                <a:noFill/>
              </a:ln>
              <a:effectLst/>
              <a:extLst>
                <a:ext uri="{91240B29-F687-4F45-9708-019B960494DF}">
                  <a14:hiddenLine w="9525">
                    <a:solidFill>
                      <a:srgbClr val="000000"/>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a:defRPr/>
                </a:pPr>
                <a:endParaRPr altLang="en-US" kern="0" lang="zh-CN" sz="1799">
                  <a:solidFill>
                    <a:sysClr lastClr="000000" val="windowText"/>
                  </a:solidFill>
                  <a:latin charset="-122" pitchFamily="34" typeface="微软雅黑"/>
                  <a:ea charset="-122" pitchFamily="34" typeface="微软雅黑"/>
                </a:endParaRPr>
              </a:p>
            </p:txBody>
          </p:sp>
          <p:sp>
            <p:nvSpPr>
              <p:cNvPr id="59" name="未知"/>
              <p:cNvSpPr/>
              <p:nvPr/>
            </p:nvSpPr>
            <p:spPr bwMode="auto">
              <a:xfrm>
                <a:off x="4576763" y="1627188"/>
                <a:ext cx="1720850" cy="2570162"/>
              </a:xfrm>
              <a:custGeom>
                <a:gdLst>
                  <a:gd fmla="*/ 150 w 174" name="T0"/>
                  <a:gd fmla="*/ 260 h 260" name="T1"/>
                  <a:gd fmla="*/ 174 w 174" name="T2"/>
                  <a:gd fmla="*/ 174 h 260" name="T3"/>
                  <a:gd fmla="*/ 0 w 174" name="T4"/>
                  <a:gd fmla="*/ 0 h 260" name="T5"/>
                  <a:gd fmla="*/ 0 w 174" name="T6"/>
                  <a:gd fmla="*/ 174 h 260" name="T7"/>
                  <a:gd fmla="*/ 150 w 174" name="T8"/>
                  <a:gd fmla="*/ 260 h 260" name="T9"/>
                </a:gdLst>
                <a:cxnLst>
                  <a:cxn ang="0">
                    <a:pos x="T0" y="T1"/>
                  </a:cxn>
                  <a:cxn ang="0">
                    <a:pos x="T2" y="T3"/>
                  </a:cxn>
                  <a:cxn ang="0">
                    <a:pos x="T4" y="T5"/>
                  </a:cxn>
                  <a:cxn ang="0">
                    <a:pos x="T6" y="T7"/>
                  </a:cxn>
                  <a:cxn ang="0">
                    <a:pos x="T8" y="T9"/>
                  </a:cxn>
                </a:cxnLst>
                <a:rect b="b" l="0" r="r" t="0"/>
                <a:pathLst>
                  <a:path h="260" w="174">
                    <a:moveTo>
                      <a:pt x="150" y="260"/>
                    </a:moveTo>
                    <a:cubicBezTo>
                      <a:pt x="165" y="234"/>
                      <a:pt x="174" y="204"/>
                      <a:pt x="174" y="174"/>
                    </a:cubicBezTo>
                    <a:cubicBezTo>
                      <a:pt x="174" y="77"/>
                      <a:pt x="96" y="0"/>
                      <a:pt x="0" y="0"/>
                    </a:cubicBezTo>
                    <a:lnTo>
                      <a:pt x="0" y="174"/>
                    </a:lnTo>
                    <a:lnTo>
                      <a:pt x="150" y="260"/>
                    </a:lnTo>
                    <a:close/>
                  </a:path>
                </a:pathLst>
              </a:custGeom>
              <a:solidFill>
                <a:schemeClr val="tx2"/>
              </a:solidFill>
              <a:ln cap="flat" cmpd="sng" w="19050">
                <a:solidFill>
                  <a:srgbClr val="FFFFFF"/>
                </a:solidFill>
                <a:round/>
              </a:ln>
              <a:effectLst/>
              <a:extLst/>
            </p:spPr>
            <p:txBody>
              <a:bodyPr/>
              <a:lstStyle/>
              <a:p>
                <a:pPr>
                  <a:defRPr/>
                </a:pPr>
                <a:endParaRPr altLang="en-US" kern="0" lang="zh-CN" sz="1799">
                  <a:solidFill>
                    <a:sysClr lastClr="000000" val="windowText"/>
                  </a:solidFill>
                  <a:latin charset="-122" pitchFamily="34" typeface="微软雅黑"/>
                  <a:ea charset="-122" pitchFamily="34" typeface="微软雅黑"/>
                </a:endParaRPr>
              </a:p>
            </p:txBody>
          </p:sp>
          <p:sp>
            <p:nvSpPr>
              <p:cNvPr id="60" name="未知"/>
              <p:cNvSpPr/>
              <p:nvPr/>
            </p:nvSpPr>
            <p:spPr bwMode="auto">
              <a:xfrm>
                <a:off x="3078163" y="3346450"/>
                <a:ext cx="2981325" cy="1708150"/>
              </a:xfrm>
              <a:custGeom>
                <a:gdLst>
                  <a:gd fmla="*/ 0 w 301" name="T0"/>
                  <a:gd fmla="*/ 86 h 173" name="T1"/>
                  <a:gd fmla="*/ 151 w 301" name="T2"/>
                  <a:gd fmla="*/ 173 h 173" name="T3"/>
                  <a:gd fmla="*/ 301 w 301" name="T4"/>
                  <a:gd fmla="*/ 86 h 173" name="T5"/>
                  <a:gd fmla="*/ 151 w 301" name="T6"/>
                  <a:gd fmla="*/ 0 h 173" name="T7"/>
                  <a:gd fmla="*/ 0 w 301" name="T8"/>
                  <a:gd fmla="*/ 86 h 173" name="T9"/>
                </a:gdLst>
                <a:cxnLst>
                  <a:cxn ang="0">
                    <a:pos x="T0" y="T1"/>
                  </a:cxn>
                  <a:cxn ang="0">
                    <a:pos x="T2" y="T3"/>
                  </a:cxn>
                  <a:cxn ang="0">
                    <a:pos x="T4" y="T5"/>
                  </a:cxn>
                  <a:cxn ang="0">
                    <a:pos x="T6" y="T7"/>
                  </a:cxn>
                  <a:cxn ang="0">
                    <a:pos x="T8" y="T9"/>
                  </a:cxn>
                </a:cxnLst>
                <a:rect b="b" l="0" r="r" t="0"/>
                <a:pathLst>
                  <a:path h="173" w="301">
                    <a:moveTo>
                      <a:pt x="0" y="86"/>
                    </a:moveTo>
                    <a:cubicBezTo>
                      <a:pt x="31" y="140"/>
                      <a:pt x="88" y="173"/>
                      <a:pt x="151" y="173"/>
                    </a:cubicBezTo>
                    <a:cubicBezTo>
                      <a:pt x="213" y="173"/>
                      <a:pt x="270" y="140"/>
                      <a:pt x="301" y="86"/>
                    </a:cubicBezTo>
                    <a:lnTo>
                      <a:pt x="151" y="0"/>
                    </a:lnTo>
                    <a:lnTo>
                      <a:pt x="0" y="86"/>
                    </a:lnTo>
                    <a:close/>
                  </a:path>
                </a:pathLst>
              </a:custGeom>
              <a:solidFill>
                <a:schemeClr val="tx2"/>
              </a:solidFill>
              <a:ln cap="flat" cmpd="sng" w="19050">
                <a:solidFill>
                  <a:srgbClr val="FFFFFF"/>
                </a:solidFill>
                <a:round/>
              </a:ln>
              <a:effectLst/>
              <a:extLst/>
            </p:spPr>
            <p:txBody>
              <a:bodyPr/>
              <a:lstStyle/>
              <a:p>
                <a:pPr>
                  <a:defRPr/>
                </a:pPr>
                <a:endParaRPr altLang="en-US" kern="0" lang="zh-CN" sz="1799">
                  <a:solidFill>
                    <a:sysClr lastClr="000000" val="windowText"/>
                  </a:solidFill>
                  <a:latin charset="-122" pitchFamily="34" typeface="微软雅黑"/>
                  <a:ea charset="-122" pitchFamily="34" typeface="微软雅黑"/>
                </a:endParaRPr>
              </a:p>
            </p:txBody>
          </p:sp>
          <p:sp>
            <p:nvSpPr>
              <p:cNvPr id="61" name="未知"/>
              <p:cNvSpPr/>
              <p:nvPr/>
            </p:nvSpPr>
            <p:spPr bwMode="auto">
              <a:xfrm>
                <a:off x="2843213" y="1628775"/>
                <a:ext cx="1730374" cy="2570162"/>
              </a:xfrm>
              <a:custGeom>
                <a:gdLst>
                  <a:gd fmla="*/ 174 w 175" name="T0"/>
                  <a:gd fmla="*/ 0 h 260" name="T1"/>
                  <a:gd fmla="*/ 1 w 175" name="T2"/>
                  <a:gd fmla="*/ 173 h 260" name="T3"/>
                  <a:gd fmla="*/ 24 w 175" name="T4"/>
                  <a:gd fmla="*/ 260 h 260" name="T5"/>
                  <a:gd fmla="*/ 175 w 175" name="T6"/>
                  <a:gd fmla="*/ 174 h 260" name="T7"/>
                  <a:gd fmla="*/ 174 w 175" name="T8"/>
                  <a:gd fmla="*/ 0 h 260" name="T9"/>
                </a:gdLst>
                <a:cxnLst>
                  <a:cxn ang="0">
                    <a:pos x="T0" y="T1"/>
                  </a:cxn>
                  <a:cxn ang="0">
                    <a:pos x="T2" y="T3"/>
                  </a:cxn>
                  <a:cxn ang="0">
                    <a:pos x="T4" y="T5"/>
                  </a:cxn>
                  <a:cxn ang="0">
                    <a:pos x="T6" y="T7"/>
                  </a:cxn>
                  <a:cxn ang="0">
                    <a:pos x="T8" y="T9"/>
                  </a:cxn>
                </a:cxnLst>
                <a:rect b="b" l="0" r="r" t="0"/>
                <a:pathLst>
                  <a:path h="260" w="175">
                    <a:moveTo>
                      <a:pt x="174" y="0"/>
                    </a:moveTo>
                    <a:cubicBezTo>
                      <a:pt x="78" y="0"/>
                      <a:pt x="1" y="77"/>
                      <a:pt x="1" y="173"/>
                    </a:cubicBezTo>
                    <a:cubicBezTo>
                      <a:pt x="0" y="204"/>
                      <a:pt x="9" y="234"/>
                      <a:pt x="24" y="260"/>
                    </a:cubicBezTo>
                    <a:lnTo>
                      <a:pt x="175" y="174"/>
                    </a:lnTo>
                    <a:lnTo>
                      <a:pt x="174" y="0"/>
                    </a:lnTo>
                    <a:close/>
                  </a:path>
                </a:pathLst>
              </a:custGeom>
              <a:solidFill>
                <a:schemeClr val="tx2"/>
              </a:solidFill>
              <a:ln cap="flat" cmpd="sng" w="19050">
                <a:solidFill>
                  <a:srgbClr val="FFFFFF"/>
                </a:solidFill>
                <a:round/>
              </a:ln>
              <a:effectLst/>
              <a:extLst/>
            </p:spPr>
            <p:txBody>
              <a:bodyPr/>
              <a:lstStyle/>
              <a:p>
                <a:pPr>
                  <a:defRPr/>
                </a:pPr>
                <a:endParaRPr altLang="en-US" kern="0" lang="zh-CN" sz="1799">
                  <a:solidFill>
                    <a:srgbClr val="1F497D"/>
                  </a:solidFill>
                  <a:latin charset="-122" pitchFamily="34" typeface="微软雅黑"/>
                  <a:ea charset="-122" pitchFamily="34" typeface="微软雅黑"/>
                </a:endParaRPr>
              </a:p>
            </p:txBody>
          </p:sp>
          <p:sp>
            <p:nvSpPr>
              <p:cNvPr id="62" name="AutoShape 7"/>
              <p:cNvSpPr>
                <a:spLocks noChangeArrowheads="1"/>
              </p:cNvSpPr>
              <p:nvPr/>
            </p:nvSpPr>
            <p:spPr bwMode="auto">
              <a:xfrm rot="6300000">
                <a:off x="3149977" y="3851276"/>
                <a:ext cx="388936" cy="392112"/>
              </a:xfrm>
              <a:prstGeom prst="rtTriangle">
                <a:avLst/>
              </a:prstGeom>
              <a:solidFill>
                <a:srgbClr val="FFFFFF"/>
              </a:solidFill>
              <a:ln>
                <a:noFill/>
              </a:ln>
              <a:effectLst/>
              <a:extLs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a:defRPr/>
                </a:pPr>
                <a:endParaRPr altLang="en-US" kern="0" lang="zh-CN" sz="1799">
                  <a:solidFill>
                    <a:sysClr lastClr="000000" val="windowText"/>
                  </a:solidFill>
                  <a:latin charset="-122" pitchFamily="34" typeface="微软雅黑"/>
                  <a:ea charset="-122" pitchFamily="34" typeface="微软雅黑"/>
                </a:endParaRPr>
              </a:p>
            </p:txBody>
          </p:sp>
          <p:sp>
            <p:nvSpPr>
              <p:cNvPr id="63" name="AutoShape 8"/>
              <p:cNvSpPr>
                <a:spLocks noChangeArrowheads="1"/>
              </p:cNvSpPr>
              <p:nvPr/>
            </p:nvSpPr>
            <p:spPr bwMode="auto">
              <a:xfrm rot="13500000">
                <a:off x="4383088" y="1722437"/>
                <a:ext cx="388938" cy="392113"/>
              </a:xfrm>
              <a:prstGeom prst="rtTriangle">
                <a:avLst/>
              </a:prstGeom>
              <a:solidFill>
                <a:srgbClr val="FFFFFF"/>
              </a:solidFill>
              <a:ln>
                <a:noFill/>
              </a:ln>
              <a:effectLst/>
              <a:extLs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a:defRPr/>
                </a:pPr>
                <a:endParaRPr altLang="en-US" kern="0" lang="zh-CN" sz="1799">
                  <a:solidFill>
                    <a:sysClr lastClr="000000" val="windowText"/>
                  </a:solidFill>
                  <a:latin charset="-122" pitchFamily="34" typeface="微软雅黑"/>
                  <a:ea charset="-122" pitchFamily="34" typeface="微软雅黑"/>
                </a:endParaRPr>
              </a:p>
            </p:txBody>
          </p:sp>
          <p:sp>
            <p:nvSpPr>
              <p:cNvPr id="64" name="AutoShape 9"/>
              <p:cNvSpPr>
                <a:spLocks noChangeArrowheads="1"/>
              </p:cNvSpPr>
              <p:nvPr/>
            </p:nvSpPr>
            <p:spPr bwMode="auto">
              <a:xfrm rot="20700000">
                <a:off x="5622925" y="3860800"/>
                <a:ext cx="388938" cy="392113"/>
              </a:xfrm>
              <a:prstGeom prst="rtTriangle">
                <a:avLst/>
              </a:prstGeom>
              <a:solidFill>
                <a:srgbClr val="FFFFFF"/>
              </a:solidFill>
              <a:ln>
                <a:noFill/>
              </a:ln>
              <a:effectLst/>
              <a:extLs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a:defRPr/>
                </a:pPr>
                <a:endParaRPr altLang="en-US" kern="0" lang="zh-CN" sz="1799">
                  <a:solidFill>
                    <a:sysClr lastClr="000000" val="windowText"/>
                  </a:solidFill>
                  <a:latin charset="-122" pitchFamily="34" typeface="微软雅黑"/>
                  <a:ea charset="-122" pitchFamily="34" typeface="微软雅黑"/>
                </a:endParaRPr>
              </a:p>
            </p:txBody>
          </p:sp>
          <p:grpSp>
            <p:nvGrpSpPr>
              <p:cNvPr id="65" name="Group 10"/>
              <p:cNvGrpSpPr/>
              <p:nvPr/>
            </p:nvGrpSpPr>
            <p:grpSpPr>
              <a:xfrm rot="650306">
                <a:off x="3417888" y="2179638"/>
                <a:ext cx="2336800" cy="2330450"/>
                <a:chExt cx="1136" cy="1134"/>
              </a:xfrm>
            </p:grpSpPr>
            <p:sp>
              <p:nvSpPr>
                <p:cNvPr id="71" name="Oval 11"/>
                <p:cNvSpPr>
                  <a:spLocks noChangeArrowheads="1"/>
                </p:cNvSpPr>
                <p:nvPr/>
              </p:nvSpPr>
              <p:spPr bwMode="auto">
                <a:xfrm>
                  <a:off x="0" y="0"/>
                  <a:ext cx="1136" cy="1134"/>
                </a:xfrm>
                <a:prstGeom prst="ellipse">
                  <a:avLst/>
                </a:prstGeom>
                <a:gradFill rotWithShape="1">
                  <a:gsLst>
                    <a:gs pos="0">
                      <a:srgbClr val="C0C0C0"/>
                    </a:gs>
                    <a:gs pos="50000">
                      <a:srgbClr val="FFFFFF"/>
                    </a:gs>
                    <a:gs pos="100000">
                      <a:srgbClr val="C0C0C0"/>
                    </a:gs>
                  </a:gsLst>
                  <a:lin ang="2700000" scaled="1"/>
                </a:gradFill>
                <a:ln cmpd="sng" w="9525">
                  <a:solidFill>
                    <a:srgbClr val="C0C0C0"/>
                  </a:solidFill>
                  <a:round/>
                </a:ln>
                <a:effectLst/>
                <a:extLst>
                  <a:ext uri="{AF507438-7753-43E0-B8FC-AC1667EBCBE1}">
                    <a14:hiddenEffects>
                      <a:effectLst>
                        <a:outerShdw algn="ctr" dir="2700000" dist="35921" rotWithShape="0">
                          <a:schemeClr val="bg2"/>
                        </a:outerShdw>
                      </a:effectLst>
                    </a14:hiddenEffects>
                  </a:ext>
                </a:extLst>
              </p:spPr>
              <p:txBody>
                <a:bodyPr anchor="ctr" wrap="none"/>
                <a:lstStyle/>
                <a:p>
                  <a:pPr>
                    <a:defRPr/>
                  </a:pPr>
                  <a:endParaRPr altLang="en-US" kern="0" lang="zh-CN" sz="1799">
                    <a:solidFill>
                      <a:sysClr lastClr="000000" val="windowText"/>
                    </a:solidFill>
                    <a:latin charset="-122" pitchFamily="34" typeface="微软雅黑"/>
                    <a:ea charset="-122" pitchFamily="34" typeface="微软雅黑"/>
                  </a:endParaRPr>
                </a:p>
              </p:txBody>
            </p:sp>
            <p:sp>
              <p:nvSpPr>
                <p:cNvPr id="72" name="Oval 12"/>
                <p:cNvSpPr>
                  <a:spLocks noChangeArrowheads="1"/>
                </p:cNvSpPr>
                <p:nvPr/>
              </p:nvSpPr>
              <p:spPr bwMode="auto">
                <a:xfrm>
                  <a:off x="64" y="62"/>
                  <a:ext cx="1008" cy="1010"/>
                </a:xfrm>
                <a:prstGeom prst="ellipse">
                  <a:avLst/>
                </a:prstGeom>
                <a:solidFill>
                  <a:schemeClr val="tx2"/>
                </a:solidFill>
                <a:ln cmpd="sng" w="9525">
                  <a:solidFill>
                    <a:schemeClr val="tx2"/>
                  </a:solidFill>
                  <a:round/>
                </a:ln>
                <a:effectLst/>
                <a:extLst>
                  <a:ext uri="{AF507438-7753-43E0-B8FC-AC1667EBCBE1}">
                    <a14:hiddenEffects>
                      <a:effectLst>
                        <a:outerShdw algn="ctr" dir="2700000" dist="35921" rotWithShape="0">
                          <a:schemeClr val="bg2"/>
                        </a:outerShdw>
                      </a:effectLst>
                    </a14:hiddenEffects>
                  </a:ext>
                </a:extLst>
              </p:spPr>
              <p:txBody>
                <a:bodyPr anchor="ctr" wrap="none"/>
                <a:lstStyle/>
                <a:p>
                  <a:pPr>
                    <a:defRPr/>
                  </a:pPr>
                  <a:endParaRPr altLang="en-US" kern="0" lang="zh-CN" sz="1799">
                    <a:solidFill>
                      <a:srgbClr val="1F497D"/>
                    </a:solidFill>
                    <a:latin charset="-122" pitchFamily="34" typeface="微软雅黑"/>
                    <a:ea charset="-122" pitchFamily="34" typeface="微软雅黑"/>
                  </a:endParaRPr>
                </a:p>
              </p:txBody>
            </p:sp>
          </p:grpSp>
          <p:sp>
            <p:nvSpPr>
              <p:cNvPr id="66" name="WordArt 13"/>
              <p:cNvSpPr>
                <a:spLocks noChangeArrowheads="1" noChangeShapeType="1"/>
              </p:cNvSpPr>
              <p:nvPr/>
            </p:nvSpPr>
            <p:spPr bwMode="auto">
              <a:xfrm rot="4339244">
                <a:off x="4974524" y="2855570"/>
                <a:ext cx="1521936" cy="370794"/>
              </a:xfrm>
              <a:prstGeom prst="rect">
                <a:avLst/>
              </a:prstGeom>
              <a:extLst>
                <a:ext uri="{91240B29-F687-4F45-9708-019B960494DF}">
                  <a14:hiddenLine w="9525">
                    <a:solidFill>
                      <a:srgbClr val="000000"/>
                    </a:solidFill>
                    <a:round/>
                    <a:headEnd/>
                    <a:tailEnd/>
                  </a14:hiddenLine>
                </a:ext>
                <a:ext uri="{AF507438-7753-43E0-B8FC-AC1667EBCBE1}">
                  <a14:hiddenEffects>
                    <a:effectLst/>
                  </a14:hiddenEffects>
                </a:ext>
              </a:extLst>
            </p:spPr>
            <p:txBody>
              <a:bodyPr fromWordArt="1" spcFirstLastPara="1" wrap="none">
                <a:prstTxWarp prst="textArchUp">
                  <a:avLst>
                    <a:gd fmla="val 10704053" name="adj"/>
                  </a:avLst>
                </a:prstTxWarp>
              </a:bodyPr>
              <a:lstStyle/>
              <a:p>
                <a:pPr algn="ctr">
                  <a:defRPr/>
                </a:pPr>
                <a:r>
                  <a:rPr altLang="en-US" kern="10" lang="zh-CN" sz="1400">
                    <a:solidFill>
                      <a:srgbClr val="FFFFFF"/>
                    </a:solidFill>
                    <a:latin charset="-122" pitchFamily="34" typeface="微软雅黑"/>
                    <a:ea charset="-122" pitchFamily="34" typeface="微软雅黑"/>
                  </a:rPr>
                  <a:t>有无明显缺陷</a:t>
                </a:r>
              </a:p>
            </p:txBody>
          </p:sp>
          <p:sp>
            <p:nvSpPr>
              <p:cNvPr id="67" name="WordArt 14"/>
              <p:cNvSpPr>
                <a:spLocks noChangeArrowheads="1" noChangeShapeType="1"/>
              </p:cNvSpPr>
              <p:nvPr/>
            </p:nvSpPr>
            <p:spPr bwMode="auto">
              <a:xfrm rot="17481848">
                <a:off x="2862595" y="2699595"/>
                <a:ext cx="1350050" cy="634777"/>
              </a:xfrm>
              <a:prstGeom prst="rect">
                <a:avLst/>
              </a:prstGeom>
              <a:extLst>
                <a:ext uri="{91240B29-F687-4F45-9708-019B960494DF}">
                  <a14:hiddenLine w="9525">
                    <a:solidFill>
                      <a:srgbClr val="000000"/>
                    </a:solidFill>
                    <a:round/>
                    <a:headEnd/>
                    <a:tailEnd/>
                  </a14:hiddenLine>
                </a:ext>
                <a:ext uri="{AF507438-7753-43E0-B8FC-AC1667EBCBE1}">
                  <a14:hiddenEffects>
                    <a:effectLst/>
                  </a14:hiddenEffects>
                </a:ext>
              </a:extLst>
            </p:spPr>
            <p:txBody>
              <a:bodyPr fromWordArt="1" spcFirstLastPara="1" wrap="none">
                <a:prstTxWarp prst="textArchUp">
                  <a:avLst>
                    <a:gd fmla="val 10740662" name="adj"/>
                  </a:avLst>
                </a:prstTxWarp>
              </a:bodyPr>
              <a:lstStyle/>
              <a:p>
                <a:pPr algn="ctr">
                  <a:defRPr/>
                </a:pPr>
                <a:r>
                  <a:rPr altLang="en-US" kern="10" lang="zh-CN" sz="1400">
                    <a:solidFill>
                      <a:srgbClr val="FFFFFF"/>
                    </a:solidFill>
                    <a:latin charset="-122" pitchFamily="34" typeface="微软雅黑"/>
                    <a:ea charset="-122" pitchFamily="34" typeface="微软雅黑"/>
                  </a:rPr>
                  <a:t>是否变形或椭</a:t>
                </a:r>
              </a:p>
            </p:txBody>
          </p:sp>
          <p:sp>
            <p:nvSpPr>
              <p:cNvPr id="68" name="WordArt 15"/>
              <p:cNvSpPr>
                <a:spLocks noChangeArrowheads="1" noChangeShapeType="1"/>
              </p:cNvSpPr>
              <p:nvPr/>
            </p:nvSpPr>
            <p:spPr bwMode="auto">
              <a:xfrm>
                <a:off x="3493003" y="3960571"/>
                <a:ext cx="2085806" cy="892594"/>
              </a:xfrm>
              <a:prstGeom prst="rect">
                <a:avLst/>
              </a:prstGeom>
              <a:extLst>
                <a:ext uri="{91240B29-F687-4F45-9708-019B960494DF}">
                  <a14:hiddenLine w="9525">
                    <a:solidFill>
                      <a:srgbClr val="000000"/>
                    </a:solidFill>
                    <a:round/>
                    <a:headEnd/>
                    <a:tailEnd/>
                  </a14:hiddenLine>
                </a:ext>
                <a:ext uri="{AF507438-7753-43E0-B8FC-AC1667EBCBE1}">
                  <a14:hiddenEffects>
                    <a:effectLst/>
                  </a14:hiddenEffects>
                </a:ext>
              </a:extLst>
            </p:spPr>
            <p:txBody>
              <a:bodyPr fromWordArt="1" spcFirstLastPara="1" wrap="none">
                <a:prstTxWarp prst="textArchDown">
                  <a:avLst>
                    <a:gd fmla="val 1092614" name="adj"/>
                  </a:avLst>
                </a:prstTxWarp>
              </a:bodyPr>
              <a:lstStyle/>
              <a:p>
                <a:pPr algn="ctr">
                  <a:defRPr/>
                </a:pPr>
                <a:r>
                  <a:rPr altLang="en-US" kern="10" lang="zh-CN" sz="1400">
                    <a:solidFill>
                      <a:srgbClr val="FFFFFF"/>
                    </a:solidFill>
                    <a:latin charset="-122" pitchFamily="34" typeface="微软雅黑"/>
                    <a:ea charset="-122" pitchFamily="34" typeface="微软雅黑"/>
                  </a:rPr>
                  <a:t>感觉形态与势态完否</a:t>
                </a:r>
              </a:p>
            </p:txBody>
          </p:sp>
          <p:sp>
            <p:nvSpPr>
              <p:cNvPr id="69" name="未知"/>
              <p:cNvSpPr/>
              <p:nvPr/>
            </p:nvSpPr>
            <p:spPr bwMode="auto">
              <a:xfrm>
                <a:off x="3713163" y="2341665"/>
                <a:ext cx="1738312" cy="835025"/>
              </a:xfrm>
              <a:custGeom>
                <a:gdLst>
                  <a:gd fmla="*/ 1301 w 1321" name="T0"/>
                  <a:gd fmla="*/ 401 h 712" name="T1"/>
                  <a:gd fmla="*/ 1317 w 1321" name="T2"/>
                  <a:gd fmla="*/ 442 h 712" name="T3"/>
                  <a:gd fmla="*/ 1321 w 1321" name="T4"/>
                  <a:gd fmla="*/ 481 h 712" name="T5"/>
                  <a:gd fmla="*/ 1315 w 1321" name="T6"/>
                  <a:gd fmla="*/ 516 h 712" name="T7"/>
                  <a:gd fmla="*/ 1298 w 1321" name="T8"/>
                  <a:gd fmla="*/ 550 h 712" name="T9"/>
                  <a:gd fmla="*/ 1272 w 1321" name="T10"/>
                  <a:gd fmla="*/ 579 h 712" name="T11"/>
                  <a:gd fmla="*/ 1239 w 1321" name="T12"/>
                  <a:gd fmla="*/ 604 h 712" name="T13"/>
                  <a:gd fmla="*/ 1196 w 1321" name="T14"/>
                  <a:gd fmla="*/ 628 h 712" name="T15"/>
                  <a:gd fmla="*/ 1147 w 1321" name="T16"/>
                  <a:gd fmla="*/ 649 h 712" name="T17"/>
                  <a:gd fmla="*/ 1092 w 1321" name="T18"/>
                  <a:gd fmla="*/ 667 h 712" name="T19"/>
                  <a:gd fmla="*/ 1031 w 1321" name="T20"/>
                  <a:gd fmla="*/ 683 h 712" name="T21"/>
                  <a:gd fmla="*/ 967 w 1321" name="T22"/>
                  <a:gd fmla="*/ 694 h 712" name="T23"/>
                  <a:gd fmla="*/ 896 w 1321" name="T24"/>
                  <a:gd fmla="*/ 704 h 712" name="T25"/>
                  <a:gd fmla="*/ 824 w 1321" name="T26"/>
                  <a:gd fmla="*/ 710 h 712" name="T27"/>
                  <a:gd fmla="*/ 795 w 1321" name="T28"/>
                  <a:gd fmla="*/ 712 h 712" name="T29"/>
                  <a:gd fmla="*/ 476 w 1321" name="T30"/>
                  <a:gd fmla="*/ 712 h 712" name="T31"/>
                  <a:gd fmla="*/ 472 w 1321" name="T32"/>
                  <a:gd fmla="*/ 712 h 712" name="T33"/>
                  <a:gd fmla="*/ 409 w 1321" name="T34"/>
                  <a:gd fmla="*/ 708 h 712" name="T35"/>
                  <a:gd fmla="*/ 348 w 1321" name="T36"/>
                  <a:gd fmla="*/ 704 h 712" name="T37"/>
                  <a:gd fmla="*/ 290 w 1321" name="T38"/>
                  <a:gd fmla="*/ 696 h 712" name="T39"/>
                  <a:gd fmla="*/ 235 w 1321" name="T40"/>
                  <a:gd fmla="*/ 689 h 712" name="T41"/>
                  <a:gd fmla="*/ 186 w 1321" name="T42"/>
                  <a:gd fmla="*/ 677 h 712" name="T43"/>
                  <a:gd fmla="*/ 141 w 1321" name="T44"/>
                  <a:gd fmla="*/ 663 h 712" name="T45"/>
                  <a:gd fmla="*/ 102 w 1321" name="T46"/>
                  <a:gd fmla="*/ 648 h 712" name="T47"/>
                  <a:gd fmla="*/ 67 w 1321" name="T48"/>
                  <a:gd fmla="*/ 630 h 712" name="T49"/>
                  <a:gd fmla="*/ 39 w 1321" name="T50"/>
                  <a:gd fmla="*/ 608 h 712" name="T51"/>
                  <a:gd fmla="*/ 18 w 1321" name="T52"/>
                  <a:gd fmla="*/ 583 h 712" name="T53"/>
                  <a:gd fmla="*/ 6 w 1321" name="T54"/>
                  <a:gd fmla="*/ 554 h 712" name="T55"/>
                  <a:gd fmla="*/ 0 w 1321" name="T56"/>
                  <a:gd fmla="*/ 524 h 712" name="T57"/>
                  <a:gd fmla="*/ 0 w 1321" name="T58"/>
                  <a:gd fmla="*/ 520 h 712" name="T59"/>
                  <a:gd fmla="*/ 4 w 1321" name="T60"/>
                  <a:gd fmla="*/ 487 h 712" name="T61"/>
                  <a:gd fmla="*/ 16 w 1321" name="T62"/>
                  <a:gd fmla="*/ 446 h 712" name="T63"/>
                  <a:gd fmla="*/ 51 w 1321" name="T64"/>
                  <a:gd fmla="*/ 370 h 712" name="T65"/>
                  <a:gd fmla="*/ 94 w 1321" name="T66"/>
                  <a:gd fmla="*/ 299 h 712" name="T67"/>
                  <a:gd fmla="*/ 147 w 1321" name="T68"/>
                  <a:gd fmla="*/ 235 h 712" name="T69"/>
                  <a:gd fmla="*/ 204 w 1321" name="T70"/>
                  <a:gd fmla="*/ 176 h 712" name="T71"/>
                  <a:gd fmla="*/ 270 w 1321" name="T72"/>
                  <a:gd fmla="*/ 125 h 712" name="T73"/>
                  <a:gd fmla="*/ 341 w 1321" name="T74"/>
                  <a:gd fmla="*/ 82 h 712" name="T75"/>
                  <a:gd fmla="*/ 415 w 1321" name="T76"/>
                  <a:gd fmla="*/ 47 h 712" name="T77"/>
                  <a:gd fmla="*/ 497 w 1321" name="T78"/>
                  <a:gd fmla="*/ 21 h 712" name="T79"/>
                  <a:gd fmla="*/ 581 w 1321" name="T80"/>
                  <a:gd fmla="*/ 6 h 712" name="T81"/>
                  <a:gd fmla="*/ 667 w 1321" name="T82"/>
                  <a:gd fmla="*/ 0 h 712" name="T83"/>
                  <a:gd fmla="*/ 667 w 1321" name="T84"/>
                  <a:gd fmla="*/ 0 h 712" name="T85"/>
                  <a:gd fmla="*/ 759 w 1321" name="T86"/>
                  <a:gd fmla="*/ 6 h 712" name="T87"/>
                  <a:gd fmla="*/ 847 w 1321" name="T88"/>
                  <a:gd fmla="*/ 23 h 712" name="T89"/>
                  <a:gd fmla="*/ 932 w 1321" name="T90"/>
                  <a:gd fmla="*/ 53 h 712" name="T91"/>
                  <a:gd fmla="*/ 1010 w 1321" name="T92"/>
                  <a:gd fmla="*/ 90 h 712" name="T93"/>
                  <a:gd fmla="*/ 1082 w 1321" name="T94"/>
                  <a:gd fmla="*/ 137 h 712" name="T95"/>
                  <a:gd fmla="*/ 1149 w 1321" name="T96"/>
                  <a:gd fmla="*/ 194 h 712" name="T97"/>
                  <a:gd fmla="*/ 1208 w 1321" name="T98"/>
                  <a:gd fmla="*/ 256 h 712" name="T99"/>
                  <a:gd fmla="*/ 1258 w 1321" name="T100"/>
                  <a:gd fmla="*/ 325 h 712" name="T101"/>
                  <a:gd fmla="*/ 1301 w 1321" name="T102"/>
                  <a:gd fmla="*/ 401 h 712" name="T103"/>
                  <a:gd fmla="*/ 1301 w 1321" name="T104"/>
                  <a:gd fmla="*/ 401 h 712" name="T1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b="b" l="0" r="r" t="0"/>
                <a:pathLst>
                  <a:path h="712" w="1321">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77000">
                    <a:schemeClr val="tx2">
                      <a:alpha val="0"/>
                    </a:schemeClr>
                  </a:gs>
                </a:gsLst>
                <a:lin ang="5400000" scaled="1"/>
              </a:gradFill>
              <a:ln>
                <a:noFill/>
              </a:ln>
              <a:effectLst/>
              <a:extLst>
                <a:ext uri="{91240B29-F687-4F45-9708-019B960494DF}">
                  <a14:hiddenLine w="9525">
                    <a:solidFill>
                      <a:srgbClr val="000000"/>
                    </a:solidFill>
                    <a:round/>
                    <a:headEnd/>
                    <a:tailEnd/>
                  </a14:hiddenLine>
                </a:ext>
                <a:ext uri="{AF507438-7753-43E0-B8FC-AC1667EBCBE1}">
                  <a14:hiddenEffects>
                    <a:effectLst>
                      <a:outerShdw algn="ctr" dir="2700000" dist="35921" rotWithShape="0">
                        <a:srgbClr val="808080"/>
                      </a:outerShdw>
                    </a:effectLst>
                  </a14:hiddenEffects>
                </a:ext>
              </a:extLst>
            </p:spPr>
            <p:txBody>
              <a:bodyPr/>
              <a:lstStyle/>
              <a:p>
                <a:pPr>
                  <a:defRPr/>
                </a:pPr>
                <a:endParaRPr altLang="en-US" kern="0" lang="zh-CN" sz="1799">
                  <a:solidFill>
                    <a:sysClr lastClr="000000" val="windowText"/>
                  </a:solidFill>
                  <a:latin charset="-122" pitchFamily="34" typeface="微软雅黑"/>
                  <a:ea charset="-122" pitchFamily="34" typeface="微软雅黑"/>
                </a:endParaRPr>
              </a:p>
            </p:txBody>
          </p:sp>
          <p:sp>
            <p:nvSpPr>
              <p:cNvPr id="70" name="WordArt 17"/>
              <p:cNvSpPr>
                <a:spLocks noChangeArrowheads="1" noChangeShapeType="1"/>
              </p:cNvSpPr>
              <p:nvPr/>
            </p:nvSpPr>
            <p:spPr bwMode="auto">
              <a:xfrm>
                <a:off x="4117975" y="3127375"/>
                <a:ext cx="958850" cy="476250"/>
              </a:xfrm>
              <a:prstGeom prst="rect">
                <a:avLst/>
              </a:prstGeom>
              <a:extLst>
                <a:ext uri="{AF507438-7753-43E0-B8FC-AC1667EBCBE1}">
                  <a14:hiddenEffects>
                    <a:effectLst/>
                  </a14:hiddenEffects>
                </a:ext>
              </a:extLst>
            </p:spPr>
            <p:txBody>
              <a:bodyPr fromWordArt="1" wrap="none">
                <a:prstTxWarp prst="textPlain">
                  <a:avLst>
                    <a:gd fmla="val 50000" name="adj"/>
                  </a:avLst>
                </a:prstTxWarp>
              </a:bodyPr>
              <a:lstStyle/>
              <a:p>
                <a:pPr>
                  <a:defRPr/>
                </a:pPr>
                <a:r>
                  <a:rPr altLang="en-US" b="1" kern="0" lang="zh-CN" sz="2399">
                    <a:solidFill>
                      <a:sysClr lastClr="FFFFFF" val="window"/>
                    </a:solidFill>
                    <a:effectLst>
                      <a:outerShdw algn="tl" blurRad="38100" dir="2700000" dist="38100">
                        <a:srgbClr val="000000">
                          <a:alpha val="43137"/>
                        </a:srgbClr>
                      </a:outerShdw>
                    </a:effectLst>
                    <a:latin charset="-122" pitchFamily="34" typeface="微软雅黑"/>
                    <a:ea charset="-122" pitchFamily="34" typeface="微软雅黑"/>
                  </a:rPr>
                  <a:t>圆球维度</a:t>
                </a:r>
              </a:p>
              <a:p>
                <a:pPr>
                  <a:defRPr/>
                </a:pPr>
                <a:r>
                  <a:rPr altLang="en-US" b="1" kern="0" lang="zh-CN" sz="2399">
                    <a:solidFill>
                      <a:sysClr lastClr="FFFFFF" val="window"/>
                    </a:solidFill>
                    <a:effectLst>
                      <a:outerShdw algn="tl" blurRad="38100" dir="2700000" dist="38100">
                        <a:srgbClr val="000000">
                          <a:alpha val="43137"/>
                        </a:srgbClr>
                      </a:outerShdw>
                    </a:effectLst>
                    <a:latin charset="-122" pitchFamily="34" typeface="微软雅黑"/>
                    <a:ea charset="-122" pitchFamily="34" typeface="微软雅黑"/>
                  </a:rPr>
                  <a:t>圆球理论</a:t>
                </a:r>
              </a:p>
            </p:txBody>
          </p:sp>
        </p:grpSp>
        <p:grpSp>
          <p:nvGrpSpPr>
            <p:cNvPr id="22" name="组合 21"/>
            <p:cNvGrpSpPr/>
            <p:nvPr/>
          </p:nvGrpSpPr>
          <p:grpSpPr>
            <a:xfrm>
              <a:off x="4710319" y="1906946"/>
              <a:ext cx="3606097" cy="1610541"/>
              <a:chOff x="323850" y="1700213"/>
              <a:chExt cx="8545033" cy="3816350"/>
            </a:xfrm>
          </p:grpSpPr>
          <p:grpSp>
            <p:nvGrpSpPr>
              <p:cNvPr id="32" name="Group 3"/>
              <p:cNvGrpSpPr/>
              <p:nvPr/>
            </p:nvGrpSpPr>
            <p:grpSpPr>
              <a:xfrm>
                <a:off x="1763713" y="2060578"/>
                <a:ext cx="7105170" cy="2952760"/>
                <a:chOff x="295" y="797"/>
                <a:chExt cx="5450" cy="3042"/>
              </a:xfrm>
            </p:grpSpPr>
            <p:sp>
              <p:nvSpPr>
                <p:cNvPr id="56" name="AutoShape 4"/>
                <p:cNvSpPr>
                  <a:spLocks noChangeArrowheads="1"/>
                </p:cNvSpPr>
                <p:nvPr/>
              </p:nvSpPr>
              <p:spPr bwMode="auto">
                <a:xfrm>
                  <a:off x="295" y="3711"/>
                  <a:ext cx="5191" cy="128"/>
                </a:xfrm>
                <a:custGeom>
                  <a:gdLst>
                    <a:gd fmla="+- 2283 0 0" name="G0"/>
                    <a:gd fmla="+- 21600 0 2283" name="G1"/>
                    <a:gd fmla="*/ 2283 1 2" name="G2"/>
                    <a:gd fmla="+- 21600 0 G2" name="G3"/>
                    <a:gd fmla="+/ 2283 21600 2" name="G4"/>
                    <a:gd fmla="+/ G1 0 2" name="G5"/>
                    <a:gd fmla="*/ 21600 21600 2283" name="G6"/>
                    <a:gd fmla="*/ G6 1 2" name="G7"/>
                    <a:gd fmla="+- 21600 0 G7" name="G8"/>
                    <a:gd fmla="*/ 21600 1 2" name="G9"/>
                    <a:gd fmla="+- 2283 0 G9" name="G10"/>
                    <a:gd fmla="?: G10 G8 0" name="G11"/>
                    <a:gd fmla="?: G10 G7 21600" name="G12"/>
                    <a:gd fmla="*/ 20458 w 21600" name="T0"/>
                    <a:gd fmla="*/ 10800 h 21600" name="T1"/>
                    <a:gd fmla="*/ 10800 w 21600" name="T2"/>
                    <a:gd fmla="*/ 21600 h 21600" name="T3"/>
                    <a:gd fmla="*/ 1142 w 21600" name="T4"/>
                    <a:gd fmla="*/ 10800 h 21600" name="T5"/>
                    <a:gd fmla="*/ 10800 w 21600" name="T6"/>
                    <a:gd fmla="*/ 0 h 21600" name="T7"/>
                    <a:gd fmla="*/ 2942 w 21600" name="T8"/>
                    <a:gd fmla="*/ 2942 h 21600" name="T9"/>
                    <a:gd fmla="*/ 18658 w 21600" name="T10"/>
                    <a:gd fmla="*/ 18658 h 21600" name="T11"/>
                  </a:gdLst>
                  <a:cxnLst>
                    <a:cxn ang="0">
                      <a:pos x="T0" y="T1"/>
                    </a:cxn>
                    <a:cxn ang="0">
                      <a:pos x="T2" y="T3"/>
                    </a:cxn>
                    <a:cxn ang="0">
                      <a:pos x="T4" y="T5"/>
                    </a:cxn>
                    <a:cxn ang="0">
                      <a:pos x="T6" y="T7"/>
                    </a:cxn>
                  </a:cxnLst>
                  <a:rect b="T11" l="T8" r="T10" t="T9"/>
                  <a:pathLst>
                    <a:path h="21600" w="21600">
                      <a:moveTo>
                        <a:pt x="0" y="0"/>
                      </a:moveTo>
                      <a:lnTo>
                        <a:pt x="2283" y="21600"/>
                      </a:lnTo>
                      <a:lnTo>
                        <a:pt x="19317" y="21600"/>
                      </a:lnTo>
                      <a:lnTo>
                        <a:pt x="21600" y="0"/>
                      </a:lnTo>
                      <a:close/>
                    </a:path>
                  </a:pathLst>
                </a:custGeom>
                <a:gradFill rotWithShape="1">
                  <a:gsLst>
                    <a:gs pos="0">
                      <a:srgbClr val="333333">
                        <a:alpha val="50000"/>
                      </a:srgbClr>
                    </a:gs>
                    <a:gs pos="100000">
                      <a:srgbClr val="FFFFFF">
                        <a:alpha val="0"/>
                      </a:srgbClr>
                    </a:gs>
                  </a:gsLst>
                  <a:lin ang="5400000" scaled="1"/>
                </a:gradFill>
                <a:ln>
                  <a:noFill/>
                </a:ln>
                <a:effectLst/>
                <a:extLs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a:defRPr/>
                  </a:pPr>
                  <a:endParaRPr altLang="en-US" b="1" kern="0" lang="zh-CN" sz="1600">
                    <a:solidFill>
                      <a:sysClr lastClr="000000" val="windowText"/>
                    </a:solidFill>
                    <a:latin charset="-122" pitchFamily="34" typeface="微软雅黑"/>
                    <a:ea charset="-122" pitchFamily="34" typeface="微软雅黑"/>
                  </a:endParaRPr>
                </a:p>
              </p:txBody>
            </p:sp>
            <p:sp>
              <p:nvSpPr>
                <p:cNvPr id="57" name="AutoShape 5"/>
                <p:cNvSpPr>
                  <a:spLocks noChangeArrowheads="1"/>
                </p:cNvSpPr>
                <p:nvPr/>
              </p:nvSpPr>
              <p:spPr bwMode="auto">
                <a:xfrm>
                  <a:off x="295" y="797"/>
                  <a:ext cx="5450" cy="2914"/>
                </a:xfrm>
                <a:prstGeom prst="roundRect">
                  <a:avLst>
                    <a:gd fmla="val 1324" name="adj"/>
                  </a:avLst>
                </a:prstGeom>
                <a:solidFill>
                  <a:schemeClr val="bg1">
                    <a:lumMod val="95000"/>
                  </a:schemeClr>
                </a:solidFill>
                <a:ln algn="ctr" w="6350">
                  <a:solidFill>
                    <a:srgbClr val="DDDDDD"/>
                  </a:solidFill>
                  <a:round/>
                </a:ln>
                <a:effectLst/>
                <a:extLst>
                  <a:ext uri="{AF507438-7753-43E0-B8FC-AC1667EBCBE1}">
                    <a14:hiddenEffects>
                      <a:effectLst>
                        <a:outerShdw algn="ctr" dir="13500000" dist="17961" rotWithShape="0">
                          <a:srgbClr val="808080">
                            <a:gamma/>
                            <a:shade val="60000"/>
                            <a:invGamma/>
                          </a:srgbClr>
                        </a:outerShdw>
                      </a:effectLst>
                    </a14:hiddenEffects>
                  </a:ext>
                </a:extLst>
              </p:spPr>
              <p:txBody>
                <a:bodyPr anchor="ctr" wrap="none"/>
                <a:lstStyle/>
                <a:p>
                  <a:pPr algn="ctr">
                    <a:spcBef>
                      <a:spcPct val="20000"/>
                    </a:spcBef>
                    <a:buClr>
                      <a:srgbClr val="E1B40C"/>
                    </a:buClr>
                    <a:buFont charset="2" panose="05000000000000000000" pitchFamily="2" typeface="Wingdings"/>
                    <a:buNone/>
                    <a:defRPr/>
                  </a:pPr>
                  <a:endParaRPr altLang="en-US" b="1" kern="0" lang="zh-CN" sz="1600">
                    <a:solidFill>
                      <a:srgbClr val="000000"/>
                    </a:solidFill>
                    <a:latin charset="-122" pitchFamily="34" typeface="微软雅黑"/>
                    <a:ea charset="-122" pitchFamily="34" typeface="微软雅黑"/>
                  </a:endParaRPr>
                </a:p>
              </p:txBody>
            </p:sp>
          </p:grpSp>
          <p:sp>
            <p:nvSpPr>
              <p:cNvPr id="33" name="Oval 6"/>
              <p:cNvSpPr>
                <a:spLocks noChangeArrowheads="1"/>
              </p:cNvSpPr>
              <p:nvPr/>
            </p:nvSpPr>
            <p:spPr bwMode="auto">
              <a:xfrm>
                <a:off x="323850" y="4940300"/>
                <a:ext cx="3457575" cy="576263"/>
              </a:xfrm>
              <a:prstGeom prst="ellipse">
                <a:avLst/>
              </a:prstGeom>
              <a:gradFill rotWithShape="1">
                <a:gsLst>
                  <a:gs pos="0">
                    <a:srgbClr val="000000">
                      <a:alpha val="80000"/>
                    </a:srgbClr>
                  </a:gs>
                  <a:gs pos="100000">
                    <a:srgbClr val="000000">
                      <a:alpha val="0"/>
                    </a:srgbClr>
                  </a:gs>
                </a:gsLst>
                <a:path path="shape">
                  <a:fillToRect b="50000" l="50000" r="50000" t="50000"/>
                </a:path>
              </a:gradFill>
              <a:ln>
                <a:noFill/>
              </a:ln>
              <a:effectLst/>
              <a:extLst>
                <a:ext uri="{91240B29-F687-4F45-9708-019B960494DF}">
                  <a14:hiddenLine algn="ctr" w="19050">
                    <a:solidFill>
                      <a:schemeClr val="bg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a:defRPr/>
                </a:pPr>
                <a:endParaRPr altLang="en-US" b="1" kern="0" lang="zh-CN" sz="1600">
                  <a:solidFill>
                    <a:sysClr lastClr="000000" val="windowText"/>
                  </a:solidFill>
                  <a:latin charset="-122" pitchFamily="34" typeface="微软雅黑"/>
                  <a:ea charset="-122" pitchFamily="34" typeface="微软雅黑"/>
                </a:endParaRPr>
              </a:p>
            </p:txBody>
          </p:sp>
          <p:sp>
            <p:nvSpPr>
              <p:cNvPr id="34" name="Freeform 7"/>
              <p:cNvSpPr/>
              <p:nvPr/>
            </p:nvSpPr>
            <p:spPr bwMode="auto">
              <a:xfrm rot="-20700000">
                <a:off x="2133600" y="3338513"/>
                <a:ext cx="1006475" cy="1998662"/>
              </a:xfrm>
              <a:custGeom>
                <a:gdLst>
                  <a:gd fmla="*/ 187 w 252" name="T0"/>
                  <a:gd fmla="*/ 221 h 499" name="T1"/>
                  <a:gd fmla="*/ 252 w 252" name="T2"/>
                  <a:gd fmla="*/ 182 h 499" name="T3"/>
                  <a:gd fmla="*/ 252 w 252" name="T4"/>
                  <a:gd fmla="*/ 57 h 499" name="T5"/>
                  <a:gd fmla="*/ 170 w 252" name="T6"/>
                  <a:gd fmla="*/ 91 h 499" name="T7"/>
                  <a:gd fmla="*/ 179 w 252" name="T8"/>
                  <a:gd fmla="*/ 42 h 499" name="T9"/>
                  <a:gd fmla="*/ 145 w 252" name="T10"/>
                  <a:gd fmla="*/ 2 h 499" name="T11"/>
                  <a:gd fmla="*/ 109 w 252" name="T12"/>
                  <a:gd fmla="*/ 56 h 499" name="T13"/>
                  <a:gd fmla="*/ 129 w 252" name="T14"/>
                  <a:gd fmla="*/ 108 h 499" name="T15"/>
                  <a:gd fmla="*/ 0 w 252" name="T16"/>
                  <a:gd fmla="*/ 162 h 499" name="T17"/>
                  <a:gd fmla="*/ 0 w 252" name="T18"/>
                  <a:gd fmla="*/ 499 h 499" name="T19"/>
                  <a:gd fmla="*/ 252 w 252" name="T20"/>
                  <a:gd fmla="*/ 350 h 499" name="T21"/>
                  <a:gd fmla="*/ 252 w 252" name="T22"/>
                  <a:gd fmla="*/ 239 h 499" name="T23"/>
                  <a:gd fmla="*/ 187 w 252" name="T24"/>
                  <a:gd fmla="*/ 221 h 499"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499" w="251">
                    <a:moveTo>
                      <a:pt x="187" y="221"/>
                    </a:moveTo>
                    <a:cubicBezTo>
                      <a:pt x="206" y="174"/>
                      <a:pt x="240" y="179"/>
                      <a:pt x="252" y="182"/>
                    </a:cubicBezTo>
                    <a:cubicBezTo>
                      <a:pt x="252" y="57"/>
                      <a:pt x="252" y="57"/>
                      <a:pt x="252" y="57"/>
                    </a:cubicBezTo>
                    <a:cubicBezTo>
                      <a:pt x="170" y="91"/>
                      <a:pt x="170" y="91"/>
                      <a:pt x="170" y="91"/>
                    </a:cubicBezTo>
                    <a:cubicBezTo>
                      <a:pt x="173" y="81"/>
                      <a:pt x="180" y="56"/>
                      <a:pt x="179" y="42"/>
                    </a:cubicBezTo>
                    <a:cubicBezTo>
                      <a:pt x="179" y="23"/>
                      <a:pt x="179" y="0"/>
                      <a:pt x="145" y="2"/>
                    </a:cubicBezTo>
                    <a:cubicBezTo>
                      <a:pt x="114" y="4"/>
                      <a:pt x="108" y="40"/>
                      <a:pt x="109" y="56"/>
                    </a:cubicBezTo>
                    <a:cubicBezTo>
                      <a:pt x="110" y="74"/>
                      <a:pt x="123" y="98"/>
                      <a:pt x="129" y="108"/>
                    </a:cubicBezTo>
                    <a:cubicBezTo>
                      <a:pt x="0" y="162"/>
                      <a:pt x="0" y="162"/>
                      <a:pt x="0" y="162"/>
                    </a:cubicBezTo>
                    <a:cubicBezTo>
                      <a:pt x="0" y="499"/>
                      <a:pt x="0" y="499"/>
                      <a:pt x="0" y="499"/>
                    </a:cubicBezTo>
                    <a:cubicBezTo>
                      <a:pt x="252" y="350"/>
                      <a:pt x="252" y="350"/>
                      <a:pt x="252" y="350"/>
                    </a:cubicBezTo>
                    <a:cubicBezTo>
                      <a:pt x="252" y="239"/>
                      <a:pt x="252" y="239"/>
                      <a:pt x="252" y="239"/>
                    </a:cubicBezTo>
                    <a:cubicBezTo>
                      <a:pt x="227" y="290"/>
                      <a:pt x="167" y="272"/>
                      <a:pt x="187" y="221"/>
                    </a:cubicBezTo>
                    <a:close/>
                  </a:path>
                </a:pathLst>
              </a:custGeom>
              <a:gradFill rotWithShape="1">
                <a:gsLst>
                  <a:gs pos="0">
                    <a:srgbClr val="EAEAEA"/>
                  </a:gs>
                  <a:gs pos="100000">
                    <a:srgbClr val="B2B2B2"/>
                  </a:gs>
                </a:gsLst>
                <a:lin ang="2700000" scaled="1"/>
              </a:gradFill>
              <a:ln>
                <a:noFill/>
              </a:ln>
              <a:effectLst/>
              <a:extLst>
                <a:ext uri="{91240B29-F687-4F45-9708-019B960494DF}">
                  <a14:hiddenLine cap="flat" cmpd="sng" w="9525">
                    <a:solidFill>
                      <a:srgbClr val="000000"/>
                    </a:solidFill>
                    <a:prstDash val="solid"/>
                    <a:round/>
                    <a:headEnd len="med" type="none" w="med"/>
                    <a:tailEnd len="med" type="none" w="med"/>
                  </a14:hiddenLine>
                </a:ext>
                <a:ext uri="{AF507438-7753-43E0-B8FC-AC1667EBCBE1}">
                  <a14:hiddenEffects>
                    <a:effectLst>
                      <a:outerShdw algn="ctr" dir="2700000" dist="35921" rotWithShape="0">
                        <a:srgbClr val="808080"/>
                      </a:outerShdw>
                    </a:effectLst>
                  </a14:hiddenEffects>
                </a:ext>
              </a:extLst>
            </p:spPr>
            <p:txBody>
              <a:bodyPr/>
              <a:lstStyle/>
              <a:p>
                <a:pPr>
                  <a:defRPr/>
                </a:pPr>
                <a:endParaRPr altLang="en-US" b="1" kern="0" lang="zh-CN" sz="1600">
                  <a:solidFill>
                    <a:sysClr lastClr="000000" val="windowText"/>
                  </a:solidFill>
                  <a:latin charset="-122" pitchFamily="34" typeface="微软雅黑"/>
                  <a:ea charset="-122" pitchFamily="34" typeface="微软雅黑"/>
                </a:endParaRPr>
              </a:p>
            </p:txBody>
          </p:sp>
          <p:sp>
            <p:nvSpPr>
              <p:cNvPr id="35" name="Freeform 8"/>
              <p:cNvSpPr/>
              <p:nvPr/>
            </p:nvSpPr>
            <p:spPr bwMode="auto">
              <a:xfrm rot="-20700000">
                <a:off x="1028700" y="1744663"/>
                <a:ext cx="763588" cy="234950"/>
              </a:xfrm>
              <a:custGeom>
                <a:gdLst>
                  <a:gd fmla="*/ 382 w 382" name="T0"/>
                  <a:gd fmla="*/ 117 h 117" name="T1"/>
                  <a:gd fmla="*/ 0 w 382" name="T2"/>
                  <a:gd fmla="*/ 0 h 117" name="T3"/>
                  <a:gd fmla="*/ 378 w 382" name="T4"/>
                  <a:gd fmla="*/ 117 h 117" name="T5"/>
                  <a:gd fmla="*/ 382 w 382" name="T6"/>
                  <a:gd fmla="*/ 117 h 117" name="T7"/>
                </a:gdLst>
                <a:cxnLst>
                  <a:cxn ang="0">
                    <a:pos x="T0" y="T1"/>
                  </a:cxn>
                  <a:cxn ang="0">
                    <a:pos x="T2" y="T3"/>
                  </a:cxn>
                  <a:cxn ang="0">
                    <a:pos x="T4" y="T5"/>
                  </a:cxn>
                  <a:cxn ang="0">
                    <a:pos x="T6" y="T7"/>
                  </a:cxn>
                </a:cxnLst>
                <a:rect b="b" l="0" r="r" t="0"/>
                <a:pathLst>
                  <a:path h="117" w="382">
                    <a:moveTo>
                      <a:pt x="382" y="117"/>
                    </a:moveTo>
                    <a:lnTo>
                      <a:pt x="0" y="0"/>
                    </a:lnTo>
                    <a:lnTo>
                      <a:pt x="378" y="117"/>
                    </a:lnTo>
                    <a:lnTo>
                      <a:pt x="382" y="117"/>
                    </a:lnTo>
                    <a:close/>
                  </a:path>
                </a:pathLst>
              </a:custGeom>
              <a:solidFill>
                <a:srgbClr val="000000"/>
              </a:solidFill>
              <a:ln>
                <a:noFill/>
              </a:ln>
              <a:extLst>
                <a:ext uri="{91240B29-F687-4F45-9708-019B960494DF}">
                  <a14:hiddenLine w="9525">
                    <a:solidFill>
                      <a:srgbClr val="000000"/>
                    </a:solidFill>
                    <a:round/>
                    <a:headEnd/>
                    <a:tailEnd/>
                  </a14:hiddenLine>
                </a:ext>
              </a:extLst>
            </p:spPr>
            <p:txBody>
              <a:bodyPr/>
              <a:lstStyle/>
              <a:p>
                <a:pPr>
                  <a:defRPr/>
                </a:pPr>
                <a:endParaRPr altLang="en-US" b="1" kern="0" lang="zh-CN" sz="1600">
                  <a:solidFill>
                    <a:sysClr lastClr="000000" val="windowText"/>
                  </a:solidFill>
                  <a:latin charset="-122" pitchFamily="34" typeface="微软雅黑"/>
                  <a:ea charset="-122" pitchFamily="34" typeface="微软雅黑"/>
                </a:endParaRPr>
              </a:p>
            </p:txBody>
          </p:sp>
          <p:sp>
            <p:nvSpPr>
              <p:cNvPr id="36" name="Freeform 9"/>
              <p:cNvSpPr/>
              <p:nvPr/>
            </p:nvSpPr>
            <p:spPr bwMode="auto">
              <a:xfrm rot="-20700000">
                <a:off x="1695450" y="2190750"/>
                <a:ext cx="939800" cy="295275"/>
              </a:xfrm>
              <a:custGeom>
                <a:gdLst>
                  <a:gd fmla="*/ 0 w 470" name="T0"/>
                  <a:gd fmla="*/ 0 h 148" name="T1"/>
                  <a:gd fmla="*/ 0 w 470" name="T2"/>
                  <a:gd fmla="*/ 2 h 148" name="T3"/>
                  <a:gd fmla="*/ 470 w 470" name="T4"/>
                  <a:gd fmla="*/ 148 h 148" name="T5"/>
                  <a:gd fmla="*/ 0 w 470" name="T6"/>
                  <a:gd fmla="*/ 0 h 148" name="T7"/>
                </a:gdLst>
                <a:cxnLst>
                  <a:cxn ang="0">
                    <a:pos x="T0" y="T1"/>
                  </a:cxn>
                  <a:cxn ang="0">
                    <a:pos x="T2" y="T3"/>
                  </a:cxn>
                  <a:cxn ang="0">
                    <a:pos x="T4" y="T5"/>
                  </a:cxn>
                  <a:cxn ang="0">
                    <a:pos x="T6" y="T7"/>
                  </a:cxn>
                </a:cxnLst>
                <a:rect b="b" l="0" r="r" t="0"/>
                <a:pathLst>
                  <a:path h="148" w="470">
                    <a:moveTo>
                      <a:pt x="0" y="0"/>
                    </a:moveTo>
                    <a:lnTo>
                      <a:pt x="0" y="2"/>
                    </a:lnTo>
                    <a:lnTo>
                      <a:pt x="470" y="148"/>
                    </a:lnTo>
                    <a:lnTo>
                      <a:pt x="0" y="0"/>
                    </a:lnTo>
                    <a:close/>
                  </a:path>
                </a:pathLst>
              </a:custGeom>
              <a:solidFill>
                <a:srgbClr val="000000"/>
              </a:solidFill>
              <a:ln>
                <a:noFill/>
              </a:ln>
              <a:extLst>
                <a:ext uri="{91240B29-F687-4F45-9708-019B960494DF}">
                  <a14:hiddenLine w="9525">
                    <a:solidFill>
                      <a:srgbClr val="000000"/>
                    </a:solidFill>
                    <a:round/>
                    <a:headEnd/>
                    <a:tailEnd/>
                  </a14:hiddenLine>
                </a:ext>
              </a:extLst>
            </p:spPr>
            <p:txBody>
              <a:bodyPr/>
              <a:lstStyle/>
              <a:p>
                <a:pPr>
                  <a:defRPr/>
                </a:pPr>
                <a:endParaRPr altLang="en-US" b="1" kern="0" lang="zh-CN" sz="1600">
                  <a:solidFill>
                    <a:sysClr lastClr="000000" val="windowText"/>
                  </a:solidFill>
                  <a:latin charset="-122" pitchFamily="34" typeface="微软雅黑"/>
                  <a:ea charset="-122" pitchFamily="34" typeface="微软雅黑"/>
                </a:endParaRPr>
              </a:p>
            </p:txBody>
          </p:sp>
          <p:sp>
            <p:nvSpPr>
              <p:cNvPr id="37" name="Freeform 10"/>
              <p:cNvSpPr/>
              <p:nvPr/>
            </p:nvSpPr>
            <p:spPr bwMode="auto">
              <a:xfrm rot="-20700000">
                <a:off x="2730500" y="2154238"/>
                <a:ext cx="1746250" cy="404812"/>
              </a:xfrm>
              <a:custGeom>
                <a:gdLst>
                  <a:gd fmla="*/ 188 w 437" name="T0"/>
                  <a:gd fmla="*/ 33 h 101" name="T1"/>
                  <a:gd fmla="*/ 111 w 437" name="T2"/>
                  <a:gd fmla="*/ 20 h 101" name="T3"/>
                  <a:gd fmla="*/ 0 w 437" name="T4"/>
                  <a:gd fmla="*/ 46 h 101" name="T5"/>
                  <a:gd fmla="*/ 80 w 437" name="T6"/>
                  <a:gd fmla="*/ 64 h 101" name="T7"/>
                  <a:gd fmla="*/ 57 w 437" name="T8"/>
                  <a:gd fmla="*/ 84 h 101" name="T9"/>
                  <a:gd fmla="*/ 119 w 437" name="T10"/>
                  <a:gd fmla="*/ 73 h 101" name="T11"/>
                  <a:gd fmla="*/ 239 w 437" name="T12"/>
                  <a:gd fmla="*/ 101 h 101" name="T13"/>
                  <a:gd fmla="*/ 239 w 437" name="T14"/>
                  <a:gd fmla="*/ 101 h 101" name="T15"/>
                  <a:gd fmla="*/ 437 w 437" name="T16"/>
                  <a:gd fmla="*/ 42 h 101" name="T17"/>
                  <a:gd fmla="*/ 202 w 437" name="T18"/>
                  <a:gd fmla="*/ 0 h 101" name="T19"/>
                  <a:gd fmla="*/ 154 w 437" name="T20"/>
                  <a:gd fmla="*/ 11 h 101" name="T21"/>
                  <a:gd fmla="*/ 188 w 437" name="T22"/>
                  <a:gd fmla="*/ 33 h 101"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100" w="437">
                    <a:moveTo>
                      <a:pt x="188" y="33"/>
                    </a:moveTo>
                    <a:cubicBezTo>
                      <a:pt x="164" y="45"/>
                      <a:pt x="122" y="35"/>
                      <a:pt x="111" y="20"/>
                    </a:cubicBezTo>
                    <a:cubicBezTo>
                      <a:pt x="0" y="46"/>
                      <a:pt x="0" y="46"/>
                      <a:pt x="0" y="46"/>
                    </a:cubicBezTo>
                    <a:cubicBezTo>
                      <a:pt x="80" y="64"/>
                      <a:pt x="80" y="64"/>
                      <a:pt x="80" y="64"/>
                    </a:cubicBezTo>
                    <a:cubicBezTo>
                      <a:pt x="59" y="68"/>
                      <a:pt x="29" y="76"/>
                      <a:pt x="57" y="84"/>
                    </a:cubicBezTo>
                    <a:cubicBezTo>
                      <a:pt x="86" y="92"/>
                      <a:pt x="107" y="82"/>
                      <a:pt x="119" y="73"/>
                    </a:cubicBezTo>
                    <a:cubicBezTo>
                      <a:pt x="239" y="101"/>
                      <a:pt x="239" y="101"/>
                      <a:pt x="239" y="101"/>
                    </a:cubicBezTo>
                    <a:cubicBezTo>
                      <a:pt x="239" y="101"/>
                      <a:pt x="239" y="101"/>
                      <a:pt x="239" y="101"/>
                    </a:cubicBezTo>
                    <a:cubicBezTo>
                      <a:pt x="437" y="42"/>
                      <a:pt x="437" y="42"/>
                      <a:pt x="437" y="42"/>
                    </a:cubicBezTo>
                    <a:cubicBezTo>
                      <a:pt x="202" y="0"/>
                      <a:pt x="202" y="0"/>
                      <a:pt x="202" y="0"/>
                    </a:cubicBezTo>
                    <a:cubicBezTo>
                      <a:pt x="154" y="11"/>
                      <a:pt x="154" y="11"/>
                      <a:pt x="154" y="11"/>
                    </a:cubicBezTo>
                    <a:cubicBezTo>
                      <a:pt x="176" y="15"/>
                      <a:pt x="208" y="23"/>
                      <a:pt x="188" y="33"/>
                    </a:cubicBezTo>
                    <a:close/>
                  </a:path>
                </a:pathLst>
              </a:custGeom>
              <a:gradFill rotWithShape="1">
                <a:gsLst>
                  <a:gs pos="0">
                    <a:srgbClr val="EAEAEA"/>
                  </a:gs>
                  <a:gs pos="100000">
                    <a:srgbClr val="C0C0C0"/>
                  </a:gs>
                </a:gsLst>
                <a:lin ang="2700000" scaled="1"/>
              </a:gradFill>
              <a:ln>
                <a:noFill/>
              </a:ln>
              <a:effectLst/>
              <a:extLst>
                <a:ext uri="{91240B29-F687-4F45-9708-019B960494DF}">
                  <a14:hiddenLine cap="flat" cmpd="sng" w="9525">
                    <a:solidFill>
                      <a:srgbClr val="000000"/>
                    </a:solidFill>
                    <a:prstDash val="solid"/>
                    <a:round/>
                    <a:headEnd len="med" type="none" w="med"/>
                    <a:tailEnd len="med" type="none" w="med"/>
                  </a14:hiddenLine>
                </a:ext>
                <a:ext uri="{AF507438-7753-43E0-B8FC-AC1667EBCBE1}">
                  <a14:hiddenEffects>
                    <a:effectLst>
                      <a:outerShdw algn="ctr" dir="2700000" dist="35921" rotWithShape="0">
                        <a:srgbClr val="808080"/>
                      </a:outerShdw>
                    </a:effectLst>
                  </a14:hiddenEffects>
                </a:ext>
              </a:extLst>
            </p:spPr>
            <p:txBody>
              <a:bodyPr/>
              <a:lstStyle/>
              <a:p>
                <a:pPr>
                  <a:defRPr/>
                </a:pPr>
                <a:endParaRPr altLang="en-US" b="1" kern="0" lang="zh-CN" sz="1600">
                  <a:solidFill>
                    <a:sysClr lastClr="000000" val="windowText"/>
                  </a:solidFill>
                  <a:latin charset="-122" pitchFamily="34" typeface="微软雅黑"/>
                  <a:ea charset="-122" pitchFamily="34" typeface="微软雅黑"/>
                </a:endParaRPr>
              </a:p>
            </p:txBody>
          </p:sp>
          <p:sp>
            <p:nvSpPr>
              <p:cNvPr id="38" name="Freeform 11"/>
              <p:cNvSpPr/>
              <p:nvPr/>
            </p:nvSpPr>
            <p:spPr bwMode="auto">
              <a:xfrm rot="-20700000">
                <a:off x="1035050" y="1700213"/>
                <a:ext cx="1754188" cy="409575"/>
              </a:xfrm>
              <a:custGeom>
                <a:gdLst>
                  <a:gd fmla="*/ 340 w 439" name="T0"/>
                  <a:gd fmla="*/ 23 h 102" name="T1"/>
                  <a:gd fmla="*/ 365 w 439" name="T2"/>
                  <a:gd fmla="*/ 9 h 102" name="T3"/>
                  <a:gd fmla="*/ 308 w 439" name="T4"/>
                  <a:gd fmla="*/ 15 h 102" name="T5"/>
                  <a:gd fmla="*/ 255 w 439" name="T6"/>
                  <a:gd fmla="*/ 3 h 102" name="T7"/>
                  <a:gd fmla="*/ 0 w 439" name="T8"/>
                  <a:gd fmla="*/ 44 h 102" name="T9"/>
                  <a:gd fmla="*/ 191 w 439" name="T10"/>
                  <a:gd fmla="*/ 102 h 102" name="T11"/>
                  <a:gd fmla="*/ 308 w 439" name="T12"/>
                  <a:gd fmla="*/ 75 h 102" name="T13"/>
                  <a:gd fmla="*/ 273 w 439" name="T14"/>
                  <a:gd fmla="*/ 50 h 102" name="T15"/>
                  <a:gd fmla="*/ 343 w 439" name="T16"/>
                  <a:gd fmla="*/ 67 h 102" name="T17"/>
                  <a:gd fmla="*/ 439 w 439" name="T18"/>
                  <a:gd fmla="*/ 46 h 102" name="T19"/>
                  <a:gd fmla="*/ 340 w 439" name="T20"/>
                  <a:gd fmla="*/ 23 h 102"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102" w="439">
                    <a:moveTo>
                      <a:pt x="340" y="23"/>
                    </a:moveTo>
                    <a:cubicBezTo>
                      <a:pt x="354" y="20"/>
                      <a:pt x="373" y="14"/>
                      <a:pt x="365" y="9"/>
                    </a:cubicBezTo>
                    <a:cubicBezTo>
                      <a:pt x="349" y="0"/>
                      <a:pt x="319" y="11"/>
                      <a:pt x="308" y="15"/>
                    </a:cubicBezTo>
                    <a:cubicBezTo>
                      <a:pt x="255" y="3"/>
                      <a:pt x="255" y="3"/>
                      <a:pt x="255" y="3"/>
                    </a:cubicBezTo>
                    <a:cubicBezTo>
                      <a:pt x="0" y="44"/>
                      <a:pt x="0" y="44"/>
                      <a:pt x="0" y="44"/>
                    </a:cubicBezTo>
                    <a:cubicBezTo>
                      <a:pt x="191" y="102"/>
                      <a:pt x="191" y="102"/>
                      <a:pt x="191" y="102"/>
                    </a:cubicBezTo>
                    <a:cubicBezTo>
                      <a:pt x="308" y="75"/>
                      <a:pt x="308" y="75"/>
                      <a:pt x="308" y="75"/>
                    </a:cubicBezTo>
                    <a:cubicBezTo>
                      <a:pt x="284" y="72"/>
                      <a:pt x="241" y="63"/>
                      <a:pt x="273" y="50"/>
                    </a:cubicBezTo>
                    <a:cubicBezTo>
                      <a:pt x="309" y="37"/>
                      <a:pt x="333" y="57"/>
                      <a:pt x="343" y="67"/>
                    </a:cubicBezTo>
                    <a:cubicBezTo>
                      <a:pt x="439" y="46"/>
                      <a:pt x="439" y="46"/>
                      <a:pt x="439" y="46"/>
                    </a:cubicBezTo>
                    <a:lnTo>
                      <a:pt x="340" y="23"/>
                    </a:lnTo>
                    <a:close/>
                  </a:path>
                </a:pathLst>
              </a:custGeom>
              <a:gradFill rotWithShape="1">
                <a:gsLst>
                  <a:gs pos="0">
                    <a:srgbClr val="EAEAEA"/>
                  </a:gs>
                  <a:gs pos="100000">
                    <a:srgbClr val="C0C0C0"/>
                  </a:gs>
                </a:gsLst>
                <a:lin ang="2700000" scaled="1"/>
              </a:gradFill>
              <a:ln>
                <a:noFill/>
              </a:ln>
              <a:effectLst/>
              <a:extLst>
                <a:ext uri="{91240B29-F687-4F45-9708-019B960494DF}">
                  <a14:hiddenLine cap="flat" cmpd="sng" w="9525">
                    <a:solidFill>
                      <a:srgbClr val="000000"/>
                    </a:solidFill>
                    <a:prstDash val="solid"/>
                    <a:round/>
                    <a:headEnd len="med" type="none" w="med"/>
                    <a:tailEnd len="med" type="none" w="med"/>
                  </a14:hiddenLine>
                </a:ext>
                <a:ext uri="{AF507438-7753-43E0-B8FC-AC1667EBCBE1}">
                  <a14:hiddenEffects>
                    <a:effectLst>
                      <a:outerShdw algn="ctr" dir="2700000" dist="35921" rotWithShape="0">
                        <a:srgbClr val="808080"/>
                      </a:outerShdw>
                    </a:effectLst>
                  </a14:hiddenEffects>
                </a:ext>
              </a:extLst>
            </p:spPr>
            <p:txBody>
              <a:bodyPr/>
              <a:lstStyle/>
              <a:p>
                <a:pPr>
                  <a:defRPr/>
                </a:pPr>
                <a:endParaRPr altLang="en-US" b="1" kern="0" lang="zh-CN" sz="1600">
                  <a:solidFill>
                    <a:sysClr lastClr="000000" val="windowText"/>
                  </a:solidFill>
                  <a:latin charset="-122" pitchFamily="34" typeface="微软雅黑"/>
                  <a:ea charset="-122" pitchFamily="34" typeface="微软雅黑"/>
                </a:endParaRPr>
              </a:p>
            </p:txBody>
          </p:sp>
          <p:sp>
            <p:nvSpPr>
              <p:cNvPr id="39" name="Freeform 12"/>
              <p:cNvSpPr/>
              <p:nvPr/>
            </p:nvSpPr>
            <p:spPr bwMode="auto">
              <a:xfrm rot="-20700000">
                <a:off x="2068513" y="1817688"/>
                <a:ext cx="1566862" cy="311150"/>
              </a:xfrm>
              <a:custGeom>
                <a:gdLst>
                  <a:gd fmla="*/ 110 w 392" name="T0"/>
                  <a:gd fmla="*/ 41 h 78" name="T1"/>
                  <a:gd fmla="*/ 85 w 392" name="T2"/>
                  <a:gd fmla="*/ 55 h 78" name="T3"/>
                  <a:gd fmla="*/ 184 w 392" name="T4"/>
                  <a:gd fmla="*/ 78 h 78" name="T5"/>
                  <a:gd fmla="*/ 295 w 392" name="T6"/>
                  <a:gd fmla="*/ 52 h 78" name="T7"/>
                  <a:gd fmla="*/ 372 w 392" name="T8"/>
                  <a:gd fmla="*/ 65 h 78" name="T9"/>
                  <a:gd fmla="*/ 338 w 392" name="T10"/>
                  <a:gd fmla="*/ 43 h 78" name="T11"/>
                  <a:gd fmla="*/ 386 w 392" name="T12"/>
                  <a:gd fmla="*/ 32 h 78" name="T13"/>
                  <a:gd fmla="*/ 212 w 392" name="T14"/>
                  <a:gd fmla="*/ 0 h 78" name="T15"/>
                  <a:gd fmla="*/ 0 w 392" name="T16"/>
                  <a:gd fmla="*/ 35 h 78" name="T17"/>
                  <a:gd fmla="*/ 53 w 392" name="T18"/>
                  <a:gd fmla="*/ 47 h 78" name="T19"/>
                  <a:gd fmla="*/ 110 w 392" name="T20"/>
                  <a:gd fmla="*/ 41 h 78"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78" w="392">
                    <a:moveTo>
                      <a:pt x="110" y="41"/>
                    </a:moveTo>
                    <a:cubicBezTo>
                      <a:pt x="118" y="46"/>
                      <a:pt x="99" y="52"/>
                      <a:pt x="85" y="55"/>
                    </a:cubicBezTo>
                    <a:cubicBezTo>
                      <a:pt x="184" y="78"/>
                      <a:pt x="184" y="78"/>
                      <a:pt x="184" y="78"/>
                    </a:cubicBezTo>
                    <a:cubicBezTo>
                      <a:pt x="295" y="52"/>
                      <a:pt x="295" y="52"/>
                      <a:pt x="295" y="52"/>
                    </a:cubicBezTo>
                    <a:cubicBezTo>
                      <a:pt x="306" y="67"/>
                      <a:pt x="348" y="77"/>
                      <a:pt x="372" y="65"/>
                    </a:cubicBezTo>
                    <a:cubicBezTo>
                      <a:pt x="392" y="55"/>
                      <a:pt x="360" y="47"/>
                      <a:pt x="338" y="43"/>
                    </a:cubicBezTo>
                    <a:cubicBezTo>
                      <a:pt x="386" y="32"/>
                      <a:pt x="386" y="32"/>
                      <a:pt x="386" y="32"/>
                    </a:cubicBezTo>
                    <a:cubicBezTo>
                      <a:pt x="212" y="0"/>
                      <a:pt x="212" y="0"/>
                      <a:pt x="212" y="0"/>
                    </a:cubicBezTo>
                    <a:cubicBezTo>
                      <a:pt x="0" y="35"/>
                      <a:pt x="0" y="35"/>
                      <a:pt x="0" y="35"/>
                    </a:cubicBezTo>
                    <a:cubicBezTo>
                      <a:pt x="53" y="47"/>
                      <a:pt x="53" y="47"/>
                      <a:pt x="53" y="47"/>
                    </a:cubicBezTo>
                    <a:cubicBezTo>
                      <a:pt x="64" y="43"/>
                      <a:pt x="94" y="32"/>
                      <a:pt x="110" y="41"/>
                    </a:cubicBezTo>
                    <a:close/>
                  </a:path>
                </a:pathLst>
              </a:custGeom>
              <a:gradFill rotWithShape="1">
                <a:gsLst>
                  <a:gs pos="0">
                    <a:srgbClr val="EAEAEA"/>
                  </a:gs>
                  <a:gs pos="100000">
                    <a:srgbClr val="C0C0C0"/>
                  </a:gs>
                </a:gsLst>
                <a:lin ang="2700000" scaled="1"/>
              </a:gradFill>
              <a:ln>
                <a:noFill/>
              </a:ln>
              <a:effectLst/>
              <a:extLst>
                <a:ext uri="{91240B29-F687-4F45-9708-019B960494DF}">
                  <a14:hiddenLine cap="flat" cmpd="sng" w="9525">
                    <a:solidFill>
                      <a:srgbClr val="000000"/>
                    </a:solidFill>
                    <a:prstDash val="solid"/>
                    <a:round/>
                    <a:headEnd len="med" type="none" w="med"/>
                    <a:tailEnd len="med" type="none" w="med"/>
                  </a14:hiddenLine>
                </a:ext>
                <a:ext uri="{AF507438-7753-43E0-B8FC-AC1667EBCBE1}">
                  <a14:hiddenEffects>
                    <a:effectLst>
                      <a:outerShdw algn="ctr" dir="2700000" dist="35921" rotWithShape="0">
                        <a:srgbClr val="808080"/>
                      </a:outerShdw>
                    </a:effectLst>
                  </a14:hiddenEffects>
                </a:ext>
              </a:extLst>
            </p:spPr>
            <p:txBody>
              <a:bodyPr/>
              <a:lstStyle/>
              <a:p>
                <a:pPr>
                  <a:defRPr/>
                </a:pPr>
                <a:endParaRPr altLang="en-US" b="1" kern="0" lang="zh-CN" sz="1600">
                  <a:solidFill>
                    <a:sysClr lastClr="000000" val="windowText"/>
                  </a:solidFill>
                  <a:latin charset="-122" pitchFamily="34" typeface="微软雅黑"/>
                  <a:ea charset="-122" pitchFamily="34" typeface="微软雅黑"/>
                </a:endParaRPr>
              </a:p>
            </p:txBody>
          </p:sp>
          <p:sp>
            <p:nvSpPr>
              <p:cNvPr id="40" name="Freeform 13"/>
              <p:cNvSpPr/>
              <p:nvPr/>
            </p:nvSpPr>
            <p:spPr bwMode="auto">
              <a:xfrm rot="-20700000">
                <a:off x="1711325" y="2063750"/>
                <a:ext cx="1946275" cy="557213"/>
              </a:xfrm>
              <a:custGeom>
                <a:gdLst>
                  <a:gd fmla="*/ 235 w 487" name="T0"/>
                  <a:gd fmla="*/ 139 h 139" name="T1"/>
                  <a:gd fmla="*/ 487 w 487" name="T2"/>
                  <a:gd fmla="*/ 64 h 139" name="T3"/>
                  <a:gd fmla="*/ 367 w 487" name="T4"/>
                  <a:gd fmla="*/ 36 h 139" name="T5"/>
                  <a:gd fmla="*/ 305 w 487" name="T6"/>
                  <a:gd fmla="*/ 47 h 139" name="T7"/>
                  <a:gd fmla="*/ 328 w 487" name="T8"/>
                  <a:gd fmla="*/ 27 h 139" name="T9"/>
                  <a:gd fmla="*/ 248 w 487" name="T10"/>
                  <a:gd fmla="*/ 9 h 139" name="T11"/>
                  <a:gd fmla="*/ 152 w 487" name="T12"/>
                  <a:gd fmla="*/ 30 h 139" name="T13"/>
                  <a:gd fmla="*/ 82 w 487" name="T14"/>
                  <a:gd fmla="*/ 13 h 139" name="T15"/>
                  <a:gd fmla="*/ 117 w 487" name="T16"/>
                  <a:gd fmla="*/ 38 h 139" name="T17"/>
                  <a:gd fmla="*/ 0 w 487" name="T18"/>
                  <a:gd fmla="*/ 65 h 139" name="T19"/>
                  <a:gd fmla="*/ 235 w 487" name="T20"/>
                  <a:gd fmla="*/ 139 h 139"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139" w="487">
                    <a:moveTo>
                      <a:pt x="235" y="139"/>
                    </a:moveTo>
                    <a:cubicBezTo>
                      <a:pt x="487" y="64"/>
                      <a:pt x="487" y="64"/>
                      <a:pt x="487" y="64"/>
                    </a:cubicBezTo>
                    <a:cubicBezTo>
                      <a:pt x="367" y="36"/>
                      <a:pt x="367" y="36"/>
                      <a:pt x="367" y="36"/>
                    </a:cubicBezTo>
                    <a:cubicBezTo>
                      <a:pt x="355" y="45"/>
                      <a:pt x="334" y="55"/>
                      <a:pt x="305" y="47"/>
                    </a:cubicBezTo>
                    <a:cubicBezTo>
                      <a:pt x="277" y="39"/>
                      <a:pt x="307" y="31"/>
                      <a:pt x="328" y="27"/>
                    </a:cubicBezTo>
                    <a:cubicBezTo>
                      <a:pt x="248" y="9"/>
                      <a:pt x="248" y="9"/>
                      <a:pt x="248" y="9"/>
                    </a:cubicBezTo>
                    <a:cubicBezTo>
                      <a:pt x="152" y="30"/>
                      <a:pt x="152" y="30"/>
                      <a:pt x="152" y="30"/>
                    </a:cubicBezTo>
                    <a:cubicBezTo>
                      <a:pt x="142" y="20"/>
                      <a:pt x="118" y="0"/>
                      <a:pt x="82" y="13"/>
                    </a:cubicBezTo>
                    <a:cubicBezTo>
                      <a:pt x="50" y="26"/>
                      <a:pt x="93" y="35"/>
                      <a:pt x="117" y="38"/>
                    </a:cubicBezTo>
                    <a:cubicBezTo>
                      <a:pt x="0" y="65"/>
                      <a:pt x="0" y="65"/>
                      <a:pt x="0" y="65"/>
                    </a:cubicBezTo>
                    <a:lnTo>
                      <a:pt x="235" y="139"/>
                    </a:lnTo>
                    <a:close/>
                  </a:path>
                </a:pathLst>
              </a:custGeom>
              <a:gradFill rotWithShape="1">
                <a:gsLst>
                  <a:gs pos="0">
                    <a:srgbClr val="C00000">
                      <a:lumMod val="60000"/>
                      <a:lumOff val="40000"/>
                    </a:srgbClr>
                  </a:gs>
                  <a:gs pos="100000">
                    <a:srgbClr val="C00000"/>
                  </a:gs>
                </a:gsLst>
                <a:lin ang="2700000" scaled="1"/>
              </a:gradFill>
              <a:ln>
                <a:noFill/>
              </a:ln>
              <a:effectLst/>
              <a:extLst/>
            </p:spPr>
            <p:txBody>
              <a:bodyPr/>
              <a:lstStyle/>
              <a:p>
                <a:pPr>
                  <a:defRPr/>
                </a:pPr>
                <a:endParaRPr altLang="en-US" b="1" kern="0" lang="zh-CN" sz="1600">
                  <a:solidFill>
                    <a:sysClr lastClr="000000" val="windowText"/>
                  </a:solidFill>
                  <a:latin charset="-122" pitchFamily="34" typeface="微软雅黑"/>
                  <a:ea charset="-122" pitchFamily="34" typeface="微软雅黑"/>
                </a:endParaRPr>
              </a:p>
            </p:txBody>
          </p:sp>
          <p:sp>
            <p:nvSpPr>
              <p:cNvPr id="41" name="Freeform 14"/>
              <p:cNvSpPr/>
              <p:nvPr/>
            </p:nvSpPr>
            <p:spPr bwMode="auto">
              <a:xfrm rot="-20700000">
                <a:off x="1028700" y="1743075"/>
                <a:ext cx="755650" cy="234950"/>
              </a:xfrm>
              <a:custGeom>
                <a:gdLst>
                  <a:gd fmla="*/ 378 w 378" name="T0"/>
                  <a:gd fmla="*/ 117 h 117" name="T1"/>
                  <a:gd fmla="*/ 0 w 378" name="T2"/>
                  <a:gd fmla="*/ 0 h 117" name="T3"/>
                  <a:gd fmla="*/ 378 w 378" name="T4"/>
                  <a:gd fmla="*/ 117 h 117" name="T5"/>
                  <a:gd fmla="*/ 378 w 378" name="T6"/>
                  <a:gd fmla="*/ 117 h 117" name="T7"/>
                </a:gdLst>
                <a:cxnLst>
                  <a:cxn ang="0">
                    <a:pos x="T0" y="T1"/>
                  </a:cxn>
                  <a:cxn ang="0">
                    <a:pos x="T2" y="T3"/>
                  </a:cxn>
                  <a:cxn ang="0">
                    <a:pos x="T4" y="T5"/>
                  </a:cxn>
                  <a:cxn ang="0">
                    <a:pos x="T6" y="T7"/>
                  </a:cxn>
                </a:cxnLst>
                <a:rect b="b" l="0" r="r" t="0"/>
                <a:pathLst>
                  <a:path h="117" w="378">
                    <a:moveTo>
                      <a:pt x="378" y="117"/>
                    </a:moveTo>
                    <a:lnTo>
                      <a:pt x="0" y="0"/>
                    </a:lnTo>
                    <a:lnTo>
                      <a:pt x="378" y="117"/>
                    </a:lnTo>
                    <a:lnTo>
                      <a:pt x="378" y="117"/>
                    </a:lnTo>
                    <a:close/>
                  </a:path>
                </a:pathLst>
              </a:custGeom>
              <a:solidFill>
                <a:srgbClr val="000000"/>
              </a:solidFill>
              <a:ln>
                <a:noFill/>
              </a:ln>
              <a:extLst>
                <a:ext uri="{91240B29-F687-4F45-9708-019B960494DF}">
                  <a14:hiddenLine w="9525">
                    <a:solidFill>
                      <a:srgbClr val="000000"/>
                    </a:solidFill>
                    <a:round/>
                    <a:headEnd/>
                    <a:tailEnd/>
                  </a14:hiddenLine>
                </a:ext>
              </a:extLst>
            </p:spPr>
            <p:txBody>
              <a:bodyPr/>
              <a:lstStyle/>
              <a:p>
                <a:pPr>
                  <a:defRPr/>
                </a:pPr>
                <a:endParaRPr altLang="en-US" b="1" kern="0" lang="zh-CN" sz="1600">
                  <a:solidFill>
                    <a:sysClr lastClr="000000" val="windowText"/>
                  </a:solidFill>
                  <a:latin charset="-122" pitchFamily="34" typeface="微软雅黑"/>
                  <a:ea charset="-122" pitchFamily="34" typeface="微软雅黑"/>
                </a:endParaRPr>
              </a:p>
            </p:txBody>
          </p:sp>
          <p:sp>
            <p:nvSpPr>
              <p:cNvPr id="42" name="Freeform 15"/>
              <p:cNvSpPr/>
              <p:nvPr/>
            </p:nvSpPr>
            <p:spPr bwMode="auto">
              <a:xfrm rot="-20700000">
                <a:off x="871538" y="1760538"/>
                <a:ext cx="1047750" cy="1417637"/>
              </a:xfrm>
              <a:custGeom>
                <a:gdLst>
                  <a:gd fmla="*/ 82 w 262" name="T0"/>
                  <a:gd fmla="*/ 218 h 354" name="T1"/>
                  <a:gd fmla="*/ 102 w 262" name="T2"/>
                  <a:gd fmla="*/ 314 h 354" name="T3"/>
                  <a:gd fmla="*/ 191 w 262" name="T4"/>
                  <a:gd fmla="*/ 354 h 354" name="T5"/>
                  <a:gd fmla="*/ 191 w 262" name="T6"/>
                  <a:gd fmla="*/ 233 h 354" name="T7"/>
                  <a:gd fmla="*/ 262 w 262" name="T8"/>
                  <a:gd fmla="*/ 223 h 354" name="T9"/>
                  <a:gd fmla="*/ 191 w 262" name="T10"/>
                  <a:gd fmla="*/ 178 h 354" name="T11"/>
                  <a:gd fmla="*/ 191 w 262" name="T12"/>
                  <a:gd fmla="*/ 59 h 354" name="T13"/>
                  <a:gd fmla="*/ 0 w 262" name="T14"/>
                  <a:gd fmla="*/ 0 h 354" name="T15"/>
                  <a:gd fmla="*/ 0 w 262" name="T16"/>
                  <a:gd fmla="*/ 268 h 354" name="T17"/>
                  <a:gd fmla="*/ 66 w 262" name="T18"/>
                  <a:gd fmla="*/ 298 h 354" name="T19"/>
                  <a:gd fmla="*/ 82 w 262" name="T20"/>
                  <a:gd fmla="*/ 218 h 354"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354" w="262">
                    <a:moveTo>
                      <a:pt x="82" y="218"/>
                    </a:moveTo>
                    <a:cubicBezTo>
                      <a:pt x="120" y="210"/>
                      <a:pt x="118" y="288"/>
                      <a:pt x="102" y="314"/>
                    </a:cubicBezTo>
                    <a:cubicBezTo>
                      <a:pt x="191" y="354"/>
                      <a:pt x="191" y="354"/>
                      <a:pt x="191" y="354"/>
                    </a:cubicBezTo>
                    <a:cubicBezTo>
                      <a:pt x="191" y="233"/>
                      <a:pt x="191" y="233"/>
                      <a:pt x="191" y="233"/>
                    </a:cubicBezTo>
                    <a:cubicBezTo>
                      <a:pt x="218" y="251"/>
                      <a:pt x="262" y="270"/>
                      <a:pt x="262" y="223"/>
                    </a:cubicBezTo>
                    <a:cubicBezTo>
                      <a:pt x="262" y="166"/>
                      <a:pt x="214" y="172"/>
                      <a:pt x="191" y="178"/>
                    </a:cubicBezTo>
                    <a:cubicBezTo>
                      <a:pt x="191" y="59"/>
                      <a:pt x="191" y="59"/>
                      <a:pt x="191" y="59"/>
                    </a:cubicBezTo>
                    <a:cubicBezTo>
                      <a:pt x="0" y="0"/>
                      <a:pt x="0" y="0"/>
                      <a:pt x="0" y="0"/>
                    </a:cubicBezTo>
                    <a:cubicBezTo>
                      <a:pt x="0" y="268"/>
                      <a:pt x="0" y="268"/>
                      <a:pt x="0" y="268"/>
                    </a:cubicBezTo>
                    <a:cubicBezTo>
                      <a:pt x="66" y="298"/>
                      <a:pt x="66" y="298"/>
                      <a:pt x="66" y="298"/>
                    </a:cubicBezTo>
                    <a:cubicBezTo>
                      <a:pt x="60" y="277"/>
                      <a:pt x="47" y="226"/>
                      <a:pt x="82" y="218"/>
                    </a:cubicBezTo>
                    <a:close/>
                  </a:path>
                </a:pathLst>
              </a:custGeom>
              <a:gradFill rotWithShape="1">
                <a:gsLst>
                  <a:gs pos="0">
                    <a:srgbClr val="1C1C1C"/>
                  </a:gs>
                  <a:gs pos="100000">
                    <a:srgbClr val="5F5F5F"/>
                  </a:gs>
                </a:gsLst>
                <a:lin ang="2700000" scaled="1"/>
              </a:gradFill>
              <a:ln>
                <a:noFill/>
              </a:ln>
              <a:effectLst/>
              <a:extLst>
                <a:ext uri="{91240B29-F687-4F45-9708-019B960494DF}">
                  <a14:hiddenLine cap="flat" cmpd="sng" w="9525">
                    <a:solidFill>
                      <a:srgbClr val="000000"/>
                    </a:solidFill>
                    <a:prstDash val="solid"/>
                    <a:round/>
                    <a:headEnd len="med" type="none" w="med"/>
                    <a:tailEnd len="med" type="none" w="med"/>
                  </a14:hiddenLine>
                </a:ext>
                <a:ext uri="{AF507438-7753-43E0-B8FC-AC1667EBCBE1}">
                  <a14:hiddenEffects>
                    <a:effectLst>
                      <a:outerShdw algn="ctr" dir="2700000" dist="35921" rotWithShape="0">
                        <a:srgbClr val="808080"/>
                      </a:outerShdw>
                    </a:effectLst>
                  </a14:hiddenEffects>
                </a:ext>
              </a:extLst>
            </p:spPr>
            <p:txBody>
              <a:bodyPr/>
              <a:lstStyle/>
              <a:p>
                <a:pPr>
                  <a:defRPr/>
                </a:pPr>
                <a:endParaRPr altLang="en-US" b="1" kern="0" lang="zh-CN" sz="1600">
                  <a:solidFill>
                    <a:sysClr lastClr="000000" val="windowText"/>
                  </a:solidFill>
                  <a:latin charset="-122" pitchFamily="34" typeface="微软雅黑"/>
                  <a:ea charset="-122" pitchFamily="34" typeface="微软雅黑"/>
                </a:endParaRPr>
              </a:p>
            </p:txBody>
          </p:sp>
          <p:sp>
            <p:nvSpPr>
              <p:cNvPr id="43" name="Freeform 16"/>
              <p:cNvSpPr/>
              <p:nvPr/>
            </p:nvSpPr>
            <p:spPr bwMode="auto">
              <a:xfrm rot="-20700000">
                <a:off x="1492250" y="2166938"/>
                <a:ext cx="939800" cy="1849437"/>
              </a:xfrm>
              <a:custGeom>
                <a:gdLst>
                  <a:gd fmla="*/ 0 w 235" name="T0"/>
                  <a:gd fmla="*/ 0 h 462" name="T1"/>
                  <a:gd fmla="*/ 0 w 235" name="T2"/>
                  <a:gd fmla="*/ 119 h 462" name="T3"/>
                  <a:gd fmla="*/ 71 w 235" name="T4"/>
                  <a:gd fmla="*/ 164 h 462" name="T5"/>
                  <a:gd fmla="*/ 0 w 235" name="T6"/>
                  <a:gd fmla="*/ 174 h 462" name="T7"/>
                  <a:gd fmla="*/ 0 w 235" name="T8"/>
                  <a:gd fmla="*/ 295 h 462" name="T9"/>
                  <a:gd fmla="*/ 98 w 235" name="T10"/>
                  <a:gd fmla="*/ 339 h 462" name="T11"/>
                  <a:gd fmla="*/ 117 w 235" name="T12"/>
                  <a:gd fmla="*/ 447 h 462" name="T13"/>
                  <a:gd fmla="*/ 140 w 235" name="T14"/>
                  <a:gd fmla="*/ 358 h 462" name="T15"/>
                  <a:gd fmla="*/ 235 w 235" name="T16"/>
                  <a:gd fmla="*/ 401 h 462" name="T17"/>
                  <a:gd fmla="*/ 235 w 235" name="T18"/>
                  <a:gd fmla="*/ 73 h 462" name="T19"/>
                  <a:gd fmla="*/ 0 w 235" name="T20"/>
                  <a:gd fmla="*/ 0 h 462"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462" w="235">
                    <a:moveTo>
                      <a:pt x="0" y="0"/>
                    </a:moveTo>
                    <a:cubicBezTo>
                      <a:pt x="0" y="119"/>
                      <a:pt x="0" y="119"/>
                      <a:pt x="0" y="119"/>
                    </a:cubicBezTo>
                    <a:cubicBezTo>
                      <a:pt x="23" y="113"/>
                      <a:pt x="71" y="107"/>
                      <a:pt x="71" y="164"/>
                    </a:cubicBezTo>
                    <a:cubicBezTo>
                      <a:pt x="71" y="211"/>
                      <a:pt x="27" y="192"/>
                      <a:pt x="0" y="174"/>
                    </a:cubicBezTo>
                    <a:cubicBezTo>
                      <a:pt x="0" y="295"/>
                      <a:pt x="0" y="295"/>
                      <a:pt x="0" y="295"/>
                    </a:cubicBezTo>
                    <a:cubicBezTo>
                      <a:pt x="98" y="339"/>
                      <a:pt x="98" y="339"/>
                      <a:pt x="98" y="339"/>
                    </a:cubicBezTo>
                    <a:cubicBezTo>
                      <a:pt x="87" y="365"/>
                      <a:pt x="65" y="430"/>
                      <a:pt x="117" y="447"/>
                    </a:cubicBezTo>
                    <a:cubicBezTo>
                      <a:pt x="161" y="462"/>
                      <a:pt x="151" y="400"/>
                      <a:pt x="140" y="358"/>
                    </a:cubicBezTo>
                    <a:cubicBezTo>
                      <a:pt x="235" y="401"/>
                      <a:pt x="235" y="401"/>
                      <a:pt x="235" y="401"/>
                    </a:cubicBezTo>
                    <a:cubicBezTo>
                      <a:pt x="235" y="73"/>
                      <a:pt x="235" y="73"/>
                      <a:pt x="235" y="73"/>
                    </a:cubicBezTo>
                    <a:lnTo>
                      <a:pt x="0" y="0"/>
                    </a:lnTo>
                    <a:close/>
                  </a:path>
                </a:pathLst>
              </a:custGeom>
              <a:gradFill rotWithShape="1">
                <a:gsLst>
                  <a:gs pos="0">
                    <a:srgbClr val="C00000">
                      <a:lumMod val="50000"/>
                    </a:srgbClr>
                  </a:gs>
                  <a:gs pos="100000">
                    <a:srgbClr val="C00000">
                      <a:lumMod val="75000"/>
                    </a:srgbClr>
                  </a:gs>
                </a:gsLst>
                <a:lin ang="2700000" scaled="1"/>
              </a:gradFill>
              <a:ln>
                <a:noFill/>
              </a:ln>
              <a:effectLst/>
              <a:extLst/>
            </p:spPr>
            <p:txBody>
              <a:bodyPr/>
              <a:lstStyle/>
              <a:p>
                <a:pPr>
                  <a:defRPr/>
                </a:pPr>
                <a:endParaRPr altLang="en-US" b="1" kern="0" lang="zh-CN" sz="1600">
                  <a:solidFill>
                    <a:sysClr lastClr="000000" val="windowText"/>
                  </a:solidFill>
                  <a:latin charset="-122" pitchFamily="34" typeface="微软雅黑"/>
                  <a:ea charset="-122" pitchFamily="34" typeface="微软雅黑"/>
                </a:endParaRPr>
              </a:p>
            </p:txBody>
          </p:sp>
          <p:sp>
            <p:nvSpPr>
              <p:cNvPr id="44" name="Freeform 17"/>
              <p:cNvSpPr/>
              <p:nvPr/>
            </p:nvSpPr>
            <p:spPr bwMode="auto">
              <a:xfrm rot="-20700000">
                <a:off x="2427288" y="2459038"/>
                <a:ext cx="1350962" cy="1612900"/>
              </a:xfrm>
              <a:custGeom>
                <a:gdLst>
                  <a:gd fmla="*/ 0 w 338" name="T0"/>
                  <a:gd fmla="*/ 75 h 403" name="T1"/>
                  <a:gd fmla="*/ 0 w 338" name="T2"/>
                  <a:gd fmla="*/ 403 h 403" name="T3"/>
                  <a:gd fmla="*/ 129 w 338" name="T4"/>
                  <a:gd fmla="*/ 349 h 403" name="T5"/>
                  <a:gd fmla="*/ 109 w 338" name="T6"/>
                  <a:gd fmla="*/ 297 h 403" name="T7"/>
                  <a:gd fmla="*/ 145 w 338" name="T8"/>
                  <a:gd fmla="*/ 243 h 403" name="T9"/>
                  <a:gd fmla="*/ 179 w 338" name="T10"/>
                  <a:gd fmla="*/ 283 h 403" name="T11"/>
                  <a:gd fmla="*/ 170 w 338" name="T12"/>
                  <a:gd fmla="*/ 332 h 403" name="T13"/>
                  <a:gd fmla="*/ 252 w 338" name="T14"/>
                  <a:gd fmla="*/ 298 h 403" name="T15"/>
                  <a:gd fmla="*/ 252 w 338" name="T16"/>
                  <a:gd fmla="*/ 170 h 403" name="T17"/>
                  <a:gd fmla="*/ 331 w 338" name="T18"/>
                  <a:gd fmla="*/ 121 h 403" name="T19"/>
                  <a:gd fmla="*/ 252 w 338" name="T20"/>
                  <a:gd fmla="*/ 127 h 403" name="T21"/>
                  <a:gd fmla="*/ 252 w 338" name="T22"/>
                  <a:gd fmla="*/ 0 h 403" name="T23"/>
                  <a:gd fmla="*/ 252 w 338" name="T24"/>
                  <a:gd fmla="*/ 0 h 403" name="T25"/>
                  <a:gd fmla="*/ 0 w 338" name="T26"/>
                  <a:gd fmla="*/ 75 h 403"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402" w="338">
                    <a:moveTo>
                      <a:pt x="0" y="75"/>
                    </a:moveTo>
                    <a:cubicBezTo>
                      <a:pt x="0" y="403"/>
                      <a:pt x="0" y="403"/>
                      <a:pt x="0" y="403"/>
                    </a:cubicBezTo>
                    <a:cubicBezTo>
                      <a:pt x="129" y="349"/>
                      <a:pt x="129" y="349"/>
                      <a:pt x="129" y="349"/>
                    </a:cubicBezTo>
                    <a:cubicBezTo>
                      <a:pt x="123" y="339"/>
                      <a:pt x="110" y="315"/>
                      <a:pt x="109" y="297"/>
                    </a:cubicBezTo>
                    <a:cubicBezTo>
                      <a:pt x="108" y="281"/>
                      <a:pt x="114" y="245"/>
                      <a:pt x="145" y="243"/>
                    </a:cubicBezTo>
                    <a:cubicBezTo>
                      <a:pt x="179" y="241"/>
                      <a:pt x="179" y="264"/>
                      <a:pt x="179" y="283"/>
                    </a:cubicBezTo>
                    <a:cubicBezTo>
                      <a:pt x="180" y="297"/>
                      <a:pt x="173" y="322"/>
                      <a:pt x="170" y="332"/>
                    </a:cubicBezTo>
                    <a:cubicBezTo>
                      <a:pt x="252" y="298"/>
                      <a:pt x="252" y="298"/>
                      <a:pt x="252" y="298"/>
                    </a:cubicBezTo>
                    <a:cubicBezTo>
                      <a:pt x="252" y="170"/>
                      <a:pt x="252" y="170"/>
                      <a:pt x="252" y="170"/>
                    </a:cubicBezTo>
                    <a:cubicBezTo>
                      <a:pt x="281" y="173"/>
                      <a:pt x="338" y="175"/>
                      <a:pt x="331" y="121"/>
                    </a:cubicBezTo>
                    <a:cubicBezTo>
                      <a:pt x="325" y="74"/>
                      <a:pt x="275" y="109"/>
                      <a:pt x="252" y="127"/>
                    </a:cubicBezTo>
                    <a:cubicBezTo>
                      <a:pt x="252" y="0"/>
                      <a:pt x="252" y="0"/>
                      <a:pt x="252" y="0"/>
                    </a:cubicBezTo>
                    <a:cubicBezTo>
                      <a:pt x="252" y="0"/>
                      <a:pt x="252" y="0"/>
                      <a:pt x="252" y="0"/>
                    </a:cubicBezTo>
                    <a:lnTo>
                      <a:pt x="0" y="75"/>
                    </a:lnTo>
                    <a:close/>
                  </a:path>
                </a:pathLst>
              </a:custGeom>
              <a:gradFill rotWithShape="1">
                <a:gsLst>
                  <a:gs pos="0">
                    <a:srgbClr val="C00000">
                      <a:lumMod val="60000"/>
                      <a:lumOff val="40000"/>
                    </a:srgbClr>
                  </a:gs>
                  <a:gs pos="100000">
                    <a:srgbClr val="C00000">
                      <a:lumMod val="75000"/>
                    </a:srgbClr>
                  </a:gs>
                </a:gsLst>
                <a:lin ang="2700000" scaled="1"/>
              </a:gradFill>
              <a:ln>
                <a:noFill/>
              </a:ln>
              <a:effectLst/>
              <a:extLst/>
            </p:spPr>
            <p:txBody>
              <a:bodyPr/>
              <a:lstStyle/>
              <a:p>
                <a:pPr>
                  <a:defRPr/>
                </a:pPr>
                <a:endParaRPr altLang="en-US" b="1" kern="0" lang="zh-CN" sz="1600">
                  <a:solidFill>
                    <a:sysClr lastClr="000000" val="windowText"/>
                  </a:solidFill>
                  <a:latin charset="-122" pitchFamily="34" typeface="微软雅黑"/>
                  <a:ea charset="-122" pitchFamily="34" typeface="微软雅黑"/>
                </a:endParaRPr>
              </a:p>
            </p:txBody>
          </p:sp>
          <p:sp>
            <p:nvSpPr>
              <p:cNvPr id="45" name="Freeform 18"/>
              <p:cNvSpPr/>
              <p:nvPr/>
            </p:nvSpPr>
            <p:spPr bwMode="auto">
              <a:xfrm rot="-20700000">
                <a:off x="2865438" y="3436938"/>
                <a:ext cx="1135062" cy="1504950"/>
              </a:xfrm>
              <a:custGeom>
                <a:gdLst>
                  <a:gd fmla="*/ 199 w 284" name="T0"/>
                  <a:gd fmla="*/ 126 h 376" name="T1"/>
                  <a:gd fmla="*/ 180 w 284" name="T2"/>
                  <a:gd fmla="*/ 44 h 376" name="T3"/>
                  <a:gd fmla="*/ 85 w 284" name="T4"/>
                  <a:gd fmla="*/ 83 h 376" name="T5"/>
                  <a:gd fmla="*/ 85 w 284" name="T6"/>
                  <a:gd fmla="*/ 208 h 376" name="T7"/>
                  <a:gd fmla="*/ 87 w 284" name="T8"/>
                  <a:gd fmla="*/ 209 h 376" name="T9"/>
                  <a:gd fmla="*/ 85 w 284" name="T10"/>
                  <a:gd fmla="*/ 208 h 376" name="T11"/>
                  <a:gd fmla="*/ 20 w 284" name="T12"/>
                  <a:gd fmla="*/ 247 h 376" name="T13"/>
                  <a:gd fmla="*/ 85 w 284" name="T14"/>
                  <a:gd fmla="*/ 265 h 376" name="T15"/>
                  <a:gd fmla="*/ 87 w 284" name="T16"/>
                  <a:gd fmla="*/ 260 h 376" name="T17"/>
                  <a:gd fmla="*/ 85 w 284" name="T18"/>
                  <a:gd fmla="*/ 265 h 376" name="T19"/>
                  <a:gd fmla="*/ 85 w 284" name="T20"/>
                  <a:gd fmla="*/ 376 h 376" name="T21"/>
                  <a:gd fmla="*/ 284 w 284" name="T22"/>
                  <a:gd fmla="*/ 258 h 376" name="T23"/>
                  <a:gd fmla="*/ 284 w 284" name="T24"/>
                  <a:gd fmla="*/ 0 h 376" name="T25"/>
                  <a:gd fmla="*/ 214 w 284" name="T26"/>
                  <a:gd fmla="*/ 30 h 376" name="T27"/>
                  <a:gd fmla="*/ 199 w 284" name="T28"/>
                  <a:gd fmla="*/ 126 h 376"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376" w="284">
                    <a:moveTo>
                      <a:pt x="199" y="126"/>
                    </a:moveTo>
                    <a:cubicBezTo>
                      <a:pt x="157" y="127"/>
                      <a:pt x="170" y="73"/>
                      <a:pt x="180" y="44"/>
                    </a:cubicBezTo>
                    <a:cubicBezTo>
                      <a:pt x="85" y="83"/>
                      <a:pt x="85" y="83"/>
                      <a:pt x="85" y="83"/>
                    </a:cubicBezTo>
                    <a:cubicBezTo>
                      <a:pt x="85" y="208"/>
                      <a:pt x="85" y="208"/>
                      <a:pt x="85" y="208"/>
                    </a:cubicBezTo>
                    <a:cubicBezTo>
                      <a:pt x="86" y="208"/>
                      <a:pt x="87" y="209"/>
                      <a:pt x="87" y="209"/>
                    </a:cubicBezTo>
                    <a:cubicBezTo>
                      <a:pt x="87" y="209"/>
                      <a:pt x="86" y="208"/>
                      <a:pt x="85" y="208"/>
                    </a:cubicBezTo>
                    <a:cubicBezTo>
                      <a:pt x="73" y="205"/>
                      <a:pt x="39" y="200"/>
                      <a:pt x="20" y="247"/>
                    </a:cubicBezTo>
                    <a:cubicBezTo>
                      <a:pt x="0" y="298"/>
                      <a:pt x="60" y="316"/>
                      <a:pt x="85" y="265"/>
                    </a:cubicBezTo>
                    <a:cubicBezTo>
                      <a:pt x="87" y="261"/>
                      <a:pt x="87" y="260"/>
                      <a:pt x="87" y="260"/>
                    </a:cubicBezTo>
                    <a:cubicBezTo>
                      <a:pt x="87" y="260"/>
                      <a:pt x="87" y="261"/>
                      <a:pt x="85" y="265"/>
                    </a:cubicBezTo>
                    <a:cubicBezTo>
                      <a:pt x="85" y="376"/>
                      <a:pt x="85" y="376"/>
                      <a:pt x="85" y="376"/>
                    </a:cubicBezTo>
                    <a:cubicBezTo>
                      <a:pt x="284" y="258"/>
                      <a:pt x="284" y="258"/>
                      <a:pt x="284" y="258"/>
                    </a:cubicBezTo>
                    <a:cubicBezTo>
                      <a:pt x="284" y="0"/>
                      <a:pt x="284" y="0"/>
                      <a:pt x="284" y="0"/>
                    </a:cubicBezTo>
                    <a:cubicBezTo>
                      <a:pt x="214" y="30"/>
                      <a:pt x="214" y="30"/>
                      <a:pt x="214" y="30"/>
                    </a:cubicBezTo>
                    <a:cubicBezTo>
                      <a:pt x="224" y="60"/>
                      <a:pt x="245" y="124"/>
                      <a:pt x="199" y="126"/>
                    </a:cubicBezTo>
                    <a:close/>
                  </a:path>
                </a:pathLst>
              </a:custGeom>
              <a:gradFill rotWithShape="1">
                <a:gsLst>
                  <a:gs pos="0">
                    <a:srgbClr val="EAEAEA"/>
                  </a:gs>
                  <a:gs pos="100000">
                    <a:srgbClr val="B2B2B2"/>
                  </a:gs>
                </a:gsLst>
                <a:lin ang="2700000" scaled="1"/>
              </a:gradFill>
              <a:ln>
                <a:noFill/>
              </a:ln>
              <a:effectLst/>
              <a:extLst>
                <a:ext uri="{91240B29-F687-4F45-9708-019B960494DF}">
                  <a14:hiddenLine cap="flat" cmpd="sng" w="9525">
                    <a:solidFill>
                      <a:srgbClr val="000000"/>
                    </a:solidFill>
                    <a:prstDash val="solid"/>
                    <a:round/>
                    <a:headEnd len="med" type="none" w="med"/>
                    <a:tailEnd len="med" type="none" w="med"/>
                  </a14:hiddenLine>
                </a:ext>
                <a:ext uri="{AF507438-7753-43E0-B8FC-AC1667EBCBE1}">
                  <a14:hiddenEffects>
                    <a:effectLst>
                      <a:outerShdw algn="ctr" dir="2700000" dist="35921" rotWithShape="0">
                        <a:srgbClr val="808080"/>
                      </a:outerShdw>
                    </a:effectLst>
                  </a14:hiddenEffects>
                </a:ext>
              </a:extLst>
            </p:spPr>
            <p:txBody>
              <a:bodyPr/>
              <a:lstStyle/>
              <a:p>
                <a:pPr>
                  <a:defRPr/>
                </a:pPr>
                <a:endParaRPr altLang="en-US" b="1" kern="0" lang="zh-CN" sz="1600">
                  <a:solidFill>
                    <a:sysClr lastClr="000000" val="windowText"/>
                  </a:solidFill>
                  <a:latin charset="-122" pitchFamily="34" typeface="微软雅黑"/>
                  <a:ea charset="-122" pitchFamily="34" typeface="微软雅黑"/>
                </a:endParaRPr>
              </a:p>
            </p:txBody>
          </p:sp>
          <p:sp>
            <p:nvSpPr>
              <p:cNvPr id="46" name="Freeform 19"/>
              <p:cNvSpPr/>
              <p:nvPr/>
            </p:nvSpPr>
            <p:spPr bwMode="auto">
              <a:xfrm rot="-20700000">
                <a:off x="3470275" y="2417763"/>
                <a:ext cx="795338" cy="1608137"/>
              </a:xfrm>
              <a:custGeom>
                <a:gdLst>
                  <a:gd fmla="*/ 198 w 199" name="T0"/>
                  <a:gd fmla="*/ 0 h 401" name="T1"/>
                  <a:gd fmla="*/ 199 w 199" name="T2"/>
                  <a:gd fmla="*/ 0 h 401" name="T3"/>
                  <a:gd fmla="*/ 0 w 199" name="T4"/>
                  <a:gd fmla="*/ 59 h 401" name="T5"/>
                  <a:gd fmla="*/ 0 w 199" name="T6"/>
                  <a:gd fmla="*/ 59 h 401" name="T7"/>
                  <a:gd fmla="*/ 0 w 199" name="T8"/>
                  <a:gd fmla="*/ 186 h 401" name="T9"/>
                  <a:gd fmla="*/ 79 w 199" name="T10"/>
                  <a:gd fmla="*/ 180 h 401" name="T11"/>
                  <a:gd fmla="*/ 0 w 199" name="T12"/>
                  <a:gd fmla="*/ 229 h 401" name="T13"/>
                  <a:gd fmla="*/ 0 w 199" name="T14"/>
                  <a:gd fmla="*/ 357 h 401" name="T15"/>
                  <a:gd fmla="*/ 95 w 199" name="T16"/>
                  <a:gd fmla="*/ 318 h 401" name="T17"/>
                  <a:gd fmla="*/ 114 w 199" name="T18"/>
                  <a:gd fmla="*/ 400 h 401" name="T19"/>
                  <a:gd fmla="*/ 129 w 199" name="T20"/>
                  <a:gd fmla="*/ 304 h 401" name="T21"/>
                  <a:gd fmla="*/ 199 w 199" name="T22"/>
                  <a:gd fmla="*/ 274 h 401" name="T23"/>
                  <a:gd fmla="*/ 199 w 199" name="T24"/>
                  <a:gd fmla="*/ 0 h 401" name="T25"/>
                  <a:gd fmla="*/ 198 w 199" name="T26"/>
                  <a:gd fmla="*/ 0 h 401"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401" w="199">
                    <a:moveTo>
                      <a:pt x="198" y="0"/>
                    </a:moveTo>
                    <a:cubicBezTo>
                      <a:pt x="199" y="0"/>
                      <a:pt x="199" y="0"/>
                      <a:pt x="199" y="0"/>
                    </a:cubicBezTo>
                    <a:cubicBezTo>
                      <a:pt x="0" y="59"/>
                      <a:pt x="0" y="59"/>
                      <a:pt x="0" y="59"/>
                    </a:cubicBezTo>
                    <a:cubicBezTo>
                      <a:pt x="0" y="59"/>
                      <a:pt x="0" y="59"/>
                      <a:pt x="0" y="59"/>
                    </a:cubicBezTo>
                    <a:cubicBezTo>
                      <a:pt x="0" y="186"/>
                      <a:pt x="0" y="186"/>
                      <a:pt x="0" y="186"/>
                    </a:cubicBezTo>
                    <a:cubicBezTo>
                      <a:pt x="23" y="168"/>
                      <a:pt x="73" y="133"/>
                      <a:pt x="79" y="180"/>
                    </a:cubicBezTo>
                    <a:cubicBezTo>
                      <a:pt x="86" y="234"/>
                      <a:pt x="29" y="232"/>
                      <a:pt x="0" y="229"/>
                    </a:cubicBezTo>
                    <a:cubicBezTo>
                      <a:pt x="0" y="357"/>
                      <a:pt x="0" y="357"/>
                      <a:pt x="0" y="357"/>
                    </a:cubicBezTo>
                    <a:cubicBezTo>
                      <a:pt x="95" y="318"/>
                      <a:pt x="95" y="318"/>
                      <a:pt x="95" y="318"/>
                    </a:cubicBezTo>
                    <a:cubicBezTo>
                      <a:pt x="85" y="347"/>
                      <a:pt x="72" y="401"/>
                      <a:pt x="114" y="400"/>
                    </a:cubicBezTo>
                    <a:cubicBezTo>
                      <a:pt x="160" y="398"/>
                      <a:pt x="139" y="334"/>
                      <a:pt x="129" y="304"/>
                    </a:cubicBezTo>
                    <a:cubicBezTo>
                      <a:pt x="199" y="274"/>
                      <a:pt x="199" y="274"/>
                      <a:pt x="199" y="274"/>
                    </a:cubicBezTo>
                    <a:cubicBezTo>
                      <a:pt x="199" y="0"/>
                      <a:pt x="199" y="0"/>
                      <a:pt x="199" y="0"/>
                    </a:cubicBezTo>
                    <a:lnTo>
                      <a:pt x="198" y="0"/>
                    </a:lnTo>
                    <a:close/>
                  </a:path>
                </a:pathLst>
              </a:custGeom>
              <a:gradFill rotWithShape="1">
                <a:gsLst>
                  <a:gs pos="0">
                    <a:srgbClr val="EAEAEA"/>
                  </a:gs>
                  <a:gs pos="100000">
                    <a:srgbClr val="B2B2B2"/>
                  </a:gs>
                </a:gsLst>
                <a:lin ang="2700000" scaled="1"/>
              </a:gradFill>
              <a:ln>
                <a:noFill/>
              </a:ln>
              <a:effectLst/>
              <a:extLst>
                <a:ext uri="{91240B29-F687-4F45-9708-019B960494DF}">
                  <a14:hiddenLine cap="flat" cmpd="sng" w="9525">
                    <a:solidFill>
                      <a:srgbClr val="000000"/>
                    </a:solidFill>
                    <a:prstDash val="solid"/>
                    <a:round/>
                    <a:headEnd len="med" type="none" w="med"/>
                    <a:tailEnd len="med" type="none" w="med"/>
                  </a14:hiddenLine>
                </a:ext>
                <a:ext uri="{AF507438-7753-43E0-B8FC-AC1667EBCBE1}">
                  <a14:hiddenEffects>
                    <a:effectLst>
                      <a:outerShdw algn="ctr" dir="2700000" dist="35921" rotWithShape="0">
                        <a:srgbClr val="808080"/>
                      </a:outerShdw>
                    </a:effectLst>
                  </a14:hiddenEffects>
                </a:ext>
              </a:extLst>
            </p:spPr>
            <p:txBody>
              <a:bodyPr/>
              <a:lstStyle/>
              <a:p>
                <a:pPr>
                  <a:defRPr/>
                </a:pPr>
                <a:endParaRPr altLang="en-US" b="1" kern="0" lang="zh-CN" sz="1600">
                  <a:solidFill>
                    <a:sysClr lastClr="000000" val="windowText"/>
                  </a:solidFill>
                  <a:latin charset="-122" pitchFamily="34" typeface="微软雅黑"/>
                  <a:ea charset="-122" pitchFamily="34" typeface="微软雅黑"/>
                </a:endParaRPr>
              </a:p>
            </p:txBody>
          </p:sp>
          <p:sp>
            <p:nvSpPr>
              <p:cNvPr id="47" name="Freeform 20"/>
              <p:cNvSpPr/>
              <p:nvPr/>
            </p:nvSpPr>
            <p:spPr bwMode="auto">
              <a:xfrm rot="-20700000">
                <a:off x="612775" y="2530475"/>
                <a:ext cx="763588" cy="1770063"/>
              </a:xfrm>
              <a:custGeom>
                <a:gdLst>
                  <a:gd fmla="*/ 122 w 191" name="T0"/>
                  <a:gd fmla="*/ 253 h 442" name="T1"/>
                  <a:gd fmla="*/ 191 w 191" name="T2"/>
                  <a:gd fmla="*/ 268 h 442" name="T3"/>
                  <a:gd fmla="*/ 191 w 191" name="T4"/>
                  <a:gd fmla="*/ 144 h 442" name="T5"/>
                  <a:gd fmla="*/ 102 w 191" name="T6"/>
                  <a:gd fmla="*/ 104 h 442" name="T7"/>
                  <a:gd fmla="*/ 82 w 191" name="T8"/>
                  <a:gd fmla="*/ 8 h 442" name="T9"/>
                  <a:gd fmla="*/ 66 w 191" name="T10"/>
                  <a:gd fmla="*/ 88 h 442" name="T11"/>
                  <a:gd fmla="*/ 0 w 191" name="T12"/>
                  <a:gd fmla="*/ 58 h 442" name="T13"/>
                  <a:gd fmla="*/ 0 w 191" name="T14"/>
                  <a:gd fmla="*/ 325 h 442" name="T15"/>
                  <a:gd fmla="*/ 191 w 191" name="T16"/>
                  <a:gd fmla="*/ 442 h 442" name="T17"/>
                  <a:gd fmla="*/ 191 w 191" name="T18"/>
                  <a:gd fmla="*/ 316 h 442" name="T19"/>
                  <a:gd fmla="*/ 122 w 191" name="T20"/>
                  <a:gd fmla="*/ 253 h 442"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442" w="191">
                    <a:moveTo>
                      <a:pt x="122" y="253"/>
                    </a:moveTo>
                    <a:cubicBezTo>
                      <a:pt x="137" y="210"/>
                      <a:pt x="175" y="248"/>
                      <a:pt x="191" y="268"/>
                    </a:cubicBezTo>
                    <a:cubicBezTo>
                      <a:pt x="191" y="144"/>
                      <a:pt x="191" y="144"/>
                      <a:pt x="191" y="144"/>
                    </a:cubicBezTo>
                    <a:cubicBezTo>
                      <a:pt x="102" y="104"/>
                      <a:pt x="102" y="104"/>
                      <a:pt x="102" y="104"/>
                    </a:cubicBezTo>
                    <a:cubicBezTo>
                      <a:pt x="118" y="78"/>
                      <a:pt x="120" y="0"/>
                      <a:pt x="82" y="8"/>
                    </a:cubicBezTo>
                    <a:cubicBezTo>
                      <a:pt x="47" y="16"/>
                      <a:pt x="60" y="67"/>
                      <a:pt x="66" y="88"/>
                    </a:cubicBezTo>
                    <a:cubicBezTo>
                      <a:pt x="0" y="58"/>
                      <a:pt x="0" y="58"/>
                      <a:pt x="0" y="58"/>
                    </a:cubicBezTo>
                    <a:cubicBezTo>
                      <a:pt x="0" y="325"/>
                      <a:pt x="0" y="325"/>
                      <a:pt x="0" y="325"/>
                    </a:cubicBezTo>
                    <a:cubicBezTo>
                      <a:pt x="191" y="442"/>
                      <a:pt x="191" y="442"/>
                      <a:pt x="191" y="442"/>
                    </a:cubicBezTo>
                    <a:cubicBezTo>
                      <a:pt x="191" y="316"/>
                      <a:pt x="191" y="316"/>
                      <a:pt x="191" y="316"/>
                    </a:cubicBezTo>
                    <a:cubicBezTo>
                      <a:pt x="167" y="322"/>
                      <a:pt x="105" y="299"/>
                      <a:pt x="122" y="253"/>
                    </a:cubicBezTo>
                    <a:close/>
                  </a:path>
                </a:pathLst>
              </a:custGeom>
              <a:gradFill rotWithShape="1">
                <a:gsLst>
                  <a:gs pos="0">
                    <a:srgbClr val="1C1C1C"/>
                  </a:gs>
                  <a:gs pos="100000">
                    <a:srgbClr val="5F5F5F"/>
                  </a:gs>
                </a:gsLst>
                <a:lin ang="2700000" scaled="1"/>
              </a:gradFill>
              <a:ln>
                <a:noFill/>
              </a:ln>
              <a:effectLst/>
              <a:extLst>
                <a:ext uri="{91240B29-F687-4F45-9708-019B960494DF}">
                  <a14:hiddenLine cap="flat" cmpd="sng" w="9525">
                    <a:solidFill>
                      <a:srgbClr val="000000"/>
                    </a:solidFill>
                    <a:prstDash val="solid"/>
                    <a:round/>
                    <a:headEnd len="med" type="none" w="med"/>
                    <a:tailEnd len="med" type="none" w="med"/>
                  </a14:hiddenLine>
                </a:ext>
                <a:ext uri="{AF507438-7753-43E0-B8FC-AC1667EBCBE1}">
                  <a14:hiddenEffects>
                    <a:effectLst>
                      <a:outerShdw algn="ctr" dir="2700000" dist="35921" rotWithShape="0">
                        <a:srgbClr val="808080"/>
                      </a:outerShdw>
                    </a:effectLst>
                  </a14:hiddenEffects>
                </a:ext>
              </a:extLst>
            </p:spPr>
            <p:txBody>
              <a:bodyPr/>
              <a:lstStyle/>
              <a:p>
                <a:pPr>
                  <a:defRPr/>
                </a:pPr>
                <a:endParaRPr altLang="en-US" b="1" kern="0" lang="zh-CN" sz="1600">
                  <a:solidFill>
                    <a:sysClr lastClr="000000" val="windowText"/>
                  </a:solidFill>
                  <a:latin charset="-122" pitchFamily="34" typeface="微软雅黑"/>
                  <a:ea charset="-122" pitchFamily="34" typeface="微软雅黑"/>
                </a:endParaRPr>
              </a:p>
            </p:txBody>
          </p:sp>
          <p:sp>
            <p:nvSpPr>
              <p:cNvPr id="48" name="Freeform 21"/>
              <p:cNvSpPr/>
              <p:nvPr/>
            </p:nvSpPr>
            <p:spPr bwMode="auto">
              <a:xfrm rot="-20700000">
                <a:off x="858838" y="3262313"/>
                <a:ext cx="1284287" cy="1774825"/>
              </a:xfrm>
              <a:custGeom>
                <a:gdLst>
                  <a:gd fmla="*/ 226 w 321" name="T0"/>
                  <a:gd fmla="*/ 63 h 443" name="T1"/>
                  <a:gd fmla="*/ 203 w 321" name="T2"/>
                  <a:gd fmla="*/ 152 h 443" name="T3"/>
                  <a:gd fmla="*/ 184 w 321" name="T4"/>
                  <a:gd fmla="*/ 44 h 443" name="T5"/>
                  <a:gd fmla="*/ 86 w 321" name="T6"/>
                  <a:gd fmla="*/ 0 h 443" name="T7"/>
                  <a:gd fmla="*/ 86 w 321" name="T8"/>
                  <a:gd fmla="*/ 124 h 443" name="T9"/>
                  <a:gd fmla="*/ 17 w 321" name="T10"/>
                  <a:gd fmla="*/ 109 h 443" name="T11"/>
                  <a:gd fmla="*/ 86 w 321" name="T12"/>
                  <a:gd fmla="*/ 172 h 443" name="T13"/>
                  <a:gd fmla="*/ 86 w 321" name="T14"/>
                  <a:gd fmla="*/ 298 h 443" name="T15"/>
                  <a:gd fmla="*/ 321 w 321" name="T16"/>
                  <a:gd fmla="*/ 443 h 443" name="T17"/>
                  <a:gd fmla="*/ 321 w 321" name="T18"/>
                  <a:gd fmla="*/ 106 h 443" name="T19"/>
                  <a:gd fmla="*/ 226 w 321" name="T20"/>
                  <a:gd fmla="*/ 63 h 443"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442" w="321">
                    <a:moveTo>
                      <a:pt x="226" y="63"/>
                    </a:moveTo>
                    <a:cubicBezTo>
                      <a:pt x="237" y="105"/>
                      <a:pt x="247" y="167"/>
                      <a:pt x="203" y="152"/>
                    </a:cubicBezTo>
                    <a:cubicBezTo>
                      <a:pt x="151" y="135"/>
                      <a:pt x="173" y="70"/>
                      <a:pt x="184" y="44"/>
                    </a:cubicBezTo>
                    <a:cubicBezTo>
                      <a:pt x="86" y="0"/>
                      <a:pt x="86" y="0"/>
                      <a:pt x="86" y="0"/>
                    </a:cubicBezTo>
                    <a:cubicBezTo>
                      <a:pt x="86" y="124"/>
                      <a:pt x="86" y="124"/>
                      <a:pt x="86" y="124"/>
                    </a:cubicBezTo>
                    <a:cubicBezTo>
                      <a:pt x="70" y="104"/>
                      <a:pt x="32" y="66"/>
                      <a:pt x="17" y="109"/>
                    </a:cubicBezTo>
                    <a:cubicBezTo>
                      <a:pt x="0" y="155"/>
                      <a:pt x="62" y="178"/>
                      <a:pt x="86" y="172"/>
                    </a:cubicBezTo>
                    <a:cubicBezTo>
                      <a:pt x="86" y="298"/>
                      <a:pt x="86" y="298"/>
                      <a:pt x="86" y="298"/>
                    </a:cubicBezTo>
                    <a:cubicBezTo>
                      <a:pt x="321" y="443"/>
                      <a:pt x="321" y="443"/>
                      <a:pt x="321" y="443"/>
                    </a:cubicBezTo>
                    <a:cubicBezTo>
                      <a:pt x="321" y="106"/>
                      <a:pt x="321" y="106"/>
                      <a:pt x="321" y="106"/>
                    </a:cubicBezTo>
                    <a:lnTo>
                      <a:pt x="226" y="63"/>
                    </a:lnTo>
                    <a:close/>
                  </a:path>
                </a:pathLst>
              </a:custGeom>
              <a:gradFill rotWithShape="1">
                <a:gsLst>
                  <a:gs pos="0">
                    <a:srgbClr val="1C1C1C"/>
                  </a:gs>
                  <a:gs pos="100000">
                    <a:srgbClr val="5F5F5F"/>
                  </a:gs>
                </a:gsLst>
                <a:lin ang="2700000" scaled="1"/>
              </a:gradFill>
              <a:ln>
                <a:noFill/>
              </a:ln>
              <a:effectLst/>
              <a:extLst>
                <a:ext uri="{91240B29-F687-4F45-9708-019B960494DF}">
                  <a14:hiddenLine cap="flat" cmpd="sng" w="9525">
                    <a:solidFill>
                      <a:srgbClr val="000000"/>
                    </a:solidFill>
                    <a:prstDash val="solid"/>
                    <a:round/>
                    <a:headEnd len="med" type="none" w="med"/>
                    <a:tailEnd len="med" type="none" w="med"/>
                  </a14:hiddenLine>
                </a:ext>
                <a:ext uri="{AF507438-7753-43E0-B8FC-AC1667EBCBE1}">
                  <a14:hiddenEffects>
                    <a:effectLst>
                      <a:outerShdw algn="ctr" dir="2700000" dist="35921" rotWithShape="0">
                        <a:srgbClr val="808080"/>
                      </a:outerShdw>
                    </a:effectLst>
                  </a14:hiddenEffects>
                </a:ext>
              </a:extLst>
            </p:spPr>
            <p:txBody>
              <a:bodyPr/>
              <a:lstStyle/>
              <a:p>
                <a:pPr>
                  <a:defRPr/>
                </a:pPr>
                <a:endParaRPr altLang="en-US" b="1" kern="0" lang="zh-CN" sz="1600">
                  <a:solidFill>
                    <a:sysClr lastClr="000000" val="windowText"/>
                  </a:solidFill>
                  <a:latin charset="-122" pitchFamily="34" typeface="微软雅黑"/>
                  <a:ea charset="-122" pitchFamily="34" typeface="微软雅黑"/>
                </a:endParaRPr>
              </a:p>
            </p:txBody>
          </p:sp>
          <p:sp>
            <p:nvSpPr>
              <p:cNvPr id="49" name="Line 23"/>
              <p:cNvSpPr>
                <a:spLocks noChangeShapeType="1"/>
              </p:cNvSpPr>
              <p:nvPr/>
            </p:nvSpPr>
            <p:spPr bwMode="auto">
              <a:xfrm flipV="1">
                <a:off x="2963863" y="2759075"/>
                <a:ext cx="1584325" cy="431800"/>
              </a:xfrm>
              <a:prstGeom prst="line">
                <a:avLst/>
              </a:prstGeom>
              <a:noFill/>
              <a:ln algn="ctr" cap="flat" cmpd="sng" w="25400">
                <a:solidFill>
                  <a:srgbClr val="C0504D"/>
                </a:solidFill>
                <a:prstDash val="solid"/>
                <a:headEnd len="med" type="oval" w="med"/>
              </a:ln>
              <a:effectLst>
                <a:outerShdw blurRad="40000" dir="5400000" dist="20000" rotWithShape="0">
                  <a:srgbClr val="000000">
                    <a:alpha val="38000"/>
                  </a:srgbClr>
                </a:outerShdw>
              </a:effectLst>
              <a:extLst/>
            </p:spPr>
            <p:txBody>
              <a:bodyPr anchor="ctr" wrap="none"/>
              <a:lstStyle/>
              <a:p>
                <a:pPr>
                  <a:defRPr/>
                </a:pPr>
                <a:endParaRPr altLang="en-US" b="1" kern="0" lang="zh-CN" sz="1600">
                  <a:solidFill>
                    <a:sysClr lastClr="000000" val="windowText"/>
                  </a:solidFill>
                  <a:latin charset="-122" pitchFamily="34" typeface="微软雅黑"/>
                  <a:ea charset="-122" pitchFamily="34" typeface="微软雅黑"/>
                </a:endParaRPr>
              </a:p>
            </p:txBody>
          </p:sp>
          <p:sp>
            <p:nvSpPr>
              <p:cNvPr id="50" name="Line 27"/>
              <p:cNvSpPr>
                <a:spLocks noChangeShapeType="1"/>
              </p:cNvSpPr>
              <p:nvPr/>
            </p:nvSpPr>
            <p:spPr bwMode="auto">
              <a:xfrm flipV="1">
                <a:off x="3709988" y="4068763"/>
                <a:ext cx="850900" cy="274637"/>
              </a:xfrm>
              <a:prstGeom prst="line">
                <a:avLst/>
              </a:prstGeom>
              <a:noFill/>
              <a:ln algn="ctr" cap="flat" cmpd="sng" w="25400">
                <a:solidFill>
                  <a:srgbClr val="C0504D"/>
                </a:solidFill>
                <a:prstDash val="solid"/>
                <a:headEnd len="med" type="oval" w="med"/>
              </a:ln>
              <a:effectLst>
                <a:outerShdw blurRad="40000" dir="5400000" dist="20000" rotWithShape="0">
                  <a:srgbClr val="000000">
                    <a:alpha val="38000"/>
                  </a:srgbClr>
                </a:outerShdw>
              </a:effectLst>
              <a:extLst/>
            </p:spPr>
            <p:txBody>
              <a:bodyPr anchor="ctr" wrap="none"/>
              <a:lstStyle/>
              <a:p>
                <a:pPr>
                  <a:defRPr/>
                </a:pPr>
                <a:endParaRPr altLang="en-US" b="1" kern="0" lang="zh-CN" sz="1600">
                  <a:solidFill>
                    <a:sysClr lastClr="000000" val="windowText"/>
                  </a:solidFill>
                  <a:latin charset="-122" pitchFamily="34" typeface="微软雅黑"/>
                  <a:ea charset="-122" pitchFamily="34" typeface="微软雅黑"/>
                </a:endParaRPr>
              </a:p>
            </p:txBody>
          </p:sp>
          <p:grpSp>
            <p:nvGrpSpPr>
              <p:cNvPr id="51" name="组合 1"/>
              <p:cNvGrpSpPr/>
              <p:nvPr/>
            </p:nvGrpSpPr>
            <p:grpSpPr>
              <a:xfrm>
                <a:off x="4043845" y="2043636"/>
                <a:ext cx="4452929" cy="2124589"/>
                <a:chOff x="4043845" y="2043636"/>
                <a:chExt cx="4452929" cy="2124589"/>
              </a:xfrm>
            </p:grpSpPr>
            <p:sp>
              <p:nvSpPr>
                <p:cNvPr id="52" name="Line 22"/>
                <p:cNvSpPr>
                  <a:spLocks noChangeShapeType="1"/>
                </p:cNvSpPr>
                <p:nvPr/>
              </p:nvSpPr>
              <p:spPr bwMode="auto">
                <a:xfrm>
                  <a:off x="4548188" y="2757488"/>
                  <a:ext cx="3816350" cy="1587"/>
                </a:xfrm>
                <a:prstGeom prst="line">
                  <a:avLst/>
                </a:prstGeom>
                <a:noFill/>
                <a:ln algn="ctr" cap="flat" cmpd="sng" w="25400">
                  <a:solidFill>
                    <a:srgbClr val="C0504D"/>
                  </a:solidFill>
                  <a:prstDash val="solid"/>
                  <a:tailEnd len="med" type="oval" w="med"/>
                </a:ln>
                <a:effectLst>
                  <a:outerShdw blurRad="40000" dir="5400000" dist="20000" rotWithShape="0">
                    <a:srgbClr val="000000">
                      <a:alpha val="38000"/>
                    </a:srgbClr>
                  </a:outerShdw>
                </a:effectLst>
                <a:extLst/>
              </p:spPr>
              <p:txBody>
                <a:bodyPr anchor="ctr" wrap="none"/>
                <a:lstStyle/>
                <a:p>
                  <a:pPr>
                    <a:defRPr/>
                  </a:pPr>
                  <a:endParaRPr altLang="en-US" b="1" kern="0" lang="zh-CN" sz="1600">
                    <a:solidFill>
                      <a:sysClr lastClr="000000" val="windowText"/>
                    </a:solidFill>
                    <a:latin charset="-122" pitchFamily="34" typeface="微软雅黑"/>
                    <a:ea charset="-122" pitchFamily="34" typeface="微软雅黑"/>
                  </a:endParaRPr>
                </a:p>
              </p:txBody>
            </p:sp>
            <p:sp>
              <p:nvSpPr>
                <p:cNvPr id="53" name="Rectangle 24"/>
                <p:cNvSpPr>
                  <a:spLocks noChangeArrowheads="1"/>
                </p:cNvSpPr>
                <p:nvPr/>
              </p:nvSpPr>
              <p:spPr bwMode="auto">
                <a:xfrm>
                  <a:off x="4043844" y="2043636"/>
                  <a:ext cx="4320696" cy="832764"/>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square">
                  <a:spAutoFit/>
                </a:bodyPr>
                <a:lstStyle/>
                <a:p>
                  <a:pPr algn="r">
                    <a:lnSpc>
                      <a:spcPct val="150000"/>
                    </a:lnSpc>
                    <a:defRPr/>
                  </a:pPr>
                  <a:r>
                    <a:rPr altLang="en-US" b="1" kern="0" lang="zh-CN" sz="1200">
                      <a:solidFill>
                        <a:srgbClr val="1F497D"/>
                      </a:solidFill>
                      <a:latin charset="-122" pitchFamily="34" typeface="微软雅黑"/>
                      <a:ea charset="-122" pitchFamily="34" typeface="微软雅黑"/>
                    </a:rPr>
                    <a:t>实施维度：PDCA</a:t>
                  </a:r>
                </a:p>
              </p:txBody>
            </p:sp>
            <p:sp>
              <p:nvSpPr>
                <p:cNvPr id="54" name="Line 26"/>
                <p:cNvSpPr>
                  <a:spLocks noChangeShapeType="1"/>
                </p:cNvSpPr>
                <p:nvPr/>
              </p:nvSpPr>
              <p:spPr bwMode="auto">
                <a:xfrm>
                  <a:off x="4548188" y="4056063"/>
                  <a:ext cx="3816350" cy="1587"/>
                </a:xfrm>
                <a:prstGeom prst="line">
                  <a:avLst/>
                </a:prstGeom>
                <a:noFill/>
                <a:ln algn="ctr" cap="flat" cmpd="sng" w="25400">
                  <a:solidFill>
                    <a:srgbClr val="C0504D"/>
                  </a:solidFill>
                  <a:prstDash val="solid"/>
                  <a:tailEnd len="med" type="oval" w="med"/>
                </a:ln>
                <a:effectLst>
                  <a:outerShdw blurRad="40000" dir="5400000" dist="20000" rotWithShape="0">
                    <a:srgbClr val="000000">
                      <a:alpha val="38000"/>
                    </a:srgbClr>
                  </a:outerShdw>
                </a:effectLst>
                <a:extLst/>
              </p:spPr>
              <p:txBody>
                <a:bodyPr anchor="ctr" wrap="none"/>
                <a:lstStyle/>
                <a:p>
                  <a:pPr>
                    <a:defRPr/>
                  </a:pPr>
                  <a:endParaRPr altLang="en-US" b="1" kern="0" lang="zh-CN" sz="1600">
                    <a:solidFill>
                      <a:sysClr lastClr="000000" val="windowText"/>
                    </a:solidFill>
                    <a:latin charset="-122" pitchFamily="34" typeface="微软雅黑"/>
                    <a:ea charset="-122" pitchFamily="34" typeface="微软雅黑"/>
                  </a:endParaRPr>
                </a:p>
              </p:txBody>
            </p:sp>
            <p:sp>
              <p:nvSpPr>
                <p:cNvPr id="55" name="Rectangle 28"/>
                <p:cNvSpPr>
                  <a:spLocks noChangeArrowheads="1"/>
                </p:cNvSpPr>
                <p:nvPr/>
              </p:nvSpPr>
              <p:spPr bwMode="auto">
                <a:xfrm>
                  <a:off x="4751861" y="3327548"/>
                  <a:ext cx="3744911" cy="832764"/>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square">
                  <a:spAutoFit/>
                </a:bodyPr>
                <a:lstStyle/>
                <a:p>
                  <a:pPr algn="r">
                    <a:lnSpc>
                      <a:spcPct val="150000"/>
                    </a:lnSpc>
                    <a:defRPr/>
                  </a:pPr>
                  <a:r>
                    <a:rPr altLang="en-US" b="1" kern="0" lang="zh-CN" sz="1200">
                      <a:solidFill>
                        <a:srgbClr val="1F497D"/>
                      </a:solidFill>
                      <a:latin charset="-122" pitchFamily="34" typeface="微软雅黑"/>
                      <a:ea charset="-122" pitchFamily="34" typeface="微软雅黑"/>
                    </a:rPr>
                    <a:t>基本维度：4PS</a:t>
                  </a:r>
                </a:p>
              </p:txBody>
            </p:sp>
          </p:grpSp>
        </p:grpSp>
        <p:sp>
          <p:nvSpPr>
            <p:cNvPr id="23" name="TextBox 22"/>
            <p:cNvSpPr txBox="1"/>
            <p:nvPr/>
          </p:nvSpPr>
          <p:spPr>
            <a:xfrm>
              <a:off x="5958841" y="3753989"/>
              <a:ext cx="2304256" cy="351435"/>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square">
              <a:spAutoFit/>
            </a:bodyPr>
            <a:lstStyle>
              <a:defPPr>
                <a:defRPr lang="zh-CN"/>
              </a:defPPr>
              <a:lvl1pPr algn="r">
                <a:lnSpc>
                  <a:spcPct val="150000"/>
                </a:lnSpc>
                <a:defRPr b="1" sz="1200">
                  <a:solidFill>
                    <a:srgbClr val="C00000"/>
                  </a:solidFill>
                  <a:latin charset="-122" pitchFamily="34" typeface="微软雅黑"/>
                  <a:ea charset="-122" pitchFamily="34" typeface="微软雅黑"/>
                </a:defRPr>
              </a:lvl1pPr>
            </a:lstStyle>
            <a:p>
              <a:pPr>
                <a:defRPr/>
              </a:pPr>
              <a:r>
                <a:rPr altLang="en-US" kern="0" lang="zh-CN">
                  <a:solidFill>
                    <a:srgbClr val="1F497D"/>
                  </a:solidFill>
                </a:rPr>
                <a:t>核心维度：病患体验</a:t>
              </a:r>
            </a:p>
          </p:txBody>
        </p:sp>
        <p:sp>
          <p:nvSpPr>
            <p:cNvPr id="24" name="Line 27"/>
            <p:cNvSpPr>
              <a:spLocks noChangeShapeType="1"/>
            </p:cNvSpPr>
            <p:nvPr/>
          </p:nvSpPr>
          <p:spPr bwMode="auto">
            <a:xfrm>
              <a:off x="5726968" y="3033288"/>
              <a:ext cx="336518" cy="1027180"/>
            </a:xfrm>
            <a:prstGeom prst="line">
              <a:avLst/>
            </a:prstGeom>
            <a:noFill/>
            <a:ln algn="ctr" cap="flat" cmpd="sng" w="25400">
              <a:solidFill>
                <a:srgbClr val="C0504D"/>
              </a:solidFill>
              <a:prstDash val="solid"/>
              <a:headEnd len="med" type="oval" w="med"/>
            </a:ln>
            <a:effectLst>
              <a:outerShdw blurRad="40000" dir="5400000" dist="20000" rotWithShape="0">
                <a:srgbClr val="000000">
                  <a:alpha val="38000"/>
                </a:srgbClr>
              </a:outerShdw>
            </a:effectLst>
            <a:extLst/>
          </p:spPr>
          <p:txBody>
            <a:bodyPr anchor="ctr" wrap="none"/>
            <a:lstStyle/>
            <a:p>
              <a:pPr>
                <a:defRPr/>
              </a:pPr>
              <a:endParaRPr altLang="en-US" kern="0" lang="zh-CN" sz="900">
                <a:solidFill>
                  <a:sysClr lastClr="000000" val="windowText"/>
                </a:solidFill>
                <a:latin charset="-122" pitchFamily="34" typeface="微软雅黑"/>
                <a:ea charset="-122" pitchFamily="34" typeface="微软雅黑"/>
              </a:endParaRPr>
            </a:p>
          </p:txBody>
        </p:sp>
        <p:sp>
          <p:nvSpPr>
            <p:cNvPr id="25" name="Line 26"/>
            <p:cNvSpPr>
              <a:spLocks noChangeShapeType="1"/>
            </p:cNvSpPr>
            <p:nvPr/>
          </p:nvSpPr>
          <p:spPr bwMode="auto">
            <a:xfrm>
              <a:off x="6056141" y="4053122"/>
              <a:ext cx="2206955" cy="918"/>
            </a:xfrm>
            <a:prstGeom prst="line">
              <a:avLst/>
            </a:prstGeom>
            <a:noFill/>
            <a:ln algn="ctr" cap="flat" cmpd="sng" w="25400">
              <a:solidFill>
                <a:srgbClr val="C0504D"/>
              </a:solidFill>
              <a:prstDash val="solid"/>
              <a:tailEnd len="med" type="oval" w="med"/>
            </a:ln>
            <a:effectLst>
              <a:outerShdw blurRad="40000" dir="5400000" dist="20000" rotWithShape="0">
                <a:srgbClr val="000000">
                  <a:alpha val="38000"/>
                </a:srgbClr>
              </a:outerShdw>
            </a:effectLst>
            <a:extLst/>
          </p:spPr>
          <p:txBody>
            <a:bodyPr anchor="ctr" wrap="none"/>
            <a:lstStyle/>
            <a:p>
              <a:pPr>
                <a:defRPr/>
              </a:pPr>
              <a:endParaRPr altLang="en-US" kern="0" lang="zh-CN" sz="900">
                <a:solidFill>
                  <a:sysClr lastClr="000000" val="windowText"/>
                </a:solidFill>
                <a:latin charset="-122" pitchFamily="34" typeface="微软雅黑"/>
                <a:ea charset="-122" pitchFamily="34" typeface="微软雅黑"/>
              </a:endParaRPr>
            </a:p>
          </p:txBody>
        </p:sp>
        <p:sp>
          <p:nvSpPr>
            <p:cNvPr id="26" name="Line 26"/>
            <p:cNvSpPr>
              <a:spLocks noChangeShapeType="1"/>
            </p:cNvSpPr>
            <p:nvPr/>
          </p:nvSpPr>
          <p:spPr bwMode="auto">
            <a:xfrm>
              <a:off x="6634794" y="1214414"/>
              <a:ext cx="1468783" cy="0"/>
            </a:xfrm>
            <a:prstGeom prst="line">
              <a:avLst/>
            </a:prstGeom>
            <a:noFill/>
            <a:ln algn="ctr" cap="flat" cmpd="sng" w="25400">
              <a:solidFill>
                <a:srgbClr val="C0504D"/>
              </a:solidFill>
              <a:prstDash val="solid"/>
              <a:tailEnd len="med" type="oval" w="med"/>
            </a:ln>
            <a:effectLst>
              <a:outerShdw blurRad="40000" dir="5400000" dist="20000" rotWithShape="0">
                <a:srgbClr val="000000">
                  <a:alpha val="38000"/>
                </a:srgbClr>
              </a:outerShdw>
            </a:effectLst>
            <a:extLst/>
          </p:spPr>
          <p:txBody>
            <a:bodyPr anchor="ctr" wrap="none"/>
            <a:lstStyle/>
            <a:p>
              <a:pPr>
                <a:defRPr/>
              </a:pPr>
              <a:endParaRPr altLang="en-US" kern="0" lang="zh-CN" sz="900">
                <a:solidFill>
                  <a:sysClr lastClr="000000" val="windowText"/>
                </a:solidFill>
                <a:latin charset="-122" pitchFamily="34" typeface="微软雅黑"/>
                <a:ea charset="-122" pitchFamily="34" typeface="微软雅黑"/>
              </a:endParaRPr>
            </a:p>
          </p:txBody>
        </p:sp>
        <p:sp>
          <p:nvSpPr>
            <p:cNvPr id="27" name="Line 27"/>
            <p:cNvSpPr>
              <a:spLocks noChangeShapeType="1"/>
            </p:cNvSpPr>
            <p:nvPr/>
          </p:nvSpPr>
          <p:spPr bwMode="auto">
            <a:xfrm flipH="1" flipV="1">
              <a:off x="4764131" y="1277467"/>
              <a:ext cx="892551" cy="819978"/>
            </a:xfrm>
            <a:prstGeom prst="line">
              <a:avLst/>
            </a:prstGeom>
            <a:noFill/>
            <a:ln algn="ctr" cap="flat" cmpd="sng" w="25400">
              <a:solidFill>
                <a:srgbClr val="C0504D"/>
              </a:solidFill>
              <a:prstDash val="solid"/>
              <a:headEnd len="med" type="oval" w="med"/>
            </a:ln>
            <a:effectLst>
              <a:outerShdw blurRad="40000" dir="5400000" dist="20000" rotWithShape="0">
                <a:srgbClr val="000000">
                  <a:alpha val="38000"/>
                </a:srgbClr>
              </a:outerShdw>
            </a:effectLst>
            <a:extLst/>
          </p:spPr>
          <p:txBody>
            <a:bodyPr anchor="ctr" wrap="none"/>
            <a:lstStyle/>
            <a:p>
              <a:pPr>
                <a:defRPr/>
              </a:pPr>
              <a:endParaRPr altLang="en-US" kern="0" lang="zh-CN" sz="900">
                <a:solidFill>
                  <a:sysClr lastClr="000000" val="windowText"/>
                </a:solidFill>
                <a:latin charset="-122" pitchFamily="34" typeface="微软雅黑"/>
                <a:ea charset="-122" pitchFamily="34" typeface="微软雅黑"/>
              </a:endParaRPr>
            </a:p>
          </p:txBody>
        </p:sp>
        <p:sp>
          <p:nvSpPr>
            <p:cNvPr id="28" name="Line 26"/>
            <p:cNvSpPr>
              <a:spLocks noChangeShapeType="1"/>
            </p:cNvSpPr>
            <p:nvPr/>
          </p:nvSpPr>
          <p:spPr bwMode="auto">
            <a:xfrm flipH="1">
              <a:off x="3635639" y="1263837"/>
              <a:ext cx="1155586" cy="0"/>
            </a:xfrm>
            <a:prstGeom prst="line">
              <a:avLst/>
            </a:prstGeom>
            <a:noFill/>
            <a:ln algn="ctr" cap="flat" cmpd="sng" w="25400">
              <a:solidFill>
                <a:srgbClr val="C0504D"/>
              </a:solidFill>
              <a:prstDash val="solid"/>
              <a:tailEnd len="med" type="oval" w="med"/>
            </a:ln>
            <a:effectLst>
              <a:outerShdw blurRad="40000" dir="5400000" dist="20000" rotWithShape="0">
                <a:srgbClr val="000000">
                  <a:alpha val="38000"/>
                </a:srgbClr>
              </a:outerShdw>
            </a:effectLst>
            <a:extLst/>
          </p:spPr>
          <p:txBody>
            <a:bodyPr anchor="ctr" wrap="none"/>
            <a:lstStyle/>
            <a:p>
              <a:pPr>
                <a:defRPr/>
              </a:pPr>
              <a:endParaRPr altLang="en-US" kern="0" lang="zh-CN" sz="900">
                <a:solidFill>
                  <a:sysClr lastClr="000000" val="windowText"/>
                </a:solidFill>
                <a:latin charset="-122" pitchFamily="34" typeface="微软雅黑"/>
                <a:ea charset="-122" pitchFamily="34" typeface="微软雅黑"/>
              </a:endParaRPr>
            </a:p>
          </p:txBody>
        </p:sp>
        <p:sp>
          <p:nvSpPr>
            <p:cNvPr id="29" name="Line 26"/>
            <p:cNvSpPr>
              <a:spLocks noChangeShapeType="1"/>
            </p:cNvSpPr>
            <p:nvPr/>
          </p:nvSpPr>
          <p:spPr bwMode="auto">
            <a:xfrm flipH="1">
              <a:off x="3889740" y="4069269"/>
              <a:ext cx="1003395" cy="0"/>
            </a:xfrm>
            <a:prstGeom prst="line">
              <a:avLst/>
            </a:prstGeom>
            <a:noFill/>
            <a:ln algn="ctr" cap="flat" cmpd="sng" w="25400">
              <a:solidFill>
                <a:srgbClr val="C0504D"/>
              </a:solidFill>
              <a:prstDash val="solid"/>
              <a:tailEnd len="med" type="oval" w="med"/>
            </a:ln>
            <a:effectLst>
              <a:outerShdw blurRad="40000" dir="5400000" dist="20000" rotWithShape="0">
                <a:srgbClr val="000000">
                  <a:alpha val="38000"/>
                </a:srgbClr>
              </a:outerShdw>
            </a:effectLst>
            <a:extLst/>
          </p:spPr>
          <p:txBody>
            <a:bodyPr anchor="ctr" wrap="none"/>
            <a:lstStyle/>
            <a:p>
              <a:pPr>
                <a:defRPr/>
              </a:pPr>
              <a:endParaRPr altLang="en-US" kern="0" lang="zh-CN" sz="900">
                <a:solidFill>
                  <a:sysClr lastClr="000000" val="windowText"/>
                </a:solidFill>
                <a:latin charset="-122" pitchFamily="34" typeface="微软雅黑"/>
                <a:ea charset="-122" pitchFamily="34" typeface="微软雅黑"/>
              </a:endParaRPr>
            </a:p>
          </p:txBody>
        </p:sp>
        <p:sp>
          <p:nvSpPr>
            <p:cNvPr id="30" name="TextBox 29"/>
            <p:cNvSpPr txBox="1"/>
            <p:nvPr/>
          </p:nvSpPr>
          <p:spPr>
            <a:xfrm>
              <a:off x="3812123" y="3643437"/>
              <a:ext cx="1113224" cy="351435"/>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square">
              <a:spAutoFit/>
            </a:bodyPr>
            <a:lstStyle>
              <a:defPPr>
                <a:defRPr lang="zh-CN"/>
              </a:defPPr>
              <a:lvl1pPr algn="r">
                <a:lnSpc>
                  <a:spcPct val="150000"/>
                </a:lnSpc>
                <a:defRPr b="1" sz="1200">
                  <a:solidFill>
                    <a:srgbClr val="C00000"/>
                  </a:solidFill>
                  <a:latin charset="-122" pitchFamily="34" typeface="微软雅黑"/>
                  <a:ea charset="-122" pitchFamily="34" typeface="微软雅黑"/>
                </a:defRPr>
              </a:lvl1pPr>
            </a:lstStyle>
            <a:p>
              <a:pPr algn="l">
                <a:defRPr/>
              </a:pPr>
              <a:r>
                <a:rPr altLang="en-US" kern="0" lang="zh-CN">
                  <a:solidFill>
                    <a:srgbClr val="1F497D"/>
                  </a:solidFill>
                </a:rPr>
                <a:t>五力维度</a:t>
              </a:r>
            </a:p>
          </p:txBody>
        </p:sp>
        <p:sp>
          <p:nvSpPr>
            <p:cNvPr id="31" name="TextBox 30"/>
            <p:cNvSpPr txBox="1"/>
            <p:nvPr/>
          </p:nvSpPr>
          <p:spPr>
            <a:xfrm>
              <a:off x="3424515" y="2522582"/>
              <a:ext cx="1000233" cy="292863"/>
            </a:xfrm>
            <a:prstGeom prst="rect">
              <a:avLst/>
            </a:prstGeom>
            <a:noFill/>
          </p:spPr>
          <p:txBody>
            <a:bodyPr rtlCol="0" wrap="square">
              <a:spAutoFit/>
            </a:bodyPr>
            <a:lstStyle/>
            <a:p>
              <a:pPr>
                <a:defRPr/>
              </a:pPr>
              <a:r>
                <a:rPr altLang="en-US" kern="0" lang="zh-CN" sz="1400">
                  <a:solidFill>
                    <a:sysClr lastClr="FFFFFF" val="window">
                      <a:lumMod val="50000"/>
                    </a:sysClr>
                  </a:solidFill>
                  <a:latin charset="-122" pitchFamily="34" typeface="华康俪金黑W8(P)"/>
                  <a:ea charset="-122" pitchFamily="34" typeface="华康俪金黑W8(P)"/>
                </a:rPr>
                <a:t>步骤  2</a:t>
              </a:r>
            </a:p>
          </p:txBody>
        </p:sp>
      </p:grpSp>
      <p:sp>
        <p:nvSpPr>
          <p:cNvPr id="73" name="TextBox 72"/>
          <p:cNvSpPr txBox="1"/>
          <p:nvPr/>
        </p:nvSpPr>
        <p:spPr>
          <a:xfrm>
            <a:off x="7655323" y="1682970"/>
            <a:ext cx="2037885" cy="640080"/>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square">
            <a:spAutoFit/>
          </a:bodyPr>
          <a:lstStyle>
            <a:defPPr>
              <a:defRPr lang="zh-CN"/>
            </a:defPPr>
            <a:lvl1pPr algn="r">
              <a:defRPr b="1" sz="1400">
                <a:solidFill>
                  <a:srgbClr val="C00000"/>
                </a:solidFill>
                <a:latin charset="-122" pitchFamily="34" typeface="微软雅黑"/>
                <a:ea charset="-122" pitchFamily="34" typeface="微软雅黑"/>
              </a:defRPr>
            </a:lvl1pPr>
          </a:lstStyle>
          <a:p>
            <a:pPr defTabSz="913996">
              <a:lnSpc>
                <a:spcPct val="150000"/>
              </a:lnSpc>
            </a:pPr>
            <a:r>
              <a:rPr altLang="en-US" lang="zh-CN" sz="1200">
                <a:solidFill>
                  <a:srgbClr val="1F497D"/>
                </a:solidFill>
              </a:rPr>
              <a:t>隐形维度</a:t>
            </a:r>
          </a:p>
          <a:p>
            <a:pPr defTabSz="913996">
              <a:lnSpc>
                <a:spcPct val="150000"/>
              </a:lnSpc>
            </a:pPr>
            <a:r>
              <a:rPr altLang="en-US" lang="zh-CN" sz="1200">
                <a:solidFill>
                  <a:srgbClr val="1F497D"/>
                </a:solidFill>
              </a:rPr>
              <a:t>战略、制度、品牌</a:t>
            </a:r>
          </a:p>
        </p:txBody>
      </p:sp>
      <p:sp>
        <p:nvSpPr>
          <p:cNvPr id="74" name="TextBox 73"/>
          <p:cNvSpPr txBox="1"/>
          <p:nvPr/>
        </p:nvSpPr>
        <p:spPr>
          <a:xfrm>
            <a:off x="5059459" y="1683925"/>
            <a:ext cx="1134123" cy="640080"/>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square">
            <a:spAutoFit/>
          </a:bodyPr>
          <a:lstStyle>
            <a:defPPr>
              <a:defRPr lang="zh-CN"/>
            </a:defPPr>
            <a:lvl1pPr algn="r">
              <a:lnSpc>
                <a:spcPct val="150000"/>
              </a:lnSpc>
              <a:defRPr b="1" sz="1200">
                <a:solidFill>
                  <a:srgbClr val="C00000"/>
                </a:solidFill>
                <a:latin charset="-122" pitchFamily="34" typeface="微软雅黑"/>
                <a:ea charset="-122" pitchFamily="34" typeface="微软雅黑"/>
              </a:defRPr>
            </a:lvl1pPr>
          </a:lstStyle>
          <a:p>
            <a:pPr algn="l" defTabSz="913996"/>
            <a:r>
              <a:rPr altLang="en-US" lang="zh-CN">
                <a:solidFill>
                  <a:srgbClr val="1F497D"/>
                </a:solidFill>
              </a:rPr>
              <a:t>表面维度</a:t>
            </a:r>
          </a:p>
          <a:p>
            <a:pPr algn="l" defTabSz="913996"/>
            <a:r>
              <a:rPr altLang="en-US" lang="zh-CN">
                <a:solidFill>
                  <a:srgbClr val="1F497D"/>
                </a:solidFill>
              </a:rPr>
              <a:t>人、财、物</a:t>
            </a:r>
          </a:p>
        </p:txBody>
      </p:sp>
      <p:sp>
        <p:nvSpPr>
          <p:cNvPr id="75" name="TextBox 74"/>
          <p:cNvSpPr txBox="1"/>
          <p:nvPr/>
        </p:nvSpPr>
        <p:spPr>
          <a:xfrm>
            <a:off x="1280518" y="1560176"/>
            <a:ext cx="1475780" cy="304800"/>
          </a:xfrm>
          <a:prstGeom prst="rect">
            <a:avLst/>
          </a:prstGeom>
          <a:noFill/>
        </p:spPr>
        <p:txBody>
          <a:bodyPr rtlCol="0" wrap="square">
            <a:spAutoFit/>
          </a:bodyPr>
          <a:lstStyle/>
          <a:p>
            <a:pPr defTabSz="913996"/>
            <a:r>
              <a:rPr altLang="en-US" lang="zh-CN" sz="1400">
                <a:solidFill>
                  <a:srgbClr val="1F497D"/>
                </a:solidFill>
                <a:latin charset="-122" pitchFamily="34" typeface="华康俪金黑W8(P)"/>
                <a:ea charset="-122" pitchFamily="34" typeface="华康俪金黑W8(P)"/>
              </a:rPr>
              <a:t>步骤  1</a:t>
            </a:r>
          </a:p>
        </p:txBody>
      </p:sp>
      <p:sp>
        <p:nvSpPr>
          <p:cNvPr id="76" name="矩形 75"/>
          <p:cNvSpPr/>
          <p:nvPr/>
        </p:nvSpPr>
        <p:spPr>
          <a:xfrm>
            <a:off x="912774" y="893"/>
            <a:ext cx="2159678" cy="68562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3996"/>
            <a:r>
              <a:rPr altLang="en-US" b="1" lang="zh-CN" sz="2799">
                <a:solidFill>
                  <a:prstClr val="white"/>
                </a:solidFill>
                <a:latin charset="-122" pitchFamily="34" typeface="微软雅黑"/>
                <a:ea charset="-122" pitchFamily="34" typeface="微软雅黑"/>
              </a:rPr>
              <a:t>战略规划</a:t>
            </a:r>
          </a:p>
        </p:txBody>
      </p:sp>
      <p:cxnSp>
        <p:nvCxnSpPr>
          <p:cNvPr id="77" name="直接连接符 76"/>
          <p:cNvCxnSpPr/>
          <p:nvPr/>
        </p:nvCxnSpPr>
        <p:spPr>
          <a:xfrm>
            <a:off x="0" y="686514"/>
            <a:ext cx="12188826" cy="0"/>
          </a:xfrm>
          <a:prstGeom prst="line">
            <a:avLst/>
          </a:prstGeom>
          <a:ln>
            <a:solidFill>
              <a:schemeClr val="bg1">
                <a:lumMod val="75000"/>
                <a:alpha val="50000"/>
              </a:schemeClr>
            </a:solidFill>
          </a:ln>
        </p:spPr>
        <p:style>
          <a:lnRef idx="1">
            <a:schemeClr val="accent1"/>
          </a:lnRef>
          <a:fillRef idx="0">
            <a:schemeClr val="accent1"/>
          </a:fillRef>
          <a:effectRef idx="0">
            <a:schemeClr val="accent1"/>
          </a:effectRef>
          <a:fontRef idx="minor">
            <a:schemeClr val="tx1"/>
          </a:fontRef>
        </p:style>
      </p:cxnSp>
      <p:sp>
        <p:nvSpPr>
          <p:cNvPr id="78" name="Line 26"/>
          <p:cNvSpPr>
            <a:spLocks noChangeShapeType="1"/>
          </p:cNvSpPr>
          <p:nvPr/>
        </p:nvSpPr>
        <p:spPr bwMode="auto">
          <a:xfrm flipH="1">
            <a:off x="1247768" y="2144055"/>
            <a:ext cx="1007397" cy="0"/>
          </a:xfrm>
          <a:prstGeom prst="line">
            <a:avLst/>
          </a:prstGeom>
          <a:noFill/>
          <a:ln algn="ctr" cap="flat" cmpd="sng" w="25400">
            <a:solidFill>
              <a:schemeClr val="tx2"/>
            </a:solidFill>
            <a:prstDash val="sysDash"/>
            <a:tailEnd len="med" type="oval" w="med"/>
          </a:ln>
          <a:effectLst>
            <a:outerShdw blurRad="40000" dir="5400000" dist="20000" rotWithShape="0">
              <a:srgbClr val="000000">
                <a:alpha val="38000"/>
              </a:srgbClr>
            </a:outerShdw>
          </a:effectLst>
          <a:extLst/>
        </p:spPr>
        <p:txBody>
          <a:bodyPr anchor="ctr" wrap="none"/>
          <a:lstStyle/>
          <a:p>
            <a:pPr>
              <a:defRPr/>
            </a:pPr>
            <a:endParaRPr altLang="en-US" kern="0" lang="zh-CN" sz="900">
              <a:solidFill>
                <a:sysClr lastClr="000000" val="windowText"/>
              </a:solidFill>
              <a:latin charset="-122" pitchFamily="34" typeface="微软雅黑"/>
              <a:ea charset="-122" pitchFamily="34" typeface="微软雅黑"/>
            </a:endParaRPr>
          </a:p>
        </p:txBody>
      </p:sp>
    </p:spTree>
    <p:extLst>
      <p:ext uri="{BB962C8B-B14F-4D97-AF65-F5344CB8AC3E}">
        <p14:creationId val="452253059"/>
      </p:ext>
    </p:extLst>
  </p:cSld>
  <p:clrMapOvr>
    <a:masterClrMapping/>
  </p:clrMapOvr>
  <p:transition spd="slow">
    <p:push dir="u"/>
  </p:transition>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cxnSp>
        <p:nvCxnSpPr>
          <p:cNvPr id="4" name="直接连接符 3"/>
          <p:cNvCxnSpPr/>
          <p:nvPr/>
        </p:nvCxnSpPr>
        <p:spPr>
          <a:xfrm>
            <a:off x="912774" y="6524538"/>
            <a:ext cx="10231363" cy="0"/>
          </a:xfrm>
          <a:prstGeom prst="line">
            <a:avLst/>
          </a:prstGeom>
          <a:solidFill>
            <a:srgbClr val="99CC00">
              <a:alpha val="20000"/>
            </a:srgbClr>
          </a:solidFill>
          <a:ln algn="ctr" cap="rnd" w="12700">
            <a:solidFill>
              <a:schemeClr val="tx2"/>
            </a:solidFill>
            <a:prstDash val="sysDash"/>
            <a:round/>
            <a:headEnd type="oval"/>
            <a:tailEnd type="oval"/>
          </a:ln>
          <a:effectLst/>
          <a:extLst>
            <a:ext uri="{AF507438-7753-43E0-B8FC-AC1667EBCBE1}">
              <a14:hiddenEffects>
                <a:effectLst>
                  <a:outerShdw algn="ctr" dir="2700000" dist="35921" rotWithShape="0">
                    <a:schemeClr val="tx1">
                      <a:alpha val="50000"/>
                    </a:schemeClr>
                  </a:outerShdw>
                </a:effectLst>
              </a14:hiddenEffects>
            </a:ext>
          </a:extLst>
        </p:spPr>
      </p:cxnSp>
      <p:pic>
        <p:nvPicPr>
          <p:cNvPr id="5" name="图片 4"/>
          <p:cNvPicPr>
            <a:picLocks noChangeAspect="1"/>
          </p:cNvPicPr>
          <p:nvPr/>
        </p:nvPicPr>
        <p:blipFill>
          <a:blip r:embed="rId2">
            <a:extLst>
              <a:ext uri="{28A0092B-C50C-407E-A947-70E740481C1C}">
                <a14:useLocalDpi val="0"/>
              </a:ext>
            </a:extLst>
          </a:blip>
          <a:srcRect l="8496"/>
          <a:stretch>
            <a:fillRect/>
          </a:stretch>
        </p:blipFill>
        <p:spPr>
          <a:xfrm>
            <a:off x="912774" y="1989215"/>
            <a:ext cx="5427330" cy="4031398"/>
          </a:xfrm>
          <a:prstGeom prst="rect">
            <a:avLst/>
          </a:prstGeom>
          <a:ln>
            <a:noFill/>
          </a:ln>
          <a:effectLst>
            <a:outerShdw algn="tl" blurRad="292100" dir="2700000" dist="139700" rotWithShape="0">
              <a:srgbClr val="333333">
                <a:alpha val="65000"/>
              </a:srgbClr>
            </a:outerShdw>
          </a:effectLst>
        </p:spPr>
      </p:pic>
      <p:sp>
        <p:nvSpPr>
          <p:cNvPr id="6" name="Rectangle 31"/>
          <p:cNvSpPr/>
          <p:nvPr/>
        </p:nvSpPr>
        <p:spPr bwMode="auto">
          <a:xfrm>
            <a:off x="5952268" y="2220460"/>
            <a:ext cx="5182980" cy="522665"/>
          </a:xfrm>
          <a:prstGeom prst="rect">
            <a:avLst/>
          </a:prstGeom>
          <a:solidFill>
            <a:schemeClr val="tx2">
              <a:alpha val="83922"/>
            </a:schemeClr>
          </a:solidFill>
          <a:ln algn="ctr" cap="flat" cmpd="sng" w="9525">
            <a:noFill/>
            <a:prstDash val="solid"/>
            <a:headEnd len="med" type="none" w="med"/>
            <a:tailEnd len="med" type="none" w="med"/>
          </a:ln>
          <a:effectLst/>
        </p:spPr>
        <p:txBody>
          <a:bodyPr anchor="ctr" anchorCtr="0" bIns="45699" compatLnSpc="1" lIns="91399" numCol="1" rIns="91399" rtlCol="0" tIns="45699" vert="horz" wrap="square">
            <a:prstTxWarp prst="textNoShape">
              <a:avLst/>
            </a:prstTxWarp>
          </a:bodyPr>
          <a:lstStyle/>
          <a:p>
            <a:pPr defTabSz="684986">
              <a:defRPr/>
            </a:pPr>
            <a:r>
              <a:rPr altLang="en-US" b="1" kern="0" lang="zh-CN" sz="1699">
                <a:solidFill>
                  <a:prstClr val="white">
                    <a:alpha val="99000"/>
                  </a:prstClr>
                </a:solidFill>
                <a:latin charset="-122" pitchFamily="34" typeface="微软雅黑"/>
                <a:ea charset="-122" pitchFamily="34" typeface="微软雅黑"/>
                <a:cs charset="0" pitchFamily="34" typeface="Segoe UI"/>
              </a:rPr>
              <a:t>     1、 优秀的专家团队</a:t>
            </a:r>
          </a:p>
        </p:txBody>
      </p:sp>
      <p:sp>
        <p:nvSpPr>
          <p:cNvPr id="7" name="Rectangle 31"/>
          <p:cNvSpPr/>
          <p:nvPr/>
        </p:nvSpPr>
        <p:spPr bwMode="auto">
          <a:xfrm>
            <a:off x="5935823" y="3258579"/>
            <a:ext cx="5182980" cy="522665"/>
          </a:xfrm>
          <a:prstGeom prst="rect">
            <a:avLst/>
          </a:prstGeom>
          <a:solidFill>
            <a:schemeClr val="tx2">
              <a:alpha val="83922"/>
            </a:schemeClr>
          </a:solidFill>
          <a:ln algn="ctr" cap="flat" cmpd="sng" w="9525">
            <a:noFill/>
            <a:prstDash val="solid"/>
            <a:headEnd len="med" type="none" w="med"/>
            <a:tailEnd len="med" type="none" w="med"/>
          </a:ln>
          <a:effectLst/>
        </p:spPr>
        <p:txBody>
          <a:bodyPr anchor="ctr" anchorCtr="0" bIns="45699" compatLnSpc="1" lIns="91399" numCol="1" rIns="91399" rtlCol="0" tIns="45699" vert="horz" wrap="square">
            <a:prstTxWarp prst="textNoShape">
              <a:avLst/>
            </a:prstTxWarp>
          </a:bodyPr>
          <a:lstStyle/>
          <a:p>
            <a:pPr defTabSz="684986"/>
            <a:r>
              <a:rPr altLang="en-US" b="1" kern="0" lang="zh-CN" sz="1699">
                <a:solidFill>
                  <a:prstClr val="white">
                    <a:alpha val="99000"/>
                  </a:prstClr>
                </a:solidFill>
                <a:latin charset="-122" pitchFamily="34" typeface="微软雅黑"/>
                <a:ea charset="-122" pitchFamily="34" typeface="微软雅黑"/>
                <a:cs charset="0" pitchFamily="34" typeface="Segoe UI"/>
              </a:rPr>
              <a:t>      2、先进的医疗设备/技术</a:t>
            </a:r>
          </a:p>
        </p:txBody>
      </p:sp>
      <p:sp>
        <p:nvSpPr>
          <p:cNvPr id="8" name="Rectangle 31"/>
          <p:cNvSpPr/>
          <p:nvPr/>
        </p:nvSpPr>
        <p:spPr bwMode="auto">
          <a:xfrm>
            <a:off x="5935138" y="4296698"/>
            <a:ext cx="5182980" cy="522665"/>
          </a:xfrm>
          <a:prstGeom prst="rect">
            <a:avLst/>
          </a:prstGeom>
          <a:solidFill>
            <a:schemeClr val="tx2">
              <a:alpha val="83922"/>
            </a:schemeClr>
          </a:solidFill>
          <a:ln algn="ctr" cap="flat" cmpd="sng" w="9525">
            <a:noFill/>
            <a:prstDash val="solid"/>
            <a:headEnd len="med" type="none" w="med"/>
            <a:tailEnd len="med" type="none" w="med"/>
          </a:ln>
          <a:effectLst/>
        </p:spPr>
        <p:txBody>
          <a:bodyPr anchor="ctr" anchorCtr="0" bIns="45699" compatLnSpc="1" lIns="91399" numCol="1" rIns="91399" rtlCol="0" tIns="45699" vert="horz" wrap="square">
            <a:prstTxWarp prst="textNoShape">
              <a:avLst/>
            </a:prstTxWarp>
          </a:bodyPr>
          <a:lstStyle/>
          <a:p>
            <a:pPr defTabSz="684986"/>
            <a:r>
              <a:rPr altLang="en-US" b="1" kern="0" lang="zh-CN" sz="1699">
                <a:solidFill>
                  <a:prstClr val="white">
                    <a:alpha val="99000"/>
                  </a:prstClr>
                </a:solidFill>
                <a:latin charset="-122" pitchFamily="34" typeface="微软雅黑"/>
                <a:ea charset="-122" pitchFamily="34" typeface="微软雅黑"/>
                <a:cs charset="0" pitchFamily="34" typeface="Segoe UI"/>
              </a:rPr>
              <a:t>      3、医院流程优化/服务创新</a:t>
            </a:r>
          </a:p>
        </p:txBody>
      </p:sp>
      <p:sp>
        <p:nvSpPr>
          <p:cNvPr id="9" name="Rectangle 31"/>
          <p:cNvSpPr/>
          <p:nvPr/>
        </p:nvSpPr>
        <p:spPr bwMode="auto">
          <a:xfrm>
            <a:off x="5934454" y="5334818"/>
            <a:ext cx="5182980" cy="522665"/>
          </a:xfrm>
          <a:prstGeom prst="rect">
            <a:avLst/>
          </a:prstGeom>
          <a:solidFill>
            <a:schemeClr val="tx2">
              <a:alpha val="83922"/>
            </a:schemeClr>
          </a:solidFill>
          <a:ln algn="ctr" cap="flat" cmpd="sng" w="9525">
            <a:noFill/>
            <a:prstDash val="solid"/>
            <a:headEnd len="med" type="none" w="med"/>
            <a:tailEnd len="med" type="none" w="med"/>
          </a:ln>
          <a:effectLst/>
        </p:spPr>
        <p:txBody>
          <a:bodyPr anchor="ctr" anchorCtr="0" bIns="45699" compatLnSpc="1" lIns="91399" numCol="1" rIns="91399" rtlCol="0" tIns="45699" vert="horz" wrap="square">
            <a:prstTxWarp prst="textNoShape">
              <a:avLst/>
            </a:prstTxWarp>
          </a:bodyPr>
          <a:lstStyle/>
          <a:p>
            <a:pPr defTabSz="684986"/>
            <a:r>
              <a:rPr altLang="en-US" b="1" kern="0" lang="zh-CN" sz="1699">
                <a:solidFill>
                  <a:prstClr val="white">
                    <a:alpha val="99000"/>
                  </a:prstClr>
                </a:solidFill>
                <a:latin charset="-122" pitchFamily="34" typeface="微软雅黑"/>
                <a:ea charset="-122" pitchFamily="34" typeface="微软雅黑"/>
                <a:cs charset="0" pitchFamily="34" typeface="Segoe UI"/>
              </a:rPr>
              <a:t>      4、医院品牌塑造</a:t>
            </a:r>
          </a:p>
        </p:txBody>
      </p:sp>
      <p:sp>
        <p:nvSpPr>
          <p:cNvPr id="14" name="TextBox 13"/>
          <p:cNvSpPr txBox="1"/>
          <p:nvPr/>
        </p:nvSpPr>
        <p:spPr>
          <a:xfrm>
            <a:off x="1596671" y="1421253"/>
            <a:ext cx="2231667" cy="457012"/>
          </a:xfrm>
          <a:prstGeom prst="rect">
            <a:avLst/>
          </a:prstGeom>
          <a:noFill/>
          <a:ln>
            <a:solidFill>
              <a:schemeClr val="tx2"/>
            </a:solidFill>
          </a:ln>
        </p:spPr>
        <p:txBody>
          <a:bodyPr bIns="45702" lIns="91403" rIns="91403" rtlCol="0" tIns="45702" wrap="square">
            <a:spAutoFit/>
          </a:bodyPr>
          <a:lstStyle/>
          <a:p>
            <a:pPr algn="ctr" defTabSz="913996"/>
            <a:r>
              <a:rPr altLang="en-US" b="1" lang="zh-CN" sz="2399">
                <a:solidFill>
                  <a:srgbClr val="1F497D"/>
                </a:solidFill>
                <a:latin charset="-122" pitchFamily="34" typeface="微软雅黑"/>
                <a:ea charset="-122" pitchFamily="34" typeface="微软雅黑"/>
              </a:rPr>
              <a:t>差异化与核心</a:t>
            </a:r>
          </a:p>
        </p:txBody>
      </p:sp>
      <p:sp>
        <p:nvSpPr>
          <p:cNvPr id="10" name="矩形 9"/>
          <p:cNvSpPr/>
          <p:nvPr/>
        </p:nvSpPr>
        <p:spPr>
          <a:xfrm>
            <a:off x="912774" y="893"/>
            <a:ext cx="2159678" cy="68562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3996"/>
            <a:r>
              <a:rPr altLang="en-US" b="1" lang="zh-CN" sz="2799">
                <a:solidFill>
                  <a:prstClr val="white"/>
                </a:solidFill>
                <a:latin charset="-122" pitchFamily="34" typeface="微软雅黑"/>
                <a:ea charset="-122" pitchFamily="34" typeface="微软雅黑"/>
              </a:rPr>
              <a:t>战略规划</a:t>
            </a:r>
          </a:p>
        </p:txBody>
      </p:sp>
      <p:cxnSp>
        <p:nvCxnSpPr>
          <p:cNvPr id="11" name="直接连接符 10"/>
          <p:cNvCxnSpPr/>
          <p:nvPr/>
        </p:nvCxnSpPr>
        <p:spPr>
          <a:xfrm>
            <a:off x="0" y="686514"/>
            <a:ext cx="12188826" cy="0"/>
          </a:xfrm>
          <a:prstGeom prst="line">
            <a:avLst/>
          </a:prstGeom>
          <a:ln>
            <a:solidFill>
              <a:schemeClr val="bg1">
                <a:lumMod val="75000"/>
                <a:alpha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val="3014449989"/>
      </p:ext>
    </p:extLst>
  </p:cSld>
  <p:clrMapOvr>
    <a:masterClrMapping/>
  </p:clrMapOvr>
  <p:transition spd="slow">
    <p:push dir="u"/>
  </p:transition>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4" name="组合 3"/>
          <p:cNvGrpSpPr/>
          <p:nvPr/>
        </p:nvGrpSpPr>
        <p:grpSpPr>
          <a:xfrm>
            <a:off x="3631702" y="2046532"/>
            <a:ext cx="7953932" cy="4055259"/>
            <a:chOff x="1612465" y="1161187"/>
            <a:chExt cx="6838137" cy="3640496"/>
          </a:xfrm>
        </p:grpSpPr>
        <p:sp>
          <p:nvSpPr>
            <p:cNvPr id="8" name="Line 13"/>
            <p:cNvSpPr>
              <a:spLocks noChangeShapeType="1"/>
            </p:cNvSpPr>
            <p:nvPr/>
          </p:nvSpPr>
          <p:spPr bwMode="auto">
            <a:xfrm>
              <a:off x="2013342" y="4467949"/>
              <a:ext cx="6103937" cy="0"/>
            </a:xfrm>
            <a:prstGeom prst="line">
              <a:avLst/>
            </a:prstGeom>
            <a:noFill/>
            <a:ln w="9525">
              <a:solidFill>
                <a:schemeClr val="tx2"/>
              </a:solidFill>
              <a:round/>
              <a:tailEnd len="med" type="triangle" w="med"/>
            </a:ln>
            <a:extLst>
              <a:ext uri="{909E8E84-426E-40DD-AFC4-6F175D3DCCD1}">
                <a14:hiddenFill>
                  <a:noFill/>
                </a14:hiddenFill>
              </a:ext>
            </a:extLst>
          </p:spPr>
          <p:txBody>
            <a:bodyPr/>
            <a:lstStyle/>
            <a:p>
              <a:pPr defTabSz="913996">
                <a:defRPr/>
              </a:pPr>
              <a:endParaRPr altLang="en-US" kern="0" lang="zh-CN" sz="1699">
                <a:solidFill>
                  <a:sysClr lastClr="000000" val="windowText"/>
                </a:solidFill>
                <a:latin charset="-122" pitchFamily="34" typeface="微软雅黑"/>
                <a:ea charset="-122" pitchFamily="34" typeface="微软雅黑"/>
              </a:endParaRPr>
            </a:p>
          </p:txBody>
        </p:sp>
        <p:sp>
          <p:nvSpPr>
            <p:cNvPr id="9" name="Line 14"/>
            <p:cNvSpPr>
              <a:spLocks noChangeShapeType="1"/>
            </p:cNvSpPr>
            <p:nvPr/>
          </p:nvSpPr>
          <p:spPr bwMode="auto">
            <a:xfrm rot="16200000">
              <a:off x="359167" y="2815362"/>
              <a:ext cx="3308350" cy="0"/>
            </a:xfrm>
            <a:prstGeom prst="line">
              <a:avLst/>
            </a:prstGeom>
            <a:noFill/>
            <a:ln w="9525">
              <a:solidFill>
                <a:schemeClr val="tx2"/>
              </a:solidFill>
              <a:round/>
              <a:tailEnd len="med" type="triangle" w="med"/>
            </a:ln>
            <a:extLst>
              <a:ext uri="{909E8E84-426E-40DD-AFC4-6F175D3DCCD1}">
                <a14:hiddenFill>
                  <a:noFill/>
                </a14:hiddenFill>
              </a:ext>
            </a:extLst>
          </p:spPr>
          <p:txBody>
            <a:bodyPr/>
            <a:lstStyle/>
            <a:p>
              <a:pPr defTabSz="913996">
                <a:defRPr/>
              </a:pPr>
              <a:endParaRPr altLang="en-US" kern="0" lang="zh-CN" sz="1699">
                <a:solidFill>
                  <a:sysClr lastClr="000000" val="windowText"/>
                </a:solidFill>
                <a:latin charset="-122" pitchFamily="34" typeface="微软雅黑"/>
                <a:ea charset="-122" pitchFamily="34" typeface="微软雅黑"/>
              </a:endParaRPr>
            </a:p>
          </p:txBody>
        </p:sp>
        <p:sp>
          <p:nvSpPr>
            <p:cNvPr id="10" name="Line 15"/>
            <p:cNvSpPr>
              <a:spLocks noChangeShapeType="1"/>
            </p:cNvSpPr>
            <p:nvPr/>
          </p:nvSpPr>
          <p:spPr bwMode="auto">
            <a:xfrm flipV="1">
              <a:off x="2016517" y="1330215"/>
              <a:ext cx="5876171" cy="3129796"/>
            </a:xfrm>
            <a:prstGeom prst="line">
              <a:avLst/>
            </a:prstGeom>
            <a:noFill/>
            <a:ln w="38100">
              <a:solidFill>
                <a:schemeClr val="tx2"/>
              </a:solidFill>
              <a:round/>
              <a:tailEnd len="med" type="triangle" w="med"/>
            </a:ln>
            <a:extLst>
              <a:ext uri="{909E8E84-426E-40DD-AFC4-6F175D3DCCD1}">
                <a14:hiddenFill>
                  <a:noFill/>
                </a14:hiddenFill>
              </a:ext>
            </a:extLst>
          </p:spPr>
          <p:txBody>
            <a:bodyPr/>
            <a:lstStyle/>
            <a:p>
              <a:pPr defTabSz="913996">
                <a:defRPr/>
              </a:pPr>
              <a:endParaRPr altLang="en-US" kern="0" lang="zh-CN" sz="1699">
                <a:solidFill>
                  <a:sysClr lastClr="000000" val="windowText"/>
                </a:solidFill>
                <a:latin charset="-122" pitchFamily="34" typeface="微软雅黑"/>
                <a:ea charset="-122" pitchFamily="34" typeface="微软雅黑"/>
              </a:endParaRPr>
            </a:p>
          </p:txBody>
        </p:sp>
        <p:grpSp>
          <p:nvGrpSpPr>
            <p:cNvPr id="11" name="Group 34"/>
            <p:cNvGrpSpPr/>
            <p:nvPr/>
          </p:nvGrpSpPr>
          <p:grpSpPr>
            <a:xfrm>
              <a:off x="6509572" y="1627912"/>
              <a:ext cx="605563" cy="593725"/>
              <a:chExt cx="300" cy="294"/>
            </a:xfrm>
          </p:grpSpPr>
          <p:grpSp>
            <p:nvGrpSpPr>
              <p:cNvPr id="33" name="Group 35"/>
              <p:cNvGrpSpPr/>
              <p:nvPr/>
            </p:nvGrpSpPr>
            <p:grpSpPr>
              <a:xfrm>
                <a:off x="0" y="0"/>
                <a:ext cx="300" cy="294"/>
                <a:chExt cx="1035" cy="1019"/>
              </a:xfrm>
            </p:grpSpPr>
            <p:sp>
              <p:nvSpPr>
                <p:cNvPr id="35" name="Oval 38"/>
                <p:cNvSpPr>
                  <a:spLocks noChangeArrowheads="1"/>
                </p:cNvSpPr>
                <p:nvPr/>
              </p:nvSpPr>
              <p:spPr bwMode="auto">
                <a:xfrm>
                  <a:off x="0" y="0"/>
                  <a:ext cx="1035" cy="1019"/>
                </a:xfrm>
                <a:prstGeom prst="ellipse">
                  <a:avLst/>
                </a:prstGeom>
                <a:solidFill>
                  <a:schemeClr val="tx2"/>
                </a:solidFill>
                <a:ln w="9525">
                  <a:solidFill>
                    <a:schemeClr val="tx2"/>
                  </a:solidFill>
                  <a:round/>
                </a:ln>
                <a:effectLst/>
              </p:spPr>
              <p:txBody>
                <a:bodyPr anchor="ctr" wrap="none"/>
                <a:lstStyle/>
                <a:p>
                  <a:pPr algn="ctr" defTabSz="913996">
                    <a:defRPr/>
                  </a:pPr>
                  <a:endParaRPr altLang="en-US" b="1" kern="0" lang="zh-CN" sz="3199">
                    <a:solidFill>
                      <a:srgbClr val="FFFFFF"/>
                    </a:solidFill>
                    <a:latin charset="-122" pitchFamily="34" typeface="微软雅黑"/>
                    <a:ea charset="-122" pitchFamily="34" typeface="微软雅黑"/>
                  </a:endParaRPr>
                </a:p>
              </p:txBody>
            </p:sp>
            <p:pic>
              <p:nvPicPr>
                <p:cNvPr descr="Picture2" id="36" name="Picture 39"/>
                <p:cNvPicPr>
                  <a:picLocks noChangeArrowheads="1" noChangeAspect="1"/>
                </p:cNvPicPr>
                <p:nvPr/>
              </p:nvPicPr>
              <p:blipFill>
                <a:blip r:embed="rId2">
                  <a:extLst>
                    <a:ext uri="{28A0092B-C50C-407E-A947-70E740481C1C}">
                      <a14:useLocalDpi val="0"/>
                    </a:ext>
                  </a:extLst>
                </a:blip>
                <a:stretch>
                  <a:fillRect/>
                </a:stretch>
              </p:blipFill>
              <p:spPr bwMode="auto">
                <a:xfrm>
                  <a:off x="126" y="32"/>
                  <a:ext cx="823" cy="3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grpSp>
          <p:sp>
            <p:nvSpPr>
              <p:cNvPr id="34" name="WordArt 40"/>
              <p:cNvSpPr>
                <a:spLocks noChangeArrowheads="1" noChangeShapeType="1"/>
              </p:cNvSpPr>
              <p:nvPr/>
            </p:nvSpPr>
            <p:spPr bwMode="auto">
              <a:xfrm>
                <a:off x="111" y="87"/>
                <a:ext cx="78" cy="115"/>
              </a:xfrm>
              <a:prstGeom prst="rect">
                <a:avLst/>
              </a:prstGeom>
            </p:spPr>
            <p:txBody>
              <a:bodyPr fromWordArt="1" wrap="none">
                <a:prstTxWarp prst="textPlain">
                  <a:avLst>
                    <a:gd fmla="val 50000" name="adj"/>
                  </a:avLst>
                </a:prstTxWarp>
              </a:bodyPr>
              <a:lstStyle/>
              <a:p>
                <a:pPr algn="ctr" defTabSz="913996">
                  <a:defRPr/>
                </a:pPr>
                <a:r>
                  <a:rPr altLang="zh-CN" kern="10" lang="en-US" sz="2399">
                    <a:ln w="9525">
                      <a:noFill/>
                      <a:round/>
                    </a:ln>
                    <a:solidFill>
                      <a:srgbClr val="FFFFFF"/>
                    </a:solidFill>
                    <a:latin charset="0" pitchFamily="34" typeface="Impact"/>
                    <a:ea charset="-122" pitchFamily="34" typeface="微软雅黑"/>
                  </a:rPr>
                  <a:t>5</a:t>
                </a:r>
              </a:p>
            </p:txBody>
          </p:sp>
        </p:grpSp>
        <p:sp>
          <p:nvSpPr>
            <p:cNvPr id="13" name="Text Box 52"/>
            <p:cNvSpPr txBox="1">
              <a:spLocks noChangeArrowheads="1"/>
            </p:cNvSpPr>
            <p:nvPr/>
          </p:nvSpPr>
          <p:spPr bwMode="auto">
            <a:xfrm>
              <a:off x="1612465" y="1187790"/>
              <a:ext cx="446147" cy="95769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defPPr>
                <a:defRPr lang="zh-CN"/>
              </a:defPPr>
              <a:lvl1pPr fontAlgn="auto" indent="0" lvl="0" marR="0">
                <a:lnSpc>
                  <a:spcPct val="100000"/>
                </a:lnSpc>
                <a:spcBef>
                  <a:spcPct val="50000"/>
                </a:spcBef>
                <a:spcAft>
                  <a:spcPct val="0"/>
                </a:spcAft>
                <a:buClrTx/>
                <a:buSzTx/>
                <a:buFontTx/>
                <a:buNone/>
                <a:defRPr b="1" i="0" kern="0" sz="1600">
                  <a:solidFill>
                    <a:srgbClr val="8CC600"/>
                  </a:solidFill>
                  <a:latin charset="-122" pitchFamily="34" typeface="微软雅黑"/>
                  <a:ea charset="-122" pitchFamily="34" typeface="微软雅黑"/>
                </a:defRPr>
              </a:lvl1pPr>
              <a:lvl2pPr eaLnBrk="0" hangingPunct="0" indent="-285750" marL="742950">
                <a:defRPr i="1">
                  <a:latin typeface="Arial"/>
                  <a:ea charset="-122" pitchFamily="2" typeface="华文细黑"/>
                </a:defRPr>
              </a:lvl2pPr>
              <a:lvl3pPr eaLnBrk="0" hangingPunct="0" indent="-228600" marL="1143000">
                <a:defRPr i="1">
                  <a:latin typeface="Arial"/>
                  <a:ea charset="-122" pitchFamily="2" typeface="华文细黑"/>
                </a:defRPr>
              </a:lvl3pPr>
              <a:lvl4pPr eaLnBrk="0" hangingPunct="0" indent="-228600" marL="1600200">
                <a:defRPr i="1">
                  <a:latin typeface="Arial"/>
                  <a:ea charset="-122" pitchFamily="2" typeface="华文细黑"/>
                </a:defRPr>
              </a:lvl4pPr>
              <a:lvl5pPr eaLnBrk="0" hangingPunct="0" indent="-228600" marL="2057400">
                <a:defRPr i="1">
                  <a:latin typeface="Arial"/>
                  <a:ea charset="-122" pitchFamily="2" typeface="华文细黑"/>
                </a:defRPr>
              </a:lvl5pPr>
              <a:lvl6pPr eaLnBrk="0" fontAlgn="base" hangingPunct="0" indent="-228600" marL="2514600">
                <a:spcBef>
                  <a:spcPct val="0"/>
                </a:spcBef>
                <a:spcAft>
                  <a:spcPct val="0"/>
                </a:spcAft>
                <a:defRPr i="1">
                  <a:latin typeface="Arial"/>
                  <a:ea charset="-122" pitchFamily="2" typeface="华文细黑"/>
                </a:defRPr>
              </a:lvl6pPr>
              <a:lvl7pPr eaLnBrk="0" fontAlgn="base" hangingPunct="0" indent="-228600" marL="2971800">
                <a:spcBef>
                  <a:spcPct val="0"/>
                </a:spcBef>
                <a:spcAft>
                  <a:spcPct val="0"/>
                </a:spcAft>
                <a:defRPr i="1">
                  <a:latin typeface="Arial"/>
                  <a:ea charset="-122" pitchFamily="2" typeface="华文细黑"/>
                </a:defRPr>
              </a:lvl7pPr>
              <a:lvl8pPr eaLnBrk="0" fontAlgn="base" hangingPunct="0" indent="-228600" marL="3429000">
                <a:spcBef>
                  <a:spcPct val="0"/>
                </a:spcBef>
                <a:spcAft>
                  <a:spcPct val="0"/>
                </a:spcAft>
                <a:defRPr i="1">
                  <a:latin typeface="Arial"/>
                  <a:ea charset="-122" pitchFamily="2" typeface="华文细黑"/>
                </a:defRPr>
              </a:lvl8pPr>
              <a:lvl9pPr eaLnBrk="0" fontAlgn="base" hangingPunct="0" indent="-228600" marL="3886200">
                <a:spcBef>
                  <a:spcPct val="0"/>
                </a:spcBef>
                <a:spcAft>
                  <a:spcPct val="0"/>
                </a:spcAft>
                <a:defRPr i="1">
                  <a:latin typeface="Arial"/>
                  <a:ea charset="-122" pitchFamily="2" typeface="华文细黑"/>
                </a:defRPr>
              </a:lvl9pPr>
            </a:lstStyle>
            <a:p>
              <a:pPr defTabSz="913996"/>
              <a:r>
                <a:rPr altLang="en-US" lang="zh-CN">
                  <a:solidFill>
                    <a:srgbClr val="1F497D"/>
                  </a:solidFill>
                </a:rPr>
                <a:t>品牌战略</a:t>
              </a:r>
            </a:p>
          </p:txBody>
        </p:sp>
        <p:sp>
          <p:nvSpPr>
            <p:cNvPr id="14" name="Text Box 53"/>
            <p:cNvSpPr txBox="1">
              <a:spLocks noChangeArrowheads="1"/>
            </p:cNvSpPr>
            <p:nvPr/>
          </p:nvSpPr>
          <p:spPr bwMode="auto">
            <a:xfrm>
              <a:off x="2848953" y="4482099"/>
              <a:ext cx="958965" cy="30098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i="1">
                  <a:solidFill>
                    <a:schemeClr val="tx1"/>
                  </a:solidFill>
                  <a:latin typeface="Arial"/>
                  <a:ea charset="-122" pitchFamily="2" typeface="华文细黑"/>
                </a:defRPr>
              </a:lvl1pPr>
              <a:lvl2pPr eaLnBrk="0" hangingPunct="0" indent="-285750" marL="742950">
                <a:defRPr i="1">
                  <a:solidFill>
                    <a:schemeClr val="tx1"/>
                  </a:solidFill>
                  <a:latin typeface="Arial"/>
                  <a:ea charset="-122" pitchFamily="2" typeface="华文细黑"/>
                </a:defRPr>
              </a:lvl2pPr>
              <a:lvl3pPr eaLnBrk="0" hangingPunct="0" indent="-228600" marL="1143000">
                <a:defRPr i="1">
                  <a:solidFill>
                    <a:schemeClr val="tx1"/>
                  </a:solidFill>
                  <a:latin typeface="Arial"/>
                  <a:ea charset="-122" pitchFamily="2" typeface="华文细黑"/>
                </a:defRPr>
              </a:lvl3pPr>
              <a:lvl4pPr eaLnBrk="0" hangingPunct="0" indent="-228600" marL="1600200">
                <a:defRPr i="1">
                  <a:solidFill>
                    <a:schemeClr val="tx1"/>
                  </a:solidFill>
                  <a:latin typeface="Arial"/>
                  <a:ea charset="-122" pitchFamily="2" typeface="华文细黑"/>
                </a:defRPr>
              </a:lvl4pPr>
              <a:lvl5pPr eaLnBrk="0" hangingPunct="0" indent="-228600" marL="2057400">
                <a:defRPr i="1">
                  <a:solidFill>
                    <a:schemeClr val="tx1"/>
                  </a:solidFill>
                  <a:latin typeface="Arial"/>
                  <a:ea charset="-122" pitchFamily="2" typeface="华文细黑"/>
                </a:defRPr>
              </a:lvl5pPr>
              <a:lvl6pPr eaLnBrk="0" fontAlgn="base" hangingPunct="0" indent="-228600" marL="2514600">
                <a:spcBef>
                  <a:spcPct val="0"/>
                </a:spcBef>
                <a:spcAft>
                  <a:spcPct val="0"/>
                </a:spcAft>
                <a:defRPr i="1">
                  <a:solidFill>
                    <a:schemeClr val="tx1"/>
                  </a:solidFill>
                  <a:latin typeface="Arial"/>
                  <a:ea charset="-122" pitchFamily="2" typeface="华文细黑"/>
                </a:defRPr>
              </a:lvl6pPr>
              <a:lvl7pPr eaLnBrk="0" fontAlgn="base" hangingPunct="0" indent="-228600" marL="2971800">
                <a:spcBef>
                  <a:spcPct val="0"/>
                </a:spcBef>
                <a:spcAft>
                  <a:spcPct val="0"/>
                </a:spcAft>
                <a:defRPr i="1">
                  <a:solidFill>
                    <a:schemeClr val="tx1"/>
                  </a:solidFill>
                  <a:latin typeface="Arial"/>
                  <a:ea charset="-122" pitchFamily="2" typeface="华文细黑"/>
                </a:defRPr>
              </a:lvl7pPr>
              <a:lvl8pPr eaLnBrk="0" fontAlgn="base" hangingPunct="0" indent="-228600" marL="3429000">
                <a:spcBef>
                  <a:spcPct val="0"/>
                </a:spcBef>
                <a:spcAft>
                  <a:spcPct val="0"/>
                </a:spcAft>
                <a:defRPr i="1">
                  <a:solidFill>
                    <a:schemeClr val="tx1"/>
                  </a:solidFill>
                  <a:latin typeface="Arial"/>
                  <a:ea charset="-122" pitchFamily="2" typeface="华文细黑"/>
                </a:defRPr>
              </a:lvl8pPr>
              <a:lvl9pPr eaLnBrk="0" fontAlgn="base" hangingPunct="0" indent="-228600" marL="3886200">
                <a:spcBef>
                  <a:spcPct val="0"/>
                </a:spcBef>
                <a:spcAft>
                  <a:spcPct val="0"/>
                </a:spcAft>
                <a:defRPr i="1">
                  <a:solidFill>
                    <a:schemeClr val="tx1"/>
                  </a:solidFill>
                  <a:latin typeface="Arial"/>
                  <a:ea charset="-122" pitchFamily="2" typeface="华文细黑"/>
                </a:defRPr>
              </a:lvl9pPr>
            </a:lstStyle>
            <a:p>
              <a:pPr defTabSz="913996" eaLnBrk="1" hangingPunct="1">
                <a:spcBef>
                  <a:spcPct val="50000"/>
                </a:spcBef>
                <a:defRPr/>
              </a:pPr>
              <a:r>
                <a:rPr altLang="zh-CN" b="1" i="0" kern="0" lang="en-US" sz="1600">
                  <a:solidFill>
                    <a:srgbClr val="1F497D"/>
                  </a:solidFill>
                  <a:latin charset="-122" pitchFamily="34" typeface="微软雅黑"/>
                  <a:ea charset="-122" pitchFamily="34" typeface="微软雅黑"/>
                </a:rPr>
                <a:t>2014年</a:t>
              </a:r>
            </a:p>
          </p:txBody>
        </p:sp>
        <p:sp>
          <p:nvSpPr>
            <p:cNvPr id="15" name="Text Box 55"/>
            <p:cNvSpPr txBox="1">
              <a:spLocks noChangeArrowheads="1"/>
            </p:cNvSpPr>
            <p:nvPr/>
          </p:nvSpPr>
          <p:spPr bwMode="auto">
            <a:xfrm>
              <a:off x="4604169" y="4497835"/>
              <a:ext cx="936682" cy="30098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defPPr>
                <a:defRPr lang="zh-CN"/>
              </a:defPPr>
              <a:lvl1pPr fontAlgn="auto" indent="0" lvl="0" marR="0">
                <a:lnSpc>
                  <a:spcPct val="100000"/>
                </a:lnSpc>
                <a:spcBef>
                  <a:spcPct val="50000"/>
                </a:spcBef>
                <a:spcAft>
                  <a:spcPct val="0"/>
                </a:spcAft>
                <a:buClrTx/>
                <a:buSzTx/>
                <a:buFontTx/>
                <a:buNone/>
                <a:defRPr b="1" baseline="0" cap="none" i="0" kern="0" kumimoji="0" normalizeH="0" spc="0" strike="noStrike" sz="1400" u="none">
                  <a:ln>
                    <a:noFill/>
                  </a:ln>
                  <a:solidFill>
                    <a:srgbClr val="646464"/>
                  </a:solidFill>
                  <a:effectLst/>
                  <a:uLnTx/>
                  <a:uFillTx/>
                  <a:latin charset="0" pitchFamily="34" typeface="Impact"/>
                  <a:ea charset="-122" pitchFamily="34" typeface="微软雅黑"/>
                </a:defRPr>
              </a:lvl1pPr>
              <a:lvl2pPr eaLnBrk="0" hangingPunct="0" indent="-285750" marL="742950">
                <a:defRPr i="1">
                  <a:latin typeface="Arial"/>
                  <a:ea charset="-122" pitchFamily="2" typeface="华文细黑"/>
                </a:defRPr>
              </a:lvl2pPr>
              <a:lvl3pPr eaLnBrk="0" hangingPunct="0" indent="-228600" marL="1143000">
                <a:defRPr i="1">
                  <a:latin typeface="Arial"/>
                  <a:ea charset="-122" pitchFamily="2" typeface="华文细黑"/>
                </a:defRPr>
              </a:lvl3pPr>
              <a:lvl4pPr eaLnBrk="0" hangingPunct="0" indent="-228600" marL="1600200">
                <a:defRPr i="1">
                  <a:latin typeface="Arial"/>
                  <a:ea charset="-122" pitchFamily="2" typeface="华文细黑"/>
                </a:defRPr>
              </a:lvl4pPr>
              <a:lvl5pPr eaLnBrk="0" hangingPunct="0" indent="-228600" marL="2057400">
                <a:defRPr i="1">
                  <a:latin typeface="Arial"/>
                  <a:ea charset="-122" pitchFamily="2" typeface="华文细黑"/>
                </a:defRPr>
              </a:lvl5pPr>
              <a:lvl6pPr eaLnBrk="0" fontAlgn="base" hangingPunct="0" indent="-228600" marL="2514600">
                <a:spcBef>
                  <a:spcPct val="0"/>
                </a:spcBef>
                <a:spcAft>
                  <a:spcPct val="0"/>
                </a:spcAft>
                <a:defRPr i="1">
                  <a:latin typeface="Arial"/>
                  <a:ea charset="-122" pitchFamily="2" typeface="华文细黑"/>
                </a:defRPr>
              </a:lvl6pPr>
              <a:lvl7pPr eaLnBrk="0" fontAlgn="base" hangingPunct="0" indent="-228600" marL="2971800">
                <a:spcBef>
                  <a:spcPct val="0"/>
                </a:spcBef>
                <a:spcAft>
                  <a:spcPct val="0"/>
                </a:spcAft>
                <a:defRPr i="1">
                  <a:latin typeface="Arial"/>
                  <a:ea charset="-122" pitchFamily="2" typeface="华文细黑"/>
                </a:defRPr>
              </a:lvl7pPr>
              <a:lvl8pPr eaLnBrk="0" fontAlgn="base" hangingPunct="0" indent="-228600" marL="3429000">
                <a:spcBef>
                  <a:spcPct val="0"/>
                </a:spcBef>
                <a:spcAft>
                  <a:spcPct val="0"/>
                </a:spcAft>
                <a:defRPr i="1">
                  <a:latin typeface="Arial"/>
                  <a:ea charset="-122" pitchFamily="2" typeface="华文细黑"/>
                </a:defRPr>
              </a:lvl8pPr>
              <a:lvl9pPr eaLnBrk="0" fontAlgn="base" hangingPunct="0" indent="-228600" marL="3886200">
                <a:spcBef>
                  <a:spcPct val="0"/>
                </a:spcBef>
                <a:spcAft>
                  <a:spcPct val="0"/>
                </a:spcAft>
                <a:defRPr i="1">
                  <a:latin typeface="Arial"/>
                  <a:ea charset="-122" pitchFamily="2" typeface="华文细黑"/>
                </a:defRPr>
              </a:lvl9pPr>
            </a:lstStyle>
            <a:p>
              <a:pPr defTabSz="913996"/>
              <a:r>
                <a:rPr altLang="zh-CN" lang="en-US" sz="1600">
                  <a:solidFill>
                    <a:srgbClr val="1F497D"/>
                  </a:solidFill>
                  <a:latin charset="-122" pitchFamily="34" typeface="微软雅黑"/>
                </a:rPr>
                <a:t>2016年</a:t>
              </a:r>
            </a:p>
          </p:txBody>
        </p:sp>
        <p:sp>
          <p:nvSpPr>
            <p:cNvPr id="16" name="Text Box 56"/>
            <p:cNvSpPr txBox="1">
              <a:spLocks noChangeArrowheads="1"/>
            </p:cNvSpPr>
            <p:nvPr/>
          </p:nvSpPr>
          <p:spPr bwMode="auto">
            <a:xfrm>
              <a:off x="6562002" y="4482237"/>
              <a:ext cx="1076123" cy="30098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defPPr>
                <a:defRPr lang="zh-CN"/>
              </a:defPPr>
              <a:lvl1pPr fontAlgn="auto" indent="0" lvl="0" marR="0">
                <a:lnSpc>
                  <a:spcPct val="100000"/>
                </a:lnSpc>
                <a:spcBef>
                  <a:spcPct val="50000"/>
                </a:spcBef>
                <a:spcAft>
                  <a:spcPct val="0"/>
                </a:spcAft>
                <a:buClrTx/>
                <a:buSzTx/>
                <a:buFontTx/>
                <a:buNone/>
                <a:defRPr b="1" baseline="0" cap="none" i="0" kern="0" kumimoji="0" normalizeH="0" spc="0" strike="noStrike" sz="1400" u="none">
                  <a:ln>
                    <a:noFill/>
                  </a:ln>
                  <a:solidFill>
                    <a:srgbClr val="646464"/>
                  </a:solidFill>
                  <a:effectLst/>
                  <a:uLnTx/>
                  <a:uFillTx/>
                  <a:latin charset="0" pitchFamily="34" typeface="Impact"/>
                  <a:ea charset="-122" pitchFamily="34" typeface="微软雅黑"/>
                </a:defRPr>
              </a:lvl1pPr>
              <a:lvl2pPr eaLnBrk="0" hangingPunct="0" indent="-285750" marL="742950">
                <a:defRPr i="1">
                  <a:latin typeface="Arial"/>
                  <a:ea charset="-122" pitchFamily="2" typeface="华文细黑"/>
                </a:defRPr>
              </a:lvl2pPr>
              <a:lvl3pPr eaLnBrk="0" hangingPunct="0" indent="-228600" marL="1143000">
                <a:defRPr i="1">
                  <a:latin typeface="Arial"/>
                  <a:ea charset="-122" pitchFamily="2" typeface="华文细黑"/>
                </a:defRPr>
              </a:lvl3pPr>
              <a:lvl4pPr eaLnBrk="0" hangingPunct="0" indent="-228600" marL="1600200">
                <a:defRPr i="1">
                  <a:latin typeface="Arial"/>
                  <a:ea charset="-122" pitchFamily="2" typeface="华文细黑"/>
                </a:defRPr>
              </a:lvl4pPr>
              <a:lvl5pPr eaLnBrk="0" hangingPunct="0" indent="-228600" marL="2057400">
                <a:defRPr i="1">
                  <a:latin typeface="Arial"/>
                  <a:ea charset="-122" pitchFamily="2" typeface="华文细黑"/>
                </a:defRPr>
              </a:lvl5pPr>
              <a:lvl6pPr eaLnBrk="0" fontAlgn="base" hangingPunct="0" indent="-228600" marL="2514600">
                <a:spcBef>
                  <a:spcPct val="0"/>
                </a:spcBef>
                <a:spcAft>
                  <a:spcPct val="0"/>
                </a:spcAft>
                <a:defRPr i="1">
                  <a:latin typeface="Arial"/>
                  <a:ea charset="-122" pitchFamily="2" typeface="华文细黑"/>
                </a:defRPr>
              </a:lvl6pPr>
              <a:lvl7pPr eaLnBrk="0" fontAlgn="base" hangingPunct="0" indent="-228600" marL="2971800">
                <a:spcBef>
                  <a:spcPct val="0"/>
                </a:spcBef>
                <a:spcAft>
                  <a:spcPct val="0"/>
                </a:spcAft>
                <a:defRPr i="1">
                  <a:latin typeface="Arial"/>
                  <a:ea charset="-122" pitchFamily="2" typeface="华文细黑"/>
                </a:defRPr>
              </a:lvl7pPr>
              <a:lvl8pPr eaLnBrk="0" fontAlgn="base" hangingPunct="0" indent="-228600" marL="3429000">
                <a:spcBef>
                  <a:spcPct val="0"/>
                </a:spcBef>
                <a:spcAft>
                  <a:spcPct val="0"/>
                </a:spcAft>
                <a:defRPr i="1">
                  <a:latin typeface="Arial"/>
                  <a:ea charset="-122" pitchFamily="2" typeface="华文细黑"/>
                </a:defRPr>
              </a:lvl8pPr>
              <a:lvl9pPr eaLnBrk="0" fontAlgn="base" hangingPunct="0" indent="-228600" marL="3886200">
                <a:spcBef>
                  <a:spcPct val="0"/>
                </a:spcBef>
                <a:spcAft>
                  <a:spcPct val="0"/>
                </a:spcAft>
                <a:defRPr i="1">
                  <a:latin typeface="Arial"/>
                  <a:ea charset="-122" pitchFamily="2" typeface="华文细黑"/>
                </a:defRPr>
              </a:lvl9pPr>
            </a:lstStyle>
            <a:p>
              <a:pPr defTabSz="913996"/>
              <a:r>
                <a:rPr altLang="zh-CN" lang="en-US" sz="1600">
                  <a:solidFill>
                    <a:srgbClr val="1F497D"/>
                  </a:solidFill>
                  <a:latin charset="-122" pitchFamily="34" typeface="微软雅黑"/>
                </a:rPr>
                <a:t>2021年</a:t>
              </a:r>
            </a:p>
          </p:txBody>
        </p:sp>
        <p:grpSp>
          <p:nvGrpSpPr>
            <p:cNvPr id="17" name="Group 34"/>
            <p:cNvGrpSpPr/>
            <p:nvPr/>
          </p:nvGrpSpPr>
          <p:grpSpPr>
            <a:xfrm>
              <a:off x="4597315" y="2518498"/>
              <a:ext cx="605563" cy="593725"/>
              <a:chExt cx="300" cy="294"/>
            </a:xfrm>
          </p:grpSpPr>
          <p:grpSp>
            <p:nvGrpSpPr>
              <p:cNvPr id="29" name="Group 35"/>
              <p:cNvGrpSpPr/>
              <p:nvPr/>
            </p:nvGrpSpPr>
            <p:grpSpPr>
              <a:xfrm>
                <a:off x="0" y="0"/>
                <a:ext cx="300" cy="294"/>
                <a:chExt cx="1035" cy="1019"/>
              </a:xfrm>
            </p:grpSpPr>
            <p:sp>
              <p:nvSpPr>
                <p:cNvPr id="31" name="Oval 38"/>
                <p:cNvSpPr>
                  <a:spLocks noChangeArrowheads="1"/>
                </p:cNvSpPr>
                <p:nvPr/>
              </p:nvSpPr>
              <p:spPr bwMode="auto">
                <a:xfrm>
                  <a:off x="0" y="0"/>
                  <a:ext cx="1035" cy="1019"/>
                </a:xfrm>
                <a:prstGeom prst="ellipse">
                  <a:avLst/>
                </a:prstGeom>
                <a:solidFill>
                  <a:schemeClr val="tx2"/>
                </a:solidFill>
                <a:ln w="9525">
                  <a:solidFill>
                    <a:schemeClr val="tx2"/>
                  </a:solidFill>
                  <a:round/>
                </a:ln>
                <a:effectLst/>
              </p:spPr>
              <p:txBody>
                <a:bodyPr anchor="ctr" wrap="none"/>
                <a:lstStyle/>
                <a:p>
                  <a:pPr algn="ctr" defTabSz="913996">
                    <a:defRPr/>
                  </a:pPr>
                  <a:endParaRPr altLang="en-US" b="1" kern="0" lang="zh-CN" sz="3199">
                    <a:solidFill>
                      <a:srgbClr val="FFFFFF"/>
                    </a:solidFill>
                    <a:latin charset="-122" pitchFamily="34" typeface="微软雅黑"/>
                    <a:ea charset="-122" pitchFamily="34" typeface="微软雅黑"/>
                  </a:endParaRPr>
                </a:p>
              </p:txBody>
            </p:sp>
            <p:pic>
              <p:nvPicPr>
                <p:cNvPr descr="Picture2" id="32" name="Picture 39"/>
                <p:cNvPicPr>
                  <a:picLocks noChangeArrowheads="1" noChangeAspect="1"/>
                </p:cNvPicPr>
                <p:nvPr/>
              </p:nvPicPr>
              <p:blipFill>
                <a:blip r:embed="rId2">
                  <a:extLst>
                    <a:ext uri="{28A0092B-C50C-407E-A947-70E740481C1C}">
                      <a14:useLocalDpi val="0"/>
                    </a:ext>
                  </a:extLst>
                </a:blip>
                <a:stretch>
                  <a:fillRect/>
                </a:stretch>
              </p:blipFill>
              <p:spPr bwMode="auto">
                <a:xfrm>
                  <a:off x="126" y="32"/>
                  <a:ext cx="823" cy="3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grpSp>
          <p:sp>
            <p:nvSpPr>
              <p:cNvPr id="30" name="WordArt 40"/>
              <p:cNvSpPr>
                <a:spLocks noChangeArrowheads="1" noChangeShapeType="1"/>
              </p:cNvSpPr>
              <p:nvPr/>
            </p:nvSpPr>
            <p:spPr bwMode="auto">
              <a:xfrm>
                <a:off x="111" y="87"/>
                <a:ext cx="78" cy="115"/>
              </a:xfrm>
              <a:prstGeom prst="rect">
                <a:avLst/>
              </a:prstGeom>
            </p:spPr>
            <p:txBody>
              <a:bodyPr fromWordArt="1" wrap="none">
                <a:prstTxWarp prst="textPlain">
                  <a:avLst>
                    <a:gd fmla="val 50000" name="adj"/>
                  </a:avLst>
                </a:prstTxWarp>
              </a:bodyPr>
              <a:lstStyle/>
              <a:p>
                <a:pPr algn="ctr" defTabSz="913996">
                  <a:defRPr/>
                </a:pPr>
                <a:r>
                  <a:rPr altLang="zh-CN" kern="10" lang="en-US" sz="2399">
                    <a:ln w="9525">
                      <a:noFill/>
                      <a:round/>
                    </a:ln>
                    <a:solidFill>
                      <a:srgbClr val="FFFFFF"/>
                    </a:solidFill>
                    <a:latin charset="0" pitchFamily="34" typeface="Impact"/>
                    <a:ea charset="-122" pitchFamily="34" typeface="微软雅黑"/>
                  </a:rPr>
                  <a:t>3</a:t>
                </a:r>
              </a:p>
            </p:txBody>
          </p:sp>
        </p:grpSp>
        <p:grpSp>
          <p:nvGrpSpPr>
            <p:cNvPr id="18" name="Group 34"/>
            <p:cNvGrpSpPr/>
            <p:nvPr/>
          </p:nvGrpSpPr>
          <p:grpSpPr>
            <a:xfrm>
              <a:off x="2909121" y="3363049"/>
              <a:ext cx="605563" cy="593725"/>
              <a:chExt cx="300" cy="294"/>
            </a:xfrm>
          </p:grpSpPr>
          <p:grpSp>
            <p:nvGrpSpPr>
              <p:cNvPr id="25" name="Group 35"/>
              <p:cNvGrpSpPr/>
              <p:nvPr/>
            </p:nvGrpSpPr>
            <p:grpSpPr>
              <a:xfrm>
                <a:off x="0" y="0"/>
                <a:ext cx="300" cy="294"/>
                <a:chExt cx="1035" cy="1019"/>
              </a:xfrm>
            </p:grpSpPr>
            <p:sp>
              <p:nvSpPr>
                <p:cNvPr id="27" name="Oval 38"/>
                <p:cNvSpPr>
                  <a:spLocks noChangeArrowheads="1"/>
                </p:cNvSpPr>
                <p:nvPr/>
              </p:nvSpPr>
              <p:spPr bwMode="auto">
                <a:xfrm>
                  <a:off x="0" y="0"/>
                  <a:ext cx="1035" cy="1019"/>
                </a:xfrm>
                <a:prstGeom prst="ellipse">
                  <a:avLst/>
                </a:prstGeom>
                <a:solidFill>
                  <a:schemeClr val="tx2"/>
                </a:solidFill>
                <a:ln w="9525">
                  <a:solidFill>
                    <a:schemeClr val="tx2"/>
                  </a:solidFill>
                  <a:round/>
                </a:ln>
                <a:effectLst/>
              </p:spPr>
              <p:txBody>
                <a:bodyPr anchor="ctr" wrap="none"/>
                <a:lstStyle/>
                <a:p>
                  <a:pPr algn="ctr" defTabSz="913996">
                    <a:defRPr/>
                  </a:pPr>
                  <a:endParaRPr altLang="en-US" b="1" kern="0" lang="zh-CN" sz="3199">
                    <a:solidFill>
                      <a:srgbClr val="FFFFFF"/>
                    </a:solidFill>
                    <a:latin charset="-122" pitchFamily="34" typeface="微软雅黑"/>
                    <a:ea charset="-122" pitchFamily="34" typeface="微软雅黑"/>
                  </a:endParaRPr>
                </a:p>
              </p:txBody>
            </p:sp>
            <p:pic>
              <p:nvPicPr>
                <p:cNvPr descr="Picture2" id="28" name="Picture 39"/>
                <p:cNvPicPr>
                  <a:picLocks noChangeArrowheads="1" noChangeAspect="1"/>
                </p:cNvPicPr>
                <p:nvPr/>
              </p:nvPicPr>
              <p:blipFill>
                <a:blip r:embed="rId2">
                  <a:extLst>
                    <a:ext uri="{28A0092B-C50C-407E-A947-70E740481C1C}">
                      <a14:useLocalDpi val="0"/>
                    </a:ext>
                  </a:extLst>
                </a:blip>
                <a:stretch>
                  <a:fillRect/>
                </a:stretch>
              </p:blipFill>
              <p:spPr bwMode="auto">
                <a:xfrm>
                  <a:off x="126" y="32"/>
                  <a:ext cx="823" cy="3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grpSp>
          <p:sp>
            <p:nvSpPr>
              <p:cNvPr id="26" name="WordArt 40"/>
              <p:cNvSpPr>
                <a:spLocks noChangeArrowheads="1" noChangeShapeType="1"/>
              </p:cNvSpPr>
              <p:nvPr/>
            </p:nvSpPr>
            <p:spPr bwMode="auto">
              <a:xfrm>
                <a:off x="111" y="87"/>
                <a:ext cx="78" cy="115"/>
              </a:xfrm>
              <a:prstGeom prst="rect">
                <a:avLst/>
              </a:prstGeom>
            </p:spPr>
            <p:txBody>
              <a:bodyPr fromWordArt="1" wrap="none">
                <a:prstTxWarp prst="textPlain">
                  <a:avLst>
                    <a:gd fmla="val 50000" name="adj"/>
                  </a:avLst>
                </a:prstTxWarp>
              </a:bodyPr>
              <a:lstStyle/>
              <a:p>
                <a:pPr algn="ctr" defTabSz="913996">
                  <a:defRPr/>
                </a:pPr>
                <a:r>
                  <a:rPr altLang="zh-CN" kern="10" lang="en-US" sz="2399">
                    <a:ln w="9525">
                      <a:noFill/>
                      <a:round/>
                    </a:ln>
                    <a:solidFill>
                      <a:srgbClr val="FFFFFF"/>
                    </a:solidFill>
                    <a:latin charset="0" pitchFamily="34" typeface="Impact"/>
                    <a:ea charset="-122" pitchFamily="34" typeface="微软雅黑"/>
                  </a:rPr>
                  <a:t>1</a:t>
                </a:r>
              </a:p>
            </p:txBody>
          </p:sp>
        </p:grpSp>
        <p:sp>
          <p:nvSpPr>
            <p:cNvPr id="19" name="Text Box 52"/>
            <p:cNvSpPr txBox="1">
              <a:spLocks noChangeArrowheads="1"/>
            </p:cNvSpPr>
            <p:nvPr/>
          </p:nvSpPr>
          <p:spPr bwMode="auto">
            <a:xfrm>
              <a:off x="7638123" y="4480446"/>
              <a:ext cx="812479" cy="30098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defPPr>
                <a:defRPr lang="zh-CN"/>
              </a:defPPr>
              <a:lvl1pPr fontAlgn="auto" indent="0" lvl="0" marR="0">
                <a:lnSpc>
                  <a:spcPct val="100000"/>
                </a:lnSpc>
                <a:spcBef>
                  <a:spcPct val="50000"/>
                </a:spcBef>
                <a:spcAft>
                  <a:spcPct val="0"/>
                </a:spcAft>
                <a:buClrTx/>
                <a:buSzTx/>
                <a:buFontTx/>
                <a:buNone/>
                <a:defRPr b="1" baseline="0" cap="none" i="0" kern="0" kumimoji="0" normalizeH="0" spc="0" strike="noStrike" sz="1400" u="none">
                  <a:ln>
                    <a:noFill/>
                  </a:ln>
                  <a:solidFill>
                    <a:srgbClr val="646464"/>
                  </a:solidFill>
                  <a:effectLst/>
                  <a:uLnTx/>
                  <a:uFillTx/>
                  <a:latin charset="0" pitchFamily="34" typeface="Impact"/>
                  <a:ea charset="-122" pitchFamily="34" typeface="微软雅黑"/>
                </a:defRPr>
              </a:lvl1pPr>
              <a:lvl2pPr eaLnBrk="0" hangingPunct="0" indent="-285750" marL="742950">
                <a:defRPr i="1">
                  <a:latin typeface="Arial"/>
                  <a:ea charset="-122" pitchFamily="2" typeface="华文细黑"/>
                </a:defRPr>
              </a:lvl2pPr>
              <a:lvl3pPr eaLnBrk="0" hangingPunct="0" indent="-228600" marL="1143000">
                <a:defRPr i="1">
                  <a:latin typeface="Arial"/>
                  <a:ea charset="-122" pitchFamily="2" typeface="华文细黑"/>
                </a:defRPr>
              </a:lvl3pPr>
              <a:lvl4pPr eaLnBrk="0" hangingPunct="0" indent="-228600" marL="1600200">
                <a:defRPr i="1">
                  <a:latin typeface="Arial"/>
                  <a:ea charset="-122" pitchFamily="2" typeface="华文细黑"/>
                </a:defRPr>
              </a:lvl4pPr>
              <a:lvl5pPr eaLnBrk="0" hangingPunct="0" indent="-228600" marL="2057400">
                <a:defRPr i="1">
                  <a:latin typeface="Arial"/>
                  <a:ea charset="-122" pitchFamily="2" typeface="华文细黑"/>
                </a:defRPr>
              </a:lvl5pPr>
              <a:lvl6pPr eaLnBrk="0" fontAlgn="base" hangingPunct="0" indent="-228600" marL="2514600">
                <a:spcBef>
                  <a:spcPct val="0"/>
                </a:spcBef>
                <a:spcAft>
                  <a:spcPct val="0"/>
                </a:spcAft>
                <a:defRPr i="1">
                  <a:latin typeface="Arial"/>
                  <a:ea charset="-122" pitchFamily="2" typeface="华文细黑"/>
                </a:defRPr>
              </a:lvl6pPr>
              <a:lvl7pPr eaLnBrk="0" fontAlgn="base" hangingPunct="0" indent="-228600" marL="2971800">
                <a:spcBef>
                  <a:spcPct val="0"/>
                </a:spcBef>
                <a:spcAft>
                  <a:spcPct val="0"/>
                </a:spcAft>
                <a:defRPr i="1">
                  <a:latin typeface="Arial"/>
                  <a:ea charset="-122" pitchFamily="2" typeface="华文细黑"/>
                </a:defRPr>
              </a:lvl7pPr>
              <a:lvl8pPr eaLnBrk="0" fontAlgn="base" hangingPunct="0" indent="-228600" marL="3429000">
                <a:spcBef>
                  <a:spcPct val="0"/>
                </a:spcBef>
                <a:spcAft>
                  <a:spcPct val="0"/>
                </a:spcAft>
                <a:defRPr i="1">
                  <a:latin typeface="Arial"/>
                  <a:ea charset="-122" pitchFamily="2" typeface="华文细黑"/>
                </a:defRPr>
              </a:lvl8pPr>
              <a:lvl9pPr eaLnBrk="0" fontAlgn="base" hangingPunct="0" indent="-228600" marL="3886200">
                <a:spcBef>
                  <a:spcPct val="0"/>
                </a:spcBef>
                <a:spcAft>
                  <a:spcPct val="0"/>
                </a:spcAft>
                <a:defRPr i="1">
                  <a:latin typeface="Arial"/>
                  <a:ea charset="-122" pitchFamily="2" typeface="华文细黑"/>
                </a:defRPr>
              </a:lvl9pPr>
            </a:lstStyle>
            <a:p>
              <a:pPr defTabSz="913996"/>
              <a:r>
                <a:rPr altLang="en-US" lang="zh-CN" sz="1600">
                  <a:solidFill>
                    <a:srgbClr val="1F497D"/>
                  </a:solidFill>
                  <a:latin charset="-122" pitchFamily="34" typeface="微软雅黑"/>
                </a:rPr>
                <a:t>时间</a:t>
              </a:r>
            </a:p>
          </p:txBody>
        </p:sp>
        <p:sp>
          <p:nvSpPr>
            <p:cNvPr id="20" name="Line 17"/>
            <p:cNvSpPr>
              <a:spLocks noChangeShapeType="1"/>
            </p:cNvSpPr>
            <p:nvPr/>
          </p:nvSpPr>
          <p:spPr bwMode="auto">
            <a:xfrm flipV="1" rot="16200000">
              <a:off x="5745415" y="3332721"/>
              <a:ext cx="2197498" cy="6937"/>
            </a:xfrm>
            <a:prstGeom prst="line">
              <a:avLst/>
            </a:prstGeom>
            <a:noFill/>
            <a:ln w="15875">
              <a:solidFill>
                <a:schemeClr val="tx2"/>
              </a:solidFill>
              <a:prstDash val="dashDot"/>
              <a:round/>
            </a:ln>
            <a:extLst>
              <a:ext uri="{909E8E84-426E-40DD-AFC4-6F175D3DCCD1}">
                <a14:hiddenFill>
                  <a:noFill/>
                </a14:hiddenFill>
              </a:ext>
            </a:extLst>
          </p:spPr>
          <p:txBody>
            <a:bodyPr/>
            <a:lstStyle/>
            <a:p>
              <a:pPr defTabSz="913996">
                <a:defRPr/>
              </a:pPr>
              <a:endParaRPr altLang="en-US" kern="0" lang="zh-CN" sz="1699">
                <a:solidFill>
                  <a:sysClr lastClr="000000" val="windowText"/>
                </a:solidFill>
                <a:latin charset="-122" pitchFamily="34" typeface="微软雅黑"/>
                <a:ea charset="-122" pitchFamily="34" typeface="微软雅黑"/>
              </a:endParaRPr>
            </a:p>
          </p:txBody>
        </p:sp>
        <p:sp>
          <p:nvSpPr>
            <p:cNvPr id="21" name="Line 17"/>
            <p:cNvSpPr>
              <a:spLocks noChangeShapeType="1"/>
            </p:cNvSpPr>
            <p:nvPr/>
          </p:nvSpPr>
          <p:spPr bwMode="auto">
            <a:xfrm flipV="1" rot="16200000">
              <a:off x="4169498" y="3764096"/>
              <a:ext cx="1322716" cy="18967"/>
            </a:xfrm>
            <a:prstGeom prst="line">
              <a:avLst/>
            </a:prstGeom>
            <a:noFill/>
            <a:ln w="15875">
              <a:solidFill>
                <a:schemeClr val="tx2"/>
              </a:solidFill>
              <a:prstDash val="dashDot"/>
              <a:round/>
            </a:ln>
            <a:extLst>
              <a:ext uri="{909E8E84-426E-40DD-AFC4-6F175D3DCCD1}">
                <a14:hiddenFill>
                  <a:noFill/>
                </a14:hiddenFill>
              </a:ext>
            </a:extLst>
          </p:spPr>
          <p:txBody>
            <a:bodyPr/>
            <a:lstStyle/>
            <a:p>
              <a:pPr defTabSz="913996">
                <a:defRPr/>
              </a:pPr>
              <a:endParaRPr altLang="en-US" kern="0" lang="zh-CN" sz="1699">
                <a:solidFill>
                  <a:sysClr lastClr="000000" val="windowText"/>
                </a:solidFill>
                <a:latin charset="-122" pitchFamily="34" typeface="微软雅黑"/>
                <a:ea charset="-122" pitchFamily="34" typeface="微软雅黑"/>
              </a:endParaRPr>
            </a:p>
          </p:txBody>
        </p:sp>
        <p:sp>
          <p:nvSpPr>
            <p:cNvPr id="22" name="Line 17"/>
            <p:cNvSpPr>
              <a:spLocks noChangeShapeType="1"/>
            </p:cNvSpPr>
            <p:nvPr/>
          </p:nvSpPr>
          <p:spPr bwMode="auto">
            <a:xfrm flipV="1" rot="16200000">
              <a:off x="2836558" y="4171756"/>
              <a:ext cx="561562" cy="0"/>
            </a:xfrm>
            <a:prstGeom prst="line">
              <a:avLst/>
            </a:prstGeom>
            <a:noFill/>
            <a:ln w="15875">
              <a:solidFill>
                <a:schemeClr val="tx2"/>
              </a:solidFill>
              <a:prstDash val="dashDot"/>
              <a:round/>
            </a:ln>
            <a:extLst>
              <a:ext uri="{909E8E84-426E-40DD-AFC4-6F175D3DCCD1}">
                <a14:hiddenFill>
                  <a:noFill/>
                </a14:hiddenFill>
              </a:ext>
            </a:extLst>
          </p:spPr>
          <p:txBody>
            <a:bodyPr/>
            <a:lstStyle/>
            <a:p>
              <a:pPr defTabSz="913996">
                <a:defRPr/>
              </a:pPr>
              <a:endParaRPr altLang="en-US" kern="0" lang="zh-CN" sz="1699">
                <a:solidFill>
                  <a:sysClr lastClr="000000" val="windowText"/>
                </a:solidFill>
                <a:latin charset="-122" pitchFamily="34" typeface="微软雅黑"/>
                <a:ea charset="-122" pitchFamily="34" typeface="微软雅黑"/>
              </a:endParaRPr>
            </a:p>
          </p:txBody>
        </p:sp>
      </p:grpSp>
      <p:pic>
        <p:nvPicPr>
          <p:cNvPr id="38" name="图片 37"/>
          <p:cNvPicPr>
            <a:picLocks noChangeAspect="1"/>
          </p:cNvPicPr>
          <p:nvPr/>
        </p:nvPicPr>
        <p:blipFill>
          <a:blip r:embed="rId3">
            <a:extLst>
              <a:ext uri="{28A0092B-C50C-407E-A947-70E740481C1C}">
                <a14:useLocalDpi val="0"/>
              </a:ext>
            </a:extLst>
          </a:blip>
          <a:stretch>
            <a:fillRect/>
          </a:stretch>
        </p:blipFill>
        <p:spPr>
          <a:xfrm>
            <a:off x="737864" y="2179130"/>
            <a:ext cx="2353026" cy="3529540"/>
          </a:xfrm>
          <a:prstGeom prst="roundRect">
            <a:avLst>
              <a:gd fmla="val 16667" name="adj"/>
            </a:avLst>
          </a:prstGeom>
          <a:ln w="28575">
            <a:solidFill>
              <a:schemeClr val="tx2"/>
            </a:solidFill>
          </a:ln>
          <a:effectLst>
            <a:outerShdw algn="tl" blurRad="76200" dir="7800000" dist="38100" rotWithShape="0">
              <a:srgbClr val="000000">
                <a:alpha val="40000"/>
              </a:srgbClr>
            </a:outerShdw>
          </a:effectLst>
          <a:scene3d>
            <a:camera prst="orthographicFront"/>
            <a:lightRig dir="t" rig="contrasting">
              <a:rot lat="0" lon="0" rev="4200000"/>
            </a:lightRig>
          </a:scene3d>
          <a:sp3d prstMaterial="plastic">
            <a:bevelT h="114300" prst="relaxedInset" w="381000"/>
            <a:contourClr>
              <a:srgbClr val="969696"/>
            </a:contourClr>
          </a:sp3d>
        </p:spPr>
      </p:pic>
      <p:sp>
        <p:nvSpPr>
          <p:cNvPr id="39" name="Text Box 52"/>
          <p:cNvSpPr txBox="1">
            <a:spLocks noChangeArrowheads="1"/>
          </p:cNvSpPr>
          <p:nvPr/>
        </p:nvSpPr>
        <p:spPr bwMode="auto">
          <a:xfrm>
            <a:off x="391065" y="5901787"/>
            <a:ext cx="3240636" cy="39605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02" lIns="91403" rIns="91403" tIns="45702" wrap="square">
            <a:spAutoFit/>
          </a:bodyPr>
          <a:lstStyle>
            <a:defPPr>
              <a:defRPr lang="zh-CN"/>
            </a:defPPr>
            <a:lvl1pPr fontAlgn="auto" indent="0" lvl="0" marR="0">
              <a:lnSpc>
                <a:spcPct val="100000"/>
              </a:lnSpc>
              <a:spcBef>
                <a:spcPct val="50000"/>
              </a:spcBef>
              <a:spcAft>
                <a:spcPct val="0"/>
              </a:spcAft>
              <a:buClrTx/>
              <a:buSzTx/>
              <a:buFontTx/>
              <a:buNone/>
              <a:defRPr b="1" i="0" kern="0" sz="1600">
                <a:solidFill>
                  <a:srgbClr val="8CC600"/>
                </a:solidFill>
                <a:latin charset="-122" pitchFamily="34" typeface="微软雅黑"/>
                <a:ea charset="-122" pitchFamily="34" typeface="微软雅黑"/>
              </a:defRPr>
            </a:lvl1pPr>
            <a:lvl2pPr eaLnBrk="0" hangingPunct="0" indent="-285750" marL="742950">
              <a:defRPr i="1">
                <a:latin typeface="Arial"/>
                <a:ea charset="-122" pitchFamily="2" typeface="华文细黑"/>
              </a:defRPr>
            </a:lvl2pPr>
            <a:lvl3pPr eaLnBrk="0" hangingPunct="0" indent="-228600" marL="1143000">
              <a:defRPr i="1">
                <a:latin typeface="Arial"/>
                <a:ea charset="-122" pitchFamily="2" typeface="华文细黑"/>
              </a:defRPr>
            </a:lvl3pPr>
            <a:lvl4pPr eaLnBrk="0" hangingPunct="0" indent="-228600" marL="1600200">
              <a:defRPr i="1">
                <a:latin typeface="Arial"/>
                <a:ea charset="-122" pitchFamily="2" typeface="华文细黑"/>
              </a:defRPr>
            </a:lvl4pPr>
            <a:lvl5pPr eaLnBrk="0" hangingPunct="0" indent="-228600" marL="2057400">
              <a:defRPr i="1">
                <a:latin typeface="Arial"/>
                <a:ea charset="-122" pitchFamily="2" typeface="华文细黑"/>
              </a:defRPr>
            </a:lvl5pPr>
            <a:lvl6pPr eaLnBrk="0" fontAlgn="base" hangingPunct="0" indent="-228600" marL="2514600">
              <a:spcBef>
                <a:spcPct val="0"/>
              </a:spcBef>
              <a:spcAft>
                <a:spcPct val="0"/>
              </a:spcAft>
              <a:defRPr i="1">
                <a:latin typeface="Arial"/>
                <a:ea charset="-122" pitchFamily="2" typeface="华文细黑"/>
              </a:defRPr>
            </a:lvl6pPr>
            <a:lvl7pPr eaLnBrk="0" fontAlgn="base" hangingPunct="0" indent="-228600" marL="2971800">
              <a:spcBef>
                <a:spcPct val="0"/>
              </a:spcBef>
              <a:spcAft>
                <a:spcPct val="0"/>
              </a:spcAft>
              <a:defRPr i="1">
                <a:latin typeface="Arial"/>
                <a:ea charset="-122" pitchFamily="2" typeface="华文细黑"/>
              </a:defRPr>
            </a:lvl7pPr>
            <a:lvl8pPr eaLnBrk="0" fontAlgn="base" hangingPunct="0" indent="-228600" marL="3429000">
              <a:spcBef>
                <a:spcPct val="0"/>
              </a:spcBef>
              <a:spcAft>
                <a:spcPct val="0"/>
              </a:spcAft>
              <a:defRPr i="1">
                <a:latin typeface="Arial"/>
                <a:ea charset="-122" pitchFamily="2" typeface="华文细黑"/>
              </a:defRPr>
            </a:lvl8pPr>
            <a:lvl9pPr eaLnBrk="0" fontAlgn="base" hangingPunct="0" indent="-228600" marL="3886200">
              <a:spcBef>
                <a:spcPct val="0"/>
              </a:spcBef>
              <a:spcAft>
                <a:spcPct val="0"/>
              </a:spcAft>
              <a:defRPr i="1">
                <a:latin typeface="Arial"/>
                <a:ea charset="-122" pitchFamily="2" typeface="华文细黑"/>
              </a:defRPr>
            </a:lvl9pPr>
          </a:lstStyle>
          <a:p>
            <a:pPr defTabSz="913996"/>
            <a:r>
              <a:rPr altLang="en-US" lang="zh-CN" sz="1999">
                <a:solidFill>
                  <a:srgbClr val="1F497D"/>
                </a:solidFill>
              </a:rPr>
              <a:t>打造一流的国际品牌医院</a:t>
            </a:r>
          </a:p>
        </p:txBody>
      </p:sp>
      <p:sp>
        <p:nvSpPr>
          <p:cNvPr id="40" name="TextBox 39"/>
          <p:cNvSpPr txBox="1"/>
          <p:nvPr/>
        </p:nvSpPr>
        <p:spPr>
          <a:xfrm>
            <a:off x="4743948" y="4012891"/>
            <a:ext cx="1313211" cy="350332"/>
          </a:xfrm>
          <a:prstGeom prst="rect">
            <a:avLst/>
          </a:prstGeom>
          <a:noFill/>
        </p:spPr>
        <p:txBody>
          <a:bodyPr bIns="45702" lIns="91403" rIns="91403" rtlCol="0" tIns="45702" wrap="square">
            <a:spAutoFit/>
          </a:bodyPr>
          <a:lstStyle/>
          <a:p>
            <a:pPr defTabSz="913996"/>
            <a:endParaRPr altLang="en-US" lang="zh-CN" sz="1699">
              <a:solidFill>
                <a:prstClr val="black"/>
              </a:solidFill>
            </a:endParaRPr>
          </a:p>
        </p:txBody>
      </p:sp>
      <p:sp>
        <p:nvSpPr>
          <p:cNvPr id="41" name="TextBox 40"/>
          <p:cNvSpPr txBox="1"/>
          <p:nvPr/>
        </p:nvSpPr>
        <p:spPr>
          <a:xfrm>
            <a:off x="8779940" y="2072821"/>
            <a:ext cx="2156744" cy="350332"/>
          </a:xfrm>
          <a:prstGeom prst="rect">
            <a:avLst/>
          </a:prstGeom>
          <a:noFill/>
        </p:spPr>
        <p:txBody>
          <a:bodyPr bIns="45702" lIns="91403" rIns="91403" rtlCol="0" tIns="45702" wrap="square">
            <a:spAutoFit/>
          </a:bodyPr>
          <a:lstStyle/>
          <a:p>
            <a:pPr defTabSz="913996"/>
            <a:r>
              <a:rPr altLang="en-US" lang="zh-CN" sz="1699">
                <a:solidFill>
                  <a:srgbClr val="1F497D"/>
                </a:solidFill>
                <a:latin charset="-122" pitchFamily="34" typeface="微软雅黑"/>
                <a:ea charset="-122" pitchFamily="34" typeface="微软雅黑"/>
              </a:rPr>
              <a:t>国际一流品牌医院</a:t>
            </a:r>
          </a:p>
        </p:txBody>
      </p:sp>
      <p:sp>
        <p:nvSpPr>
          <p:cNvPr id="42" name="TextBox 41"/>
          <p:cNvSpPr txBox="1"/>
          <p:nvPr/>
        </p:nvSpPr>
        <p:spPr>
          <a:xfrm>
            <a:off x="6354643" y="3076547"/>
            <a:ext cx="2202277" cy="350332"/>
          </a:xfrm>
          <a:prstGeom prst="rect">
            <a:avLst/>
          </a:prstGeom>
          <a:noFill/>
        </p:spPr>
        <p:txBody>
          <a:bodyPr bIns="45702" lIns="91403" rIns="91403" rtlCol="0" tIns="45702" wrap="square">
            <a:spAutoFit/>
          </a:bodyPr>
          <a:lstStyle/>
          <a:p>
            <a:pPr defTabSz="913996"/>
            <a:r>
              <a:rPr altLang="en-US" lang="zh-CN" sz="1699">
                <a:solidFill>
                  <a:srgbClr val="1F497D"/>
                </a:solidFill>
                <a:latin charset="-122" pitchFamily="34" typeface="微软雅黑"/>
                <a:ea charset="-122" pitchFamily="34" typeface="微软雅黑"/>
              </a:rPr>
              <a:t>国内知名品牌医院</a:t>
            </a:r>
          </a:p>
        </p:txBody>
      </p:sp>
      <p:sp>
        <p:nvSpPr>
          <p:cNvPr id="43" name="TextBox 42"/>
          <p:cNvSpPr txBox="1"/>
          <p:nvPr/>
        </p:nvSpPr>
        <p:spPr>
          <a:xfrm>
            <a:off x="4526534" y="4022269"/>
            <a:ext cx="2202277" cy="350332"/>
          </a:xfrm>
          <a:prstGeom prst="rect">
            <a:avLst/>
          </a:prstGeom>
          <a:noFill/>
        </p:spPr>
        <p:txBody>
          <a:bodyPr bIns="45702" lIns="91403" rIns="91403" rtlCol="0" tIns="45702" wrap="square">
            <a:spAutoFit/>
          </a:bodyPr>
          <a:lstStyle/>
          <a:p>
            <a:pPr defTabSz="913996"/>
            <a:r>
              <a:rPr altLang="en-US" lang="zh-CN" sz="1699">
                <a:solidFill>
                  <a:srgbClr val="1F497D"/>
                </a:solidFill>
                <a:latin charset="-122" pitchFamily="34" typeface="微软雅黑"/>
                <a:ea charset="-122" pitchFamily="34" typeface="微软雅黑"/>
              </a:rPr>
              <a:t>高质的品牌医院</a:t>
            </a:r>
          </a:p>
        </p:txBody>
      </p:sp>
      <p:sp>
        <p:nvSpPr>
          <p:cNvPr id="37" name="矩形 36"/>
          <p:cNvSpPr/>
          <p:nvPr/>
        </p:nvSpPr>
        <p:spPr>
          <a:xfrm>
            <a:off x="912774" y="893"/>
            <a:ext cx="2159678" cy="68562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3996"/>
            <a:r>
              <a:rPr altLang="en-US" b="1" lang="zh-CN" sz="2799">
                <a:solidFill>
                  <a:prstClr val="white"/>
                </a:solidFill>
                <a:latin charset="-122" pitchFamily="34" typeface="微软雅黑"/>
                <a:ea charset="-122" pitchFamily="34" typeface="微软雅黑"/>
              </a:rPr>
              <a:t>战略规划</a:t>
            </a:r>
          </a:p>
        </p:txBody>
      </p:sp>
      <p:cxnSp>
        <p:nvCxnSpPr>
          <p:cNvPr id="44" name="直接连接符 43"/>
          <p:cNvCxnSpPr/>
          <p:nvPr/>
        </p:nvCxnSpPr>
        <p:spPr>
          <a:xfrm>
            <a:off x="0" y="686514"/>
            <a:ext cx="12188826" cy="0"/>
          </a:xfrm>
          <a:prstGeom prst="line">
            <a:avLst/>
          </a:prstGeom>
          <a:ln>
            <a:solidFill>
              <a:schemeClr val="bg1">
                <a:lumMod val="75000"/>
                <a:alpha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val="2890012539"/>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2" presetSubtype="4">
                                  <p:stCondLst>
                                    <p:cond delay="0"/>
                                  </p:stCondLst>
                                  <p:childTnLst>
                                    <p:set>
                                      <p:cBhvr>
                                        <p:cTn dur="1" fill="hold" id="6">
                                          <p:stCondLst>
                                            <p:cond delay="0"/>
                                          </p:stCondLst>
                                        </p:cTn>
                                        <p:tgtEl>
                                          <p:spTgt spid="4"/>
                                        </p:tgtEl>
                                        <p:attrNameLst>
                                          <p:attrName>style.visibility</p:attrName>
                                        </p:attrNameLst>
                                      </p:cBhvr>
                                      <p:to>
                                        <p:strVal val="visible"/>
                                      </p:to>
                                    </p:set>
                                    <p:animEffect filter="wipe(down)" transition="in">
                                      <p:cBhvr>
                                        <p:cTn dur="500" id="7"/>
                                        <p:tgtEl>
                                          <p:spTgt spid="4"/>
                                        </p:tgtEl>
                                      </p:cBhvr>
                                    </p:animEffect>
                                  </p:childTnLst>
                                </p:cTn>
                              </p:par>
                              <p:par>
                                <p:cTn fill="hold" grpId="0" id="8" nodeType="withEffect" presetClass="entr" presetID="22" presetSubtype="4">
                                  <p:stCondLst>
                                    <p:cond delay="0"/>
                                  </p:stCondLst>
                                  <p:childTnLst>
                                    <p:set>
                                      <p:cBhvr>
                                        <p:cTn dur="1" fill="hold" id="9">
                                          <p:stCondLst>
                                            <p:cond delay="0"/>
                                          </p:stCondLst>
                                        </p:cTn>
                                        <p:tgtEl>
                                          <p:spTgt spid="43"/>
                                        </p:tgtEl>
                                        <p:attrNameLst>
                                          <p:attrName>style.visibility</p:attrName>
                                        </p:attrNameLst>
                                      </p:cBhvr>
                                      <p:to>
                                        <p:strVal val="visible"/>
                                      </p:to>
                                    </p:set>
                                    <p:animEffect filter="wipe(down)" transition="in">
                                      <p:cBhvr>
                                        <p:cTn dur="500" id="10"/>
                                        <p:tgtEl>
                                          <p:spTgt spid="43"/>
                                        </p:tgtEl>
                                      </p:cBhvr>
                                    </p:animEffect>
                                  </p:childTnLst>
                                </p:cTn>
                              </p:par>
                              <p:par>
                                <p:cTn fill="hold" grpId="0" id="11" nodeType="withEffect" presetClass="entr" presetID="22" presetSubtype="4">
                                  <p:stCondLst>
                                    <p:cond delay="0"/>
                                  </p:stCondLst>
                                  <p:childTnLst>
                                    <p:set>
                                      <p:cBhvr>
                                        <p:cTn dur="1" fill="hold" id="12">
                                          <p:stCondLst>
                                            <p:cond delay="0"/>
                                          </p:stCondLst>
                                        </p:cTn>
                                        <p:tgtEl>
                                          <p:spTgt spid="42"/>
                                        </p:tgtEl>
                                        <p:attrNameLst>
                                          <p:attrName>style.visibility</p:attrName>
                                        </p:attrNameLst>
                                      </p:cBhvr>
                                      <p:to>
                                        <p:strVal val="visible"/>
                                      </p:to>
                                    </p:set>
                                    <p:animEffect filter="wipe(down)" transition="in">
                                      <p:cBhvr>
                                        <p:cTn dur="500" id="13"/>
                                        <p:tgtEl>
                                          <p:spTgt spid="42"/>
                                        </p:tgtEl>
                                      </p:cBhvr>
                                    </p:animEffect>
                                  </p:childTnLst>
                                </p:cTn>
                              </p:par>
                              <p:par>
                                <p:cTn fill="hold" grpId="0" id="14" nodeType="withEffect" presetClass="entr" presetID="22" presetSubtype="4">
                                  <p:stCondLst>
                                    <p:cond delay="0"/>
                                  </p:stCondLst>
                                  <p:childTnLst>
                                    <p:set>
                                      <p:cBhvr>
                                        <p:cTn dur="1" fill="hold" id="15">
                                          <p:stCondLst>
                                            <p:cond delay="0"/>
                                          </p:stCondLst>
                                        </p:cTn>
                                        <p:tgtEl>
                                          <p:spTgt spid="41"/>
                                        </p:tgtEl>
                                        <p:attrNameLst>
                                          <p:attrName>style.visibility</p:attrName>
                                        </p:attrNameLst>
                                      </p:cBhvr>
                                      <p:to>
                                        <p:strVal val="visible"/>
                                      </p:to>
                                    </p:set>
                                    <p:animEffect filter="wipe(down)" transition="in">
                                      <p:cBhvr>
                                        <p:cTn dur="500" id="16"/>
                                        <p:tgtEl>
                                          <p:spTgt spid="4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1"/>
      <p:bldP grpId="0" spid="42"/>
      <p:bldP grpId="0" spid="43"/>
    </p:bldLst>
  </p:timing>
</p:sld>
</file>

<file path=ppt/tags/tag1.xml><?xml version="1.0" encoding="utf-8"?>
<p:tagLst xmlns:p="http://schemas.openxmlformats.org/presentationml/2006/main">
  <p:tag name="THINKCELLSHAPEDONOTDELETE" val="phBK2Bpy5HEOLkOGrK63hug"/>
</p:tagLst>
</file>

<file path=ppt/tags/tag2.xml><?xml version="1.0" encoding="utf-8"?>
<p:tagLst xmlns:p="http://schemas.openxmlformats.org/presentationml/2006/main">
  <p:tag name="THINKCELLSHAPEDONOTDELETE" val="pWTuh1Ov1JkGoiFAKm3dl6Q"/>
</p:tagLst>
</file>

<file path=ppt/tags/tag3.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Lst>
</file>

<file path=ppt/theme/theme1.xml><?xml version="1.0" encoding="utf-8"?>
<a:theme xmlns:r="http://schemas.openxmlformats.org/officeDocument/2006/relationships" xmlns:a="http://schemas.openxmlformats.org/drawingml/2006/main" na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2.xml><?xml version="1.0" encoding="utf-8"?>
<a:theme xmlns:r="http://schemas.openxmlformats.org/officeDocument/2006/relationships" xmlns:a="http://schemas.openxmlformats.org/drawingml/2006/main" na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panose="020f05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3.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4.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docProps/app.xml><?xml version="1.0" encoding="utf-8"?>
<Properties xmlns:vt="http://schemas.openxmlformats.org/officeDocument/2006/docPropsVTypes" xmlns="http://schemas.openxmlformats.org/officeDocument/2006/extended-properties">
  <Company/>
  <Paragraphs>413</Paragraphs>
  <Slides>50</Slides>
  <Notes>14</Notes>
  <TotalTime>0</TotalTime>
  <HiddenSlides>0</HiddenSlides>
  <MMClips>0</MMClips>
  <ScaleCrop>0</ScaleCrop>
  <HeadingPairs>
    <vt:vector baseType="variant" size="6">
      <vt:variant>
        <vt:lpstr>Fonts used</vt:lpstr>
      </vt:variant>
      <vt:variant>
        <vt:i4>18</vt:i4>
      </vt:variant>
      <vt:variant>
        <vt:lpstr>Theme</vt:lpstr>
      </vt:variant>
      <vt:variant>
        <vt:i4>1</vt:i4>
      </vt:variant>
      <vt:variant>
        <vt:lpstr>Slide Titles</vt:lpstr>
      </vt:variant>
      <vt:variant>
        <vt:i4>50</vt:i4>
      </vt:variant>
    </vt:vector>
  </HeadingPairs>
  <TitlesOfParts>
    <vt:vector baseType="lpstr" size="69">
      <vt:lpstr>Arial</vt:lpstr>
      <vt:lpstr>Calibri Light</vt:lpstr>
      <vt:lpstr>Calibri</vt:lpstr>
      <vt:lpstr>Impact</vt:lpstr>
      <vt:lpstr>微软雅黑</vt:lpstr>
      <vt:lpstr>Broadway</vt:lpstr>
      <vt:lpstr>宋体</vt:lpstr>
      <vt:lpstr>Wingdings</vt:lpstr>
      <vt:lpstr>华康俪金黑W8(P)</vt:lpstr>
      <vt:lpstr>Segoe UI</vt:lpstr>
      <vt:lpstr>华文细黑</vt:lpstr>
      <vt:lpstr>Agency FB</vt:lpstr>
      <vt:lpstr>Adobe 宋体 Std L</vt:lpstr>
      <vt:lpstr>ＭＳ Ｐゴシック</vt:lpstr>
      <vt:lpstr>굴림</vt:lpstr>
      <vt:lpstr>Lucida Sans Unicode</vt:lpstr>
      <vt:lpstr>Times New Roman</vt:lpstr>
      <vt:lpstr>MS PGothic</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2021-08-22T11:47:59Z</dcterms:created>
  <cp:lastPrinted>2021-08-22T11:47:59Z</cp:lastPrinted>
  <dcterms:modified xsi:type="dcterms:W3CDTF">2021-08-22T05:34:38Z</dcterms:modified>
  <cp:revision>1</cp:revision>
</cp:coreProperties>
</file>