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1" r:id="rId2"/>
  </p:sldMasterIdLst>
  <p:notesMasterIdLst>
    <p:notesMasterId r:id="rId3"/>
  </p:notesMasterIdLst>
  <p:handoutMasterIdLst>
    <p:handoutMasterId r:id="rId4"/>
  </p:handoutMasterIdLst>
  <p:sldIdLst>
    <p:sldId id="322" r:id="rId5"/>
    <p:sldId id="310" r:id="rId6"/>
    <p:sldId id="311" r:id="rId7"/>
    <p:sldId id="312" r:id="rId8"/>
    <p:sldId id="313" r:id="rId9"/>
    <p:sldId id="315" r:id="rId10"/>
    <p:sldId id="314" r:id="rId11"/>
    <p:sldId id="316" r:id="rId12"/>
    <p:sldId id="317" r:id="rId13"/>
    <p:sldId id="318" r:id="rId14"/>
    <p:sldId id="319" r:id="rId15"/>
    <p:sldId id="323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922" y="54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tags/tag2.xml" Type="http://schemas.openxmlformats.org/officeDocument/2006/relationships/tags"/><Relationship Id="rId18" Target="presProps.xml" Type="http://schemas.openxmlformats.org/officeDocument/2006/relationships/presProps"/><Relationship Id="rId19" Target="viewProps.xml" Type="http://schemas.openxmlformats.org/officeDocument/2006/relationships/viewProps"/><Relationship Id="rId2" Target="slideMasters/slideMaster2.xml" Type="http://schemas.openxmlformats.org/officeDocument/2006/relationships/slideMaster"/><Relationship Id="rId20" Target="theme/theme1.xml" Type="http://schemas.openxmlformats.org/officeDocument/2006/relationships/theme"/><Relationship Id="rId21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90195A69-47C8-4A82-A4C5-196A8FDA0D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250869F-78F0-4037-B856-A9CAA2B1F0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5B5BE-714C-4EE3-A950-C65B191C20B0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4817967-EE91-4140-8083-005CA54572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3AD2D00-B71D-4F31-8B94-0E60539435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7449-BAFF-409B-85C2-9C8B125DB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86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3443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3889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0784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0672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752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315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817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465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4103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9371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8099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2529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6887613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213276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255873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198568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626706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FBF0B4F-E5CE-477A-A673-454553CEA6F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6016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EEFF600-4127-4CD5-8D5B-F39CF3E79364}"/>
              </a:ext>
            </a:extLst>
          </p:cNvPr>
          <p:cNvGrpSpPr/>
          <p:nvPr userDrawn="1"/>
        </p:nvGrpSpPr>
        <p:grpSpPr>
          <a:xfrm>
            <a:off x="3788" y="5033779"/>
            <a:ext cx="12188212" cy="2163708"/>
            <a:chOff x="-69575" y="4694291"/>
            <a:chExt cx="12188212" cy="216370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0A33901-C0FD-4B2E-B7A3-1110664F4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2BC5098-1A16-48BF-952E-080420370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t="68497"/>
            <a:stretch>
              <a:fillRect/>
            </a:stretch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5584FF3-C22C-44DB-A7A7-8AFEBB70B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C83E47CD-5457-442D-9A79-ABD409B84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 flipV="1">
            <a:off x="3008069" y="-2142254"/>
            <a:ext cx="6352692" cy="10850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1084077756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620671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5446845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189216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164859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246158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596704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572009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media/image1.png" Type="http://schemas.openxmlformats.org/officeDocument/2006/relationships/image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A91B44D3-B592-4723-8D2E-A754AF8023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644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2.png" Type="http://schemas.openxmlformats.org/officeDocument/2006/relationships/image"/><Relationship Id="rId4" Target="../media/image33.png" Type="http://schemas.openxmlformats.org/officeDocument/2006/relationships/image"/><Relationship Id="rId5" Target="../media/image34.wdp" Type="http://schemas.microsoft.com/office/2007/relationships/hdphoto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wdp" Type="http://schemas.microsoft.com/office/2007/relationships/hdphoto"/><Relationship Id="rId6" Target="../media/image11.png" Type="http://schemas.openxmlformats.org/officeDocument/2006/relationships/image"/><Relationship Id="rId7" Target="../media/image38.wdp" Type="http://schemas.microsoft.com/office/2007/relationships/hdphoto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4.png" Type="http://schemas.openxmlformats.org/officeDocument/2006/relationships/image"/><Relationship Id="rId4" Target="../media/image15.wdp" Type="http://schemas.microsoft.com/office/2007/relationships/hdphoto"/><Relationship Id="rId5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wdp" Type="http://schemas.microsoft.com/office/2007/relationships/hdphoto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wdp" Type="http://schemas.microsoft.com/office/2007/relationships/hdphoto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wdp" Type="http://schemas.microsoft.com/office/2007/relationships/hdphoto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wdp" Type="http://schemas.microsoft.com/office/2007/relationships/hdphoto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9.png" Type="http://schemas.openxmlformats.org/officeDocument/2006/relationships/image"/><Relationship Id="rId4" Target="../tags/tag1.xml" Type="http://schemas.openxmlformats.org/officeDocument/2006/relationships/tags"/><Relationship Id="rId5" Target="../media/image30.png" Type="http://schemas.openxmlformats.org/officeDocument/2006/relationships/image"/><Relationship Id="rId6" Target="../media/image31.wdp" Type="http://schemas.microsoft.com/office/2007/relationships/hdphoto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20F6E492-052D-4F1C-96FD-40F979540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179" t="66694"/>
          <a:stretch>
            <a:fillRect/>
          </a:stretch>
        </p:blipFill>
        <p:spPr>
          <a:xfrm>
            <a:off x="3757935" y="4191993"/>
            <a:ext cx="4563799" cy="213953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flipH="1" rot="20399440">
            <a:off x="995160" y="1699600"/>
            <a:ext cx="1579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600" sz="3200">
                <a:solidFill>
                  <a:srgbClr val="633E3B"/>
                </a:solidFill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GUESS</a:t>
            </a:r>
          </a:p>
        </p:txBody>
      </p:sp>
      <p:sp>
        <p:nvSpPr>
          <p:cNvPr id="20" name="矩形 19"/>
          <p:cNvSpPr/>
          <p:nvPr/>
        </p:nvSpPr>
        <p:spPr>
          <a:xfrm>
            <a:off x="3267831" y="3207062"/>
            <a:ext cx="5169169" cy="51816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altLang="zh-CN" b="1" lang="en-US" spc="600" sz="2800">
                <a:solidFill>
                  <a:srgbClr val="633E3B"/>
                </a:solidFill>
                <a:latin charset="-122" panose="02010601030101010101" pitchFamily="2" typeface="字体视界-美好体"/>
                <a:ea charset="-122" panose="02010601030101010101" pitchFamily="2" typeface="字体视界-美好体"/>
                <a:cs charset="-122" panose="02000000000000000000" typeface="方正清刻本悦宋简体"/>
              </a:rPr>
              <a:t>XX小学一年级英语课件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34672" y="3937147"/>
            <a:ext cx="4435487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1600">
                <a:solidFill>
                  <a:srgbClr val="633E3B"/>
                </a:solidFill>
                <a:latin charset="-122" panose="02010601030101010101" pitchFamily="2" typeface="字体视界-美好体"/>
                <a:ea charset="-122" panose="02010601030101010101" pitchFamily="2" typeface="字体视界-美好体"/>
                <a:cs charset="-122" panose="02000000000000000000" typeface="方正清刻本悦宋简体"/>
              </a:rPr>
              <a:t>演讲人：优页PPT             时间： 20XX年X月X日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184C253-FA2A-47C2-8C99-BA1222007A38}"/>
              </a:ext>
            </a:extLst>
          </p:cNvPr>
          <p:cNvGrpSpPr/>
          <p:nvPr/>
        </p:nvGrpSpPr>
        <p:grpSpPr>
          <a:xfrm>
            <a:off x="0" y="4855566"/>
            <a:ext cx="12188212" cy="2163708"/>
            <a:chOff x="-69575" y="4694291"/>
            <a:chExt cx="12188212" cy="216370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E85F4E2-D772-4865-95FE-13C66DD03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9234BA8-AE33-4B6E-A0F8-1F957AF5B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t="68497"/>
            <a:stretch>
              <a:fillRect/>
            </a:stretch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5C03104-1E31-45FF-8026-93E17FB85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0382710-EE09-4ED9-BCFC-98D87577F06E}"/>
              </a:ext>
            </a:extLst>
          </p:cNvPr>
          <p:cNvGrpSpPr/>
          <p:nvPr/>
        </p:nvGrpSpPr>
        <p:grpSpPr>
          <a:xfrm>
            <a:off x="-43771" y="-521324"/>
            <a:ext cx="12231983" cy="2202195"/>
            <a:chOff x="-16409" y="-6727"/>
            <a:chExt cx="9125471" cy="167779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88BC31-9BF4-4DD1-9BAE-17BBF362D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75633" r="-142"/>
            <a:stretch>
              <a:fillRect/>
            </a:stretch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5AD22B6-5437-43C9-B3DF-A7B7A6330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75633" r="-142"/>
            <a:stretch>
              <a:fillRect/>
            </a:stretch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027D1CC1-6603-4CAE-AFDC-8F76EAD0BE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192904" y="2657546"/>
            <a:ext cx="3997224" cy="399722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839F81A-9F41-4042-9B7F-59692D0E53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74642" l="73009" t="12556"/>
          <a:stretch>
            <a:fillRect/>
          </a:stretch>
        </p:blipFill>
        <p:spPr>
          <a:xfrm>
            <a:off x="9357774" y="1709193"/>
            <a:ext cx="1600685" cy="116426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1E85357-8714-457E-815F-151389B68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4642" l="73009" t="12556"/>
          <a:stretch>
            <a:fillRect/>
          </a:stretch>
        </p:blipFill>
        <p:spPr>
          <a:xfrm>
            <a:off x="10005625" y="1350051"/>
            <a:ext cx="852242" cy="61988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318CDB9-C1C3-476D-9D3D-DAF0B10C96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15687" y="3038534"/>
            <a:ext cx="3535793" cy="353579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E31355A-947A-4780-9237-F3D5A5FE60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4642" l="73009" t="12556"/>
          <a:stretch>
            <a:fillRect/>
          </a:stretch>
        </p:blipFill>
        <p:spPr>
          <a:xfrm>
            <a:off x="414512" y="2119743"/>
            <a:ext cx="852242" cy="61988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461AAE58-56E5-46B6-A0BC-7E6596C8C20D}"/>
              </a:ext>
            </a:extLst>
          </p:cNvPr>
          <p:cNvGrpSpPr/>
          <p:nvPr/>
        </p:nvGrpSpPr>
        <p:grpSpPr>
          <a:xfrm>
            <a:off x="2171638" y="1708370"/>
            <a:ext cx="7553184" cy="1648411"/>
            <a:chOff x="2704808" y="1378354"/>
            <a:chExt cx="7553184" cy="1648411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5F0CED4-F146-4265-B110-FDF9BB6D9E3B}"/>
                </a:ext>
              </a:extLst>
            </p:cNvPr>
            <p:cNvSpPr/>
            <p:nvPr/>
          </p:nvSpPr>
          <p:spPr>
            <a:xfrm>
              <a:off x="2704808" y="1472285"/>
              <a:ext cx="7498080" cy="155448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ctr"/>
              <a:r>
                <a:rPr altLang="en-US" b="1" lang="zh-CN" sz="9600">
                  <a:ln w="76200">
                    <a:solidFill>
                      <a:srgbClr val="24D9EC"/>
                    </a:solidFill>
                  </a:ln>
                  <a:solidFill>
                    <a:srgbClr val="24D9EC"/>
                  </a:solidFill>
                  <a:latin charset="-122" panose="02010601030101010101" pitchFamily="2" typeface="字体视界-遇见字体"/>
                  <a:ea charset="-122" panose="02010601030101010101" pitchFamily="2" typeface="字体视界-遇见字体"/>
                </a:rPr>
                <a:t>英语猜词游戏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646F65-5EE7-46D2-BAC6-00B7A06BF23F}"/>
                </a:ext>
              </a:extLst>
            </p:cNvPr>
            <p:cNvSpPr/>
            <p:nvPr/>
          </p:nvSpPr>
          <p:spPr>
            <a:xfrm>
              <a:off x="2759912" y="1378354"/>
              <a:ext cx="7498080" cy="155448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ctr"/>
              <a:r>
                <a:rPr altLang="en-US" b="1" lang="zh-CN" sz="9600">
                  <a:ln w="1905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charset="-122" panose="02010601030101010101" pitchFamily="2" typeface="字体视界-遇见字体"/>
                  <a:ea charset="-122" panose="02010601030101010101" pitchFamily="2" typeface="字体视界-遇见字体"/>
                </a:rPr>
                <a:t>英语猜词游戏</a:t>
              </a:r>
            </a:p>
          </p:txBody>
        </p:sp>
      </p:grpSp>
    </p:spTree>
    <p:extLst>
      <p:ext uri="{BB962C8B-B14F-4D97-AF65-F5344CB8AC3E}">
        <p14:creationId val="892748617"/>
      </p:ext>
    </p:extLst>
  </p:cSld>
  <p:clrMapOvr>
    <a:masterClrMapping/>
  </p:clrMapOvr>
  <mc:AlternateContent>
    <mc:Choice Requires="p14">
      <p:transition advTm="2000" p14:dur="0"/>
    </mc:Choice>
    <mc:Fallback>
      <p:transition advTm="2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dur="2000" fill="hold" id="33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2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0"/>
      <p:bldP grpId="0" spid="2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DCF3981-808B-4FC0-9699-F659E3F07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072154" y="996454"/>
            <a:ext cx="5254173" cy="5254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backgroundRemoval b="100000" l="58567" r="82470" t="47773">
                        <a14:backgroundMark x1="77631" x2="75013" y1="72145" y2="90835"/>
                        <a14:backgroundMark x1="72660" x2="77499" y1="97235" y2="83103"/>
                        <a14:backgroundMark x1="74590" x2="78186" y1="93497" y2="91910"/>
                        <a14:backgroundMark x1="77631" x2="79297" y1="69739" y2="86022"/>
                        <a14:backgroundMark x1="74326" x2="79561" y1="97798" y2="78290"/>
                        <a14:backgroundMark x1="77076" x2="79561" y1="68100" y2="78546"/>
                        <a14:backgroundMark x1="74194" x2="72792" y1="97491" y2="99898"/>
                        <a14:backgroundMark x1="68800" x2="70175" y1="96979" y2="99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195" l="61406" r="19688" t="56734"/>
          <a:stretch>
            <a:fillRect/>
          </a:stretch>
        </p:blipFill>
        <p:spPr>
          <a:xfrm>
            <a:off x="3071720" y="625877"/>
            <a:ext cx="1489258" cy="1670610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903751" y="2374546"/>
            <a:ext cx="3070043" cy="448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pc="300" sz="5400">
                <a:solidFill>
                  <a:srgbClr val="FF0000"/>
                </a:solidFill>
                <a:latin charset="0" panose="03030803040807090c04" pitchFamily="66" typeface="CommercialScript BT"/>
                <a:ea charset="-120" panose="02020600000000000000" pitchFamily="18" typeface="HanWangWCL03"/>
              </a:defRPr>
            </a:lvl1pPr>
          </a:lstStyle>
          <a:p>
            <a:r>
              <a:rPr altLang="zh-CN" lang="en-US" sz="4800">
                <a:solidFill>
                  <a:srgbClr val="633E3B"/>
                </a:solidFill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Which room has no doors, nowindows. 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D3EE400-AC58-4E00-AFCD-8F6185B78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194" y="2566114"/>
            <a:ext cx="2798751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0" spc="0" sz="440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10600000101010101" pitchFamily="2" typeface="汉仪双线体简"/>
                <a:ea charset="-122" panose="02010600000101010101" pitchFamily="2" typeface="汉仪双线体简"/>
              </a:defRPr>
            </a:lvl1pPr>
          </a:lstStyle>
          <a:p>
            <a:r>
              <a:rPr altLang="zh-CN" lang="en-US">
                <a:solidFill>
                  <a:srgbClr val="633E3B"/>
                </a:solidFill>
                <a:effectLst/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A mushroom.</a:t>
            </a:r>
          </a:p>
          <a:p>
            <a:r>
              <a:rPr altLang="zh-CN" lang="en-US">
                <a:solidFill>
                  <a:srgbClr val="633E3B"/>
                </a:solidFill>
                <a:effectLst/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蘑菇</a:t>
            </a:r>
          </a:p>
        </p:txBody>
      </p:sp>
    </p:spTree>
  </p:cSld>
  <p:clrMapOvr>
    <a:masterClrMapping/>
  </p:clrMapOvr>
  <mc:AlternateContent>
    <mc:Choice Requires="p15">
      <p:transition advTm="2000" p14:dur="2000" spd="slow">
        <p15:prstTrans prst="fallOver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1884" y="707473"/>
            <a:ext cx="5998783" cy="5998783"/>
          </a:xfrm>
          <a:prstGeom prst="rect">
            <a:avLst/>
          </a:prstGeom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866509" y="2737444"/>
            <a:ext cx="4641607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pc="300" sz="5400">
                <a:solidFill>
                  <a:srgbClr val="FF0000"/>
                </a:solidFill>
                <a:latin charset="0" panose="03030803040807090c04" pitchFamily="66" typeface="CommercialScript BT"/>
                <a:ea charset="-120" panose="02020600000000000000" pitchFamily="18" typeface="HanWangWCL03"/>
              </a:defRPr>
            </a:lvl1pPr>
          </a:lstStyle>
          <a:p>
            <a:r>
              <a:rPr altLang="zh-CN" lang="en-US" sz="4800">
                <a:solidFill>
                  <a:srgbClr val="633E3B"/>
                </a:solidFill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What can't be used until it's broken? W3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8B5F901-21C8-4304-B147-428C193EC9A3}"/>
              </a:ext>
            </a:extLst>
          </p:cNvPr>
          <p:cNvGrpSpPr/>
          <p:nvPr/>
        </p:nvGrpSpPr>
        <p:grpSpPr>
          <a:xfrm>
            <a:off x="6871708" y="1545734"/>
            <a:ext cx="2029947" cy="1504027"/>
            <a:chOff x="4177328" y="3855010"/>
            <a:chExt cx="2505469" cy="185635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5">
                      <a14:imgEffect>
                        <a14:backgroundRemoval b="100000" l="78794" r="99603" t="56938">
                          <a14:backgroundMark x1="98202" x2="98995" y1="73630" y2="89862"/>
                          <a14:backgroundMark x1="93548" x2="98863" y1="97849" y2="92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3774" l="82178" t="59205"/>
            <a:stretch>
              <a:fillRect/>
            </a:stretch>
          </p:blipFill>
          <p:spPr>
            <a:xfrm>
              <a:off x="5142930" y="3855010"/>
              <a:ext cx="1517774" cy="162807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9C6F928-63BA-4D82-8051-C3C258502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r:embed="rId7">
                      <a14:imgEffect>
                        <a14:backgroundRemoval b="46595" l="0" r="14146" t="0">
                          <a14:backgroundMark x1="10814" x2="11052" y1="13108" y2="30056"/>
                          <a14:backgroundMark x1="7271" x2="11052" y1="36047" y2="33743"/>
                          <a14:backgroundMark x1="10576" x2="10814" y1="5735" y2="18126"/>
                          <a14:backgroundMark x1="11290" x2="11528" y1="9421" y2="3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59075" l="-945" r="70397"/>
            <a:stretch>
              <a:fillRect/>
            </a:stretch>
          </p:blipFill>
          <p:spPr>
            <a:xfrm>
              <a:off x="4177328" y="3978036"/>
              <a:ext cx="2505469" cy="1733325"/>
            </a:xfrm>
            <a:prstGeom prst="rect">
              <a:avLst/>
            </a:prstGeom>
          </p:spPr>
        </p:pic>
      </p:grpSp>
      <p:sp>
        <p:nvSpPr>
          <p:cNvPr id="10" name="Text Box 8">
            <a:extLst>
              <a:ext uri="{FF2B5EF4-FFF2-40B4-BE49-F238E27FC236}">
                <a16:creationId xmlns:a16="http://schemas.microsoft.com/office/drawing/2014/main" id="{4B120E75-DBB4-4974-A8AD-85FC22332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301" y="3066307"/>
            <a:ext cx="2029947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0" spc="0" sz="440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10600000101010101" pitchFamily="2" typeface="汉仪双线体简"/>
                <a:ea charset="-122" panose="02010600000101010101" pitchFamily="2" typeface="汉仪双线体简"/>
              </a:defRPr>
            </a:lvl1pPr>
          </a:lstStyle>
          <a:p>
            <a:r>
              <a:rPr altLang="zh-CN" lang="en-US">
                <a:solidFill>
                  <a:srgbClr val="633E3B"/>
                </a:solidFill>
                <a:effectLst/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An egg. </a:t>
            </a:r>
          </a:p>
        </p:txBody>
      </p:sp>
    </p:spTree>
  </p:cSld>
  <p:clrMapOvr>
    <a:masterClrMapping/>
  </p:clrMapOvr>
  <mc:AlternateContent>
    <mc:Choice Requires="p15">
      <p:transition advTm="2000" p14:dur="2000" spd="slow">
        <p15:prstTrans prst="fallOver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52B41A72-BC3E-4A11-88AA-7471D38CF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179" t="66694"/>
          <a:stretch>
            <a:fillRect/>
          </a:stretch>
        </p:blipFill>
        <p:spPr>
          <a:xfrm>
            <a:off x="3757935" y="4191993"/>
            <a:ext cx="4563799" cy="2139538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B78ED808-9F86-4A0F-A8CC-2FB4C1812B25}"/>
              </a:ext>
            </a:extLst>
          </p:cNvPr>
          <p:cNvSpPr/>
          <p:nvPr/>
        </p:nvSpPr>
        <p:spPr>
          <a:xfrm flipH="1" rot="20399440">
            <a:off x="995160" y="1699600"/>
            <a:ext cx="1579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600" sz="3200">
                <a:solidFill>
                  <a:srgbClr val="633E3B"/>
                </a:solidFill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GUESS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A241D4B-875B-4859-B9BF-D5319F0FF710}"/>
              </a:ext>
            </a:extLst>
          </p:cNvPr>
          <p:cNvSpPr/>
          <p:nvPr/>
        </p:nvSpPr>
        <p:spPr>
          <a:xfrm>
            <a:off x="3267831" y="3207062"/>
            <a:ext cx="5169169" cy="51816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altLang="zh-CN" b="1" lang="en-US" spc="600" sz="2800">
                <a:solidFill>
                  <a:srgbClr val="633E3B"/>
                </a:solidFill>
                <a:latin charset="-122" panose="02010601030101010101" pitchFamily="2" typeface="字体视界-美好体"/>
                <a:ea charset="-122" panose="02010601030101010101" pitchFamily="2" typeface="字体视界-美好体"/>
                <a:cs charset="-122" panose="02000000000000000000" typeface="方正清刻本悦宋简体"/>
              </a:rPr>
              <a:t>XX小学一年级英语课件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7DF37CD-12A4-4CCA-86BA-A6139E3CE8C7}"/>
              </a:ext>
            </a:extLst>
          </p:cNvPr>
          <p:cNvSpPr txBox="1"/>
          <p:nvPr/>
        </p:nvSpPr>
        <p:spPr>
          <a:xfrm>
            <a:off x="3634672" y="3937147"/>
            <a:ext cx="4435487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1600">
                <a:solidFill>
                  <a:srgbClr val="633E3B"/>
                </a:solidFill>
                <a:latin charset="-122" panose="02010601030101010101" pitchFamily="2" typeface="字体视界-美好体"/>
                <a:ea charset="-122" panose="02010601030101010101" pitchFamily="2" typeface="字体视界-美好体"/>
                <a:cs charset="-122" panose="02000000000000000000" typeface="方正清刻本悦宋简体"/>
              </a:rPr>
              <a:t>演讲人：优页PPT             时间： 20XX年X月X日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3550EC9-5DCA-4704-BAA9-761CEA914443}"/>
              </a:ext>
            </a:extLst>
          </p:cNvPr>
          <p:cNvGrpSpPr/>
          <p:nvPr/>
        </p:nvGrpSpPr>
        <p:grpSpPr>
          <a:xfrm>
            <a:off x="0" y="4855566"/>
            <a:ext cx="12188212" cy="2163708"/>
            <a:chOff x="-69575" y="4694291"/>
            <a:chExt cx="12188212" cy="2163708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C58AE85C-4D2E-4179-9CDA-035617D7D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8F8E7C32-39A2-4D48-9118-97506FB3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t="68497"/>
            <a:stretch>
              <a:fillRect/>
            </a:stretch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3CDD32BD-9243-4D1C-99AF-DB5435277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E7D7E42-C1CD-4043-BF02-10F788F75CB6}"/>
              </a:ext>
            </a:extLst>
          </p:cNvPr>
          <p:cNvGrpSpPr/>
          <p:nvPr/>
        </p:nvGrpSpPr>
        <p:grpSpPr>
          <a:xfrm>
            <a:off x="-43771" y="-521324"/>
            <a:ext cx="12231983" cy="2202195"/>
            <a:chOff x="-16409" y="-6727"/>
            <a:chExt cx="9125471" cy="1677790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0BAA4933-7AD2-4B4E-9457-2AED67A36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75633" r="-142"/>
            <a:stretch>
              <a:fillRect/>
            </a:stretch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6F8A42DD-7625-4359-9A9A-0C016D6DE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75633" r="-142"/>
            <a:stretch>
              <a:fillRect/>
            </a:stretch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9F0D6EF1-A749-4E6A-855B-08CD0FCA3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192904" y="2657546"/>
            <a:ext cx="3997224" cy="399722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147173B2-93D8-46D1-92E3-603BF7677F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74642" l="73009" t="12556"/>
          <a:stretch>
            <a:fillRect/>
          </a:stretch>
        </p:blipFill>
        <p:spPr>
          <a:xfrm>
            <a:off x="9357774" y="1709193"/>
            <a:ext cx="1600685" cy="1164261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A47840AB-77D5-488C-BD50-5D5366426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4642" l="73009" t="12556"/>
          <a:stretch>
            <a:fillRect/>
          </a:stretch>
        </p:blipFill>
        <p:spPr>
          <a:xfrm>
            <a:off x="10005625" y="1350051"/>
            <a:ext cx="852242" cy="61988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615B079B-72D4-40CE-9EAE-26818A8746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15687" y="3038534"/>
            <a:ext cx="3535793" cy="353579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67457C18-0EC6-45A2-8B19-98A0D77286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4642" l="73009" t="12556"/>
          <a:stretch>
            <a:fillRect/>
          </a:stretch>
        </p:blipFill>
        <p:spPr>
          <a:xfrm>
            <a:off x="414512" y="2119743"/>
            <a:ext cx="852242" cy="61988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40689C83-972F-4361-9BDE-D75D6C475554}"/>
              </a:ext>
            </a:extLst>
          </p:cNvPr>
          <p:cNvGrpSpPr/>
          <p:nvPr/>
        </p:nvGrpSpPr>
        <p:grpSpPr>
          <a:xfrm>
            <a:off x="2120600" y="1708371"/>
            <a:ext cx="7655261" cy="1663591"/>
            <a:chOff x="2653770" y="1378354"/>
            <a:chExt cx="7655261" cy="1663591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2AF32BF-AA22-4AA3-BB74-C14B90C323D8}"/>
                </a:ext>
              </a:extLst>
            </p:cNvPr>
            <p:cNvSpPr/>
            <p:nvPr/>
          </p:nvSpPr>
          <p:spPr>
            <a:xfrm>
              <a:off x="2704808" y="1472285"/>
              <a:ext cx="7498080" cy="155448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ctr"/>
              <a:r>
                <a:rPr altLang="en-US" b="1" lang="zh-CN" sz="9600">
                  <a:ln w="76200">
                    <a:solidFill>
                      <a:srgbClr val="24D9EC"/>
                    </a:solidFill>
                  </a:ln>
                  <a:solidFill>
                    <a:srgbClr val="24D9EC"/>
                  </a:solidFill>
                  <a:latin charset="-122" panose="02010601030101010101" pitchFamily="2" typeface="字体视界-遇见字体"/>
                  <a:ea charset="-122" panose="02010601030101010101" pitchFamily="2" typeface="字体视界-遇见字体"/>
                </a:rPr>
                <a:t>英语猜词游戏</a:t>
              </a: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39BFA7BF-2581-4F3F-83E7-15B3DDAF30E8}"/>
                </a:ext>
              </a:extLst>
            </p:cNvPr>
            <p:cNvSpPr/>
            <p:nvPr/>
          </p:nvSpPr>
          <p:spPr>
            <a:xfrm>
              <a:off x="2759912" y="1378354"/>
              <a:ext cx="7498080" cy="155448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ctr"/>
              <a:r>
                <a:rPr altLang="en-US" b="1" lang="zh-CN" sz="9600">
                  <a:ln w="1905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charset="-122" panose="02010601030101010101" pitchFamily="2" typeface="字体视界-遇见字体"/>
                  <a:ea charset="-122" panose="02010601030101010101" pitchFamily="2" typeface="字体视界-遇见字体"/>
                </a:rPr>
                <a:t>英语猜词游戏</a:t>
              </a:r>
            </a:p>
          </p:txBody>
        </p:sp>
      </p:grpSp>
    </p:spTree>
    <p:extLst>
      <p:ext uri="{BB962C8B-B14F-4D97-AF65-F5344CB8AC3E}">
        <p14:creationId val="1651924963"/>
      </p:ext>
    </p:extLst>
  </p:cSld>
  <p:clrMapOvr>
    <a:masterClrMapping/>
  </p:clrMapOvr>
  <mc:AlternateContent>
    <mc:Choice Requires="p15">
      <p:transition advTm="9000" p14:dur="2000" spd="slow">
        <p15:prstTrans prst="wind"/>
      </p:transition>
    </mc:Choice>
    <mc:Fallback>
      <p:transition advTm="9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dur="2000" fill="hold" id="33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2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4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76643" y="1556627"/>
            <a:ext cx="5189659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altLang="zh-CN" lang="en-US" spc="300" sz="4400">
                <a:solidFill>
                  <a:srgbClr val="633E3B"/>
                </a:solidFill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What will you break once you say it? 　　　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F64FD5-563E-4E0E-9BB0-C2CCDF078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7640" y="2058418"/>
            <a:ext cx="5056467" cy="5056467"/>
          </a:xfrm>
          <a:prstGeom prst="rect">
            <a:avLst/>
          </a:prstGeom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089364" y="3863375"/>
            <a:ext cx="3771598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b="1" spc="0" sz="5400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charset="-122" panose="02000500000000000000" pitchFamily="2" typeface="字体视界-熊孩子体"/>
                <a:ea charset="-122" panose="02000500000000000000" pitchFamily="2" typeface="字体视界-熊孩子体"/>
              </a:defRPr>
            </a:lvl1pPr>
          </a:lstStyle>
          <a:p>
            <a:pPr algn="ctr">
              <a:spcBef>
                <a:spcPct val="0"/>
              </a:spcBef>
            </a:pPr>
            <a:r>
              <a:rPr altLang="zh-CN" lang="en-US" sz="4400">
                <a:ln w="0"/>
                <a:solidFill>
                  <a:srgbClr val="633E3B"/>
                </a:solidFill>
                <a:effectLst/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Silence. </a:t>
            </a:r>
          </a:p>
          <a:p>
            <a:pPr algn="ctr">
              <a:spcBef>
                <a:spcPct val="0"/>
              </a:spcBef>
            </a:pPr>
            <a:r>
              <a:rPr altLang="zh-CN" lang="en-US" sz="4400">
                <a:ln w="0"/>
                <a:solidFill>
                  <a:srgbClr val="633E3B"/>
                </a:solidFill>
                <a:effectLst/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(沉默）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2569DBB-33B0-4474-A123-CC063D3BC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46595" l="0" r="14146" t="0">
                        <a14:backgroundMark x1="10814" x2="11052" y1="13108" y2="30056"/>
                        <a14:backgroundMark x1="7271" x2="11052" y1="36047" y2="33743"/>
                        <a14:backgroundMark x1="10576" x2="10814" y1="5735" y2="18126"/>
                        <a14:backgroundMark x1="11290" x2="11528" y1="9421" y2="3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0855" r="84309"/>
          <a:stretch>
            <a:fillRect/>
          </a:stretch>
        </p:blipFill>
        <p:spPr>
          <a:xfrm>
            <a:off x="2914186" y="1450934"/>
            <a:ext cx="1286908" cy="1657935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2000" p14:dur="2000" spd="slow">
        <p15:prstTrans prst="fallOver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10149" y="544094"/>
            <a:ext cx="5103810" cy="5103810"/>
          </a:xfrm>
          <a:prstGeom prst="rect">
            <a:avLst/>
          </a:prstGeom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442404" y="1986258"/>
            <a:ext cx="5192250" cy="374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pc="300" sz="5400">
                <a:solidFill>
                  <a:srgbClr val="FF0000"/>
                </a:solidFill>
                <a:latin charset="0" panose="03030803040807090c04" pitchFamily="66" typeface="CommercialScript BT"/>
                <a:ea charset="-120" panose="02020600000000000000" pitchFamily="18" typeface="HanWangWCL03"/>
              </a:defRPr>
            </a:lvl1pPr>
          </a:lstStyle>
          <a:p>
            <a:r>
              <a:rPr altLang="zh-CN" lang="en-US" sz="4800">
                <a:solidFill>
                  <a:srgbClr val="633E3B"/>
                </a:solidFill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What always goes up and never goes down? (什么东西只升不降？)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AAD37494-C6C7-4884-AA62-4C66C1153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357" y="3095999"/>
            <a:ext cx="2351978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0" spc="0" sz="440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10600000101010101" pitchFamily="2" typeface="汉仪双线体简"/>
                <a:ea charset="-122" panose="02010600000101010101" pitchFamily="2" typeface="汉仪双线体简"/>
              </a:defRPr>
            </a:lvl1pPr>
          </a:lstStyle>
          <a:p>
            <a:r>
              <a:rPr altLang="zh-CN" b="1" lang="en-US">
                <a:solidFill>
                  <a:srgbClr val="633E3B"/>
                </a:solidFill>
                <a:effectLst/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Your age.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D9DDF5-8049-4CBF-B011-9B560560E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42704" l="18271" r="40693" t="922">
                        <a14:backgroundMark x1="33131" x2="35484" y1="33589" y2="37225"/>
                        <a14:backgroundMark x1="33131" x2="37150" y1="18945" y2="22581"/>
                        <a14:backgroundMark x1="32655" x2="35008" y1="23502" y2="13466"/>
                        <a14:backgroundMark x1="27446" x2="33131" y1="37225" y2="36303"/>
                        <a14:backgroundMark x1="24141" x2="27684" y1="35433" y2="39068"/>
                        <a14:backgroundMark x1="34770" x2="34532" y1="33589" y2="27189"/>
                        <a14:backgroundMark x1="34045" x2="34508" y1="7996" y2="16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0878" l="19274" r="64146"/>
          <a:stretch>
            <a:fillRect/>
          </a:stretch>
        </p:blipFill>
        <p:spPr>
          <a:xfrm>
            <a:off x="8148857" y="544094"/>
            <a:ext cx="1485797" cy="1810370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2000" p14:dur="2000" spd="slow">
        <p15:prstTrans prst="fallOver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82C4F4F-D12D-4A1C-AD16-37E9D5657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ackgroundRemoval b="45571" l="38366" r="62454" t="0">
                        <a14:backgroundMark x1="54971" x2="56267" y1="11162" y2="29339"/>
                        <a14:backgroundMark x1="45452" x2="59439" y1="37686" y2="34613"/>
                        <a14:backgroundMark x1="48625" x2="60021" y1="41628" y2="23758"/>
                        <a14:backgroundMark x1="47885" x2="56980" y1="37993" y2="37174"/>
                        <a14:backgroundMark x1="55685" x2="55685" y1="10599" y2="18433"/>
                        <a14:backgroundMark x1="55976" x2="57403" y1="18996" y2="24014"/>
                        <a14:backgroundMark x1="56557" x2="58858" y1="27087" y2="19252"/>
                        <a14:backgroundMark x1="44870" x2="46748" y1="33794" y2="36047"/>
                        <a14:backgroundMark x1="53094" x2="54812" y1="4455" y2="8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0302" l="40251" r="36315"/>
          <a:stretch>
            <a:fillRect/>
          </a:stretch>
        </p:blipFill>
        <p:spPr>
          <a:xfrm>
            <a:off x="2853782" y="992459"/>
            <a:ext cx="2008373" cy="17569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693551" y="-328127"/>
            <a:ext cx="6665483" cy="6665483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437982" y="2824832"/>
            <a:ext cx="4259442" cy="277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pc="300" sz="5400">
                <a:solidFill>
                  <a:srgbClr val="FF0000"/>
                </a:solidFill>
                <a:latin charset="0" panose="03030803040807090c04" pitchFamily="66" typeface="CommercialScript BT"/>
                <a:ea charset="-120" panose="02020600000000000000" pitchFamily="18" typeface="HanWangWCL03"/>
              </a:defRPr>
            </a:lvl1pPr>
          </a:lstStyle>
          <a:p>
            <a:r>
              <a:rPr altLang="zh-CN" lang="en-US" sz="4400">
                <a:solidFill>
                  <a:srgbClr val="633E3B"/>
                </a:solidFill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Why did the boy make his dog sit in the sun? 　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0F9FA12-E66D-431B-A66D-2FAAE952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568" y="2749366"/>
            <a:ext cx="3043884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0" spc="0" sz="440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10600000101010101" pitchFamily="2" typeface="汉仪双线体简"/>
                <a:ea charset="-122" panose="02010600000101010101" pitchFamily="2" typeface="汉仪双线体简"/>
              </a:defRPr>
            </a:lvl1pPr>
          </a:lstStyle>
          <a:p>
            <a:r>
              <a:rPr altLang="zh-CN" b="1" lang="en-US" sz="3600">
                <a:solidFill>
                  <a:srgbClr val="633E3B"/>
                </a:solidFill>
                <a:effectLst/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He wants to have a hot dog. </a:t>
            </a:r>
          </a:p>
        </p:txBody>
      </p:sp>
    </p:spTree>
  </p:cSld>
  <p:clrMapOvr>
    <a:masterClrMapping/>
  </p:clrMapOvr>
  <mc:AlternateContent>
    <mc:Choice Requires="p15">
      <p:transition advTm="2000" p14:dur="2000" spd="slow">
        <p15:prstTrans prst="fallOver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269966B-89BF-4E91-B71C-337E0A9F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51747"/>
            <a:ext cx="4829630" cy="48296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687221" y="2242181"/>
            <a:ext cx="4568291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pc="300" sz="5400">
                <a:solidFill>
                  <a:srgbClr val="FF0000"/>
                </a:solidFill>
                <a:latin charset="0" panose="03030803040807090c04" pitchFamily="66" typeface="CommercialScript BT"/>
                <a:ea charset="-120" panose="02020600000000000000" pitchFamily="18" typeface="HanWangWCL03"/>
              </a:defRPr>
            </a:lvl1pPr>
          </a:lstStyle>
          <a:p>
            <a:r>
              <a:rPr altLang="zh-CN" lang="en-US">
                <a:solidFill>
                  <a:srgbClr val="633E3B"/>
                </a:solidFill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What's the poorest bank in the world? 　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46C407-DB4A-4454-B5C2-C246494FF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backgroundRemoval b="38044" l="61185" r="81068" t="0">
                        <a14:backgroundMark x1="75833" x2="75674" y1="8449" y2="16948"/>
                        <a14:backgroundMark x1="76732" x2="77261" y1="23451" y2="30620"/>
                        <a14:backgroundMark x1="74246" x2="75674" y1="36764" y2="30978"/>
                        <a14:backgroundMark x1="65970" x2="67372" y1="31644" y2="33692"/>
                        <a14:backgroundMark x1="67187" x2="68429" y1="30978" y2="3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4783" l="60705" r="20985"/>
          <a:stretch>
            <a:fillRect/>
          </a:stretch>
        </p:blipFill>
        <p:spPr>
          <a:xfrm>
            <a:off x="8178705" y="1688308"/>
            <a:ext cx="1338146" cy="1329043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1A10C52F-4211-4FDA-8312-20E13FEF8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960" y="2459504"/>
            <a:ext cx="1896767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0" spc="0" sz="440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10600000101010101" pitchFamily="2" typeface="汉仪双线体简"/>
                <a:ea charset="-122" panose="02010600000101010101" pitchFamily="2" typeface="汉仪双线体简"/>
              </a:defRPr>
            </a:lvl1pPr>
          </a:lstStyle>
          <a:p>
            <a:r>
              <a:rPr altLang="zh-CN" b="1" lang="en-US" sz="4000">
                <a:solidFill>
                  <a:srgbClr val="633E3B"/>
                </a:solidFill>
                <a:effectLst/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The river bank </a:t>
            </a:r>
          </a:p>
        </p:txBody>
      </p:sp>
    </p:spTree>
  </p:cSld>
  <p:clrMapOvr>
    <a:masterClrMapping/>
  </p:clrMapOvr>
  <mc:AlternateContent>
    <mc:Choice Requires="p15">
      <p:transition advTm="2000" p14:dur="2000" spd="slow">
        <p15:prstTrans prst="fallOver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890135" y="1285515"/>
            <a:ext cx="3502801" cy="3502801"/>
          </a:xfrm>
          <a:prstGeom prst="rect">
            <a:avLst/>
          </a:prstGeom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819170" y="3036916"/>
            <a:ext cx="434092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pc="300" sz="5400">
                <a:solidFill>
                  <a:srgbClr val="FF0000"/>
                </a:solidFill>
                <a:latin charset="0" panose="03030803040807090c04" pitchFamily="66" typeface="CommercialScript BT"/>
                <a:ea charset="-120" panose="02020600000000000000" pitchFamily="18" typeface="HanWangWCL03"/>
              </a:defRPr>
            </a:lvl1pPr>
          </a:lstStyle>
          <a:p>
            <a:r>
              <a:rPr altLang="zh-CN" lang="en-US" sz="4800">
                <a:solidFill>
                  <a:srgbClr val="633E3B"/>
                </a:solidFill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What letter is an animal ? 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49AD9A8F-9068-48E8-9811-77F85519C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778" y="3134064"/>
            <a:ext cx="261551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0" spc="0" sz="440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10600000101010101" pitchFamily="2" typeface="汉仪双线体简"/>
                <a:ea charset="-122" panose="02010600000101010101" pitchFamily="2" typeface="汉仪双线体简"/>
              </a:defRPr>
            </a:lvl1pPr>
          </a:lstStyle>
          <a:p>
            <a:r>
              <a:rPr altLang="zh-CN" b="1" lang="en-US">
                <a:solidFill>
                  <a:srgbClr val="633E3B"/>
                </a:solidFill>
                <a:effectLst/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B（bee)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072B6E-9E8D-4810-9C1F-E967B49C0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backgroundRemoval b="46390" l="81544" r="99418" t="0">
                        <a14:backgroundMark x1="96959" x2="96060" y1="7680" y2="12340"/>
                        <a14:backgroundMark x1="97700" x2="98149" y1="19560" y2="32053"/>
                        <a14:backgroundMark x1="91565" x2="97118" y1="37839" y2="32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2018" l="81626"/>
          <a:stretch>
            <a:fillRect/>
          </a:stretch>
        </p:blipFill>
        <p:spPr>
          <a:xfrm>
            <a:off x="2967952" y="1092820"/>
            <a:ext cx="1734151" cy="1851102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2000" p14:dur="2000" spd="slow">
        <p15:prstTrans prst="fallOver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A50429C-FD6D-4949-AEA9-DB36C9A69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943488"/>
            <a:ext cx="5419725" cy="5419725"/>
          </a:xfrm>
          <a:prstGeom prst="rect">
            <a:avLst/>
          </a:prstGeom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 flipH="1">
            <a:off x="5290445" y="1709969"/>
            <a:ext cx="4315075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pc="300" sz="5400">
                <a:solidFill>
                  <a:srgbClr val="FF0000"/>
                </a:solidFill>
                <a:latin charset="0" panose="03030803040807090c04" pitchFamily="66" typeface="CommercialScript BT"/>
                <a:ea charset="-120" panose="02020600000000000000" pitchFamily="18" typeface="HanWangWCL03"/>
              </a:defRPr>
            </a:lvl1pPr>
          </a:lstStyle>
          <a:p>
            <a:r>
              <a:rPr altLang="zh-CN" lang="en-US" sz="4800">
                <a:solidFill>
                  <a:srgbClr val="633E3B"/>
                </a:solidFill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Why are girls afraid of the letter C ?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FC4DE7B-F72A-42B8-8A43-9AD13B336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264" y="3140455"/>
            <a:ext cx="2562258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0" spc="0" sz="440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10600000101010101" pitchFamily="2" typeface="汉仪双线体简"/>
                <a:ea charset="-122" panose="02010600000101010101" pitchFamily="2" typeface="汉仪双线体简"/>
              </a:defRPr>
            </a:lvl1pPr>
          </a:lstStyle>
          <a:p>
            <a:r>
              <a:rPr altLang="zh-CN" b="1" lang="en-US" sz="4000">
                <a:solidFill>
                  <a:srgbClr val="633E3B"/>
                </a:solidFill>
                <a:effectLst/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Because it makes fat fact!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333009-7D45-4192-8E78-AC677B573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backgroundRemoval b="100000" l="0" r="21708" t="57194">
                        <a14:backgroundMark x1="11925" x2="10788" y1="67947" y2="72350"/>
                        <a14:backgroundMark x1="13458" x2="14595" y1="79314" y2="94675"/>
                        <a14:backgroundMark x1="7403" x2="7403" y1="97645" y2="97645"/>
                        <a14:backgroundMark x1="7403" x2="14595" y1="97645" y2="92883"/>
                        <a14:backgroundMark x1="5315" x2="8329" y1="96877" y2="99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177" r="85682" t="55763"/>
          <a:stretch>
            <a:fillRect/>
          </a:stretch>
        </p:blipFill>
        <p:spPr>
          <a:xfrm>
            <a:off x="8535075" y="2956464"/>
            <a:ext cx="1434116" cy="2123659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2000" p14:dur="2000" spd="slow">
        <p15:prstTrans prst="fallOver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36298" y="1304898"/>
            <a:ext cx="5412814" cy="3969396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8B64E6F2-6F1C-4A36-9CD7-011122AB7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2206" y="2781304"/>
            <a:ext cx="2475792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0" spc="0" sz="440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10600000101010101" pitchFamily="2" typeface="汉仪双线体简"/>
                <a:ea charset="-122" panose="02010600000101010101" pitchFamily="2" typeface="汉仪双线体简"/>
              </a:defRPr>
            </a:lvl1pPr>
          </a:lstStyle>
          <a:p>
            <a:r>
              <a:rPr altLang="zh-CN" lang="en-US" sz="4000">
                <a:solidFill>
                  <a:srgbClr val="633E3B"/>
                </a:solidFill>
                <a:effectLst/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Thehorse'sshadow.马的影子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26A91CD-31CA-49EE-A25B-4F1F7B72A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backgroundRemoval b="100000" l="19434" r="39952" t="50128">
                        <a14:backgroundMark x1="34955" x2="27208" y1="69585" y2="99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266" l="19359" r="63407" t="52883"/>
          <a:stretch>
            <a:fillRect/>
          </a:stretch>
        </p:blipFill>
        <p:spPr>
          <a:xfrm>
            <a:off x="2988527" y="321655"/>
            <a:ext cx="1349298" cy="1853721"/>
          </a:xfrm>
          <a:prstGeom prst="rect">
            <a:avLst/>
          </a:prstGeom>
        </p:spPr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id="{565B4005-C345-4535-973D-DBD2F33B4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964" y="2227306"/>
            <a:ext cx="4360128" cy="448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pc="300" sz="5400">
                <a:solidFill>
                  <a:srgbClr val="FF0000"/>
                </a:solidFill>
                <a:latin charset="0" panose="03030803040807090c04" pitchFamily="66" typeface="CommercialScript BT"/>
                <a:ea charset="-120" panose="02020600000000000000" pitchFamily="18" typeface="HanWangWCL03"/>
              </a:defRPr>
            </a:lvl1pPr>
          </a:lstStyle>
          <a:p>
            <a:pPr algn="ctr"/>
            <a:r>
              <a:rPr altLang="zh-CN" lang="en-US" sz="4800">
                <a:solidFill>
                  <a:srgbClr val="633E3B"/>
                </a:solidFill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 What is as big as a horse but doesn't weigh anything? </a:t>
            </a:r>
          </a:p>
        </p:txBody>
      </p:sp>
    </p:spTree>
  </p:cSld>
  <p:clrMapOvr>
    <a:masterClrMapping/>
  </p:clrMapOvr>
  <mc:AlternateContent>
    <mc:Choice Requires="p15">
      <p:transition advTm="2000" p14:dur="2000" spd="slow">
        <p15:prstTrans prst="fallOver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A_库_图片 96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312234" y="2284497"/>
            <a:ext cx="6860255" cy="4573503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37103" y="1432921"/>
            <a:ext cx="5575609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pc="300" sz="5400">
                <a:solidFill>
                  <a:srgbClr val="FF0000"/>
                </a:solidFill>
                <a:latin charset="0" panose="03030803040807090c04" pitchFamily="66" typeface="CommercialScript BT"/>
                <a:ea charset="-120" panose="02020600000000000000" pitchFamily="18" typeface="HanWangWCL03"/>
              </a:defRPr>
            </a:lvl1pPr>
          </a:lstStyle>
          <a:p>
            <a:r>
              <a:rPr altLang="zh-CN" lang="en-US" sz="4800">
                <a:solidFill>
                  <a:srgbClr val="633E3B"/>
                </a:solidFill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What begins with T, ends with T and has tea in it? 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EA4EBB4-3CD2-45C4-9B14-6057FDCAE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467" y="3869546"/>
            <a:ext cx="3348509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0" spc="0" sz="440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10600000101010101" pitchFamily="2" typeface="汉仪双线体简"/>
                <a:ea charset="-122" panose="02010600000101010101" pitchFamily="2" typeface="汉仪双线体简"/>
              </a:defRPr>
            </a:lvl1pPr>
          </a:lstStyle>
          <a:p>
            <a:r>
              <a:rPr altLang="zh-CN" lang="en-US">
                <a:solidFill>
                  <a:srgbClr val="633E3B"/>
                </a:solidFill>
                <a:effectLst/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A teapot. </a:t>
            </a:r>
          </a:p>
          <a:p>
            <a:r>
              <a:rPr altLang="zh-CN" lang="en-US">
                <a:solidFill>
                  <a:srgbClr val="633E3B"/>
                </a:solidFill>
                <a:effectLst/>
                <a:latin charset="-122" panose="02000500000000000000" pitchFamily="2" typeface="字体视界-狮子座体"/>
                <a:ea charset="-122" panose="02000500000000000000" pitchFamily="2" typeface="字体视界-狮子座体"/>
              </a:rPr>
              <a:t>茶壶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r:embed="rId6">
                    <a14:imgEffect>
                      <a14:backgroundRemoval b="100000" l="37441" r="62136" t="50026">
                        <a14:backgroundMark x1="55738" x2="56346" y1="72965" y2="80082"/>
                        <a14:backgroundMark x1="56346" x2="55738" y1="83615" y2="95443"/>
                        <a14:backgroundMark x1="54526" x2="55135" y1="67313" y2="70851"/>
                        <a14:backgroundMark x1="48172" x2="53612" y1="97894" y2="97304"/>
                        <a14:backgroundMark x1="46649" x2="48303" y1="96462" y2="99410"/>
                        <a14:backgroundMark x1="45866" x2="47998" y1="94945" y2="97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38" l="40077" r="42243" t="55166"/>
          <a:stretch>
            <a:fillRect/>
          </a:stretch>
        </p:blipFill>
        <p:spPr>
          <a:xfrm>
            <a:off x="8329961" y="3429000"/>
            <a:ext cx="1382751" cy="1801089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2000" p14:dur="2000" spd="slow">
        <p15:prstTrans prst="fallOver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9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33</Paragraphs>
  <Slides>12</Slides>
  <Notes>12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6">
      <vt:lpstr>Arial</vt:lpstr>
      <vt:lpstr>Calibri Light</vt:lpstr>
      <vt:lpstr>Calibri</vt:lpstr>
      <vt:lpstr>等线 Light</vt:lpstr>
      <vt:lpstr>等线</vt:lpstr>
      <vt:lpstr>字体视界-狮子座体</vt:lpstr>
      <vt:lpstr>字体视界-美好体</vt:lpstr>
      <vt:lpstr>方正清刻本悦宋简体</vt:lpstr>
      <vt:lpstr>字体视界-遇见字体</vt:lpstr>
      <vt:lpstr>字体视界-熊孩子体</vt:lpstr>
      <vt:lpstr>CommercialScript BT</vt:lpstr>
      <vt:lpstr>HanWangWCL03</vt:lpstr>
      <vt:lpstr>汉仪双线体简</vt:lpstr>
      <vt:lpstr>www.99ppt.com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2021-08-22T11:48:17Z</dcterms:created>
  <cp:lastPrinted>2021-08-22T11:48:17Z</cp:lastPrinted>
  <dcterms:modified xsi:type="dcterms:W3CDTF">2021-08-22T05:34:49Z</dcterms:modified>
  <cp:revision>1</cp:revision>
</cp:coreProperties>
</file>