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"/>
  </p:notesMasterIdLst>
  <p:sldIdLst>
    <p:sldId id="1587" r:id="rId4"/>
    <p:sldId id="1589" r:id="rId5"/>
    <p:sldId id="1590" r:id="rId6"/>
    <p:sldId id="260" r:id="rId7"/>
    <p:sldId id="261" r:id="rId8"/>
    <p:sldId id="262" r:id="rId9"/>
    <p:sldId id="263" r:id="rId10"/>
    <p:sldId id="1591" r:id="rId11"/>
    <p:sldId id="266" r:id="rId12"/>
    <p:sldId id="267" r:id="rId13"/>
    <p:sldId id="1592" r:id="rId14"/>
    <p:sldId id="268" r:id="rId15"/>
    <p:sldId id="270" r:id="rId16"/>
    <p:sldId id="271" r:id="rId17"/>
    <p:sldId id="272" r:id="rId18"/>
    <p:sldId id="1593" r:id="rId19"/>
    <p:sldId id="274" r:id="rId20"/>
    <p:sldId id="275" r:id="rId21"/>
    <p:sldId id="276" r:id="rId22"/>
    <p:sldId id="158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52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38" y="114"/>
      </p:cViewPr>
      <p:guideLst>
        <p:guide pos="2252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86FE-0D27-40DB-97D4-47242C6D5D8B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912F-C7B1-4A04-81A8-A2E8940C0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814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100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049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036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8819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8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267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258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595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94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34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996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656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520005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0781261"/>
      </p:ext>
    </p:extLst>
  </p:cSld>
  <p:clrMapOvr>
    <a:masterClrMapping/>
  </p:clrMapOvr>
  <mc:AlternateContent>
    <mc:Choice Requires="p15">
      <p:transition spd="slow" advTm="3000" p14:dur="3000">
        <p15:prstTrans prst="curtains"/>
      </p:transition>
    </mc:Choice>
    <mc:Fallback>
      <p:transition spd="slow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762640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041816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188553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00495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699285"/>
      </p:ext>
    </p:extLst>
  </p:cSld>
  <p:clrMapOvr>
    <a:masterClrMapping/>
  </p:clrMapOvr>
  <mc:AlternateContent>
    <mc:Choice Requires="p15">
      <p:transition spd="slow" advTm="3000" p14:dur="3000">
        <p15:prstTrans prst="curtains"/>
      </p:transition>
    </mc:Choice>
    <mc:Fallback>
      <p:transition spd="slow" advTm="3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34657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03347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317893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564805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914603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13909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148207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36" y="-61994"/>
            <a:ext cx="12245314" cy="773899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F78F7B-743C-44D1-9882-3535016405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7870" y="429208"/>
            <a:ext cx="828032" cy="693040"/>
          </a:xfrm>
          <a:prstGeom prst="rect">
            <a:avLst/>
          </a:prstGeom>
        </p:spPr>
      </p:pic>
    </p:spTree>
    <p:extLst>
      <p:ext uri="{BB962C8B-B14F-4D97-AF65-F5344CB8AC3E}">
        <p14:creationId val="32848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>
    <mc:Choice Requires="p15">
      <p:transition spd="slow" advTm="3000" p14:dur="3000">
        <p15:prstTrans prst="curtains"/>
      </p:transition>
    </mc:Choice>
    <mc:Fallback>
      <p:transition spd="slow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489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4.png" Type="http://schemas.openxmlformats.org/officeDocument/2006/relationships/image"/><Relationship Id="rId11" Target="../media/image12.png" Type="http://schemas.openxmlformats.org/officeDocument/2006/relationships/image"/><Relationship Id="rId12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B63EE7-4EE0-4652-9E82-82F2A31F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35427" y="1492075"/>
            <a:ext cx="4001791" cy="396992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7B2B4C-586A-465B-96E4-AD50E3979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524" y="2889123"/>
            <a:ext cx="5913018" cy="36264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D00443-26C1-47EC-97F2-6ACE7D1B7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1691" y="3729562"/>
            <a:ext cx="3172329" cy="2655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6918" y="-47792"/>
            <a:ext cx="12271802" cy="768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87CBE-5537-44AB-A937-E75636BAD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3126" y="-232475"/>
            <a:ext cx="4438508" cy="84844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0624" y="-56035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69440" y="-56500"/>
            <a:ext cx="12388880" cy="77578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8906D-9239-43BA-8121-A6DC25B97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421" l="1" r="75317" t="1"/>
          <a:stretch>
            <a:fillRect/>
          </a:stretch>
        </p:blipFill>
        <p:spPr>
          <a:xfrm>
            <a:off x="6727843" y="1276484"/>
            <a:ext cx="1540642" cy="9088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F9B24D-0623-48A9-B247-6E16BAFC06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039" t="55717"/>
          <a:stretch>
            <a:fillRect/>
          </a:stretch>
        </p:blipFill>
        <p:spPr>
          <a:xfrm>
            <a:off x="7574872" y="2293620"/>
            <a:ext cx="1540642" cy="782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BA0289-E4A9-4C78-9AF8-8E0B5914B8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1459" y="1931359"/>
            <a:ext cx="1195853" cy="1199175"/>
          </a:xfrm>
          <a:prstGeom prst="rect">
            <a:avLst/>
          </a:prstGeom>
        </p:spPr>
      </p:pic>
    </p:spTree>
    <p:extLst>
      <p:ext uri="{BB962C8B-B14F-4D97-AF65-F5344CB8AC3E}">
        <p14:creationId val="4107533641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6FB338-9BC5-4C47-ACA3-F6533E1C064B}"/>
              </a:ext>
            </a:extLst>
          </p:cNvPr>
          <p:cNvSpPr/>
          <p:nvPr/>
        </p:nvSpPr>
        <p:spPr>
          <a:xfrm>
            <a:off x="859476" y="5297809"/>
            <a:ext cx="1047304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大自然还是有了变化。出现了中午热、早晚凉的“尜尜天”，而且“一场秋雨一场凉，十场秋雨就结霜。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ABE673-8697-4FDA-B52D-EB66C0D375B4}"/>
              </a:ext>
            </a:extLst>
          </p:cNvPr>
          <p:cNvSpPr/>
          <p:nvPr/>
        </p:nvSpPr>
        <p:spPr>
          <a:xfrm>
            <a:off x="7376753" y="2083604"/>
            <a:ext cx="3955771" cy="283464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一般年份里，首都北京9月初开始秋风送爽，秦淮一带秋天从9月中旬开始，10月初秋风吹至浙江丽水、江西南昌、湖南衡阳一线，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F721DB-A793-41D6-BC3C-3680F1E57AFC}"/>
              </a:ext>
            </a:extLst>
          </p:cNvPr>
          <p:cNvSpPr/>
          <p:nvPr/>
        </p:nvSpPr>
        <p:spPr>
          <a:xfrm>
            <a:off x="4097217" y="2096427"/>
            <a:ext cx="3131430" cy="283464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11月上中旬秋的信息才到达雷州半岛，而当秋的脚步到达“天涯海角”的海南崖县时已快到新年元旦了。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1798E3-C4BE-4F58-870A-377005BE9582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气候特点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9E2EF1-DADF-45AD-9F6D-66F112735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40279"/>
          <a:stretch>
            <a:fillRect/>
          </a:stretch>
        </p:blipFill>
        <p:spPr>
          <a:xfrm>
            <a:off x="803676" y="2092569"/>
            <a:ext cx="3159477" cy="2831123"/>
          </a:xfrm>
          <a:prstGeom prst="rect">
            <a:avLst/>
          </a:prstGeom>
        </p:spPr>
      </p:pic>
    </p:spTree>
    <p:extLst>
      <p:ext uri="{BB962C8B-B14F-4D97-AF65-F5344CB8AC3E}">
        <p14:creationId val="204233822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7B2B4C-586A-465B-96E4-AD50E397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524" y="2889123"/>
            <a:ext cx="5913018" cy="36264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D00443-26C1-47EC-97F2-6ACE7D1B7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1691" y="3729562"/>
            <a:ext cx="3172329" cy="2655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6918" y="-47792"/>
            <a:ext cx="12271802" cy="768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87CBE-5537-44AB-A937-E75636BAD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3126" y="-232475"/>
            <a:ext cx="4438508" cy="84844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0624" y="-56035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69440" y="-56500"/>
            <a:ext cx="12388880" cy="7760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8906D-9239-43BA-8121-A6DC25B97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421" l="1" r="75317" t="1"/>
          <a:stretch>
            <a:fillRect/>
          </a:stretch>
        </p:blipFill>
        <p:spPr>
          <a:xfrm>
            <a:off x="6727843" y="1276484"/>
            <a:ext cx="1540642" cy="9088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F9B24D-0623-48A9-B247-6E16BAFC0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039" t="55717"/>
          <a:stretch>
            <a:fillRect/>
          </a:stretch>
        </p:blipFill>
        <p:spPr>
          <a:xfrm>
            <a:off x="7574872" y="2293620"/>
            <a:ext cx="1540642" cy="782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BA0289-E4A9-4C78-9AF8-8E0B5914B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1459" y="1931359"/>
            <a:ext cx="1195853" cy="11991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D7A124F-05AB-412D-AF60-1C5C5CA221D5}"/>
              </a:ext>
            </a:extLst>
          </p:cNvPr>
          <p:cNvSpPr txBox="1"/>
          <p:nvPr/>
        </p:nvSpPr>
        <p:spPr>
          <a:xfrm>
            <a:off x="2691033" y="3598671"/>
            <a:ext cx="3840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en-US" kumimoji="1" lang="zh-CN" sz="7200">
                <a:solidFill>
                  <a:srgbClr val="AF2414"/>
                </a:solidFill>
                <a:cs typeface="+mn-ea"/>
                <a:sym typeface="+mn-lt"/>
              </a:rPr>
              <a:t>民俗介绍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3EF1AF-CEDA-4EE4-ACC3-0043609121E5}"/>
              </a:ext>
            </a:extLst>
          </p:cNvPr>
          <p:cNvSpPr txBox="1"/>
          <p:nvPr/>
        </p:nvSpPr>
        <p:spPr>
          <a:xfrm>
            <a:off x="2852908" y="2222939"/>
            <a:ext cx="2431673" cy="8229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zh-CN" kumimoji="1" lang="en-US" sz="4800">
                <a:solidFill>
                  <a:srgbClr val="AF2414"/>
                </a:solidFill>
                <a:cs typeface="+mn-ea"/>
                <a:sym typeface="+mn-lt"/>
              </a:rPr>
              <a:t>PART03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D142D32-C383-4930-AD9E-1225651A6AA0}"/>
              </a:ext>
            </a:extLst>
          </p:cNvPr>
          <p:cNvCxnSpPr/>
          <p:nvPr/>
        </p:nvCxnSpPr>
        <p:spPr>
          <a:xfrm>
            <a:off x="2977598" y="3525597"/>
            <a:ext cx="1570590" cy="0"/>
          </a:xfrm>
          <a:prstGeom prst="line">
            <a:avLst/>
          </a:prstGeom>
          <a:ln>
            <a:solidFill>
              <a:srgbClr val="AF24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12130248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fill="hold" grpId="0" id="6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67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6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0F0931-B517-4531-BC08-E5E1D2D11A0F}"/>
              </a:ext>
            </a:extLst>
          </p:cNvPr>
          <p:cNvSpPr/>
          <p:nvPr/>
        </p:nvSpPr>
        <p:spPr>
          <a:xfrm>
            <a:off x="4927280" y="1889028"/>
            <a:ext cx="2468880" cy="3738049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立秋不仅预示着炎热的夏天即将过去，秋天即将来临。也表示草木开始结果孕子，收获季节到了。因此，在立秋民间有祭祀土地神，庆祝丰收的习俗。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C48491-3DA1-4DAB-8659-6F31D6AE6A1D}"/>
              </a:ext>
            </a:extLst>
          </p:cNvPr>
          <p:cNvSpPr/>
          <p:nvPr/>
        </p:nvSpPr>
        <p:spPr>
          <a:xfrm>
            <a:off x="7780924" y="1884722"/>
            <a:ext cx="2926080" cy="3732305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在南方有“立秋啃秋瓜”的习俗，在入秋的这一天多吃西瓜，以防秋燥，久之形成习俗。民国时期出版的《首都志》记载：“立秋前一日，食西瓜，谓之啃秋。”也有迎接秋天到来之意。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AA5758-3E28-400B-B27D-4F3D598FF558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民俗介绍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DE6DBC-0DC5-41B3-9068-8BB26207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402" y="2138863"/>
            <a:ext cx="3719751" cy="3719751"/>
          </a:xfrm>
          <a:prstGeom prst="rect">
            <a:avLst/>
          </a:prstGeom>
        </p:spPr>
      </p:pic>
    </p:spTree>
    <p:extLst>
      <p:ext uri="{BB962C8B-B14F-4D97-AF65-F5344CB8AC3E}">
        <p14:creationId val="1970301157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977F99E-8E96-4C6A-803E-6FEB24A1FA4A}"/>
              </a:ext>
            </a:extLst>
          </p:cNvPr>
          <p:cNvSpPr/>
          <p:nvPr/>
        </p:nvSpPr>
        <p:spPr>
          <a:xfrm>
            <a:off x="1007707" y="1801971"/>
            <a:ext cx="5242538" cy="283464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由于地势复杂，村庄平地极少，只好利用房前屋后及自家窗台、屋顶架晒或挂晒农作物，久而久之就演变成一种传统农俗现象。这种村民晾晒农作物的特殊生活方式和场景，逐步成了画家、摄影家追逐创造的素材，并塑造出诗意般的“晒秋”称呼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478F5F-1BCC-4111-B9C4-8283D51162E6}"/>
              </a:ext>
            </a:extLst>
          </p:cNvPr>
          <p:cNvSpPr/>
          <p:nvPr/>
        </p:nvSpPr>
        <p:spPr>
          <a:xfrm>
            <a:off x="993051" y="4971481"/>
            <a:ext cx="1031438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 每年立秋，随着果蔬的成熟，篁岭进入了晒秋最旺季节。晒秋是一种典型的农俗现象。在湖南、江西、安徽等生活在山区的村民，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B4D99B-0DFC-4564-AD68-BFD2D1BE95EF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民俗介绍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7291CB6-1977-467D-BD0B-3A7B3D45B756}"/>
              </a:ext>
            </a:extLst>
          </p:cNvPr>
          <p:cNvCxnSpPr/>
          <p:nvPr/>
        </p:nvCxnSpPr>
        <p:spPr>
          <a:xfrm>
            <a:off x="993051" y="4833257"/>
            <a:ext cx="5370427" cy="0"/>
          </a:xfrm>
          <a:prstGeom prst="line">
            <a:avLst/>
          </a:prstGeom>
          <a:ln>
            <a:solidFill>
              <a:srgbClr val="941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9603B39F-A823-4A86-BB89-DAEC15542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532" l="6826" r="6644" t="24489"/>
          <a:stretch>
            <a:fillRect/>
          </a:stretch>
        </p:blipFill>
        <p:spPr>
          <a:xfrm>
            <a:off x="6469851" y="1900515"/>
            <a:ext cx="4714442" cy="2668553"/>
          </a:xfrm>
          <a:prstGeom prst="rect">
            <a:avLst/>
          </a:prstGeom>
        </p:spPr>
      </p:pic>
    </p:spTree>
    <p:extLst>
      <p:ext uri="{BB962C8B-B14F-4D97-AF65-F5344CB8AC3E}">
        <p14:creationId val="2490374079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00AE66D-B421-4E58-AEF1-F1A954236A1E}"/>
              </a:ext>
            </a:extLst>
          </p:cNvPr>
          <p:cNvSpPr/>
          <p:nvPr/>
        </p:nvSpPr>
        <p:spPr>
          <a:xfrm>
            <a:off x="901135" y="3796891"/>
            <a:ext cx="5304048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留下来二茬再去搬。二茬、三茬是用同样的办法去搬。最后捞空茬，把剩余的玉米穗，不管老嫩、一齐搬回家中。看谁家的玉米成熟的早，先给谁家搬，既不违农时，又能颗粒归仓。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409C01-D925-4A94-AEBD-DFEB9D9204D8}"/>
              </a:ext>
            </a:extLst>
          </p:cNvPr>
          <p:cNvSpPr/>
          <p:nvPr/>
        </p:nvSpPr>
        <p:spPr>
          <a:xfrm>
            <a:off x="901135" y="1750157"/>
            <a:ext cx="10608096" cy="1615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秋忙开始，农村普遍有“秋收互助”的习俗，你帮我我帮你，三五成群去田间，抢收已经成熟的玉米。一料玉米要搬四次：头茬、二茬、三茬、捞空茬。妇女、老人、十来岁的小孩，他们手提竹笼，一排接一排，一株接一株，挨着个儿去搬。切忌“猴子搬玉米，搬一个撂一个。”而是搬一个放在笼子里，然后放在地头玉米穗堆子里，最后用大车拉回家。头茬先搬已经成熟了的玉米穗，未成熟的玉米穗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F58810-3DBD-4B3E-8A04-6ECF7FC0C1F7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民俗介绍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5C97275-E3D7-4229-B8CA-C5F3CCFD7712}"/>
              </a:ext>
            </a:extLst>
          </p:cNvPr>
          <p:cNvCxnSpPr/>
          <p:nvPr/>
        </p:nvCxnSpPr>
        <p:spPr>
          <a:xfrm>
            <a:off x="901135" y="3522306"/>
            <a:ext cx="10463551" cy="4665"/>
          </a:xfrm>
          <a:prstGeom prst="line">
            <a:avLst/>
          </a:prstGeom>
          <a:ln>
            <a:solidFill>
              <a:srgbClr val="941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61096335-12F4-4EA2-A160-3AEE4362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3644" y="3667904"/>
            <a:ext cx="2707433" cy="2707433"/>
          </a:xfrm>
          <a:prstGeom prst="rect">
            <a:avLst/>
          </a:prstGeom>
        </p:spPr>
      </p:pic>
    </p:spTree>
    <p:extLst>
      <p:ext uri="{BB962C8B-B14F-4D97-AF65-F5344CB8AC3E}">
        <p14:creationId val="3377378940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47ED48-1F96-47C2-8400-4C1960DE3BE9}"/>
              </a:ext>
            </a:extLst>
          </p:cNvPr>
          <p:cNvSpPr/>
          <p:nvPr/>
        </p:nvSpPr>
        <p:spPr>
          <a:xfrm>
            <a:off x="1113845" y="1585887"/>
            <a:ext cx="4745779" cy="214884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“啃秋”在有些地方也称为“咬秋”。天津讲究在立秋这天吃西瓜或香瓜，称“咬秋”，寓意炎炎夏日酷热难熬，时逢立秋，将其咬住。江苏等地也在立秋这天吃西瓜以“咬秋”，据说可以不生秋痱子。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809DCC-BE61-4C73-B424-4F20D3433734}"/>
              </a:ext>
            </a:extLst>
          </p:cNvPr>
          <p:cNvSpPr/>
          <p:nvPr/>
        </p:nvSpPr>
        <p:spPr>
          <a:xfrm>
            <a:off x="6236399" y="1465933"/>
            <a:ext cx="4867029" cy="214884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江苏等地也在立秋这天吃西瓜以“咬秋”，据说可以不生秋痱子。在浙江等地，立秋日取西瓜和烧酒同食，民间认为可以防疟疾。城里人在立秋当日买个西瓜回家，全家围着啃，就是啃秋了。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C07670D-458A-4A37-918C-7BA34DE63EB4}"/>
              </a:ext>
            </a:extLst>
          </p:cNvPr>
          <p:cNvSpPr/>
          <p:nvPr/>
        </p:nvSpPr>
        <p:spPr>
          <a:xfrm>
            <a:off x="6357649" y="3860762"/>
            <a:ext cx="4745779" cy="214884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而农人的啃秋则豪放得多。他们在瓜棚里，在树荫下，三五成群，席地而坐，抱着红瓤西瓜啃，抱着绿瓤香瓜啃，抱着白生生的山芋啃，抱着金黄黄的玉米棒子啃。啃秋抒发的，实际上是一种丰收的喜悦。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E4C685-9FEB-432B-BD04-E06540C7AC4E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民俗介绍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93DB20-EAEC-4F9E-8C0F-C55963DA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32184"/>
          <a:stretch>
            <a:fillRect/>
          </a:stretch>
        </p:blipFill>
        <p:spPr>
          <a:xfrm rot="5400000">
            <a:off x="2413934" y="2537258"/>
            <a:ext cx="2145598" cy="4745779"/>
          </a:xfrm>
          <a:prstGeom prst="rect">
            <a:avLst/>
          </a:prstGeom>
        </p:spPr>
      </p:pic>
    </p:spTree>
    <p:extLst>
      <p:ext uri="{BB962C8B-B14F-4D97-AF65-F5344CB8AC3E}">
        <p14:creationId val="1596586923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7B2B4C-586A-465B-96E4-AD50E397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524" y="2889123"/>
            <a:ext cx="5913018" cy="36264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D00443-26C1-47EC-97F2-6ACE7D1B7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1691" y="3729562"/>
            <a:ext cx="3172329" cy="2655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6918" y="-47792"/>
            <a:ext cx="12271802" cy="768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87CBE-5537-44AB-A937-E75636BAD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3126" y="-232475"/>
            <a:ext cx="4438508" cy="84844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0624" y="-56035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69440" y="-56500"/>
            <a:ext cx="12388880" cy="7760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8906D-9239-43BA-8121-A6DC25B97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421" l="1" r="75317" t="1"/>
          <a:stretch>
            <a:fillRect/>
          </a:stretch>
        </p:blipFill>
        <p:spPr>
          <a:xfrm>
            <a:off x="6727843" y="1276484"/>
            <a:ext cx="1540642" cy="9088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F9B24D-0623-48A9-B247-6E16BAFC0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039" t="55717"/>
          <a:stretch>
            <a:fillRect/>
          </a:stretch>
        </p:blipFill>
        <p:spPr>
          <a:xfrm>
            <a:off x="7574872" y="2293620"/>
            <a:ext cx="1540642" cy="782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BA0289-E4A9-4C78-9AF8-8E0B5914B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1459" y="1931359"/>
            <a:ext cx="1195853" cy="11991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D7A124F-05AB-412D-AF60-1C5C5CA221D5}"/>
              </a:ext>
            </a:extLst>
          </p:cNvPr>
          <p:cNvSpPr txBox="1"/>
          <p:nvPr/>
        </p:nvSpPr>
        <p:spPr>
          <a:xfrm>
            <a:off x="2692636" y="3598671"/>
            <a:ext cx="3840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en-US" kumimoji="1" lang="zh-CN" sz="7200">
                <a:solidFill>
                  <a:srgbClr val="AF2414"/>
                </a:solidFill>
                <a:cs typeface="+mn-ea"/>
                <a:sym typeface="+mn-lt"/>
              </a:rPr>
              <a:t>诗词农谚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3EF1AF-CEDA-4EE4-ACC3-0043609121E5}"/>
              </a:ext>
            </a:extLst>
          </p:cNvPr>
          <p:cNvSpPr txBox="1"/>
          <p:nvPr/>
        </p:nvSpPr>
        <p:spPr>
          <a:xfrm>
            <a:off x="2852908" y="2222939"/>
            <a:ext cx="2431673" cy="8229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zh-CN" kumimoji="1" lang="en-US" sz="4800">
                <a:solidFill>
                  <a:srgbClr val="AF2414"/>
                </a:solidFill>
                <a:cs typeface="+mn-ea"/>
                <a:sym typeface="+mn-lt"/>
              </a:rPr>
              <a:t>PART04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D142D32-C383-4930-AD9E-1225651A6AA0}"/>
              </a:ext>
            </a:extLst>
          </p:cNvPr>
          <p:cNvCxnSpPr/>
          <p:nvPr/>
        </p:nvCxnSpPr>
        <p:spPr>
          <a:xfrm>
            <a:off x="2977598" y="3525597"/>
            <a:ext cx="1570590" cy="0"/>
          </a:xfrm>
          <a:prstGeom prst="line">
            <a:avLst/>
          </a:prstGeom>
          <a:ln>
            <a:solidFill>
              <a:srgbClr val="AF24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67008832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fill="hold" grpId="0" id="6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67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6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F8E2AE-CE3E-4AFD-9B57-5C42DF4E4FC8}"/>
              </a:ext>
            </a:extLst>
          </p:cNvPr>
          <p:cNvSpPr/>
          <p:nvPr/>
        </p:nvSpPr>
        <p:spPr>
          <a:xfrm>
            <a:off x="1388348" y="1522170"/>
            <a:ext cx="2011680" cy="440887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“立秋”带来的首先是天气的变化。从这一天开始，天高气爽，月明风清，气温逐渐下降，正如谚语所说：“立秋之日凉风至”，“早上立了秋，晚上凉飕飕”。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1E76AB-053B-4FC6-8D7D-6C03603C2973}"/>
              </a:ext>
            </a:extLst>
          </p:cNvPr>
          <p:cNvSpPr/>
          <p:nvPr/>
        </p:nvSpPr>
        <p:spPr>
          <a:xfrm>
            <a:off x="7213795" y="1473775"/>
            <a:ext cx="3474720" cy="440887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但“立秋”的早晚又有很大区别，所谓“早立秋冷飕飕，晚立秋热死牛”，即是提醒人们不可对“立秋”盲目乐观，有时候“立秋过后，还有‘（秋)老虎’在一头”。其实，“立秋”降温最大的法宝是下雨，“秋前秋后一场雨，白露前后一场风”，这是人们长期观察总结得出的结论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5B8560-EA30-46B0-9615-E4436FB721FE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诗词农谚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14D35A-6328-4511-8D1F-641D54ADF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4943"/>
          <a:stretch>
            <a:fillRect/>
          </a:stretch>
        </p:blipFill>
        <p:spPr>
          <a:xfrm>
            <a:off x="3774831" y="1529861"/>
            <a:ext cx="3083169" cy="4396153"/>
          </a:xfrm>
          <a:prstGeom prst="rect">
            <a:avLst/>
          </a:prstGeom>
        </p:spPr>
      </p:pic>
    </p:spTree>
    <p:extLst>
      <p:ext uri="{BB962C8B-B14F-4D97-AF65-F5344CB8AC3E}">
        <p14:creationId val="1726672142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73EF77B0-2076-4EF5-BCB2-0310C4727890}"/>
              </a:ext>
            </a:extLst>
          </p:cNvPr>
          <p:cNvSpPr/>
          <p:nvPr/>
        </p:nvSpPr>
        <p:spPr>
          <a:xfrm>
            <a:off x="1601111" y="1819487"/>
            <a:ext cx="1433797" cy="457200"/>
          </a:xfrm>
          <a:prstGeom prst="rect">
            <a:avLst/>
          </a:prstGeom>
          <a:solidFill>
            <a:srgbClr val="941C08"/>
          </a:solidFill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精神调养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64FC664-305E-4906-B3AA-E5290B5841F3}"/>
              </a:ext>
            </a:extLst>
          </p:cNvPr>
          <p:cNvSpPr/>
          <p:nvPr/>
        </p:nvSpPr>
        <p:spPr>
          <a:xfrm>
            <a:off x="4090239" y="1863295"/>
            <a:ext cx="1433797" cy="457200"/>
          </a:xfrm>
          <a:prstGeom prst="rect">
            <a:avLst/>
          </a:prstGeom>
          <a:solidFill>
            <a:srgbClr val="941C08"/>
          </a:solidFill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起居调养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973253F-AE1D-4210-BFD9-B7D8433EAFC8}"/>
              </a:ext>
            </a:extLst>
          </p:cNvPr>
          <p:cNvSpPr/>
          <p:nvPr/>
        </p:nvSpPr>
        <p:spPr>
          <a:xfrm>
            <a:off x="6758798" y="1870951"/>
            <a:ext cx="1433797" cy="457200"/>
          </a:xfrm>
          <a:prstGeom prst="rect">
            <a:avLst/>
          </a:prstGeom>
          <a:solidFill>
            <a:srgbClr val="941C08"/>
          </a:solidFill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饮食调养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6F09868-F7AD-4BBE-B144-DA140FD75F21}"/>
              </a:ext>
            </a:extLst>
          </p:cNvPr>
          <p:cNvSpPr/>
          <p:nvPr/>
        </p:nvSpPr>
        <p:spPr>
          <a:xfrm>
            <a:off x="9232195" y="1863295"/>
            <a:ext cx="1433797" cy="457200"/>
          </a:xfrm>
          <a:prstGeom prst="rect">
            <a:avLst/>
          </a:prstGeom>
          <a:solidFill>
            <a:srgbClr val="941C08"/>
          </a:solidFill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运动调养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9E6D066-4C63-469D-BF2C-FE8D53AFDCAC}"/>
              </a:ext>
            </a:extLst>
          </p:cNvPr>
          <p:cNvSpPr/>
          <p:nvPr/>
        </p:nvSpPr>
        <p:spPr>
          <a:xfrm>
            <a:off x="1120616" y="3174609"/>
            <a:ext cx="2450456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要做到内心宁静，神志安宁，心情舒畅，切忌悲忧伤感，即使遇到伤感的事，也应主动予以排解，以避肃杀之气，同时还应收敛神气，以适应秋天容平之气。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E34CD65-24F1-4EDC-8512-AA0AC6EB47AC}"/>
              </a:ext>
            </a:extLst>
          </p:cNvPr>
          <p:cNvSpPr/>
          <p:nvPr/>
        </p:nvSpPr>
        <p:spPr>
          <a:xfrm>
            <a:off x="3669075" y="3285852"/>
            <a:ext cx="2394640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立秋之季已是天高气爽之时，应开始“早卧早起，与鸡具兴”早卧以顺应阳气之收敛，早起为使肺气得以舒展，且防收敛之太过。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958D8E-DA64-43A3-8B7C-4C19BD4F42AD}"/>
              </a:ext>
            </a:extLst>
          </p:cNvPr>
          <p:cNvSpPr/>
          <p:nvPr/>
        </p:nvSpPr>
        <p:spPr>
          <a:xfrm>
            <a:off x="6284077" y="3344105"/>
            <a:ext cx="2348477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可见酸味收敛肺气，辛味发散泻肺，秋天宜收不宜散，所以要尽量少吃葱、姜等辛味之品，适当多食酸味果蔬。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CD6BABA-89D5-4D98-BEF0-F409BB70DC76}"/>
              </a:ext>
            </a:extLst>
          </p:cNvPr>
          <p:cNvSpPr/>
          <p:nvPr/>
        </p:nvSpPr>
        <p:spPr>
          <a:xfrm>
            <a:off x="8817724" y="3332347"/>
            <a:ext cx="2465041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进入秋季，是开展各种运动锻炼的大好时机，每人可根据自己的具体情况选择不同的锻炼项目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DD6A7E3-E2A3-496D-9E55-E03AFC384A92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诗词农谚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99AE57E-1564-413F-BB51-530C3FCFA1F3}"/>
              </a:ext>
            </a:extLst>
          </p:cNvPr>
          <p:cNvSpPr/>
          <p:nvPr/>
        </p:nvSpPr>
        <p:spPr>
          <a:xfrm>
            <a:off x="1027626" y="2614786"/>
            <a:ext cx="2450456" cy="2941672"/>
          </a:xfrm>
          <a:prstGeom prst="roundRect">
            <a:avLst>
              <a:gd fmla="val 2120" name="adj"/>
            </a:avLst>
          </a:prstGeom>
          <a:noFill/>
          <a:ln>
            <a:solidFill>
              <a:srgbClr val="941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3C627E5-139F-4CBC-A4E2-ECCED1FD30F8}"/>
              </a:ext>
            </a:extLst>
          </p:cNvPr>
          <p:cNvSpPr/>
          <p:nvPr/>
        </p:nvSpPr>
        <p:spPr>
          <a:xfrm>
            <a:off x="3582263" y="2643200"/>
            <a:ext cx="2450456" cy="2941672"/>
          </a:xfrm>
          <a:prstGeom prst="roundRect">
            <a:avLst>
              <a:gd fmla="val 2120" name="adj"/>
            </a:avLst>
          </a:prstGeom>
          <a:noFill/>
          <a:ln>
            <a:solidFill>
              <a:srgbClr val="941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1C37D3C4-1BD7-4E68-B245-7C9783247836}"/>
              </a:ext>
            </a:extLst>
          </p:cNvPr>
          <p:cNvSpPr/>
          <p:nvPr/>
        </p:nvSpPr>
        <p:spPr>
          <a:xfrm>
            <a:off x="6152399" y="2656115"/>
            <a:ext cx="2450456" cy="2941672"/>
          </a:xfrm>
          <a:prstGeom prst="roundRect">
            <a:avLst>
              <a:gd fmla="val 2120" name="adj"/>
            </a:avLst>
          </a:prstGeom>
          <a:noFill/>
          <a:ln>
            <a:solidFill>
              <a:srgbClr val="941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7F2ECBF0-57A3-4CF0-A161-727221E5CB35}"/>
              </a:ext>
            </a:extLst>
          </p:cNvPr>
          <p:cNvSpPr/>
          <p:nvPr/>
        </p:nvSpPr>
        <p:spPr>
          <a:xfrm>
            <a:off x="8707036" y="2638034"/>
            <a:ext cx="2450456" cy="2941672"/>
          </a:xfrm>
          <a:prstGeom prst="roundRect">
            <a:avLst>
              <a:gd fmla="val 2120" name="adj"/>
            </a:avLst>
          </a:prstGeom>
          <a:noFill/>
          <a:ln>
            <a:solidFill>
              <a:srgbClr val="941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54184767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38"/>
      <p:bldP grpId="0" spid="39"/>
      <p:bldP grpId="0" spid="40"/>
      <p:bldP grpId="0" spid="20"/>
      <p:bldP grpId="0" spid="24"/>
      <p:bldP grpId="0" spid="26"/>
      <p:bldP grpId="0" spid="29"/>
      <p:bldP grpId="0" spid="5"/>
      <p:bldP grpId="0" spid="28"/>
      <p:bldP grpId="0" spid="34"/>
      <p:bldP grpId="0" spid="4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75E9DC-B80B-4D46-994C-42987A0B6A29}"/>
              </a:ext>
            </a:extLst>
          </p:cNvPr>
          <p:cNvSpPr/>
          <p:nvPr/>
        </p:nvSpPr>
        <p:spPr>
          <a:xfrm>
            <a:off x="1757173" y="1569740"/>
            <a:ext cx="235283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941C08"/>
                </a:solidFill>
                <a:cs typeface="+mn-ea"/>
                <a:sym typeface="+mn-lt"/>
              </a:rPr>
              <a:t>《立秋》</a:t>
            </a:r>
          </a:p>
          <a:p>
            <a:pPr algn="ctr"/>
            <a:r>
              <a:rPr altLang="en-US" lang="zh-CN" sz="3600">
                <a:solidFill>
                  <a:srgbClr val="941C08"/>
                </a:solidFill>
                <a:cs typeface="+mn-ea"/>
                <a:sym typeface="+mn-lt"/>
              </a:rPr>
              <a:t>[宋]刘翰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4375B6-7C3F-4F25-8BED-B8B4E4CC134D}"/>
              </a:ext>
            </a:extLst>
          </p:cNvPr>
          <p:cNvSpPr/>
          <p:nvPr/>
        </p:nvSpPr>
        <p:spPr>
          <a:xfrm>
            <a:off x="1338107" y="2797309"/>
            <a:ext cx="3596641" cy="27642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乳鸦啼散玉屏空，</a:t>
            </a:r>
          </a:p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一枕新凉一扇风。</a:t>
            </a:r>
          </a:p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睡起秋声无觅处，</a:t>
            </a:r>
          </a:p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满阶梧桐月明中。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8281F8-6530-40BD-94A5-E2D671B5A5B5}"/>
              </a:ext>
            </a:extLst>
          </p:cNvPr>
          <p:cNvSpPr/>
          <p:nvPr/>
        </p:nvSpPr>
        <p:spPr>
          <a:xfrm>
            <a:off x="8103117" y="1572858"/>
            <a:ext cx="2598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941C08"/>
                </a:solidFill>
                <a:cs typeface="+mn-ea"/>
                <a:sym typeface="+mn-lt"/>
              </a:rPr>
              <a:t>《立秋》</a:t>
            </a:r>
          </a:p>
          <a:p>
            <a:pPr algn="ctr"/>
            <a:r>
              <a:rPr altLang="zh-CN" lang="en-US" sz="3600">
                <a:solidFill>
                  <a:srgbClr val="941C08"/>
                </a:solidFill>
                <a:cs typeface="+mn-ea"/>
                <a:sym typeface="+mn-lt"/>
              </a:rPr>
              <a:t>左河水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68B2C5-45A4-457B-8A78-E5A0EB6BFF90}"/>
              </a:ext>
            </a:extLst>
          </p:cNvPr>
          <p:cNvSpPr/>
          <p:nvPr/>
        </p:nvSpPr>
        <p:spPr>
          <a:xfrm>
            <a:off x="6793700" y="2791017"/>
            <a:ext cx="4450080" cy="27642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一叶梧桐一报秋，</a:t>
            </a:r>
          </a:p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稻花田里话丰收。</a:t>
            </a:r>
            <a:b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虽非盛夏还伏虎，</a:t>
            </a:r>
          </a:p>
          <a:p>
            <a:pPr>
              <a:lnSpc>
                <a:spcPct val="200000"/>
              </a:lnSpc>
            </a:pPr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更有寒蝉唱不休。</a:t>
            </a:r>
            <a:b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CF5C30-8034-4094-B48D-A9213E2587FB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诗词农谚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4D5033-0B57-40BB-8608-C6EE2AA78363}"/>
              </a:ext>
            </a:extLst>
          </p:cNvPr>
          <p:cNvSpPr/>
          <p:nvPr/>
        </p:nvSpPr>
        <p:spPr>
          <a:xfrm>
            <a:off x="904763" y="1569740"/>
            <a:ext cx="4167437" cy="4401852"/>
          </a:xfrm>
          <a:prstGeom prst="rect">
            <a:avLst/>
          </a:prstGeom>
          <a:noFill/>
          <a:ln>
            <a:solidFill>
              <a:srgbClr val="941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A5F813-CF26-46C4-A7F9-69EF13FBB644}"/>
              </a:ext>
            </a:extLst>
          </p:cNvPr>
          <p:cNvSpPr/>
          <p:nvPr/>
        </p:nvSpPr>
        <p:spPr>
          <a:xfrm>
            <a:off x="7103399" y="1572850"/>
            <a:ext cx="4167437" cy="4401852"/>
          </a:xfrm>
          <a:prstGeom prst="rect">
            <a:avLst/>
          </a:prstGeom>
          <a:noFill/>
          <a:ln>
            <a:solidFill>
              <a:srgbClr val="941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D3980-F232-4386-822A-94DE3B33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121" l="4489" r="4592" t="8240"/>
          <a:stretch>
            <a:fillRect/>
          </a:stretch>
        </p:blipFill>
        <p:spPr>
          <a:xfrm>
            <a:off x="4627982" y="2319374"/>
            <a:ext cx="3041781" cy="2564066"/>
          </a:xfrm>
          <a:prstGeom prst="rect">
            <a:avLst/>
          </a:prstGeom>
        </p:spPr>
      </p:pic>
    </p:spTree>
    <p:extLst>
      <p:ext uri="{BB962C8B-B14F-4D97-AF65-F5344CB8AC3E}">
        <p14:creationId val="1001755714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2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6918" y="-47792"/>
            <a:ext cx="12271802" cy="7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0624" y="-56035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69440" y="-56500"/>
            <a:ext cx="12388880" cy="776070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4067CFA-6918-422B-8EFA-F0395BABA2E5}"/>
              </a:ext>
            </a:extLst>
          </p:cNvPr>
          <p:cNvSpPr txBox="1"/>
          <p:nvPr/>
        </p:nvSpPr>
        <p:spPr>
          <a:xfrm>
            <a:off x="8162172" y="853808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z="8800">
                <a:solidFill>
                  <a:srgbClr val="AF2414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B82416-7F06-4A1A-A97B-F66B162D2962}"/>
              </a:ext>
            </a:extLst>
          </p:cNvPr>
          <p:cNvSpPr txBox="1"/>
          <p:nvPr/>
        </p:nvSpPr>
        <p:spPr>
          <a:xfrm>
            <a:off x="3917634" y="2922099"/>
            <a:ext cx="792480" cy="19075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dist"/>
            <a:r>
              <a:rPr altLang="en-US" kumimoji="1" lang="zh-CN" sz="4000">
                <a:solidFill>
                  <a:srgbClr val="AF2414"/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44AF752-3835-4B70-80FE-87009DCA6C4E}"/>
              </a:ext>
            </a:extLst>
          </p:cNvPr>
          <p:cNvSpPr txBox="1"/>
          <p:nvPr/>
        </p:nvSpPr>
        <p:spPr>
          <a:xfrm>
            <a:off x="5234127" y="2922099"/>
            <a:ext cx="792480" cy="19075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dist"/>
            <a:r>
              <a:rPr altLang="en-US" kumimoji="1" lang="zh-CN" sz="4000">
                <a:solidFill>
                  <a:srgbClr val="AF2414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5D3B3E8-9FB7-4CF1-97F8-64BD07F6CF62}"/>
              </a:ext>
            </a:extLst>
          </p:cNvPr>
          <p:cNvSpPr txBox="1"/>
          <p:nvPr/>
        </p:nvSpPr>
        <p:spPr>
          <a:xfrm>
            <a:off x="6370205" y="2922099"/>
            <a:ext cx="792480" cy="19075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dist"/>
            <a:r>
              <a:rPr altLang="en-US" kumimoji="1" lang="zh-CN" sz="4000">
                <a:solidFill>
                  <a:srgbClr val="AF2414"/>
                </a:solidFill>
                <a:cs typeface="+mn-ea"/>
                <a:sym typeface="+mn-lt"/>
              </a:rPr>
              <a:t>民俗介绍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BF3736F-8E5B-4A19-9750-BEADD37137C2}"/>
              </a:ext>
            </a:extLst>
          </p:cNvPr>
          <p:cNvSpPr txBox="1"/>
          <p:nvPr/>
        </p:nvSpPr>
        <p:spPr>
          <a:xfrm>
            <a:off x="7435490" y="2922099"/>
            <a:ext cx="792480" cy="19075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dist"/>
            <a:r>
              <a:rPr altLang="en-US" kumimoji="1" lang="zh-CN" sz="4000">
                <a:solidFill>
                  <a:srgbClr val="AF2414"/>
                </a:solidFill>
                <a:cs typeface="+mn-ea"/>
                <a:sym typeface="+mn-lt"/>
              </a:rPr>
              <a:t>诗词农谚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AD051FA-1814-4CB7-ACD9-224227355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70055" y="2100522"/>
            <a:ext cx="972108" cy="81362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359934C-5CE8-4A07-B3CB-B917581D63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8421" y="2100522"/>
            <a:ext cx="972108" cy="8136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93864E0-1B3D-449A-A052-C71C3DBA5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49042" y="2100522"/>
            <a:ext cx="972108" cy="8136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0411D79-8AF9-4826-AF34-05249190F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94817" y="2100522"/>
            <a:ext cx="972108" cy="81362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BAE8033-2420-4CD3-BABB-4903B7F3E50C}"/>
              </a:ext>
            </a:extLst>
          </p:cNvPr>
          <p:cNvSpPr txBox="1"/>
          <p:nvPr/>
        </p:nvSpPr>
        <p:spPr>
          <a:xfrm>
            <a:off x="9579766" y="1982450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z="8800">
                <a:solidFill>
                  <a:srgbClr val="AF2414"/>
                </a:solidFill>
                <a:cs typeface="+mn-ea"/>
                <a:sym typeface="+mn-lt"/>
              </a:rPr>
              <a:t>录</a:t>
            </a:r>
          </a:p>
        </p:txBody>
      </p:sp>
    </p:spTree>
    <p:extLst>
      <p:ext uri="{BB962C8B-B14F-4D97-AF65-F5344CB8AC3E}">
        <p14:creationId val="454849050"/>
      </p:ext>
    </p:extLst>
  </p:cSld>
  <p:clrMapOvr>
    <a:masterClrMapping/>
  </p:clrMapOvr>
  <mc:AlternateContent>
    <mc:Choice Requires="p15">
      <p:transition advTm="3000" p14:dur="2000" spd="slow">
        <p15:prstTrans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fill="hold" grpId="0" id="21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19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19" fill="hold" id="24">
                                          <p:stCondLst>
                                            <p:cond delay="21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9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26">
                                          <p:stCondLst>
                                            <p:cond delay="21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grpId="0" id="2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19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19" fill="hold" id="32">
                                          <p:stCondLst>
                                            <p:cond delay="21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9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34">
                                          <p:stCondLst>
                                            <p:cond delay="21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8"/>
      <p:bldP grpId="0" spid="20"/>
      <p:bldP grpId="0" spid="21"/>
      <p:bldP grpId="0" spid="22"/>
      <p:bldP grpId="0" spid="3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B63EE7-4EE0-4652-9E82-82F2A31F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35427" y="1492075"/>
            <a:ext cx="4001791" cy="396992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7B2B4C-586A-465B-96E4-AD50E3979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524" y="2889123"/>
            <a:ext cx="5913018" cy="36264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D00443-26C1-47EC-97F2-6ACE7D1B7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1691" y="3729562"/>
            <a:ext cx="3172329" cy="2655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6918" y="-47792"/>
            <a:ext cx="12271802" cy="768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87CBE-5537-44AB-A937-E75636BAD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3126" y="-232475"/>
            <a:ext cx="4438508" cy="84844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0624" y="-56035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69440" y="-56500"/>
            <a:ext cx="12388880" cy="7760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8906D-9239-43BA-8121-A6DC25B97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421" l="1" r="75317" t="1"/>
          <a:stretch>
            <a:fillRect/>
          </a:stretch>
        </p:blipFill>
        <p:spPr>
          <a:xfrm>
            <a:off x="6727843" y="1276484"/>
            <a:ext cx="1540642" cy="9088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F9B24D-0623-48A9-B247-6E16BAFC06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039" t="55717"/>
          <a:stretch>
            <a:fillRect/>
          </a:stretch>
        </p:blipFill>
        <p:spPr>
          <a:xfrm>
            <a:off x="7574872" y="2293620"/>
            <a:ext cx="1540642" cy="782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BA0289-E4A9-4C78-9AF8-8E0B5914B8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1459" y="1931359"/>
            <a:ext cx="1195853" cy="1199175"/>
          </a:xfrm>
          <a:prstGeom prst="rect">
            <a:avLst/>
          </a:prstGeom>
        </p:spPr>
      </p:pic>
    </p:spTree>
    <p:extLst>
      <p:ext uri="{BB962C8B-B14F-4D97-AF65-F5344CB8AC3E}">
        <p14:creationId val="1003390657"/>
      </p:ext>
    </p:extLst>
  </p:cSld>
  <p:clrMapOvr>
    <a:masterClrMapping/>
  </p:clrMapOvr>
  <mc:AlternateContent>
    <mc:Choice Requires="p15">
      <p:transition advTm="9000" p14:dur="2000" spd="slow">
        <p15:prstTrans prst="prestige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7B2B4C-586A-465B-96E4-AD50E397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524" y="2889123"/>
            <a:ext cx="5913018" cy="36264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D00443-26C1-47EC-97F2-6ACE7D1B7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1691" y="3729562"/>
            <a:ext cx="3172329" cy="2655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2643" y="-112881"/>
            <a:ext cx="12271802" cy="768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87CBE-5537-44AB-A937-E75636BAD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3126" y="-232475"/>
            <a:ext cx="4438508" cy="84844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430" y="-74690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42456" y="-118078"/>
            <a:ext cx="12388880" cy="78194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8906D-9239-43BA-8121-A6DC25B97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421" l="1" r="75317" t="1"/>
          <a:stretch>
            <a:fillRect/>
          </a:stretch>
        </p:blipFill>
        <p:spPr>
          <a:xfrm>
            <a:off x="6727843" y="1276484"/>
            <a:ext cx="1540642" cy="9088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F9B24D-0623-48A9-B247-6E16BAFC0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039" t="55717"/>
          <a:stretch>
            <a:fillRect/>
          </a:stretch>
        </p:blipFill>
        <p:spPr>
          <a:xfrm>
            <a:off x="7574872" y="2293620"/>
            <a:ext cx="1540642" cy="782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BA0289-E4A9-4C78-9AF8-8E0B5914B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1459" y="1931359"/>
            <a:ext cx="1195853" cy="11991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D7A124F-05AB-412D-AF60-1C5C5CA221D5}"/>
              </a:ext>
            </a:extLst>
          </p:cNvPr>
          <p:cNvSpPr txBox="1"/>
          <p:nvPr/>
        </p:nvSpPr>
        <p:spPr>
          <a:xfrm>
            <a:off x="2692637" y="3598671"/>
            <a:ext cx="3840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en-US" kumimoji="1" lang="zh-CN" sz="7200">
                <a:solidFill>
                  <a:srgbClr val="AF2414"/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3EF1AF-CEDA-4EE4-ACC3-0043609121E5}"/>
              </a:ext>
            </a:extLst>
          </p:cNvPr>
          <p:cNvSpPr txBox="1"/>
          <p:nvPr/>
        </p:nvSpPr>
        <p:spPr>
          <a:xfrm>
            <a:off x="2852908" y="2222939"/>
            <a:ext cx="2431673" cy="8229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zh-CN" kumimoji="1" lang="en-US" sz="4800">
                <a:solidFill>
                  <a:srgbClr val="AF2414"/>
                </a:solidFill>
                <a:cs typeface="+mn-ea"/>
                <a:sym typeface="+mn-lt"/>
              </a:rPr>
              <a:t>PART01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D142D32-C383-4930-AD9E-1225651A6AA0}"/>
              </a:ext>
            </a:extLst>
          </p:cNvPr>
          <p:cNvCxnSpPr/>
          <p:nvPr/>
        </p:nvCxnSpPr>
        <p:spPr>
          <a:xfrm>
            <a:off x="2977598" y="3525597"/>
            <a:ext cx="1570590" cy="0"/>
          </a:xfrm>
          <a:prstGeom prst="line">
            <a:avLst/>
          </a:prstGeom>
          <a:ln>
            <a:solidFill>
              <a:srgbClr val="AF24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48163798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fill="hold" grpId="0" id="6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67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6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3FBD4F7-EBD5-4F54-B283-05CBB70F456E}"/>
              </a:ext>
            </a:extLst>
          </p:cNvPr>
          <p:cNvSpPr txBox="1"/>
          <p:nvPr/>
        </p:nvSpPr>
        <p:spPr>
          <a:xfrm>
            <a:off x="5240215" y="2035230"/>
            <a:ext cx="5451231" cy="1737360"/>
          </a:xfrm>
          <a:prstGeom prst="rect">
            <a:avLst/>
          </a:prstGeom>
          <a:noFill/>
          <a:ln>
            <a:solidFill>
              <a:srgbClr val="941C08"/>
            </a:solidFill>
          </a:ln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立秋时，北斗指向西南。从这一天起秋天开始，秋高气爽，月明风清。此后，气温由最热逐渐下降。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586C9D-33B9-41C4-AEA6-BC64D3D4A065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59695A-0839-459F-9F04-0BF79A48F653}"/>
              </a:ext>
            </a:extLst>
          </p:cNvPr>
          <p:cNvSpPr/>
          <p:nvPr/>
        </p:nvSpPr>
        <p:spPr>
          <a:xfrm>
            <a:off x="5240215" y="4156061"/>
            <a:ext cx="5451231" cy="173736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立秋，是二十四节气中的第13个节气，更是秋天的第一个节气，标志着孟秋时节的正式开始：“秋”就是指暑去凉来。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A461D8-8582-4CCC-8F7A-5F7365773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4515" y="2033704"/>
            <a:ext cx="3908032" cy="3804387"/>
          </a:xfrm>
          <a:prstGeom prst="rect">
            <a:avLst/>
          </a:prstGeom>
        </p:spPr>
      </p:pic>
    </p:spTree>
    <p:extLst>
      <p:ext uri="{BB962C8B-B14F-4D97-AF65-F5344CB8AC3E}">
        <p14:creationId val="3105087461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1CCB85-EF03-4D85-AC08-A5C03E2032FE}"/>
              </a:ext>
            </a:extLst>
          </p:cNvPr>
          <p:cNvSpPr/>
          <p:nvPr/>
        </p:nvSpPr>
        <p:spPr>
          <a:xfrm>
            <a:off x="1301895" y="3307009"/>
            <a:ext cx="4572000" cy="2294202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  <a:buClr>
                <a:srgbClr val="941C08"/>
              </a:buClr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“立秋之日凉风至”，“早上立了秋，晚上凉飕飕”。立秋是古时“四时八节”之一，民间有祭祀土地神，庆祝丰收的习俗。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1B1FA6-A22A-4518-BB6A-D86A5969EA7F}"/>
              </a:ext>
            </a:extLst>
          </p:cNvPr>
          <p:cNvSpPr/>
          <p:nvPr/>
        </p:nvSpPr>
        <p:spPr>
          <a:xfrm>
            <a:off x="1068630" y="1883102"/>
            <a:ext cx="10058400" cy="7545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  <a:buClr>
                <a:srgbClr val="941C08"/>
              </a:buClr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“立秋”带来的首先是天气的变化。从这一天开始，天高气爽，月明风清，气温逐渐下降，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461E81-7D45-4EA1-BEC3-3745D9ED6CC5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节气简介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809006-50A2-4458-B815-5389E474F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3459" y="3281144"/>
            <a:ext cx="4616646" cy="2308324"/>
          </a:xfrm>
          <a:prstGeom prst="rect">
            <a:avLst/>
          </a:prstGeom>
        </p:spPr>
      </p:pic>
    </p:spTree>
    <p:extLst>
      <p:ext uri="{BB962C8B-B14F-4D97-AF65-F5344CB8AC3E}">
        <p14:creationId val="2832835534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7EE45BA-B942-48BC-AEA2-F9C974F2ECA2}"/>
              </a:ext>
            </a:extLst>
          </p:cNvPr>
          <p:cNvSpPr/>
          <p:nvPr/>
        </p:nvSpPr>
        <p:spPr>
          <a:xfrm>
            <a:off x="8317083" y="3407254"/>
            <a:ext cx="2621280" cy="2562141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pPr>
              <a:buClr>
                <a:srgbClr val="941C08"/>
              </a:buClr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到了立秋，梧桐树开始落叶，因此有“落叶知秋”的成语。从文字角度来看，“秋”字由禾与火字组成，是禾谷成熟的意思。秋季是天气由热转凉，再由凉转寒的过渡性季节。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D3B84E-51CC-4D1B-86F4-4FD39DAF1730}"/>
              </a:ext>
            </a:extLst>
          </p:cNvPr>
          <p:cNvSpPr/>
          <p:nvPr/>
        </p:nvSpPr>
        <p:spPr>
          <a:xfrm>
            <a:off x="921190" y="3404095"/>
            <a:ext cx="2011680" cy="262426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pPr>
              <a:buClr>
                <a:srgbClr val="941C08"/>
              </a:buClr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秋色立秋”到了，但并不是秋天的气候已经到来了。划分气候季节要根据“候平均温度”，即当地连续5日的平均温度在22℃以下，才算真正秋天的时节。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B63F60-BEAF-4200-9C16-755869E53C84}"/>
              </a:ext>
            </a:extLst>
          </p:cNvPr>
          <p:cNvSpPr/>
          <p:nvPr/>
        </p:nvSpPr>
        <p:spPr>
          <a:xfrm>
            <a:off x="3911008" y="3421678"/>
            <a:ext cx="3840480" cy="2570516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vert="eaVert" wrap="square">
            <a:spAutoFit/>
          </a:bodyPr>
          <a:lstStyle/>
          <a:p>
            <a:pPr>
              <a:buClr>
                <a:srgbClr val="941C08"/>
              </a:buClr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国地域辽阔，虽各地气候有差别，但此时大部分地区仍未进入秋天气候，况且每年大热三伏天的末伏还在立秋后第3日。尤其是中国南方此节气内还是夏暑之时，同时由于台风雨季节渐去了，气温更酷热，因而中国医学对从立秋起至秋分前这段日子称之为“长夏”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D1BE61-D410-41FD-A417-2B45E4628258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节气简介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B1A813-4534-4F01-BB08-9689DC837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88095"/>
          <a:stretch>
            <a:fillRect/>
          </a:stretch>
        </p:blipFill>
        <p:spPr>
          <a:xfrm>
            <a:off x="952593" y="1404249"/>
            <a:ext cx="10243267" cy="1829625"/>
          </a:xfrm>
          <a:prstGeom prst="rect">
            <a:avLst/>
          </a:prstGeom>
        </p:spPr>
      </p:pic>
    </p:spTree>
    <p:extLst>
      <p:ext uri="{BB962C8B-B14F-4D97-AF65-F5344CB8AC3E}">
        <p14:creationId val="4199495664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106BA52-0C23-4913-AEBB-91B74C2034D7}"/>
              </a:ext>
            </a:extLst>
          </p:cNvPr>
          <p:cNvSpPr/>
          <p:nvPr/>
        </p:nvSpPr>
        <p:spPr>
          <a:xfrm>
            <a:off x="1547446" y="4463900"/>
            <a:ext cx="9566029" cy="14630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夜晚观天时能看到北斗星的斗柄指向天干“申”(西南)的方向。交立秋的那一天，正是农历的七月，七月也正是“申月”。立秋之时太阳处在赤纬+16°19'，比起夏至那天的+23°26'已经向南偏了不少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76428A-C381-4880-9779-4D2D327806FC}"/>
              </a:ext>
            </a:extLst>
          </p:cNvPr>
          <p:cNvSpPr/>
          <p:nvPr/>
        </p:nvSpPr>
        <p:spPr>
          <a:xfrm>
            <a:off x="1549426" y="1896547"/>
            <a:ext cx="3219126" cy="2834640"/>
          </a:xfrm>
          <a:prstGeom prst="rect">
            <a:avLst/>
          </a:prstGeom>
          <a:ln>
            <a:solidFill>
              <a:srgbClr val="941C0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立秋时，北斗指向西南。太阳黄经为135°。于公历8月07－09日交节。在立秋节气期间，太阳从巨蟹座运行到狮子座（黄经135°）。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4CB1A5-C104-4BFD-A168-3794981D2DCE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节气简介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4D267D-8F17-4C10-827A-9EF67F893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974" t="57436"/>
          <a:stretch>
            <a:fillRect/>
          </a:stretch>
        </p:blipFill>
        <p:spPr>
          <a:xfrm>
            <a:off x="6307658" y="1863969"/>
            <a:ext cx="4805817" cy="2422076"/>
          </a:xfrm>
          <a:prstGeom prst="rect">
            <a:avLst/>
          </a:prstGeom>
        </p:spPr>
      </p:pic>
    </p:spTree>
    <p:extLst>
      <p:ext uri="{BB962C8B-B14F-4D97-AF65-F5344CB8AC3E}">
        <p14:creationId val="2716849161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A2E4640-63FA-4E67-B7B4-9AD44E4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0" l="21340" r="117" t="-180"/>
          <a:stretch>
            <a:fillRect/>
          </a:stretch>
        </p:blipFill>
        <p:spPr>
          <a:xfrm>
            <a:off x="4227" y="-61994"/>
            <a:ext cx="12254932" cy="77389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7B2B4C-586A-465B-96E4-AD50E397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524" y="2889123"/>
            <a:ext cx="5913018" cy="36264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D00443-26C1-47EC-97F2-6ACE7D1B7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1691" y="3729562"/>
            <a:ext cx="3172329" cy="2655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FFEBE-E20A-4B96-B51C-61EF3DF0E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157"/>
          <a:stretch>
            <a:fillRect/>
          </a:stretch>
        </p:blipFill>
        <p:spPr>
          <a:xfrm>
            <a:off x="-16918" y="-47792"/>
            <a:ext cx="12271802" cy="768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87CBE-5537-44AB-A937-E75636BAD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3126" y="-232475"/>
            <a:ext cx="4438508" cy="84844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596600-8BCD-49F2-BBFB-82E55E802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332" y="4916233"/>
            <a:ext cx="3677532" cy="2785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202E1E-922A-49A6-A951-771AB8780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0624" y="-56035"/>
            <a:ext cx="9039574" cy="7760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3E1EC-04C0-4977-AE2B-5547FA6325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0182"/>
          <a:stretch>
            <a:fillRect/>
          </a:stretch>
        </p:blipFill>
        <p:spPr>
          <a:xfrm>
            <a:off x="-69440" y="-56500"/>
            <a:ext cx="12388880" cy="7760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8906D-9239-43BA-8121-A6DC25B97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421" l="1" r="75317" t="1"/>
          <a:stretch>
            <a:fillRect/>
          </a:stretch>
        </p:blipFill>
        <p:spPr>
          <a:xfrm>
            <a:off x="6727843" y="1276484"/>
            <a:ext cx="1540642" cy="9088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F9B24D-0623-48A9-B247-6E16BAFC0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039" t="55717"/>
          <a:stretch>
            <a:fillRect/>
          </a:stretch>
        </p:blipFill>
        <p:spPr>
          <a:xfrm>
            <a:off x="7574872" y="2293620"/>
            <a:ext cx="1540642" cy="782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BA0289-E4A9-4C78-9AF8-8E0B5914B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1459" y="1931359"/>
            <a:ext cx="1195853" cy="11991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D7A124F-05AB-412D-AF60-1C5C5CA221D5}"/>
              </a:ext>
            </a:extLst>
          </p:cNvPr>
          <p:cNvSpPr txBox="1"/>
          <p:nvPr/>
        </p:nvSpPr>
        <p:spPr>
          <a:xfrm>
            <a:off x="2691033" y="3598671"/>
            <a:ext cx="3840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en-US" kumimoji="1" lang="zh-CN" sz="7200">
                <a:solidFill>
                  <a:srgbClr val="AF2414"/>
                </a:solidFill>
                <a:cs typeface="+mn-ea"/>
                <a:sym typeface="+mn-lt"/>
              </a:rPr>
              <a:t>节气特点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3EF1AF-CEDA-4EE4-ACC3-0043609121E5}"/>
              </a:ext>
            </a:extLst>
          </p:cNvPr>
          <p:cNvSpPr txBox="1"/>
          <p:nvPr/>
        </p:nvSpPr>
        <p:spPr>
          <a:xfrm>
            <a:off x="2852908" y="2222939"/>
            <a:ext cx="2431673" cy="8229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dist"/>
            <a:r>
              <a:rPr altLang="zh-CN" kumimoji="1" lang="en-US" sz="4800">
                <a:solidFill>
                  <a:srgbClr val="AF2414"/>
                </a:solidFill>
                <a:cs typeface="+mn-ea"/>
                <a:sym typeface="+mn-lt"/>
              </a:rPr>
              <a:t>PART02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D142D32-C383-4930-AD9E-1225651A6AA0}"/>
              </a:ext>
            </a:extLst>
          </p:cNvPr>
          <p:cNvCxnSpPr/>
          <p:nvPr/>
        </p:nvCxnSpPr>
        <p:spPr>
          <a:xfrm>
            <a:off x="2977598" y="3525597"/>
            <a:ext cx="1570590" cy="0"/>
          </a:xfrm>
          <a:prstGeom prst="line">
            <a:avLst/>
          </a:prstGeom>
          <a:ln>
            <a:solidFill>
              <a:srgbClr val="AF24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60589343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fill="hold" grpId="0" id="6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67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6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7997DB1-2275-45AD-B9E4-DBDC96F50728}"/>
              </a:ext>
            </a:extLst>
          </p:cNvPr>
          <p:cNvSpPr/>
          <p:nvPr/>
        </p:nvSpPr>
        <p:spPr>
          <a:xfrm>
            <a:off x="1238882" y="1555436"/>
            <a:ext cx="998797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天气依然很热，立秋之后仍有一“伏”，“秋老虎”依然存在。因此仍旧要注意防暑。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281276-1118-41B4-A516-18D49110BF1D}"/>
              </a:ext>
            </a:extLst>
          </p:cNvPr>
          <p:cNvSpPr/>
          <p:nvPr/>
        </p:nvSpPr>
        <p:spPr>
          <a:xfrm>
            <a:off x="1188662" y="3127337"/>
            <a:ext cx="5146823" cy="301752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buClr>
                <a:srgbClr val="941C08"/>
              </a:buClr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秋来最早的黑龙江和新疆北部地区也要到8月中旬入秋，北京地区的白昼也因此缩短到了14小时04分（夏至日是15小时）。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B8726D-5204-4DA3-9FAD-0BB59E92DB36}"/>
              </a:ext>
            </a:extLst>
          </p:cNvPr>
          <p:cNvSpPr txBox="1"/>
          <p:nvPr/>
        </p:nvSpPr>
        <p:spPr>
          <a:xfrm>
            <a:off x="1238882" y="473991"/>
            <a:ext cx="22406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3600">
                <a:solidFill>
                  <a:srgbClr val="941C08"/>
                </a:solidFill>
                <a:cs typeface="+mn-ea"/>
                <a:sym typeface="+mn-lt"/>
              </a:rPr>
              <a:t>气候特点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3E2DE10-86FF-4E1E-933C-F46C364032A2}"/>
              </a:ext>
            </a:extLst>
          </p:cNvPr>
          <p:cNvCxnSpPr/>
          <p:nvPr/>
        </p:nvCxnSpPr>
        <p:spPr>
          <a:xfrm flipH="1">
            <a:off x="1238883" y="3004457"/>
            <a:ext cx="9864546" cy="66897"/>
          </a:xfrm>
          <a:prstGeom prst="line">
            <a:avLst/>
          </a:prstGeom>
          <a:ln>
            <a:solidFill>
              <a:srgbClr val="941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5CEFF9DC-9944-407F-8358-DCF2CDD76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11143" y="2876031"/>
            <a:ext cx="3387018" cy="338701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A165A61-7C57-429B-A41A-28835DBD7CEF}"/>
              </a:ext>
            </a:extLst>
          </p:cNvPr>
          <p:cNvCxnSpPr/>
          <p:nvPr/>
        </p:nvCxnSpPr>
        <p:spPr>
          <a:xfrm flipH="1">
            <a:off x="6444344" y="2496279"/>
            <a:ext cx="6241" cy="3490864"/>
          </a:xfrm>
          <a:prstGeom prst="line">
            <a:avLst/>
          </a:prstGeom>
          <a:ln>
            <a:solidFill>
              <a:srgbClr val="941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09752347"/>
      </p:ext>
    </p:extLst>
  </p:cSld>
  <p:clrMapOvr>
    <a:masterClrMapping/>
  </p:clrMapOvr>
  <mc:AlternateContent>
    <mc:Choice Requires="p15">
      <p:transition advTm="3000" p14:dur="3000" spd="slow">
        <p15:prstTrans prst="curtains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58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 panose="020f0302020204030204"/>
        <a:ea typeface="字体视界-NEW书院体"/>
        <a:cs typeface="Arial"/>
      </a:majorFont>
      <a:minorFont>
        <a:latin typeface="字体视界-NEW书院体" panose="020f0302020204030204"/>
        <a:ea typeface="字体视界-NEW书院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71</Paragraphs>
  <Slides>20</Slides>
  <Notes>13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7">
      <vt:lpstr>Arial</vt:lpstr>
      <vt:lpstr>字体视界-NEW书院体</vt:lpstr>
      <vt:lpstr>Calibri Light</vt:lpstr>
      <vt:lpstr>Calibri</vt:lpstr>
      <vt:lpstr>等线 Light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2021-08-22T11:58:19Z</dcterms:created>
  <cp:lastPrinted>2021-08-22T11:58:19Z</cp:lastPrinted>
  <dcterms:modified xsi:type="dcterms:W3CDTF">2021-08-22T05:50:49Z</dcterms:modified>
  <cp:revision>1</cp:revision>
</cp:coreProperties>
</file>