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331" r:id="rId8"/>
    <p:sldId id="332" r:id="rId9"/>
    <p:sldId id="333" r:id="rId10"/>
    <p:sldId id="259" r:id="rId11"/>
    <p:sldId id="264" r:id="rId12"/>
    <p:sldId id="334" r:id="rId13"/>
    <p:sldId id="335" r:id="rId14"/>
    <p:sldId id="336" r:id="rId15"/>
    <p:sldId id="337" r:id="rId16"/>
    <p:sldId id="338" r:id="rId17"/>
    <p:sldId id="260" r:id="rId18"/>
    <p:sldId id="265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261" r:id="rId28"/>
    <p:sldId id="266" r:id="rId29"/>
    <p:sldId id="347" r:id="rId30"/>
    <p:sldId id="262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4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7E707-201D-423A-8C7B-C6BD84BA8D13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7E66-B80E-4DD0-996F-272E96C4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269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56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934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248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265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085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1887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864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6797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928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148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111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4989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6525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505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992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519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011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183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265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600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804935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96A61-2767-4413-A3D0-EF29408D6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79C001-36F8-4F0F-B19F-90429C64C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C5FCF4-82CA-41E5-BF25-24A93AD3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80583C-CC71-4F28-B704-272548E5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D11AF9-C0C6-4D7D-A3BB-004E25D2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2161803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5F5F7-BAC9-40C3-8D25-9762A0EE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A691DC-88C1-47EE-85B4-4D9938B53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55608F-BF69-44C1-AE65-84522239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D1BF43-4B96-4BA4-99CE-5006B376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C0143-25D0-473A-A78E-326F79E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1358763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B3A196-9C95-4BF8-8CCC-A92D495AD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2B5C33-0513-484A-AA5B-606E9FB0D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10D8-673B-4087-BE0C-998D580C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A124A2-B1CD-4218-84A3-703F9A47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46DF71-A973-4401-BB86-6C887ECA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3489012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17077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452964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307486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33921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70871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393768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3419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24716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1146D-EE93-44B7-9EAC-79BFA179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7DF734-8A60-4D15-99C4-230EB136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72AB2F-331F-4165-9186-7622BA7B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F16773-5320-413B-A975-ABE97AEA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99EA60-4B64-43B4-88C0-866ADC9D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8204111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296758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845097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1316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C8FDF-4B46-41DB-A9D8-48AD15A3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6324C0-24CC-4391-B158-8944161D6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784960-5623-47E6-A0BF-E0647C7D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D05C3-1531-4EEF-88DB-431C17B2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75CAE-2FE6-454E-8024-E25EA7B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4842031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CF5FC-3A87-40DD-ACBF-72E3C4F7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134D1-B8A1-473B-8417-2B628F4A1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C6F962-C41D-41D5-AA93-CBDC238DD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00C0F4-959A-4CB7-8388-46E13CD7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5C27D4-C846-4F94-B4B9-17A46F13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C52FC9-D561-46D3-B4EA-CD41FF6E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4802821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60C9C-EA39-430D-902A-CB3CC233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250ACD-2984-4358-BD81-744BA68F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7B2729-5D04-4071-989B-11677BC2F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8B22D0-E301-40D5-B1E1-EBC1D4838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F69C36-B5A2-48D0-9DBE-063686C1B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209ACA-0A31-4564-BB4F-832A3ECF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0584EE-ED15-4DEC-B9DB-043EA389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B80EBA-9C28-4F9C-A98A-E6B0E689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2318040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63AC6-543A-4CEA-97F8-9FDBC31F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F38F7C-C77E-4AB5-8365-A24DE004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22700D-6896-4FB5-BDD9-6D34194C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E6A80A-638C-4CAE-9D6F-84BA2974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3487374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48ADE8-57B9-4B4A-9A18-7B9EADEF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37BFDB-504E-44A0-ABBA-7ABCB17E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CE9C53-451B-4C5B-A99D-5EECF275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4767911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942B7-3FF6-4501-BF51-A5163638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74DDD-2545-47D6-8DDF-79C6C23BF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56FEC7-849F-47D5-86E4-0D813E43B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6880CC-A7FE-4486-B4A4-AD9FD2F3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6FF8A0-E540-4BDF-93C5-B70651DE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2FEC8B-79FB-411C-86F9-C9946A6D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767071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B80E-FBA5-48AA-B116-F0503381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EC7CC8-F4C0-4818-A3BD-1D0E0BE18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5374F5-5CF5-4478-B192-8DA77703F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F01896-1EAA-4DEF-96AB-E1A61B1A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6D301B-112E-47FB-9A37-F16844AB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43ECD-C1CE-4BED-8A8C-7F8A19FD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6187414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E923B2-AA28-460C-8B94-ED79C50D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5EB225-5172-4C8F-A7B0-D2B9BAB5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179355-6E9F-4DDF-B9DA-E4C1BF218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4FB7-0C04-416F-B2D4-B1D55FDDE65C}" type="datetimeFigureOut">
              <a:rPr lang="zh-CN" altLang="en-US" smtClean="0"/>
              <a:t>2020/7/18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C1C848-6350-404C-8B68-0A8A11A89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C5691-E6C3-448F-9641-26B14FE19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F74C-7539-4229-BE35-B6A9D5E1A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410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advClick="0" p14:dur="0"/>
    </mc:Choice>
    <mc:Fallback>
      <p:transition advClick="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89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9.png" Type="http://schemas.openxmlformats.org/officeDocument/2006/relationships/image"/><Relationship Id="rId5" Target="../tags/tag1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D80355-26F1-4844-A21C-ED74FC3B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883" l="45470" r="10069" t="8978"/>
          <a:stretch>
            <a:fillRect/>
          </a:stretch>
        </p:blipFill>
        <p:spPr>
          <a:xfrm>
            <a:off x="5287089" y="254000"/>
            <a:ext cx="5933918" cy="63157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0E0EDF-B981-4774-9EB0-422BE368A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818" l="55895" r="27890" t="18189"/>
          <a:stretch>
            <a:fillRect/>
          </a:stretch>
        </p:blipFill>
        <p:spPr>
          <a:xfrm>
            <a:off x="6814657" y="1154526"/>
            <a:ext cx="1977004" cy="30166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A04BD5-5AC9-4DA3-807B-7CF35485C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0486" l="75826" r="10069" t="50000"/>
          <a:stretch>
            <a:fillRect/>
          </a:stretch>
        </p:blipFill>
        <p:spPr>
          <a:xfrm>
            <a:off x="9244668" y="3431630"/>
            <a:ext cx="1719745" cy="20238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6B1070-08E7-4C9A-BB29-5B151C3D5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57890" t="25807"/>
          <a:stretch>
            <a:fillRect/>
          </a:stretch>
        </p:blipFill>
        <p:spPr>
          <a:xfrm>
            <a:off x="0" y="1770077"/>
            <a:ext cx="5134062" cy="50875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696D7F-72DF-4AE0-90A2-78380427E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42180" l="64206" r="26752" t="43239"/>
          <a:stretch>
            <a:fillRect/>
          </a:stretch>
        </p:blipFill>
        <p:spPr>
          <a:xfrm>
            <a:off x="7842281" y="2883488"/>
            <a:ext cx="1102407" cy="9998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87C8B1-82B4-444C-86D5-EB4A0E162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50006" l="20937" r="15104" t="25801"/>
          <a:stretch>
            <a:fillRect/>
          </a:stretch>
        </p:blipFill>
        <p:spPr>
          <a:xfrm>
            <a:off x="449338" y="367965"/>
            <a:ext cx="3398762" cy="7230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492442-9C77-4B1B-B721-4D977C52DE1F}"/>
              </a:ext>
            </a:extLst>
          </p:cNvPr>
          <p:cNvSpPr txBox="1"/>
          <p:nvPr/>
        </p:nvSpPr>
        <p:spPr>
          <a:xfrm>
            <a:off x="5264002" y="4503145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7200">
                <a:solidFill>
                  <a:srgbClr val="134E6C"/>
                </a:solidFill>
                <a:cs typeface="+mn-ea"/>
                <a:sym typeface="+mn-lt"/>
              </a:rPr>
              <a:t>决定高度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119E6F-9526-441B-BEB8-F6B275BCFB5F}"/>
              </a:ext>
            </a:extLst>
          </p:cNvPr>
          <p:cNvSpPr txBox="1"/>
          <p:nvPr/>
        </p:nvSpPr>
        <p:spPr>
          <a:xfrm>
            <a:off x="10326253" y="5908849"/>
            <a:ext cx="15957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134E6C"/>
                </a:solidFill>
                <a:cs typeface="+mn-ea"/>
                <a:sym typeface="+mn-lt"/>
              </a:rPr>
              <a:t>演讲人：优页PPT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61ADB2-E40D-448D-8CA4-7443B69D5734}"/>
              </a:ext>
            </a:extLst>
          </p:cNvPr>
          <p:cNvSpPr txBox="1"/>
          <p:nvPr/>
        </p:nvSpPr>
        <p:spPr>
          <a:xfrm>
            <a:off x="10327854" y="6200426"/>
            <a:ext cx="15243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134E6C"/>
                </a:solidFill>
                <a:cs typeface="+mn-ea"/>
                <a:sym typeface="+mn-lt"/>
              </a:rPr>
              <a:t>时间：202X.6.10</a:t>
            </a:r>
          </a:p>
        </p:txBody>
      </p:sp>
    </p:spTree>
    <p:extLst>
      <p:ext uri="{BB962C8B-B14F-4D97-AF65-F5344CB8AC3E}">
        <p14:creationId val="133162890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2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114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二、smart 管理原则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FDDD5B9-1F3A-4CBF-9C99-75527FB8F0E1}"/>
              </a:ext>
            </a:extLst>
          </p:cNvPr>
          <p:cNvSpPr/>
          <p:nvPr/>
        </p:nvSpPr>
        <p:spPr>
          <a:xfrm>
            <a:off x="553270" y="1385054"/>
            <a:ext cx="38214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（Specific）—— 明确性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074644-2270-4A32-A4CB-FDE3F63993A9}"/>
              </a:ext>
            </a:extLst>
          </p:cNvPr>
          <p:cNvSpPr/>
          <p:nvPr/>
        </p:nvSpPr>
        <p:spPr>
          <a:xfrm>
            <a:off x="1972870" y="2247462"/>
            <a:ext cx="2577007" cy="432605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82007" lIns="398272" numCol="1" rIns="398272" spcCol="1270" spcFirstLastPara="0" tIns="2565738" vert="horz" wrap="square">
            <a:noAutofit/>
          </a:bodyPr>
          <a:lstStyle/>
          <a:p>
            <a:pPr algn="ctr" defTabSz="2489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600">
              <a:cs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6AFB3E6-8B5D-497D-B399-84FAFA235117}"/>
              </a:ext>
            </a:extLst>
          </p:cNvPr>
          <p:cNvSpPr/>
          <p:nvPr/>
        </p:nvSpPr>
        <p:spPr>
          <a:xfrm>
            <a:off x="4818659" y="2247462"/>
            <a:ext cx="2577007" cy="432605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82007" lIns="398272" numCol="1" rIns="398272" spcCol="1270" spcFirstLastPara="0" tIns="2565738" vert="horz" wrap="square">
            <a:noAutofit/>
          </a:bodyPr>
          <a:lstStyle/>
          <a:p>
            <a:pPr algn="ctr" defTabSz="2489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600">
              <a:cs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78E642-95CA-461B-9031-859BD7684AB2}"/>
              </a:ext>
            </a:extLst>
          </p:cNvPr>
          <p:cNvSpPr/>
          <p:nvPr/>
        </p:nvSpPr>
        <p:spPr>
          <a:xfrm>
            <a:off x="7664446" y="2247462"/>
            <a:ext cx="2577007" cy="432605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82007" lIns="398272" numCol="1" rIns="398272" spcCol="1270" spcFirstLastPara="0" tIns="2565738" vert="horz" wrap="square">
            <a:noAutofit/>
          </a:bodyPr>
          <a:lstStyle/>
          <a:p>
            <a:pPr algn="ctr" defTabSz="2489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600">
              <a:cs typeface="+mn-ea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4A8FBB1-5055-41DF-86EA-363802E326DD}"/>
              </a:ext>
            </a:extLst>
          </p:cNvPr>
          <p:cNvGrpSpPr/>
          <p:nvPr/>
        </p:nvGrpSpPr>
        <p:grpSpPr>
          <a:xfrm>
            <a:off x="2722155" y="2532708"/>
            <a:ext cx="1078439" cy="1216798"/>
            <a:chOff x="1784572" y="1862891"/>
            <a:chExt cx="2006156" cy="226353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AA008B4-C28F-40F8-A547-BEB3CE8B16F9}"/>
                </a:ext>
              </a:extLst>
            </p:cNvPr>
            <p:cNvSpPr/>
            <p:nvPr/>
          </p:nvSpPr>
          <p:spPr bwMode="auto">
            <a:xfrm rot="5400000">
              <a:off x="1655881" y="1991582"/>
              <a:ext cx="2263538" cy="200615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E19367C-BEA2-41E4-95EF-72F1EA465C18}"/>
                </a:ext>
              </a:extLst>
            </p:cNvPr>
            <p:cNvSpPr/>
            <p:nvPr/>
          </p:nvSpPr>
          <p:spPr bwMode="auto">
            <a:xfrm rot="5400000">
              <a:off x="1902173" y="2209866"/>
              <a:ext cx="1770954" cy="156958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16200000" scaled="0"/>
            </a:gra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FE61EFD-64E1-4DF3-91EA-083C4190165B}"/>
              </a:ext>
            </a:extLst>
          </p:cNvPr>
          <p:cNvGrpSpPr/>
          <p:nvPr/>
        </p:nvGrpSpPr>
        <p:grpSpPr>
          <a:xfrm>
            <a:off x="5567941" y="2532708"/>
            <a:ext cx="1078439" cy="1216798"/>
            <a:chOff x="1784572" y="1862891"/>
            <a:chExt cx="2006156" cy="226353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219E877-6F74-4265-A756-D5216C81CB5D}"/>
                </a:ext>
              </a:extLst>
            </p:cNvPr>
            <p:cNvSpPr/>
            <p:nvPr/>
          </p:nvSpPr>
          <p:spPr bwMode="auto">
            <a:xfrm rot="5400000">
              <a:off x="1655881" y="1991582"/>
              <a:ext cx="2263538" cy="200615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0A3B1F9-EA99-45BA-A1A1-BB8FE5420877}"/>
                </a:ext>
              </a:extLst>
            </p:cNvPr>
            <p:cNvSpPr/>
            <p:nvPr/>
          </p:nvSpPr>
          <p:spPr bwMode="auto">
            <a:xfrm rot="5400000">
              <a:off x="1902173" y="2209866"/>
              <a:ext cx="1770954" cy="156958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16200000" scaled="0"/>
            </a:gra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88233FF-DF69-4E0D-B984-D7068F037985}"/>
              </a:ext>
            </a:extLst>
          </p:cNvPr>
          <p:cNvGrpSpPr/>
          <p:nvPr/>
        </p:nvGrpSpPr>
        <p:grpSpPr>
          <a:xfrm>
            <a:off x="8413730" y="2532708"/>
            <a:ext cx="1078439" cy="1216798"/>
            <a:chOff x="1784572" y="1862891"/>
            <a:chExt cx="2006156" cy="226353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5274CBDC-041D-49C0-A89A-C87FB5241B44}"/>
                </a:ext>
              </a:extLst>
            </p:cNvPr>
            <p:cNvSpPr/>
            <p:nvPr/>
          </p:nvSpPr>
          <p:spPr bwMode="auto">
            <a:xfrm rot="5400000">
              <a:off x="1655881" y="1991582"/>
              <a:ext cx="2263538" cy="200615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8D092A38-C9B7-4EBB-A3AA-850410997A62}"/>
                </a:ext>
              </a:extLst>
            </p:cNvPr>
            <p:cNvSpPr/>
            <p:nvPr/>
          </p:nvSpPr>
          <p:spPr bwMode="auto">
            <a:xfrm rot="5400000">
              <a:off x="1902173" y="2209866"/>
              <a:ext cx="1770954" cy="156958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16200000" scaled="0"/>
            </a:gra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CC2E2E4-06E7-4C00-A1EF-CD1FB487EE3D}"/>
              </a:ext>
            </a:extLst>
          </p:cNvPr>
          <p:cNvGrpSpPr/>
          <p:nvPr/>
        </p:nvGrpSpPr>
        <p:grpSpPr>
          <a:xfrm>
            <a:off x="3078091" y="2958878"/>
            <a:ext cx="359311" cy="356596"/>
            <a:chOff x="7078908" y="5461438"/>
            <a:chExt cx="430461" cy="427208"/>
          </a:xfrm>
          <a:solidFill>
            <a:srgbClr val="134E6C"/>
          </a:solidFill>
        </p:grpSpPr>
        <p:sp>
          <p:nvSpPr>
            <p:cNvPr id="38" name="Freeform 236">
              <a:extLst>
                <a:ext uri="{FF2B5EF4-FFF2-40B4-BE49-F238E27FC236}">
                  <a16:creationId xmlns:a16="http://schemas.microsoft.com/office/drawing/2014/main" id="{F1687172-9B29-479A-9855-7DB56697FBD9}"/>
                </a:ext>
              </a:extLst>
            </p:cNvPr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gdLst>
                <a:gd fmla="*/ 84 w 163" name="T0"/>
                <a:gd fmla="*/ 129 h 163" name="T1"/>
                <a:gd fmla="*/ 46 w 163" name="T2"/>
                <a:gd fmla="*/ 50 h 163" name="T3"/>
                <a:gd fmla="*/ 81 w 163" name="T4"/>
                <a:gd fmla="*/ 34 h 163" name="T5"/>
                <a:gd fmla="*/ 127 w 163" name="T6"/>
                <a:gd fmla="*/ 89 h 163" name="T7"/>
                <a:gd fmla="*/ 147 w 163" name="T8"/>
                <a:gd fmla="*/ 94 h 163" name="T9"/>
                <a:gd fmla="*/ 162 w 163" name="T10"/>
                <a:gd fmla="*/ 86 h 163" name="T11"/>
                <a:gd fmla="*/ 162 w 163" name="T12"/>
                <a:gd fmla="*/ 70 h 163" name="T13"/>
                <a:gd fmla="*/ 144 w 163" name="T14"/>
                <a:gd fmla="*/ 59 h 163" name="T15"/>
                <a:gd fmla="*/ 154 w 163" name="T16"/>
                <a:gd fmla="*/ 45 h 163" name="T17"/>
                <a:gd fmla="*/ 145 w 163" name="T18"/>
                <a:gd fmla="*/ 32 h 163" name="T19"/>
                <a:gd fmla="*/ 125 w 163" name="T20"/>
                <a:gd fmla="*/ 30 h 163" name="T21"/>
                <a:gd fmla="*/ 126 w 163" name="T22"/>
                <a:gd fmla="*/ 13 h 163" name="T23"/>
                <a:gd fmla="*/ 112 w 163" name="T24"/>
                <a:gd fmla="*/ 6 h 163" name="T25"/>
                <a:gd fmla="*/ 93 w 163" name="T26"/>
                <a:gd fmla="*/ 15 h 163" name="T27"/>
                <a:gd fmla="*/ 86 w 163" name="T28"/>
                <a:gd fmla="*/ 0 h 163" name="T29"/>
                <a:gd fmla="*/ 70 w 163" name="T30"/>
                <a:gd fmla="*/ 1 h 163" name="T31"/>
                <a:gd fmla="*/ 58 w 163" name="T32"/>
                <a:gd fmla="*/ 18 h 163" name="T33"/>
                <a:gd fmla="*/ 44 w 163" name="T34"/>
                <a:gd fmla="*/ 9 h 163" name="T35"/>
                <a:gd fmla="*/ 31 w 163" name="T36"/>
                <a:gd fmla="*/ 17 h 163" name="T37"/>
                <a:gd fmla="*/ 31 w 163" name="T38"/>
                <a:gd fmla="*/ 36 h 163" name="T39"/>
                <a:gd fmla="*/ 15 w 163" name="T40"/>
                <a:gd fmla="*/ 33 h 163" name="T41"/>
                <a:gd fmla="*/ 8 w 163" name="T42"/>
                <a:gd fmla="*/ 47 h 163" name="T43"/>
                <a:gd fmla="*/ 18 w 163" name="T44"/>
                <a:gd fmla="*/ 59 h 163" name="T45"/>
                <a:gd fmla="*/ 0 w 163" name="T46"/>
                <a:gd fmla="*/ 73 h 163" name="T47"/>
                <a:gd fmla="*/ 0 w 163" name="T48"/>
                <a:gd fmla="*/ 88 h 163" name="T49"/>
                <a:gd fmla="*/ 15 w 163" name="T50"/>
                <a:gd fmla="*/ 94 h 163" name="T51"/>
                <a:gd fmla="*/ 6 w 163" name="T52"/>
                <a:gd fmla="*/ 114 h 163" name="T53"/>
                <a:gd fmla="*/ 15 w 163" name="T54"/>
                <a:gd fmla="*/ 128 h 163" name="T55"/>
                <a:gd fmla="*/ 30 w 163" name="T56"/>
                <a:gd fmla="*/ 125 h 163" name="T57"/>
                <a:gd fmla="*/ 33 w 163" name="T58"/>
                <a:gd fmla="*/ 148 h 163" name="T59"/>
                <a:gd fmla="*/ 47 w 163" name="T60"/>
                <a:gd fmla="*/ 155 h 163" name="T61"/>
                <a:gd fmla="*/ 59 w 163" name="T62"/>
                <a:gd fmla="*/ 145 h 163" name="T63"/>
                <a:gd fmla="*/ 72 w 163" name="T64"/>
                <a:gd fmla="*/ 163 h 163" name="T65"/>
                <a:gd fmla="*/ 88 w 163" name="T66"/>
                <a:gd fmla="*/ 162 h 163" name="T67"/>
                <a:gd fmla="*/ 94 w 163" name="T68"/>
                <a:gd fmla="*/ 148 h 163" name="T69"/>
                <a:gd fmla="*/ 89 w 163" name="T70"/>
                <a:gd fmla="*/ 128 h 1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63" w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39" name="Freeform 237">
              <a:extLst>
                <a:ext uri="{FF2B5EF4-FFF2-40B4-BE49-F238E27FC236}">
                  <a16:creationId xmlns:a16="http://schemas.microsoft.com/office/drawing/2014/main" id="{742FFBE8-4B78-456F-BA20-649B3AC3069A}"/>
                </a:ext>
              </a:extLst>
            </p:cNvPr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gdLst>
                <a:gd fmla="*/ 122 w 122" name="T0"/>
                <a:gd fmla="*/ 101 h 122" name="T1"/>
                <a:gd fmla="*/ 119 w 122" name="T2"/>
                <a:gd fmla="*/ 94 h 122" name="T3"/>
                <a:gd fmla="*/ 67 w 122" name="T4"/>
                <a:gd fmla="*/ 43 h 122" name="T5"/>
                <a:gd fmla="*/ 58 w 122" name="T6"/>
                <a:gd fmla="*/ 12 h 122" name="T7"/>
                <a:gd fmla="*/ 23 w 122" name="T8"/>
                <a:gd fmla="*/ 5 h 122" name="T9"/>
                <a:gd fmla="*/ 41 w 122" name="T10"/>
                <a:gd fmla="*/ 23 h 122" name="T11"/>
                <a:gd fmla="*/ 41 w 122" name="T12"/>
                <a:gd fmla="*/ 29 h 122" name="T13"/>
                <a:gd fmla="*/ 29 w 122" name="T14"/>
                <a:gd fmla="*/ 41 h 122" name="T15"/>
                <a:gd fmla="*/ 23 w 122" name="T16"/>
                <a:gd fmla="*/ 41 h 122" name="T17"/>
                <a:gd fmla="*/ 5 w 122" name="T18"/>
                <a:gd fmla="*/ 23 h 122" name="T19"/>
                <a:gd fmla="*/ 12 w 122" name="T20"/>
                <a:gd fmla="*/ 58 h 122" name="T21"/>
                <a:gd fmla="*/ 43 w 122" name="T22"/>
                <a:gd fmla="*/ 67 h 122" name="T23"/>
                <a:gd fmla="*/ 94 w 122" name="T24"/>
                <a:gd fmla="*/ 119 h 122" name="T25"/>
                <a:gd fmla="*/ 101 w 122" name="T26"/>
                <a:gd fmla="*/ 122 h 122" name="T27"/>
                <a:gd fmla="*/ 122 w 122" name="T28"/>
                <a:gd fmla="*/ 101 h 1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2" w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29A57DC-88F1-4B49-903F-917014895A7A}"/>
              </a:ext>
            </a:extLst>
          </p:cNvPr>
          <p:cNvGrpSpPr/>
          <p:nvPr/>
        </p:nvGrpSpPr>
        <p:grpSpPr>
          <a:xfrm>
            <a:off x="5881789" y="2913624"/>
            <a:ext cx="447102" cy="447102"/>
            <a:chOff x="5958843" y="2994692"/>
            <a:chExt cx="535637" cy="535637"/>
          </a:xfrm>
          <a:solidFill>
            <a:srgbClr val="134E6C"/>
          </a:solidFill>
        </p:grpSpPr>
        <p:sp>
          <p:nvSpPr>
            <p:cNvPr id="41" name="Freeform 257">
              <a:extLst>
                <a:ext uri="{FF2B5EF4-FFF2-40B4-BE49-F238E27FC236}">
                  <a16:creationId xmlns:a16="http://schemas.microsoft.com/office/drawing/2014/main" id="{FE02D9DA-99AC-4842-B8DE-81B78E69C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gdLst>
                <a:gd fmla="*/ 101 w 118" name="T0"/>
                <a:gd fmla="*/ 91 h 119" name="T1"/>
                <a:gd fmla="*/ 107 w 118" name="T2"/>
                <a:gd fmla="*/ 77 h 119" name="T3"/>
                <a:gd fmla="*/ 23 w 118" name="T4"/>
                <a:gd fmla="*/ 25 h 119" name="T5"/>
                <a:gd fmla="*/ 30 w 118" name="T6"/>
                <a:gd fmla="*/ 25 h 119" name="T7"/>
                <a:gd fmla="*/ 27 w 118" name="T8"/>
                <a:gd fmla="*/ 24 h 119" name="T9"/>
                <a:gd fmla="*/ 21 w 118" name="T10"/>
                <a:gd fmla="*/ 35 h 119" name="T11"/>
                <a:gd fmla="*/ 28 w 118" name="T12"/>
                <a:gd fmla="*/ 33 h 119" name="T13"/>
                <a:gd fmla="*/ 33 w 118" name="T14"/>
                <a:gd fmla="*/ 41 h 119" name="T15"/>
                <a:gd fmla="*/ 25 w 118" name="T16"/>
                <a:gd fmla="*/ 46 h 119" name="T17"/>
                <a:gd fmla="*/ 15 w 118" name="T18"/>
                <a:gd fmla="*/ 54 h 119" name="T19"/>
                <a:gd fmla="*/ 25 w 118" name="T20"/>
                <a:gd fmla="*/ 63 h 119" name="T21"/>
                <a:gd fmla="*/ 40 w 118" name="T22"/>
                <a:gd fmla="*/ 72 h 119" name="T23"/>
                <a:gd fmla="*/ 34 w 118" name="T24"/>
                <a:gd fmla="*/ 89 h 119" name="T25"/>
                <a:gd fmla="*/ 28 w 118" name="T26"/>
                <a:gd fmla="*/ 102 h 119" name="T27"/>
                <a:gd fmla="*/ 25 w 118" name="T28"/>
                <a:gd fmla="*/ 92 h 119" name="T29"/>
                <a:gd fmla="*/ 21 w 118" name="T30"/>
                <a:gd fmla="*/ 70 h 119" name="T31"/>
                <a:gd fmla="*/ 11 w 118" name="T32"/>
                <a:gd fmla="*/ 57 h 119" name="T33"/>
                <a:gd fmla="*/ 34 w 118" name="T34"/>
                <a:gd fmla="*/ 12 h 119" name="T35"/>
                <a:gd fmla="*/ 23 w 118" name="T36"/>
                <a:gd fmla="*/ 20 h 119" name="T37"/>
                <a:gd fmla="*/ 105 w 118" name="T38"/>
                <a:gd fmla="*/ 50 h 119" name="T39"/>
                <a:gd fmla="*/ 98 w 118" name="T40"/>
                <a:gd fmla="*/ 59 h 119" name="T41"/>
                <a:gd fmla="*/ 94 w 118" name="T42"/>
                <a:gd fmla="*/ 64 h 119" name="T43"/>
                <a:gd fmla="*/ 86 w 118" name="T44"/>
                <a:gd fmla="*/ 65 h 119" name="T45"/>
                <a:gd fmla="*/ 76 w 118" name="T46"/>
                <a:gd fmla="*/ 55 h 119" name="T47"/>
                <a:gd fmla="*/ 70 w 118" name="T48"/>
                <a:gd fmla="*/ 60 h 119" name="T49"/>
                <a:gd fmla="*/ 70 w 118" name="T50"/>
                <a:gd fmla="*/ 70 h 119" name="T51"/>
                <a:gd fmla="*/ 57 w 118" name="T52"/>
                <a:gd fmla="*/ 77 h 119" name="T53"/>
                <a:gd fmla="*/ 45 w 118" name="T54"/>
                <a:gd fmla="*/ 58 h 119" name="T55"/>
                <a:gd fmla="*/ 61 w 118" name="T56"/>
                <a:gd fmla="*/ 51 h 119" name="T57"/>
                <a:gd fmla="*/ 63 w 118" name="T58"/>
                <a:gd fmla="*/ 49 h 119" name="T59"/>
                <a:gd fmla="*/ 59 w 118" name="T60"/>
                <a:gd fmla="*/ 48 h 119" name="T61"/>
                <a:gd fmla="*/ 48 w 118" name="T62"/>
                <a:gd fmla="*/ 48 h 119" name="T63"/>
                <a:gd fmla="*/ 50 w 118" name="T64"/>
                <a:gd fmla="*/ 39 h 119" name="T65"/>
                <a:gd fmla="*/ 54 w 118" name="T66"/>
                <a:gd fmla="*/ 38 h 119" name="T67"/>
                <a:gd fmla="*/ 59 w 118" name="T68"/>
                <a:gd fmla="*/ 24 h 119" name="T69"/>
                <a:gd fmla="*/ 75 w 118" name="T70"/>
                <a:gd fmla="*/ 25 h 119" name="T71"/>
                <a:gd fmla="*/ 83 w 118" name="T72"/>
                <a:gd fmla="*/ 20 h 119" name="T73"/>
                <a:gd fmla="*/ 95 w 118" name="T74"/>
                <a:gd fmla="*/ 21 h 119" name="T75"/>
                <a:gd fmla="*/ 105 w 118" name="T76"/>
                <a:gd fmla="*/ 63 h 119" name="T77"/>
                <a:gd fmla="*/ 105 w 118" name="T78"/>
                <a:gd fmla="*/ 70 h 119" name="T79"/>
                <a:gd fmla="*/ 102 w 118" name="T80"/>
                <a:gd fmla="*/ 68 h 119" name="T81"/>
                <a:gd fmla="*/ 105 w 118" name="T82"/>
                <a:gd fmla="*/ 59 h 119" name="T83"/>
                <a:gd fmla="*/ 107 w 118" name="T84"/>
                <a:gd fmla="*/ 50 h 119" name="T85"/>
                <a:gd fmla="*/ 109 w 118" name="T86"/>
                <a:gd fmla="*/ 39 h 119" name="T87"/>
                <a:gd fmla="*/ 86 w 118" name="T88"/>
                <a:gd fmla="*/ 66 h 119" name="T89"/>
                <a:gd fmla="*/ 73 w 118" name="T90"/>
                <a:gd fmla="*/ 76 h 119" name="T91"/>
                <a:gd fmla="*/ 35 w 118" name="T92"/>
                <a:gd fmla="*/ 26 h 119" name="T93"/>
                <a:gd fmla="*/ 31 w 118" name="T94"/>
                <a:gd fmla="*/ 17 h 119" name="T95"/>
                <a:gd fmla="*/ 46 w 118" name="T96"/>
                <a:gd fmla="*/ 11 h 119" name="T97"/>
                <a:gd fmla="*/ 50 w 118" name="T98"/>
                <a:gd fmla="*/ 18 h 119" name="T99"/>
                <a:gd fmla="*/ 42 w 118" name="T100"/>
                <a:gd fmla="*/ 27 h 119" name="T101"/>
                <a:gd fmla="*/ 57 w 118" name="T102"/>
                <a:gd fmla="*/ 16 h 119" name="T103"/>
                <a:gd fmla="*/ 59 w 118" name="T104"/>
                <a:gd fmla="*/ 14 h 119" name="T105"/>
                <a:gd fmla="*/ 47 w 118" name="T106"/>
                <a:gd fmla="*/ 27 h 119" name="T107"/>
                <a:gd fmla="*/ 75 w 118" name="T108"/>
                <a:gd fmla="*/ 19 h 119" name="T109"/>
                <a:gd fmla="*/ 87 w 118" name="T110"/>
                <a:gd fmla="*/ 15 h 119" name="T111"/>
                <a:gd fmla="*/ 27 w 118" name="T112"/>
                <a:gd fmla="*/ 59 h 119" name="T113"/>
                <a:gd fmla="*/ 24 w 118" name="T114"/>
                <a:gd fmla="*/ 59 h 119" name="T115"/>
                <a:gd fmla="*/ 23 w 118" name="T116"/>
                <a:gd fmla="*/ 55 h 119" name="T117"/>
                <a:gd fmla="*/ 111 w 118" name="T118"/>
                <a:gd fmla="*/ 73 h 11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9" w="118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2" name="Freeform 258">
              <a:extLst>
                <a:ext uri="{FF2B5EF4-FFF2-40B4-BE49-F238E27FC236}">
                  <a16:creationId xmlns:a16="http://schemas.microsoft.com/office/drawing/2014/main" id="{E6E561A3-1E36-401A-8F5D-CA55FE666972}"/>
                </a:ext>
              </a:extLst>
            </p:cNvPr>
            <p:cNvSpPr/>
            <p:nvPr/>
          </p:nvSpPr>
          <p:spPr bwMode="auto">
            <a:xfrm flipH="1">
              <a:off x="6143171" y="3158419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3" name="Freeform 259">
              <a:extLst>
                <a:ext uri="{FF2B5EF4-FFF2-40B4-BE49-F238E27FC236}">
                  <a16:creationId xmlns:a16="http://schemas.microsoft.com/office/drawing/2014/main" id="{AC3807C5-BF6E-4B5E-BE40-4D23DCCCEAF8}"/>
                </a:ext>
              </a:extLst>
            </p:cNvPr>
            <p:cNvSpPr/>
            <p:nvPr/>
          </p:nvSpPr>
          <p:spPr bwMode="auto">
            <a:xfrm>
              <a:off x="6335089" y="3227813"/>
              <a:ext cx="3253" cy="5422"/>
            </a:xfrm>
            <a:custGeom>
              <a:gdLst>
                <a:gd fmla="*/ 1 w 1" name="T0"/>
                <a:gd fmla="*/ 1 h 2" name="T1"/>
                <a:gd fmla="*/ 1 w 1" name="T2"/>
                <a:gd fmla="*/ 0 h 2" name="T3"/>
                <a:gd fmla="*/ 0 w 1" name="T4"/>
                <a:gd fmla="*/ 1 h 2" name="T5"/>
                <a:gd fmla="*/ 1 w 1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4" name="Freeform 260">
              <a:extLst>
                <a:ext uri="{FF2B5EF4-FFF2-40B4-BE49-F238E27FC236}">
                  <a16:creationId xmlns:a16="http://schemas.microsoft.com/office/drawing/2014/main" id="{1C390559-9B6F-48D1-BAB9-7749F1357C95}"/>
                </a:ext>
              </a:extLst>
            </p:cNvPr>
            <p:cNvSpPr/>
            <p:nvPr/>
          </p:nvSpPr>
          <p:spPr bwMode="auto">
            <a:xfrm>
              <a:off x="6310151" y="3163840"/>
              <a:ext cx="2169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5" name="Freeform 261">
              <a:extLst>
                <a:ext uri="{FF2B5EF4-FFF2-40B4-BE49-F238E27FC236}">
                  <a16:creationId xmlns:a16="http://schemas.microsoft.com/office/drawing/2014/main" id="{CCD05C09-0404-422E-AF8F-81ABC0846254}"/>
                </a:ext>
              </a:extLst>
            </p:cNvPr>
            <p:cNvSpPr/>
            <p:nvPr/>
          </p:nvSpPr>
          <p:spPr bwMode="auto">
            <a:xfrm flipH="1">
              <a:off x="6312320" y="316384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6" name="Freeform 262">
              <a:extLst>
                <a:ext uri="{FF2B5EF4-FFF2-40B4-BE49-F238E27FC236}">
                  <a16:creationId xmlns:a16="http://schemas.microsoft.com/office/drawing/2014/main" id="{3DF4F96F-C2C6-459D-B68B-3DE723EA6B90}"/>
                </a:ext>
              </a:extLst>
            </p:cNvPr>
            <p:cNvSpPr/>
            <p:nvPr/>
          </p:nvSpPr>
          <p:spPr bwMode="auto">
            <a:xfrm>
              <a:off x="6278707" y="3171431"/>
              <a:ext cx="3253" cy="3253"/>
            </a:xfrm>
            <a:custGeom>
              <a:gdLst>
                <a:gd fmla="*/ 1 w 1" name="T0"/>
                <a:gd fmla="*/ 0 h 1" name="T1"/>
                <a:gd fmla="*/ 1 w 1" name="T2"/>
                <a:gd fmla="*/ 1 h 1" name="T3"/>
                <a:gd fmla="*/ 1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7" name="Freeform 263">
              <a:extLst>
                <a:ext uri="{FF2B5EF4-FFF2-40B4-BE49-F238E27FC236}">
                  <a16:creationId xmlns:a16="http://schemas.microsoft.com/office/drawing/2014/main" id="{9F06952A-D80E-4A4F-AD69-B9AC26E5404E}"/>
                </a:ext>
              </a:extLst>
            </p:cNvPr>
            <p:cNvSpPr/>
            <p:nvPr/>
          </p:nvSpPr>
          <p:spPr bwMode="auto">
            <a:xfrm flipH="1">
              <a:off x="6099800" y="32484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8" name="Freeform 264">
              <a:extLst>
                <a:ext uri="{FF2B5EF4-FFF2-40B4-BE49-F238E27FC236}">
                  <a16:creationId xmlns:a16="http://schemas.microsoft.com/office/drawing/2014/main" id="{1046B1FF-5D19-47D6-83A5-C984DB42A044}"/>
                </a:ext>
              </a:extLst>
            </p:cNvPr>
            <p:cNvSpPr/>
            <p:nvPr/>
          </p:nvSpPr>
          <p:spPr bwMode="auto">
            <a:xfrm flipH="1">
              <a:off x="6220155" y="3222392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9" name="Freeform 265">
              <a:extLst>
                <a:ext uri="{FF2B5EF4-FFF2-40B4-BE49-F238E27FC236}">
                  <a16:creationId xmlns:a16="http://schemas.microsoft.com/office/drawing/2014/main" id="{A4B4BED9-DC23-4414-8CC9-EDD5FF7E9830}"/>
                </a:ext>
              </a:extLst>
            </p:cNvPr>
            <p:cNvSpPr/>
            <p:nvPr/>
          </p:nvSpPr>
          <p:spPr bwMode="auto">
            <a:xfrm>
              <a:off x="6220155" y="3179020"/>
              <a:ext cx="15180" cy="23854"/>
            </a:xfrm>
            <a:custGeom>
              <a:gdLst>
                <a:gd fmla="*/ 5 w 6" name="T0"/>
                <a:gd fmla="*/ 0 h 9" name="T1"/>
                <a:gd fmla="*/ 3 w 6" name="T2"/>
                <a:gd fmla="*/ 4 h 9" name="T3"/>
                <a:gd fmla="*/ 3 w 6" name="T4"/>
                <a:gd fmla="*/ 6 h 9" name="T5"/>
                <a:gd fmla="*/ 2 w 6" name="T6"/>
                <a:gd fmla="*/ 8 h 9" name="T7"/>
                <a:gd fmla="*/ 0 w 6" name="T8"/>
                <a:gd fmla="*/ 6 h 9" name="T9"/>
                <a:gd fmla="*/ 1 w 6" name="T10"/>
                <a:gd fmla="*/ 8 h 9" name="T11"/>
                <a:gd fmla="*/ 1 w 6" name="T12"/>
                <a:gd fmla="*/ 9 h 9" name="T13"/>
                <a:gd fmla="*/ 1 w 6" name="T14"/>
                <a:gd fmla="*/ 9 h 9" name="T15"/>
                <a:gd fmla="*/ 3 w 6" name="T16"/>
                <a:gd fmla="*/ 9 h 9" name="T17"/>
                <a:gd fmla="*/ 4 w 6" name="T18"/>
                <a:gd fmla="*/ 9 h 9" name="T19"/>
                <a:gd fmla="*/ 5 w 6" name="T20"/>
                <a:gd fmla="*/ 6 h 9" name="T21"/>
                <a:gd fmla="*/ 5 w 6" name="T22"/>
                <a:gd fmla="*/ 7 h 9" name="T23"/>
                <a:gd fmla="*/ 5 w 6" name="T24"/>
                <a:gd fmla="*/ 5 h 9" name="T25"/>
                <a:gd fmla="*/ 4 w 6" name="T26"/>
                <a:gd fmla="*/ 4 h 9" name="T27"/>
                <a:gd fmla="*/ 5 w 6" name="T28"/>
                <a:gd fmla="*/ 1 h 9" name="T29"/>
                <a:gd fmla="*/ 5 w 6" name="T30"/>
                <a:gd fmla="*/ 0 h 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" w="6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0" name="Freeform 266">
              <a:extLst>
                <a:ext uri="{FF2B5EF4-FFF2-40B4-BE49-F238E27FC236}">
                  <a16:creationId xmlns:a16="http://schemas.microsoft.com/office/drawing/2014/main" id="{5E9E0FF2-8DFB-46E5-842F-90B4ED4EB821}"/>
                </a:ext>
              </a:extLst>
            </p:cNvPr>
            <p:cNvSpPr/>
            <p:nvPr/>
          </p:nvSpPr>
          <p:spPr bwMode="auto">
            <a:xfrm flipH="1">
              <a:off x="6158351" y="320504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8AE48B90-7334-4181-BE64-E3700C9CABC3}"/>
                </a:ext>
              </a:extLst>
            </p:cNvPr>
            <p:cNvSpPr/>
            <p:nvPr/>
          </p:nvSpPr>
          <p:spPr bwMode="auto">
            <a:xfrm>
              <a:off x="6325331" y="3259257"/>
              <a:ext cx="2169" cy="4337"/>
            </a:xfrm>
            <a:custGeom>
              <a:gdLst>
                <a:gd fmla="*/ 0 w 1" name="T0"/>
                <a:gd fmla="*/ 0 h 2" name="T1"/>
                <a:gd fmla="*/ 1 w 1" name="T2"/>
                <a:gd fmla="*/ 2 h 2" name="T3"/>
                <a:gd fmla="*/ 1 w 1" name="T4"/>
                <a:gd fmla="*/ 2 h 2" name="T5"/>
                <a:gd fmla="*/ 1 w 1" name="T6"/>
                <a:gd fmla="*/ 1 h 2" name="T7"/>
                <a:gd fmla="*/ 0 w 1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2" name="Freeform 268">
              <a:extLst>
                <a:ext uri="{FF2B5EF4-FFF2-40B4-BE49-F238E27FC236}">
                  <a16:creationId xmlns:a16="http://schemas.microsoft.com/office/drawing/2014/main" id="{836DCAC9-266F-44B1-BF60-4FC65988CD9F}"/>
                </a:ext>
              </a:extLst>
            </p:cNvPr>
            <p:cNvSpPr/>
            <p:nvPr/>
          </p:nvSpPr>
          <p:spPr bwMode="auto">
            <a:xfrm>
              <a:off x="6242926" y="3176852"/>
              <a:ext cx="7590" cy="7590"/>
            </a:xfrm>
            <a:custGeom>
              <a:gdLst>
                <a:gd fmla="*/ 0 w 3" name="T0"/>
                <a:gd fmla="*/ 1 h 3" name="T1"/>
                <a:gd fmla="*/ 1 w 3" name="T2"/>
                <a:gd fmla="*/ 2 h 3" name="T3"/>
                <a:gd fmla="*/ 2 w 3" name="T4"/>
                <a:gd fmla="*/ 2 h 3" name="T5"/>
                <a:gd fmla="*/ 3 w 3" name="T6"/>
                <a:gd fmla="*/ 1 h 3" name="T7"/>
                <a:gd fmla="*/ 0 w 3" name="T8"/>
                <a:gd fmla="*/ 1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3" name="Freeform 269">
              <a:extLst>
                <a:ext uri="{FF2B5EF4-FFF2-40B4-BE49-F238E27FC236}">
                  <a16:creationId xmlns:a16="http://schemas.microsoft.com/office/drawing/2014/main" id="{91CD6043-61DB-444C-942C-2FF45F2A1827}"/>
                </a:ext>
              </a:extLst>
            </p:cNvPr>
            <p:cNvSpPr/>
            <p:nvPr/>
          </p:nvSpPr>
          <p:spPr bwMode="auto">
            <a:xfrm>
              <a:off x="6238588" y="3171431"/>
              <a:ext cx="2169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4" name="Freeform 270">
              <a:extLst>
                <a:ext uri="{FF2B5EF4-FFF2-40B4-BE49-F238E27FC236}">
                  <a16:creationId xmlns:a16="http://schemas.microsoft.com/office/drawing/2014/main" id="{C9FCBD6F-572D-480F-B6F2-AD235E6F19C6}"/>
                </a:ext>
              </a:extLst>
            </p:cNvPr>
            <p:cNvSpPr/>
            <p:nvPr/>
          </p:nvSpPr>
          <p:spPr bwMode="auto">
            <a:xfrm flipH="1">
              <a:off x="6248347" y="32484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5" name="Freeform 271">
              <a:extLst>
                <a:ext uri="{FF2B5EF4-FFF2-40B4-BE49-F238E27FC236}">
                  <a16:creationId xmlns:a16="http://schemas.microsoft.com/office/drawing/2014/main" id="{BF4B638D-4255-4BD3-AE73-E8DBF900022E}"/>
                </a:ext>
              </a:extLst>
            </p:cNvPr>
            <p:cNvSpPr/>
            <p:nvPr/>
          </p:nvSpPr>
          <p:spPr bwMode="auto">
            <a:xfrm flipH="1">
              <a:off x="6248347" y="318227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6" name="Freeform 272">
              <a:extLst>
                <a:ext uri="{FF2B5EF4-FFF2-40B4-BE49-F238E27FC236}">
                  <a16:creationId xmlns:a16="http://schemas.microsoft.com/office/drawing/2014/main" id="{805ABF8C-6D10-4EFE-B7E4-7ABEA2452462}"/>
                </a:ext>
              </a:extLst>
            </p:cNvPr>
            <p:cNvSpPr/>
            <p:nvPr/>
          </p:nvSpPr>
          <p:spPr bwMode="auto">
            <a:xfrm>
              <a:off x="6278707" y="3169262"/>
              <a:ext cx="3253" cy="2169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7" name="Freeform 273">
              <a:extLst>
                <a:ext uri="{FF2B5EF4-FFF2-40B4-BE49-F238E27FC236}">
                  <a16:creationId xmlns:a16="http://schemas.microsoft.com/office/drawing/2014/main" id="{D2ECF516-2F7E-4B86-9D64-5704913A8515}"/>
                </a:ext>
              </a:extLst>
            </p:cNvPr>
            <p:cNvSpPr/>
            <p:nvPr/>
          </p:nvSpPr>
          <p:spPr bwMode="auto">
            <a:xfrm>
              <a:off x="6235335" y="3192032"/>
              <a:ext cx="325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8" name="Freeform 274">
              <a:extLst>
                <a:ext uri="{FF2B5EF4-FFF2-40B4-BE49-F238E27FC236}">
                  <a16:creationId xmlns:a16="http://schemas.microsoft.com/office/drawing/2014/main" id="{B304E0AC-F707-4367-8019-7096313CECCE}"/>
                </a:ext>
              </a:extLst>
            </p:cNvPr>
            <p:cNvSpPr/>
            <p:nvPr/>
          </p:nvSpPr>
          <p:spPr bwMode="auto">
            <a:xfrm>
              <a:off x="6312320" y="3161672"/>
              <a:ext cx="3253" cy="0"/>
            </a:xfrm>
            <a:custGeom>
              <a:gdLst>
                <a:gd fmla="*/ 1 w 1" name="T0"/>
                <a:gd fmla="*/ 1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9" name="Freeform 275">
              <a:extLst>
                <a:ext uri="{FF2B5EF4-FFF2-40B4-BE49-F238E27FC236}">
                  <a16:creationId xmlns:a16="http://schemas.microsoft.com/office/drawing/2014/main" id="{6AB260A4-9691-4C3C-819D-279B0F1903BE}"/>
                </a:ext>
              </a:extLst>
            </p:cNvPr>
            <p:cNvSpPr/>
            <p:nvPr/>
          </p:nvSpPr>
          <p:spPr bwMode="auto">
            <a:xfrm>
              <a:off x="6191964" y="3141071"/>
              <a:ext cx="7590" cy="2169"/>
            </a:xfrm>
            <a:custGeom>
              <a:gdLst>
                <a:gd fmla="*/ 2 w 3" name="T0"/>
                <a:gd fmla="*/ 1 h 1" name="T1"/>
                <a:gd fmla="*/ 3 w 3" name="T2"/>
                <a:gd fmla="*/ 0 h 1" name="T3"/>
                <a:gd fmla="*/ 0 w 3" name="T4"/>
                <a:gd fmla="*/ 1 h 1" name="T5"/>
                <a:gd fmla="*/ 2 w 3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3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0" name="Freeform 276">
              <a:extLst>
                <a:ext uri="{FF2B5EF4-FFF2-40B4-BE49-F238E27FC236}">
                  <a16:creationId xmlns:a16="http://schemas.microsoft.com/office/drawing/2014/main" id="{734174F4-763E-43A7-AE59-423707E296C7}"/>
                </a:ext>
              </a:extLst>
            </p:cNvPr>
            <p:cNvSpPr/>
            <p:nvPr/>
          </p:nvSpPr>
          <p:spPr bwMode="auto">
            <a:xfrm>
              <a:off x="6194132" y="3163840"/>
              <a:ext cx="3253" cy="2169"/>
            </a:xfrm>
            <a:custGeom>
              <a:gdLst>
                <a:gd fmla="*/ 0 w 1" name="T0"/>
                <a:gd fmla="*/ 1 h 1" name="T1"/>
                <a:gd fmla="*/ 1 w 1" name="T2"/>
                <a:gd fmla="*/ 0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1" name="Freeform 277">
              <a:extLst>
                <a:ext uri="{FF2B5EF4-FFF2-40B4-BE49-F238E27FC236}">
                  <a16:creationId xmlns:a16="http://schemas.microsoft.com/office/drawing/2014/main" id="{9A8C199C-1C86-4945-A450-F02E1C9647DD}"/>
                </a:ext>
              </a:extLst>
            </p:cNvPr>
            <p:cNvSpPr/>
            <p:nvPr/>
          </p:nvSpPr>
          <p:spPr bwMode="auto">
            <a:xfrm>
              <a:off x="6097631" y="3246246"/>
              <a:ext cx="2169" cy="2169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1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2" name="Freeform 278">
              <a:extLst>
                <a:ext uri="{FF2B5EF4-FFF2-40B4-BE49-F238E27FC236}">
                  <a16:creationId xmlns:a16="http://schemas.microsoft.com/office/drawing/2014/main" id="{52C74FCE-73A6-4AA8-AF5D-A64C26507130}"/>
                </a:ext>
              </a:extLst>
            </p:cNvPr>
            <p:cNvSpPr/>
            <p:nvPr/>
          </p:nvSpPr>
          <p:spPr bwMode="auto">
            <a:xfrm flipH="1">
              <a:off x="6097631" y="3242993"/>
              <a:ext cx="0" cy="3253"/>
            </a:xfrm>
            <a:custGeom>
              <a:gdLst>
                <a:gd fmla="*/ 0 h 1" name="T0"/>
                <a:gd fmla="*/ 0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3" name="Freeform 279">
              <a:extLst>
                <a:ext uri="{FF2B5EF4-FFF2-40B4-BE49-F238E27FC236}">
                  <a16:creationId xmlns:a16="http://schemas.microsoft.com/office/drawing/2014/main" id="{666C3A6E-9766-457E-8EFC-B42427B5F5BD}"/>
                </a:ext>
              </a:extLst>
            </p:cNvPr>
            <p:cNvSpPr/>
            <p:nvPr/>
          </p:nvSpPr>
          <p:spPr bwMode="auto">
            <a:xfrm>
              <a:off x="5958843" y="3210465"/>
              <a:ext cx="66142" cy="107344"/>
            </a:xfrm>
            <a:custGeom>
              <a:gdLst>
                <a:gd fmla="*/ 0 w 61" name="T0"/>
                <a:gd fmla="*/ 49 h 99" name="T1"/>
                <a:gd fmla="*/ 61 w 61" name="T2"/>
                <a:gd fmla="*/ 99 h 99" name="T3"/>
                <a:gd fmla="*/ 61 w 61" name="T4"/>
                <a:gd fmla="*/ 0 h 99" name="T5"/>
                <a:gd fmla="*/ 0 w 61" name="T6"/>
                <a:gd fmla="*/ 49 h 9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9" w="61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4" name="Freeform 280">
              <a:extLst>
                <a:ext uri="{FF2B5EF4-FFF2-40B4-BE49-F238E27FC236}">
                  <a16:creationId xmlns:a16="http://schemas.microsoft.com/office/drawing/2014/main" id="{EF62371E-5CD8-420E-9FCD-B4780AA6D2F0}"/>
                </a:ext>
              </a:extLst>
            </p:cNvPr>
            <p:cNvSpPr/>
            <p:nvPr/>
          </p:nvSpPr>
          <p:spPr bwMode="auto">
            <a:xfrm>
              <a:off x="6020647" y="3240825"/>
              <a:ext cx="40119" cy="43371"/>
            </a:xfrm>
            <a:custGeom>
              <a:gdLst>
                <a:gd fmla="*/ 37 w 37" name="T0"/>
                <a:gd fmla="*/ 40 h 40" name="T1"/>
                <a:gd fmla="*/ 0 w 37" name="T2"/>
                <a:gd fmla="*/ 40 h 40" name="T3"/>
                <a:gd fmla="*/ 0 w 37" name="T4"/>
                <a:gd fmla="*/ 0 h 40" name="T5"/>
                <a:gd fmla="*/ 37 w 37" name="T6"/>
                <a:gd fmla="*/ 0 h 40" name="T7"/>
                <a:gd fmla="*/ 37 w 37" name="T8"/>
                <a:gd fmla="*/ 40 h 40" name="T9"/>
                <a:gd fmla="*/ 37 w 37" name="T10"/>
                <a:gd fmla="*/ 40 h 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" w="37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5" name="Freeform 281">
              <a:extLst>
                <a:ext uri="{FF2B5EF4-FFF2-40B4-BE49-F238E27FC236}">
                  <a16:creationId xmlns:a16="http://schemas.microsoft.com/office/drawing/2014/main" id="{A5A316AA-BB2C-47C4-969E-C75F4335165B}"/>
                </a:ext>
              </a:extLst>
            </p:cNvPr>
            <p:cNvSpPr/>
            <p:nvPr/>
          </p:nvSpPr>
          <p:spPr bwMode="auto">
            <a:xfrm>
              <a:off x="6428338" y="3210465"/>
              <a:ext cx="66142" cy="107344"/>
            </a:xfrm>
            <a:custGeom>
              <a:gdLst>
                <a:gd fmla="*/ 61 w 61" name="T0"/>
                <a:gd fmla="*/ 49 h 99" name="T1"/>
                <a:gd fmla="*/ 0 w 61" name="T2"/>
                <a:gd fmla="*/ 99 h 99" name="T3"/>
                <a:gd fmla="*/ 0 w 61" name="T4"/>
                <a:gd fmla="*/ 0 h 99" name="T5"/>
                <a:gd fmla="*/ 61 w 61" name="T6"/>
                <a:gd fmla="*/ 49 h 9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9" w="61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6" name="Freeform 282">
              <a:extLst>
                <a:ext uri="{FF2B5EF4-FFF2-40B4-BE49-F238E27FC236}">
                  <a16:creationId xmlns:a16="http://schemas.microsoft.com/office/drawing/2014/main" id="{E18C768B-66AF-4ADA-959F-A2D931C3DA38}"/>
                </a:ext>
              </a:extLst>
            </p:cNvPr>
            <p:cNvSpPr/>
            <p:nvPr/>
          </p:nvSpPr>
          <p:spPr bwMode="auto">
            <a:xfrm>
              <a:off x="6394725" y="3240825"/>
              <a:ext cx="41203" cy="43371"/>
            </a:xfrm>
            <a:custGeom>
              <a:gdLst>
                <a:gd fmla="*/ 38 w 38" name="T0"/>
                <a:gd fmla="*/ 40 h 40" name="T1"/>
                <a:gd fmla="*/ 0 w 38" name="T2"/>
                <a:gd fmla="*/ 40 h 40" name="T3"/>
                <a:gd fmla="*/ 0 w 38" name="T4"/>
                <a:gd fmla="*/ 0 h 40" name="T5"/>
                <a:gd fmla="*/ 38 w 38" name="T6"/>
                <a:gd fmla="*/ 0 h 40" name="T7"/>
                <a:gd fmla="*/ 38 w 38" name="T8"/>
                <a:gd fmla="*/ 40 h 40" name="T9"/>
                <a:gd fmla="*/ 38 w 38" name="T10"/>
                <a:gd fmla="*/ 40 h 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" w="38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7" name="Freeform 283">
              <a:extLst>
                <a:ext uri="{FF2B5EF4-FFF2-40B4-BE49-F238E27FC236}">
                  <a16:creationId xmlns:a16="http://schemas.microsoft.com/office/drawing/2014/main" id="{86550AAE-1DC0-4BD1-AEDF-32AFC6C60910}"/>
                </a:ext>
              </a:extLst>
            </p:cNvPr>
            <p:cNvSpPr/>
            <p:nvPr/>
          </p:nvSpPr>
          <p:spPr bwMode="auto">
            <a:xfrm>
              <a:off x="6173531" y="2994692"/>
              <a:ext cx="108428" cy="67226"/>
            </a:xfrm>
            <a:custGeom>
              <a:gdLst>
                <a:gd fmla="*/ 50 w 100" name="T0"/>
                <a:gd fmla="*/ 0 h 62" name="T1"/>
                <a:gd fmla="*/ 0 w 100" name="T2"/>
                <a:gd fmla="*/ 62 h 62" name="T3"/>
                <a:gd fmla="*/ 100 w 100" name="T4"/>
                <a:gd fmla="*/ 62 h 62" name="T5"/>
                <a:gd fmla="*/ 50 w 100" name="T6"/>
                <a:gd fmla="*/ 0 h 6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2" w="100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8" name="Freeform 284">
              <a:extLst>
                <a:ext uri="{FF2B5EF4-FFF2-40B4-BE49-F238E27FC236}">
                  <a16:creationId xmlns:a16="http://schemas.microsoft.com/office/drawing/2014/main" id="{1E8C89F1-17D8-4CD0-B213-40C2CA676DA9}"/>
                </a:ext>
              </a:extLst>
            </p:cNvPr>
            <p:cNvSpPr/>
            <p:nvPr/>
          </p:nvSpPr>
          <p:spPr bwMode="auto">
            <a:xfrm>
              <a:off x="6204975" y="3056497"/>
              <a:ext cx="43371" cy="41203"/>
            </a:xfrm>
            <a:custGeom>
              <a:gdLst>
                <a:gd fmla="*/ 40 w 40" name="T0"/>
                <a:gd fmla="*/ 38 h 38" name="T1"/>
                <a:gd fmla="*/ 0 w 40" name="T2"/>
                <a:gd fmla="*/ 38 h 38" name="T3"/>
                <a:gd fmla="*/ 0 w 40" name="T4"/>
                <a:gd fmla="*/ 0 h 38" name="T5"/>
                <a:gd fmla="*/ 40 w 40" name="T6"/>
                <a:gd fmla="*/ 0 h 38" name="T7"/>
                <a:gd fmla="*/ 40 w 40" name="T8"/>
                <a:gd fmla="*/ 38 h 38" name="T9"/>
                <a:gd fmla="*/ 40 w 40" name="T10"/>
                <a:gd fmla="*/ 38 h 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" w="40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9" name="Freeform 285">
              <a:extLst>
                <a:ext uri="{FF2B5EF4-FFF2-40B4-BE49-F238E27FC236}">
                  <a16:creationId xmlns:a16="http://schemas.microsoft.com/office/drawing/2014/main" id="{AEDB39C3-7A59-49A1-8E26-2BD88CD0524A}"/>
                </a:ext>
              </a:extLst>
            </p:cNvPr>
            <p:cNvSpPr/>
            <p:nvPr/>
          </p:nvSpPr>
          <p:spPr bwMode="auto">
            <a:xfrm>
              <a:off x="6173531" y="3464187"/>
              <a:ext cx="108428" cy="66142"/>
            </a:xfrm>
            <a:custGeom>
              <a:gdLst>
                <a:gd fmla="*/ 50 w 100" name="T0"/>
                <a:gd fmla="*/ 61 h 61" name="T1"/>
                <a:gd fmla="*/ 0 w 100" name="T2"/>
                <a:gd fmla="*/ 0 h 61" name="T3"/>
                <a:gd fmla="*/ 100 w 100" name="T4"/>
                <a:gd fmla="*/ 0 h 61" name="T5"/>
                <a:gd fmla="*/ 50 w 100" name="T6"/>
                <a:gd fmla="*/ 61 h 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" w="100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0" name="Freeform 286">
              <a:extLst>
                <a:ext uri="{FF2B5EF4-FFF2-40B4-BE49-F238E27FC236}">
                  <a16:creationId xmlns:a16="http://schemas.microsoft.com/office/drawing/2014/main" id="{C653AB81-A055-49E7-ADD4-E08FE6121FDE}"/>
                </a:ext>
              </a:extLst>
            </p:cNvPr>
            <p:cNvSpPr/>
            <p:nvPr/>
          </p:nvSpPr>
          <p:spPr bwMode="auto">
            <a:xfrm>
              <a:off x="6204975" y="3430575"/>
              <a:ext cx="43371" cy="41203"/>
            </a:xfrm>
            <a:custGeom>
              <a:gdLst>
                <a:gd fmla="*/ 40 w 40" name="T0"/>
                <a:gd fmla="*/ 38 h 38" name="T1"/>
                <a:gd fmla="*/ 0 w 40" name="T2"/>
                <a:gd fmla="*/ 38 h 38" name="T3"/>
                <a:gd fmla="*/ 0 w 40" name="T4"/>
                <a:gd fmla="*/ 0 h 38" name="T5"/>
                <a:gd fmla="*/ 40 w 40" name="T6"/>
                <a:gd fmla="*/ 0 h 38" name="T7"/>
                <a:gd fmla="*/ 40 w 40" name="T8"/>
                <a:gd fmla="*/ 38 h 38" name="T9"/>
                <a:gd fmla="*/ 40 w 40" name="T10"/>
                <a:gd fmla="*/ 38 h 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8" w="40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1" name="Freeform 287">
              <a:extLst>
                <a:ext uri="{FF2B5EF4-FFF2-40B4-BE49-F238E27FC236}">
                  <a16:creationId xmlns:a16="http://schemas.microsoft.com/office/drawing/2014/main" id="{93D1A2C1-4BEE-45CB-94BC-F14F3098445D}"/>
                </a:ext>
              </a:extLst>
            </p:cNvPr>
            <p:cNvSpPr/>
            <p:nvPr/>
          </p:nvSpPr>
          <p:spPr bwMode="auto">
            <a:xfrm>
              <a:off x="6037996" y="3073845"/>
              <a:ext cx="84574" cy="84574"/>
            </a:xfrm>
            <a:custGeom>
              <a:gdLst>
                <a:gd fmla="*/ 0 w 78" name="T0"/>
                <a:gd fmla="*/ 0 h 78" name="T1"/>
                <a:gd fmla="*/ 7 w 78" name="T2"/>
                <a:gd fmla="*/ 78 h 78" name="T3"/>
                <a:gd fmla="*/ 78 w 78" name="T4"/>
                <a:gd fmla="*/ 7 h 78" name="T5"/>
                <a:gd fmla="*/ 0 w 78" name="T6"/>
                <a:gd fmla="*/ 0 h 7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8" w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2" name="Freeform 288">
              <a:extLst>
                <a:ext uri="{FF2B5EF4-FFF2-40B4-BE49-F238E27FC236}">
                  <a16:creationId xmlns:a16="http://schemas.microsoft.com/office/drawing/2014/main" id="{7225889B-30FF-4A37-9425-F6E66C0722AB}"/>
                </a:ext>
              </a:extLst>
            </p:cNvPr>
            <p:cNvSpPr/>
            <p:nvPr/>
          </p:nvSpPr>
          <p:spPr bwMode="auto">
            <a:xfrm>
              <a:off x="6064018" y="3099868"/>
              <a:ext cx="61805" cy="61805"/>
            </a:xfrm>
            <a:custGeom>
              <a:gdLst>
                <a:gd fmla="*/ 28 w 57" name="T0"/>
                <a:gd fmla="*/ 57 h 57" name="T1"/>
                <a:gd fmla="*/ 0 w 57" name="T2"/>
                <a:gd fmla="*/ 31 h 57" name="T3"/>
                <a:gd fmla="*/ 31 w 57" name="T4"/>
                <a:gd fmla="*/ 0 h 57" name="T5"/>
                <a:gd fmla="*/ 57 w 57" name="T6"/>
                <a:gd fmla="*/ 28 h 57" name="T7"/>
                <a:gd fmla="*/ 28 w 57" name="T8"/>
                <a:gd fmla="*/ 57 h 57" name="T9"/>
                <a:gd fmla="*/ 28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3" name="Freeform 289">
              <a:extLst>
                <a:ext uri="{FF2B5EF4-FFF2-40B4-BE49-F238E27FC236}">
                  <a16:creationId xmlns:a16="http://schemas.microsoft.com/office/drawing/2014/main" id="{8DC59639-FF34-4CCA-A698-E2618CFF8F9C}"/>
                </a:ext>
              </a:extLst>
            </p:cNvPr>
            <p:cNvSpPr/>
            <p:nvPr/>
          </p:nvSpPr>
          <p:spPr bwMode="auto">
            <a:xfrm>
              <a:off x="6330752" y="3366602"/>
              <a:ext cx="86743" cy="86743"/>
            </a:xfrm>
            <a:custGeom>
              <a:gdLst>
                <a:gd fmla="*/ 80 w 80" name="T0"/>
                <a:gd fmla="*/ 80 h 80" name="T1"/>
                <a:gd fmla="*/ 0 w 80" name="T2"/>
                <a:gd fmla="*/ 71 h 80" name="T3"/>
                <a:gd fmla="*/ 71 w 80" name="T4"/>
                <a:gd fmla="*/ 0 h 80" name="T5"/>
                <a:gd fmla="*/ 80 w 80" name="T6"/>
                <a:gd fmla="*/ 80 h 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0" w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4" name="Freeform 290">
              <a:extLst>
                <a:ext uri="{FF2B5EF4-FFF2-40B4-BE49-F238E27FC236}">
                  <a16:creationId xmlns:a16="http://schemas.microsoft.com/office/drawing/2014/main" id="{949C0CFE-D99A-4BB1-8948-5718D724CFB7}"/>
                </a:ext>
              </a:extLst>
            </p:cNvPr>
            <p:cNvSpPr/>
            <p:nvPr/>
          </p:nvSpPr>
          <p:spPr bwMode="auto">
            <a:xfrm>
              <a:off x="6327500" y="3364433"/>
              <a:ext cx="61805" cy="60720"/>
            </a:xfrm>
            <a:custGeom>
              <a:gdLst>
                <a:gd fmla="*/ 29 w 57" name="T0"/>
                <a:gd fmla="*/ 56 h 56" name="T1"/>
                <a:gd fmla="*/ 0 w 57" name="T2"/>
                <a:gd fmla="*/ 30 h 56" name="T3"/>
                <a:gd fmla="*/ 31 w 57" name="T4"/>
                <a:gd fmla="*/ 0 h 56" name="T5"/>
                <a:gd fmla="*/ 57 w 57" name="T6"/>
                <a:gd fmla="*/ 28 h 56" name="T7"/>
                <a:gd fmla="*/ 29 w 57" name="T8"/>
                <a:gd fmla="*/ 56 h 56" name="T9"/>
                <a:gd fmla="*/ 29 w 57" name="T10"/>
                <a:gd fmla="*/ 56 h 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" w="57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5" name="Freeform 291">
              <a:extLst>
                <a:ext uri="{FF2B5EF4-FFF2-40B4-BE49-F238E27FC236}">
                  <a16:creationId xmlns:a16="http://schemas.microsoft.com/office/drawing/2014/main" id="{9EE42CDA-97AF-4D0F-81F6-550ECF5F9F99}"/>
                </a:ext>
              </a:extLst>
            </p:cNvPr>
            <p:cNvSpPr/>
            <p:nvPr/>
          </p:nvSpPr>
          <p:spPr bwMode="auto">
            <a:xfrm>
              <a:off x="6330752" y="3073845"/>
              <a:ext cx="86743" cy="84574"/>
            </a:xfrm>
            <a:custGeom>
              <a:gdLst>
                <a:gd fmla="*/ 80 w 80" name="T0"/>
                <a:gd fmla="*/ 0 h 78" name="T1"/>
                <a:gd fmla="*/ 0 w 80" name="T2"/>
                <a:gd fmla="*/ 7 h 78" name="T3"/>
                <a:gd fmla="*/ 71 w 80" name="T4"/>
                <a:gd fmla="*/ 78 h 78" name="T5"/>
                <a:gd fmla="*/ 80 w 80" name="T6"/>
                <a:gd fmla="*/ 0 h 7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8" w="80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6" name="Freeform 292">
              <a:extLst>
                <a:ext uri="{FF2B5EF4-FFF2-40B4-BE49-F238E27FC236}">
                  <a16:creationId xmlns:a16="http://schemas.microsoft.com/office/drawing/2014/main" id="{EFA9C284-DF3E-41DE-BDBA-8601754CB518}"/>
                </a:ext>
              </a:extLst>
            </p:cNvPr>
            <p:cNvSpPr/>
            <p:nvPr/>
          </p:nvSpPr>
          <p:spPr bwMode="auto">
            <a:xfrm>
              <a:off x="6327500" y="3099868"/>
              <a:ext cx="61805" cy="61805"/>
            </a:xfrm>
            <a:custGeom>
              <a:gdLst>
                <a:gd fmla="*/ 31 w 57" name="T0"/>
                <a:gd fmla="*/ 57 h 57" name="T1"/>
                <a:gd fmla="*/ 0 w 57" name="T2"/>
                <a:gd fmla="*/ 28 h 57" name="T3"/>
                <a:gd fmla="*/ 29 w 57" name="T4"/>
                <a:gd fmla="*/ 0 h 57" name="T5"/>
                <a:gd fmla="*/ 57 w 57" name="T6"/>
                <a:gd fmla="*/ 31 h 57" name="T7"/>
                <a:gd fmla="*/ 31 w 57" name="T8"/>
                <a:gd fmla="*/ 57 h 57" name="T9"/>
                <a:gd fmla="*/ 31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7" name="Freeform 293">
              <a:extLst>
                <a:ext uri="{FF2B5EF4-FFF2-40B4-BE49-F238E27FC236}">
                  <a16:creationId xmlns:a16="http://schemas.microsoft.com/office/drawing/2014/main" id="{A8AA9203-7F39-4EBF-8C94-D40EA0E2A2AC}"/>
                </a:ext>
              </a:extLst>
            </p:cNvPr>
            <p:cNvSpPr/>
            <p:nvPr/>
          </p:nvSpPr>
          <p:spPr bwMode="auto">
            <a:xfrm>
              <a:off x="6037996" y="3366602"/>
              <a:ext cx="84574" cy="86743"/>
            </a:xfrm>
            <a:custGeom>
              <a:gdLst>
                <a:gd fmla="*/ 0 w 78" name="T0"/>
                <a:gd fmla="*/ 80 h 80" name="T1"/>
                <a:gd fmla="*/ 7 w 78" name="T2"/>
                <a:gd fmla="*/ 0 h 80" name="T3"/>
                <a:gd fmla="*/ 78 w 78" name="T4"/>
                <a:gd fmla="*/ 71 h 80" name="T5"/>
                <a:gd fmla="*/ 0 w 78" name="T6"/>
                <a:gd fmla="*/ 80 h 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0" w="78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78" name="Freeform 294">
              <a:extLst>
                <a:ext uri="{FF2B5EF4-FFF2-40B4-BE49-F238E27FC236}">
                  <a16:creationId xmlns:a16="http://schemas.microsoft.com/office/drawing/2014/main" id="{CF31D36D-85D9-434E-A7A0-9B372FCC1559}"/>
                </a:ext>
              </a:extLst>
            </p:cNvPr>
            <p:cNvSpPr/>
            <p:nvPr/>
          </p:nvSpPr>
          <p:spPr bwMode="auto">
            <a:xfrm>
              <a:off x="6064018" y="3364433"/>
              <a:ext cx="61805" cy="60720"/>
            </a:xfrm>
            <a:custGeom>
              <a:gdLst>
                <a:gd fmla="*/ 31 w 57" name="T0"/>
                <a:gd fmla="*/ 56 h 56" name="T1"/>
                <a:gd fmla="*/ 0 w 57" name="T2"/>
                <a:gd fmla="*/ 28 h 56" name="T3"/>
                <a:gd fmla="*/ 28 w 57" name="T4"/>
                <a:gd fmla="*/ 0 h 56" name="T5"/>
                <a:gd fmla="*/ 57 w 57" name="T6"/>
                <a:gd fmla="*/ 30 h 56" name="T7"/>
                <a:gd fmla="*/ 31 w 57" name="T8"/>
                <a:gd fmla="*/ 56 h 56" name="T9"/>
                <a:gd fmla="*/ 31 w 57" name="T10"/>
                <a:gd fmla="*/ 56 h 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" w="57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A61D67EF-B62D-4279-BA0B-EEF220DCC9F3}"/>
              </a:ext>
            </a:extLst>
          </p:cNvPr>
          <p:cNvGrpSpPr/>
          <p:nvPr/>
        </p:nvGrpSpPr>
        <p:grpSpPr>
          <a:xfrm>
            <a:off x="8776523" y="2974716"/>
            <a:ext cx="365645" cy="324918"/>
            <a:chOff x="6007636" y="4287159"/>
            <a:chExt cx="438051" cy="389258"/>
          </a:xfrm>
          <a:solidFill>
            <a:srgbClr val="134E6C"/>
          </a:solidFill>
        </p:grpSpPr>
        <p:sp>
          <p:nvSpPr>
            <p:cNvPr id="80" name="Freeform 824">
              <a:extLst>
                <a:ext uri="{FF2B5EF4-FFF2-40B4-BE49-F238E27FC236}">
                  <a16:creationId xmlns:a16="http://schemas.microsoft.com/office/drawing/2014/main" id="{09CD3088-57DA-42B0-9369-B9CB79AF3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636" y="4287159"/>
              <a:ext cx="438051" cy="389258"/>
            </a:xfrm>
            <a:custGeom>
              <a:gdLst>
                <a:gd fmla="*/ 166 w 171" name="T0"/>
                <a:gd fmla="*/ 0 h 152" name="T1"/>
                <a:gd fmla="*/ 6 w 171" name="T2"/>
                <a:gd fmla="*/ 0 h 152" name="T3"/>
                <a:gd fmla="*/ 0 w 171" name="T4"/>
                <a:gd fmla="*/ 5 h 152" name="T5"/>
                <a:gd fmla="*/ 0 w 171" name="T6"/>
                <a:gd fmla="*/ 146 h 152" name="T7"/>
                <a:gd fmla="*/ 6 w 171" name="T8"/>
                <a:gd fmla="*/ 152 h 152" name="T9"/>
                <a:gd fmla="*/ 166 w 171" name="T10"/>
                <a:gd fmla="*/ 152 h 152" name="T11"/>
                <a:gd fmla="*/ 171 w 171" name="T12"/>
                <a:gd fmla="*/ 146 h 152" name="T13"/>
                <a:gd fmla="*/ 171 w 171" name="T14"/>
                <a:gd fmla="*/ 5 h 152" name="T15"/>
                <a:gd fmla="*/ 166 w 171" name="T16"/>
                <a:gd fmla="*/ 0 h 152" name="T17"/>
                <a:gd fmla="*/ 132 w 171" name="T18"/>
                <a:gd fmla="*/ 12 h 152" name="T19"/>
                <a:gd fmla="*/ 139 w 171" name="T20"/>
                <a:gd fmla="*/ 19 h 152" name="T21"/>
                <a:gd fmla="*/ 132 w 171" name="T22"/>
                <a:gd fmla="*/ 26 h 152" name="T23"/>
                <a:gd fmla="*/ 125 w 171" name="T24"/>
                <a:gd fmla="*/ 19 h 152" name="T25"/>
                <a:gd fmla="*/ 132 w 171" name="T26"/>
                <a:gd fmla="*/ 12 h 152" name="T27"/>
                <a:gd fmla="*/ 111 w 171" name="T28"/>
                <a:gd fmla="*/ 12 h 152" name="T29"/>
                <a:gd fmla="*/ 118 w 171" name="T30"/>
                <a:gd fmla="*/ 19 h 152" name="T31"/>
                <a:gd fmla="*/ 111 w 171" name="T32"/>
                <a:gd fmla="*/ 26 h 152" name="T33"/>
                <a:gd fmla="*/ 103 w 171" name="T34"/>
                <a:gd fmla="*/ 19 h 152" name="T35"/>
                <a:gd fmla="*/ 111 w 171" name="T36"/>
                <a:gd fmla="*/ 12 h 152" name="T37"/>
                <a:gd fmla="*/ 160 w 171" name="T38"/>
                <a:gd fmla="*/ 141 h 152" name="T39"/>
                <a:gd fmla="*/ 11 w 171" name="T40"/>
                <a:gd fmla="*/ 141 h 152" name="T41"/>
                <a:gd fmla="*/ 11 w 171" name="T42"/>
                <a:gd fmla="*/ 38 h 152" name="T43"/>
                <a:gd fmla="*/ 160 w 171" name="T44"/>
                <a:gd fmla="*/ 38 h 152" name="T45"/>
                <a:gd fmla="*/ 160 w 171" name="T46"/>
                <a:gd fmla="*/ 141 h 152" name="T47"/>
                <a:gd fmla="*/ 153 w 171" name="T48"/>
                <a:gd fmla="*/ 26 h 152" name="T49"/>
                <a:gd fmla="*/ 146 w 171" name="T50"/>
                <a:gd fmla="*/ 19 h 152" name="T51"/>
                <a:gd fmla="*/ 153 w 171" name="T52"/>
                <a:gd fmla="*/ 12 h 152" name="T53"/>
                <a:gd fmla="*/ 160 w 171" name="T54"/>
                <a:gd fmla="*/ 19 h 152" name="T55"/>
                <a:gd fmla="*/ 153 w 171" name="T56"/>
                <a:gd fmla="*/ 26 h 15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52" w="171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1" name="Freeform 825">
              <a:extLst>
                <a:ext uri="{FF2B5EF4-FFF2-40B4-BE49-F238E27FC236}">
                  <a16:creationId xmlns:a16="http://schemas.microsoft.com/office/drawing/2014/main" id="{1CE95B30-E21D-4F97-8AA8-952ECB13015C}"/>
                </a:ext>
              </a:extLst>
            </p:cNvPr>
            <p:cNvSpPr/>
            <p:nvPr/>
          </p:nvSpPr>
          <p:spPr bwMode="auto">
            <a:xfrm>
              <a:off x="6287381" y="4404262"/>
              <a:ext cx="40119" cy="33613"/>
            </a:xfrm>
            <a:custGeom>
              <a:gdLst>
                <a:gd fmla="*/ 16 w 16" name="T0"/>
                <a:gd fmla="*/ 11 h 13" name="T1"/>
                <a:gd fmla="*/ 13 w 16" name="T2"/>
                <a:gd fmla="*/ 13 h 13" name="T3"/>
                <a:gd fmla="*/ 2 w 16" name="T4"/>
                <a:gd fmla="*/ 13 h 13" name="T5"/>
                <a:gd fmla="*/ 0 w 16" name="T6"/>
                <a:gd fmla="*/ 11 h 13" name="T7"/>
                <a:gd fmla="*/ 0 w 16" name="T8"/>
                <a:gd fmla="*/ 2 h 13" name="T9"/>
                <a:gd fmla="*/ 2 w 16" name="T10"/>
                <a:gd fmla="*/ 0 h 13" name="T11"/>
                <a:gd fmla="*/ 13 w 16" name="T12"/>
                <a:gd fmla="*/ 0 h 13" name="T13"/>
                <a:gd fmla="*/ 16 w 16" name="T14"/>
                <a:gd fmla="*/ 2 h 13" name="T15"/>
                <a:gd fmla="*/ 16 w 16" name="T16"/>
                <a:gd fmla="*/ 11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6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2" name="Freeform 826">
              <a:extLst>
                <a:ext uri="{FF2B5EF4-FFF2-40B4-BE49-F238E27FC236}">
                  <a16:creationId xmlns:a16="http://schemas.microsoft.com/office/drawing/2014/main" id="{889C1C38-25E2-4190-9F07-614BA73BE7C2}"/>
                </a:ext>
              </a:extLst>
            </p:cNvPr>
            <p:cNvSpPr/>
            <p:nvPr/>
          </p:nvSpPr>
          <p:spPr bwMode="auto">
            <a:xfrm>
              <a:off x="6222324" y="4435706"/>
              <a:ext cx="46625" cy="48793"/>
            </a:xfrm>
            <a:custGeom>
              <a:gdLst>
                <a:gd fmla="*/ 17 w 18" name="T0"/>
                <a:gd fmla="*/ 4 h 19" name="T1"/>
                <a:gd fmla="*/ 18 w 18" name="T2"/>
                <a:gd fmla="*/ 8 h 19" name="T3"/>
                <a:gd fmla="*/ 12 w 18" name="T4"/>
                <a:gd fmla="*/ 17 h 19" name="T5"/>
                <a:gd fmla="*/ 9 w 18" name="T6"/>
                <a:gd fmla="*/ 18 h 19" name="T7"/>
                <a:gd fmla="*/ 1 w 18" name="T8"/>
                <a:gd fmla="*/ 14 h 19" name="T9"/>
                <a:gd fmla="*/ 0 w 18" name="T10"/>
                <a:gd fmla="*/ 11 h 19" name="T11"/>
                <a:gd fmla="*/ 6 w 18" name="T12"/>
                <a:gd fmla="*/ 1 h 19" name="T13"/>
                <a:gd fmla="*/ 9 w 18" name="T14"/>
                <a:gd fmla="*/ 0 h 19" name="T15"/>
                <a:gd fmla="*/ 17 w 18" name="T16"/>
                <a:gd fmla="*/ 4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18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3" name="Freeform 827">
              <a:extLst>
                <a:ext uri="{FF2B5EF4-FFF2-40B4-BE49-F238E27FC236}">
                  <a16:creationId xmlns:a16="http://schemas.microsoft.com/office/drawing/2014/main" id="{F9D96496-9816-44F6-AD13-D814CCF3C7B8}"/>
                </a:ext>
              </a:extLst>
            </p:cNvPr>
            <p:cNvSpPr/>
            <p:nvPr/>
          </p:nvSpPr>
          <p:spPr bwMode="auto">
            <a:xfrm>
              <a:off x="6225577" y="4505100"/>
              <a:ext cx="45540" cy="50962"/>
            </a:xfrm>
            <a:custGeom>
              <a:gdLst>
                <a:gd fmla="*/ 9 w 18" name="T0"/>
                <a:gd fmla="*/ 1 h 20" name="T1"/>
                <a:gd fmla="*/ 12 w 18" name="T2"/>
                <a:gd fmla="*/ 2 h 20" name="T3"/>
                <a:gd fmla="*/ 18 w 18" name="T4"/>
                <a:gd fmla="*/ 12 h 20" name="T5"/>
                <a:gd fmla="*/ 17 w 18" name="T6"/>
                <a:gd fmla="*/ 15 h 20" name="T7"/>
                <a:gd fmla="*/ 9 w 18" name="T8"/>
                <a:gd fmla="*/ 19 h 20" name="T9"/>
                <a:gd fmla="*/ 6 w 18" name="T10"/>
                <a:gd fmla="*/ 18 h 20" name="T11"/>
                <a:gd fmla="*/ 0 w 18" name="T12"/>
                <a:gd fmla="*/ 9 h 20" name="T13"/>
                <a:gd fmla="*/ 1 w 18" name="T14"/>
                <a:gd fmla="*/ 5 h 20" name="T15"/>
                <a:gd fmla="*/ 9 w 18" name="T16"/>
                <a:gd fmla="*/ 1 h 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" w="18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4" name="Freeform 828">
              <a:extLst>
                <a:ext uri="{FF2B5EF4-FFF2-40B4-BE49-F238E27FC236}">
                  <a16:creationId xmlns:a16="http://schemas.microsoft.com/office/drawing/2014/main" id="{EB111823-74ED-433B-947C-7B36215739E1}"/>
                </a:ext>
              </a:extLst>
            </p:cNvPr>
            <p:cNvSpPr/>
            <p:nvPr/>
          </p:nvSpPr>
          <p:spPr bwMode="auto">
            <a:xfrm>
              <a:off x="6291718" y="4548471"/>
              <a:ext cx="41203" cy="33613"/>
            </a:xfrm>
            <a:custGeom>
              <a:gdLst>
                <a:gd fmla="*/ 0 w 16" name="T0"/>
                <a:gd fmla="*/ 2 h 13" name="T1"/>
                <a:gd fmla="*/ 2 w 16" name="T2"/>
                <a:gd fmla="*/ 0 h 13" name="T3"/>
                <a:gd fmla="*/ 13 w 16" name="T4"/>
                <a:gd fmla="*/ 0 h 13" name="T5"/>
                <a:gd fmla="*/ 16 w 16" name="T6"/>
                <a:gd fmla="*/ 2 h 13" name="T7"/>
                <a:gd fmla="*/ 16 w 16" name="T8"/>
                <a:gd fmla="*/ 10 h 13" name="T9"/>
                <a:gd fmla="*/ 13 w 16" name="T10"/>
                <a:gd fmla="*/ 13 h 13" name="T11"/>
                <a:gd fmla="*/ 2 w 16" name="T12"/>
                <a:gd fmla="*/ 13 h 13" name="T13"/>
                <a:gd fmla="*/ 0 w 16" name="T14"/>
                <a:gd fmla="*/ 10 h 13" name="T15"/>
                <a:gd fmla="*/ 0 w 16" name="T16"/>
                <a:gd fmla="*/ 2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6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5" name="Freeform 829">
              <a:extLst>
                <a:ext uri="{FF2B5EF4-FFF2-40B4-BE49-F238E27FC236}">
                  <a16:creationId xmlns:a16="http://schemas.microsoft.com/office/drawing/2014/main" id="{A1BF0423-368F-4B64-80A1-9EFDDF27BA3B}"/>
                </a:ext>
              </a:extLst>
            </p:cNvPr>
            <p:cNvSpPr/>
            <p:nvPr/>
          </p:nvSpPr>
          <p:spPr bwMode="auto">
            <a:xfrm>
              <a:off x="6348101" y="4501847"/>
              <a:ext cx="48793" cy="48793"/>
            </a:xfrm>
            <a:custGeom>
              <a:gdLst>
                <a:gd fmla="*/ 2 w 19" name="T0"/>
                <a:gd fmla="*/ 14 h 19" name="T1"/>
                <a:gd fmla="*/ 1 w 19" name="T2"/>
                <a:gd fmla="*/ 11 h 19" name="T3"/>
                <a:gd fmla="*/ 6 w 19" name="T4"/>
                <a:gd fmla="*/ 1 h 19" name="T5"/>
                <a:gd fmla="*/ 10 w 19" name="T6"/>
                <a:gd fmla="*/ 0 h 19" name="T7"/>
                <a:gd fmla="*/ 17 w 19" name="T8"/>
                <a:gd fmla="*/ 5 h 19" name="T9"/>
                <a:gd fmla="*/ 18 w 19" name="T10"/>
                <a:gd fmla="*/ 8 h 19" name="T11"/>
                <a:gd fmla="*/ 12 w 19" name="T12"/>
                <a:gd fmla="*/ 18 h 19" name="T13"/>
                <a:gd fmla="*/ 9 w 19" name="T14"/>
                <a:gd fmla="*/ 19 h 19" name="T15"/>
                <a:gd fmla="*/ 2 w 19" name="T16"/>
                <a:gd fmla="*/ 14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6" name="Freeform 830">
              <a:extLst>
                <a:ext uri="{FF2B5EF4-FFF2-40B4-BE49-F238E27FC236}">
                  <a16:creationId xmlns:a16="http://schemas.microsoft.com/office/drawing/2014/main" id="{EC09DDD1-4EBB-4DC1-983C-920F6E79B677}"/>
                </a:ext>
              </a:extLst>
            </p:cNvPr>
            <p:cNvSpPr/>
            <p:nvPr/>
          </p:nvSpPr>
          <p:spPr bwMode="auto">
            <a:xfrm>
              <a:off x="6345932" y="4430285"/>
              <a:ext cx="48793" cy="48793"/>
            </a:xfrm>
            <a:custGeom>
              <a:gdLst>
                <a:gd fmla="*/ 10 w 19" name="T0"/>
                <a:gd fmla="*/ 19 h 19" name="T1"/>
                <a:gd fmla="*/ 6 w 19" name="T2"/>
                <a:gd fmla="*/ 18 h 19" name="T3"/>
                <a:gd fmla="*/ 1 w 19" name="T4"/>
                <a:gd fmla="*/ 8 h 19" name="T5"/>
                <a:gd fmla="*/ 2 w 19" name="T6"/>
                <a:gd fmla="*/ 5 h 19" name="T7"/>
                <a:gd fmla="*/ 9 w 19" name="T8"/>
                <a:gd fmla="*/ 1 h 19" name="T9"/>
                <a:gd fmla="*/ 12 w 19" name="T10"/>
                <a:gd fmla="*/ 2 h 19" name="T11"/>
                <a:gd fmla="*/ 18 w 19" name="T12"/>
                <a:gd fmla="*/ 11 h 19" name="T13"/>
                <a:gd fmla="*/ 17 w 19" name="T14"/>
                <a:gd fmla="*/ 14 h 19" name="T15"/>
                <a:gd fmla="*/ 10 w 19" name="T16"/>
                <a:gd fmla="*/ 19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7" name="Freeform 831">
              <a:extLst>
                <a:ext uri="{FF2B5EF4-FFF2-40B4-BE49-F238E27FC236}">
                  <a16:creationId xmlns:a16="http://schemas.microsoft.com/office/drawing/2014/main" id="{C8B591BC-D8F9-44E1-81F7-73EE63DDC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6178" y="4428116"/>
              <a:ext cx="127945" cy="127945"/>
            </a:xfrm>
            <a:custGeom>
              <a:gdLst>
                <a:gd fmla="*/ 25 w 50" name="T0"/>
                <a:gd fmla="*/ 0 h 50" name="T1"/>
                <a:gd fmla="*/ 0 w 50" name="T2"/>
                <a:gd fmla="*/ 25 h 50" name="T3"/>
                <a:gd fmla="*/ 25 w 50" name="T4"/>
                <a:gd fmla="*/ 50 h 50" name="T5"/>
                <a:gd fmla="*/ 50 w 50" name="T6"/>
                <a:gd fmla="*/ 25 h 50" name="T7"/>
                <a:gd fmla="*/ 25 w 50" name="T8"/>
                <a:gd fmla="*/ 0 h 50" name="T9"/>
                <a:gd fmla="*/ 25 w 50" name="T10"/>
                <a:gd fmla="*/ 37 h 50" name="T11"/>
                <a:gd fmla="*/ 13 w 50" name="T12"/>
                <a:gd fmla="*/ 25 h 50" name="T13"/>
                <a:gd fmla="*/ 25 w 50" name="T14"/>
                <a:gd fmla="*/ 13 h 50" name="T15"/>
                <a:gd fmla="*/ 37 w 50" name="T16"/>
                <a:gd fmla="*/ 25 h 50" name="T17"/>
                <a:gd fmla="*/ 25 w 50" name="T18"/>
                <a:gd fmla="*/ 37 h 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0" w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88" name="Freeform 832">
              <a:extLst>
                <a:ext uri="{FF2B5EF4-FFF2-40B4-BE49-F238E27FC236}">
                  <a16:creationId xmlns:a16="http://schemas.microsoft.com/office/drawing/2014/main" id="{26C98C54-85ED-4CC8-8D3A-4AD20399C532}"/>
                </a:ext>
              </a:extLst>
            </p:cNvPr>
            <p:cNvSpPr/>
            <p:nvPr/>
          </p:nvSpPr>
          <p:spPr bwMode="auto">
            <a:xfrm>
              <a:off x="6058597" y="4412936"/>
              <a:ext cx="161559" cy="201677"/>
            </a:xfrm>
            <a:custGeom>
              <a:gdLst>
                <a:gd fmla="*/ 27 w 63" name="T0"/>
                <a:gd fmla="*/ 78 h 79" name="T1"/>
                <a:gd fmla="*/ 28 w 63" name="T2"/>
                <a:gd fmla="*/ 78 h 79" name="T3"/>
                <a:gd fmla="*/ 29 w 63" name="T4"/>
                <a:gd fmla="*/ 78 h 79" name="T5"/>
                <a:gd fmla="*/ 30 w 63" name="T6"/>
                <a:gd fmla="*/ 78 h 79" name="T7"/>
                <a:gd fmla="*/ 30 w 63" name="T8"/>
                <a:gd fmla="*/ 79 h 79" name="T9"/>
                <a:gd fmla="*/ 31 w 63" name="T10"/>
                <a:gd fmla="*/ 79 h 79" name="T11"/>
                <a:gd fmla="*/ 31 w 63" name="T12"/>
                <a:gd fmla="*/ 79 h 79" name="T13"/>
                <a:gd fmla="*/ 31 w 63" name="T14"/>
                <a:gd fmla="*/ 79 h 79" name="T15"/>
                <a:gd fmla="*/ 33 w 63" name="T16"/>
                <a:gd fmla="*/ 79 h 79" name="T17"/>
                <a:gd fmla="*/ 33 w 63" name="T18"/>
                <a:gd fmla="*/ 78 h 79" name="T19"/>
                <a:gd fmla="*/ 34 w 63" name="T20"/>
                <a:gd fmla="*/ 78 h 79" name="T21"/>
                <a:gd fmla="*/ 35 w 63" name="T22"/>
                <a:gd fmla="*/ 78 h 79" name="T23"/>
                <a:gd fmla="*/ 35 w 63" name="T24"/>
                <a:gd fmla="*/ 78 h 79" name="T25"/>
                <a:gd fmla="*/ 36 w 63" name="T26"/>
                <a:gd fmla="*/ 77 h 79" name="T27"/>
                <a:gd fmla="*/ 36 w 63" name="T28"/>
                <a:gd fmla="*/ 77 h 79" name="T29"/>
                <a:gd fmla="*/ 59 w 63" name="T30"/>
                <a:gd fmla="*/ 60 h 79" name="T31"/>
                <a:gd fmla="*/ 61 w 63" name="T32"/>
                <a:gd fmla="*/ 50 h 79" name="T33"/>
                <a:gd fmla="*/ 50 w 63" name="T34"/>
                <a:gd fmla="*/ 48 h 79" name="T35"/>
                <a:gd fmla="*/ 39 w 63" name="T36"/>
                <a:gd fmla="*/ 56 h 79" name="T37"/>
                <a:gd fmla="*/ 39 w 63" name="T38"/>
                <a:gd fmla="*/ 7 h 79" name="T39"/>
                <a:gd fmla="*/ 31 w 63" name="T40"/>
                <a:gd fmla="*/ 0 h 79" name="T41"/>
                <a:gd fmla="*/ 24 w 63" name="T42"/>
                <a:gd fmla="*/ 7 h 79" name="T43"/>
                <a:gd fmla="*/ 24 w 63" name="T44"/>
                <a:gd fmla="*/ 56 h 79" name="T45"/>
                <a:gd fmla="*/ 13 w 63" name="T46"/>
                <a:gd fmla="*/ 48 h 79" name="T47"/>
                <a:gd fmla="*/ 2 w 63" name="T48"/>
                <a:gd fmla="*/ 50 h 79" name="T49"/>
                <a:gd fmla="*/ 0 w 63" name="T50"/>
                <a:gd fmla="*/ 54 h 79" name="T51"/>
                <a:gd fmla="*/ 4 w 63" name="T52"/>
                <a:gd fmla="*/ 60 h 79" name="T53"/>
                <a:gd fmla="*/ 27 w 63" name="T54"/>
                <a:gd fmla="*/ 77 h 79" name="T55"/>
                <a:gd fmla="*/ 27 w 63" name="T56"/>
                <a:gd fmla="*/ 77 h 79" name="T57"/>
                <a:gd fmla="*/ 27 w 63" name="T58"/>
                <a:gd fmla="*/ 78 h 7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79" w="62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89BCE51E-EBDD-4D39-BF81-584CCD8EF3F1}"/>
              </a:ext>
            </a:extLst>
          </p:cNvPr>
          <p:cNvSpPr txBox="1"/>
          <p:nvPr/>
        </p:nvSpPr>
        <p:spPr>
          <a:xfrm>
            <a:off x="1972871" y="4043992"/>
            <a:ext cx="257700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latin charset="0" panose="020b0806030902050204" pitchFamily="34" typeface="Impact"/>
                <a:cs typeface="+mn-ea"/>
              </a:rPr>
              <a:t>S（Specific）明确性 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13835A2-F9A8-4597-A4EE-092AD8B7F322}"/>
              </a:ext>
            </a:extLst>
          </p:cNvPr>
          <p:cNvSpPr txBox="1"/>
          <p:nvPr/>
        </p:nvSpPr>
        <p:spPr>
          <a:xfrm>
            <a:off x="5427614" y="4043992"/>
            <a:ext cx="13581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latin charset="0" panose="020b0806030902050204" pitchFamily="34" typeface="Impact"/>
                <a:cs typeface="+mn-ea"/>
              </a:rPr>
              <a:t>示例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0F004E9D-634A-4495-B93D-7568A7F5DEDB}"/>
              </a:ext>
            </a:extLst>
          </p:cNvPr>
          <p:cNvSpPr txBox="1"/>
          <p:nvPr/>
        </p:nvSpPr>
        <p:spPr>
          <a:xfrm>
            <a:off x="8296101" y="4043992"/>
            <a:ext cx="13581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latin charset="0" panose="020b0806030902050204" pitchFamily="34" typeface="Impact"/>
                <a:cs typeface="+mn-ea"/>
              </a:rPr>
              <a:t>示例说明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BB6FDBBB-44A4-4F3C-ADA5-CBAF189336B8}"/>
              </a:ext>
            </a:extLst>
          </p:cNvPr>
          <p:cNvSpPr txBox="1"/>
          <p:nvPr/>
        </p:nvSpPr>
        <p:spPr bwMode="auto">
          <a:xfrm>
            <a:off x="1973336" y="4397281"/>
            <a:ext cx="2576541" cy="2052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所谓明确就是要用具体的语言清楚地说明要达成的行为标准，目标要清晰、明确，让考核者与被考核者能够准确的理解目标。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明确的目标几乎是所有成功团队的一致特点。很多团队不成功的重要原因之一就因为目标定的模棱两可，或没有将目标有效的传达给相关成员。 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75C0B3DC-C2CE-42DD-B23E-8CD361D8C9F0}"/>
              </a:ext>
            </a:extLst>
          </p:cNvPr>
          <p:cNvSpPr txBox="1"/>
          <p:nvPr/>
        </p:nvSpPr>
        <p:spPr bwMode="auto">
          <a:xfrm>
            <a:off x="4991852" y="4427577"/>
            <a:ext cx="2229689" cy="139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按时检查卫生，保持公司清洁”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endParaRPr altLang="en-US" lang="zh-CN" sz="1100">
              <a:latin typeface="+mn-ea"/>
              <a:cs typeface="+mn-ea"/>
            </a:endParaRP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您觉得这个目标合乎要求吗？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endParaRPr altLang="en-US" lang="zh-CN" sz="1100">
              <a:latin typeface="+mn-ea"/>
              <a:cs typeface="+mn-ea"/>
            </a:endParaRP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这个目标存在什么问题呢？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94C5C19-E4A6-4412-B737-E32B70815D3C}"/>
              </a:ext>
            </a:extLst>
          </p:cNvPr>
          <p:cNvSpPr txBox="1"/>
          <p:nvPr/>
        </p:nvSpPr>
        <p:spPr bwMode="auto">
          <a:xfrm>
            <a:off x="7838106" y="4427577"/>
            <a:ext cx="2229689" cy="1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公司“卫生”包括哪些方面？什么时候检查、检查几次才是“定期” 、什么样才算是达到了“清洁”？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endParaRPr altLang="en-US" lang="zh-CN" sz="1100">
              <a:latin typeface="+mn-ea"/>
              <a:cs typeface="+mn-ea"/>
            </a:endParaRP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  <a:defRPr/>
            </a:pPr>
            <a:r>
              <a:rPr altLang="en-US" lang="zh-CN" sz="1100">
                <a:latin typeface="+mn-ea"/>
                <a:cs typeface="+mn-ea"/>
              </a:rPr>
              <a:t>目标不明确就没有办法评判、衡量与执行！ </a:t>
            </a:r>
          </a:p>
        </p:txBody>
      </p:sp>
    </p:spTree>
    <p:extLst>
      <p:ext uri="{BB962C8B-B14F-4D97-AF65-F5344CB8AC3E}">
        <p14:creationId val="802620208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60000"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4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5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6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7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8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9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3"/>
      <p:bldP grpId="0" spid="24"/>
      <p:bldP grpId="0" spid="25"/>
      <p:bldP grpId="0" spid="26"/>
      <p:bldP grpId="0" spid="89"/>
      <p:bldP grpId="0" spid="90"/>
      <p:bldP grpId="0" spid="91"/>
      <p:bldP grpId="0" spid="92"/>
      <p:bldP grpId="0" spid="93"/>
      <p:bldP grpId="0" spid="9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114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二、smart 管理原则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FDDD5B9-1F3A-4CBF-9C99-75527FB8F0E1}"/>
              </a:ext>
            </a:extLst>
          </p:cNvPr>
          <p:cNvSpPr/>
          <p:nvPr/>
        </p:nvSpPr>
        <p:spPr>
          <a:xfrm>
            <a:off x="553270" y="1385054"/>
            <a:ext cx="39738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（Measurable）—— 衡量性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95" name="44261cfe-ba97-4da8-b6a3-bb50c42e86a3" title="iSlide™ 版权声明  COPYRIGHT NOTICE">
            <a:extLst>
              <a:ext uri="{FF2B5EF4-FFF2-40B4-BE49-F238E27FC236}">
                <a16:creationId xmlns:a16="http://schemas.microsoft.com/office/drawing/2014/main" id="{07C1DC58-6844-45B9-9BD5-B94AD859917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013090" y="2551782"/>
            <a:ext cx="6169010" cy="3475472"/>
            <a:chOff x="2530929" y="2034000"/>
            <a:chExt cx="7076152" cy="3986536"/>
          </a:xfrm>
        </p:grpSpPr>
        <p:sp>
          <p:nvSpPr>
            <p:cNvPr id="96" name="ïsľíḓé">
              <a:extLst>
                <a:ext uri="{FF2B5EF4-FFF2-40B4-BE49-F238E27FC236}">
                  <a16:creationId xmlns:a16="http://schemas.microsoft.com/office/drawing/2014/main" id="{1E12954E-71F1-4073-880C-8056222AAB67}"/>
                </a:ext>
              </a:extLst>
            </p:cNvPr>
            <p:cNvSpPr/>
            <p:nvPr/>
          </p:nvSpPr>
          <p:spPr>
            <a:xfrm>
              <a:off x="2846472" y="3015427"/>
              <a:ext cx="1047859" cy="64910"/>
            </a:xfrm>
            <a:custGeom>
              <a:gdLst>
                <a:gd fmla="*/ 0 w 1038225" name="connsiteX0"/>
                <a:gd fmla="*/ 0 h 64294" name="connsiteY0"/>
                <a:gd fmla="*/ 1038225 w 1038225" name="connsiteX1"/>
                <a:gd fmla="*/ 30956 h 64294" name="connsiteY1"/>
                <a:gd fmla="*/ 990600 w 1038225" name="connsiteX2"/>
                <a:gd fmla="*/ 64294 h 64294" name="connsiteY2"/>
                <a:gd fmla="*/ 0 w 1038225" name="connsiteX3"/>
                <a:gd fmla="*/ 0 h 6429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4294" w="1038225">
                  <a:moveTo>
                    <a:pt x="0" y="0"/>
                  </a:moveTo>
                  <a:lnTo>
                    <a:pt x="1038225" y="30956"/>
                  </a:lnTo>
                  <a:lnTo>
                    <a:pt x="990600" y="64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97" name="îśľiďè">
              <a:extLst>
                <a:ext uri="{FF2B5EF4-FFF2-40B4-BE49-F238E27FC236}">
                  <a16:creationId xmlns:a16="http://schemas.microsoft.com/office/drawing/2014/main" id="{FD8FC6A8-0007-427B-A646-DF41C1887595}"/>
                </a:ext>
              </a:extLst>
            </p:cNvPr>
            <p:cNvSpPr/>
            <p:nvPr/>
          </p:nvSpPr>
          <p:spPr>
            <a:xfrm>
              <a:off x="3949606" y="3041870"/>
              <a:ext cx="1444412" cy="177902"/>
            </a:xfrm>
            <a:custGeom>
              <a:gdLst>
                <a:gd fmla="*/ 35718 w 1431131" name="connsiteX0"/>
                <a:gd fmla="*/ 0 h 176212" name="connsiteY0"/>
                <a:gd fmla="*/ 0 w 1431131" name="connsiteX1"/>
                <a:gd fmla="*/ 38100 h 176212" name="connsiteY1"/>
                <a:gd fmla="*/ 1393031 w 1431131" name="connsiteX2"/>
                <a:gd fmla="*/ 176212 h 176212" name="connsiteY2"/>
                <a:gd fmla="*/ 1431131 w 1431131" name="connsiteX3"/>
                <a:gd fmla="*/ 145256 h 176212" name="connsiteY3"/>
                <a:gd fmla="*/ 35718 w 1431131" name="connsiteX4"/>
                <a:gd fmla="*/ 0 h 1762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76212" w="1431131">
                  <a:moveTo>
                    <a:pt x="35718" y="0"/>
                  </a:moveTo>
                  <a:lnTo>
                    <a:pt x="0" y="38100"/>
                  </a:lnTo>
                  <a:cubicBezTo>
                    <a:pt x="466725" y="76993"/>
                    <a:pt x="928687" y="123031"/>
                    <a:pt x="1393031" y="176212"/>
                  </a:cubicBezTo>
                  <a:lnTo>
                    <a:pt x="1431131" y="145256"/>
                  </a:lnTo>
                  <a:cubicBezTo>
                    <a:pt x="965993" y="84931"/>
                    <a:pt x="507999" y="34132"/>
                    <a:pt x="35718" y="0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98" name="iṩḷíḍe">
              <a:extLst>
                <a:ext uri="{FF2B5EF4-FFF2-40B4-BE49-F238E27FC236}">
                  <a16:creationId xmlns:a16="http://schemas.microsoft.com/office/drawing/2014/main" id="{3FC9958C-3C11-4CFB-A453-869F88C81267}"/>
                </a:ext>
              </a:extLst>
            </p:cNvPr>
            <p:cNvSpPr/>
            <p:nvPr/>
          </p:nvSpPr>
          <p:spPr>
            <a:xfrm>
              <a:off x="5444490" y="3193328"/>
              <a:ext cx="1311321" cy="879896"/>
            </a:xfrm>
            <a:custGeom>
              <a:gdLst>
                <a:gd fmla="*/ 45244 w 1299265" name="connsiteX0"/>
                <a:gd fmla="*/ 0 h 871537" name="connsiteY0"/>
                <a:gd fmla="*/ 0 w 1299265" name="connsiteX1"/>
                <a:gd fmla="*/ 50006 h 871537" name="connsiteY1"/>
                <a:gd fmla="*/ 881063 w 1299265" name="connsiteX2"/>
                <a:gd fmla="*/ 864393 h 871537" name="connsiteY2"/>
                <a:gd fmla="*/ 1057275 w 1299265" name="connsiteX3"/>
                <a:gd fmla="*/ 871537 h 871537" name="connsiteY3"/>
                <a:gd fmla="*/ 1016794 w 1299265" name="connsiteX4"/>
                <a:gd fmla="*/ 259556 h 871537" name="connsiteY4"/>
                <a:gd fmla="*/ 45244 w 1299265" name="connsiteX5"/>
                <a:gd fmla="*/ 0 h 871537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871537" w="1299265">
                  <a:moveTo>
                    <a:pt x="45244" y="0"/>
                  </a:moveTo>
                  <a:lnTo>
                    <a:pt x="0" y="50006"/>
                  </a:lnTo>
                  <a:cubicBezTo>
                    <a:pt x="469901" y="147637"/>
                    <a:pt x="1658938" y="409575"/>
                    <a:pt x="881063" y="864393"/>
                  </a:cubicBezTo>
                  <a:lnTo>
                    <a:pt x="1057275" y="871537"/>
                  </a:lnTo>
                  <a:cubicBezTo>
                    <a:pt x="1477169" y="688974"/>
                    <a:pt x="1275556" y="370681"/>
                    <a:pt x="1016794" y="259556"/>
                  </a:cubicBezTo>
                  <a:cubicBezTo>
                    <a:pt x="690563" y="127794"/>
                    <a:pt x="373857" y="65088"/>
                    <a:pt x="45244" y="0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99" name="iṥḷîďê">
              <a:extLst>
                <a:ext uri="{FF2B5EF4-FFF2-40B4-BE49-F238E27FC236}">
                  <a16:creationId xmlns:a16="http://schemas.microsoft.com/office/drawing/2014/main" id="{10DC41A9-0CC7-4365-A8DE-B62AA4547ABA}"/>
                </a:ext>
              </a:extLst>
            </p:cNvPr>
            <p:cNvSpPr/>
            <p:nvPr/>
          </p:nvSpPr>
          <p:spPr>
            <a:xfrm>
              <a:off x="5025745" y="4121304"/>
              <a:ext cx="1351240" cy="1420817"/>
            </a:xfrm>
            <a:custGeom>
              <a:gdLst>
                <a:gd fmla="*/ 1338815 w 1338815" name="connsiteX0"/>
                <a:gd fmla="*/ 16669 h 1407319" name="connsiteY0"/>
                <a:gd fmla="*/ 1119740 w 1338815" name="connsiteX1"/>
                <a:gd fmla="*/ 0 h 1407319" name="connsiteY1"/>
                <a:gd fmla="*/ 269634 w 1338815" name="connsiteX2"/>
                <a:gd fmla="*/ 388144 h 1407319" name="connsiteY2"/>
                <a:gd fmla="*/ 876853 w 1338815" name="connsiteX3"/>
                <a:gd fmla="*/ 1407319 h 1407319" name="connsiteY3"/>
                <a:gd fmla="*/ 1234040 w 1338815" name="connsiteX4"/>
                <a:gd fmla="*/ 1252538 h 1407319" name="connsiteY4"/>
                <a:gd fmla="*/ 700640 w 1338815" name="connsiteX5"/>
                <a:gd fmla="*/ 309563 h 1407319" name="connsiteY5"/>
                <a:gd fmla="*/ 1338815 w 1338815" name="connsiteX6"/>
                <a:gd fmla="*/ 16669 h 1407319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407319" w="1338815">
                  <a:moveTo>
                    <a:pt x="1338815" y="16669"/>
                  </a:moveTo>
                  <a:lnTo>
                    <a:pt x="1119740" y="0"/>
                  </a:lnTo>
                  <a:cubicBezTo>
                    <a:pt x="836371" y="129381"/>
                    <a:pt x="550622" y="237331"/>
                    <a:pt x="269634" y="388144"/>
                  </a:cubicBezTo>
                  <a:cubicBezTo>
                    <a:pt x="55321" y="496888"/>
                    <a:pt x="-435215" y="958057"/>
                    <a:pt x="876853" y="1407319"/>
                  </a:cubicBezTo>
                  <a:lnTo>
                    <a:pt x="1234040" y="1252538"/>
                  </a:lnTo>
                  <a:cubicBezTo>
                    <a:pt x="636346" y="1123951"/>
                    <a:pt x="-92316" y="685800"/>
                    <a:pt x="700640" y="309563"/>
                  </a:cubicBezTo>
                  <a:lnTo>
                    <a:pt x="1338815" y="16669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00" name="ïŝ1ïďé">
              <a:extLst>
                <a:ext uri="{FF2B5EF4-FFF2-40B4-BE49-F238E27FC236}">
                  <a16:creationId xmlns:a16="http://schemas.microsoft.com/office/drawing/2014/main" id="{90CA83ED-FEAF-441B-ABC1-B297F2DEE50D}"/>
                </a:ext>
              </a:extLst>
            </p:cNvPr>
            <p:cNvSpPr/>
            <p:nvPr/>
          </p:nvSpPr>
          <p:spPr>
            <a:xfrm>
              <a:off x="6170298" y="5450765"/>
              <a:ext cx="3436783" cy="569771"/>
            </a:xfrm>
            <a:custGeom>
              <a:gdLst>
                <a:gd fmla="*/ 383381 w 3405187" name="connsiteX0"/>
                <a:gd fmla="*/ 0 h 564357" name="connsiteY0"/>
                <a:gd fmla="*/ 0 w 3405187" name="connsiteX1"/>
                <a:gd fmla="*/ 150019 h 564357" name="connsiteY1"/>
                <a:gd fmla="*/ 2369343 w 3405187" name="connsiteX2"/>
                <a:gd fmla="*/ 438150 h 564357" name="connsiteY2"/>
                <a:gd fmla="*/ 2240756 w 3405187" name="connsiteX3"/>
                <a:gd fmla="*/ 564357 h 564357" name="connsiteY3"/>
                <a:gd fmla="*/ 3405187 w 3405187" name="connsiteX4"/>
                <a:gd fmla="*/ 402432 h 564357" name="connsiteY4"/>
                <a:gd fmla="*/ 2788443 w 3405187" name="connsiteX5"/>
                <a:gd fmla="*/ 107157 h 564357" name="connsiteY5"/>
                <a:gd fmla="*/ 2705100 w 3405187" name="connsiteX6"/>
                <a:gd fmla="*/ 180975 h 564357" name="connsiteY6"/>
                <a:gd fmla="*/ 383381 w 3405187" name="connsiteX7"/>
                <a:gd fmla="*/ 0 h 56435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64357" w="3405187">
                  <a:moveTo>
                    <a:pt x="383381" y="0"/>
                  </a:moveTo>
                  <a:lnTo>
                    <a:pt x="0" y="150019"/>
                  </a:lnTo>
                  <a:cubicBezTo>
                    <a:pt x="692150" y="307975"/>
                    <a:pt x="1527174" y="432594"/>
                    <a:pt x="2369343" y="438150"/>
                  </a:cubicBezTo>
                  <a:lnTo>
                    <a:pt x="2240756" y="564357"/>
                  </a:lnTo>
                  <a:lnTo>
                    <a:pt x="3405187" y="402432"/>
                  </a:lnTo>
                  <a:lnTo>
                    <a:pt x="2788443" y="107157"/>
                  </a:lnTo>
                  <a:lnTo>
                    <a:pt x="2705100" y="180975"/>
                  </a:lnTo>
                  <a:cubicBezTo>
                    <a:pt x="1933576" y="177800"/>
                    <a:pt x="1159668" y="98425"/>
                    <a:pt x="383381" y="0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01" name="íŝļíďê">
              <a:extLst>
                <a:ext uri="{FF2B5EF4-FFF2-40B4-BE49-F238E27FC236}">
                  <a16:creationId xmlns:a16="http://schemas.microsoft.com/office/drawing/2014/main" id="{29D96EF2-CB00-4515-B5E7-E79F955F2CFF}"/>
                </a:ext>
              </a:extLst>
            </p:cNvPr>
            <p:cNvSpPr/>
            <p:nvPr/>
          </p:nvSpPr>
          <p:spPr>
            <a:xfrm rot="8100000">
              <a:off x="2584920" y="2034000"/>
              <a:ext cx="719927" cy="720149"/>
            </a:xfrm>
            <a:prstGeom prst="teardrop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04" name="iSľiďé">
              <a:extLst>
                <a:ext uri="{FF2B5EF4-FFF2-40B4-BE49-F238E27FC236}">
                  <a16:creationId xmlns:a16="http://schemas.microsoft.com/office/drawing/2014/main" id="{5998495A-816E-4B29-ADFD-82CB83B92C3F}"/>
                </a:ext>
              </a:extLst>
            </p:cNvPr>
            <p:cNvSpPr/>
            <p:nvPr/>
          </p:nvSpPr>
          <p:spPr>
            <a:xfrm rot="8100000">
              <a:off x="3870819" y="3731808"/>
              <a:ext cx="1070308" cy="1070637"/>
            </a:xfrm>
            <a:prstGeom prst="teardrop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05" name="ï$1îḑê">
              <a:extLst>
                <a:ext uri="{FF2B5EF4-FFF2-40B4-BE49-F238E27FC236}">
                  <a16:creationId xmlns:a16="http://schemas.microsoft.com/office/drawing/2014/main" id="{9C6B2D35-508C-4E4F-B067-D72FD691BB02}"/>
                </a:ext>
              </a:extLst>
            </p:cNvPr>
            <p:cNvSpPr/>
            <p:nvPr/>
          </p:nvSpPr>
          <p:spPr>
            <a:xfrm rot="8100000">
              <a:off x="8160738" y="3742373"/>
              <a:ext cx="1313558" cy="1313964"/>
            </a:xfrm>
            <a:prstGeom prst="teardrop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06" name="îṣlîďe">
              <a:extLst>
                <a:ext uri="{FF2B5EF4-FFF2-40B4-BE49-F238E27FC236}">
                  <a16:creationId xmlns:a16="http://schemas.microsoft.com/office/drawing/2014/main" id="{4A4EFF64-6CDA-4657-95E2-24F44DF66278}"/>
                </a:ext>
              </a:extLst>
            </p:cNvPr>
            <p:cNvSpPr txBox="1"/>
            <p:nvPr/>
          </p:nvSpPr>
          <p:spPr>
            <a:xfrm>
              <a:off x="2530929" y="2163162"/>
              <a:ext cx="827908" cy="369332"/>
            </a:xfrm>
            <a:prstGeom prst="rect">
              <a:avLst/>
            </a:prstGeom>
            <a:noFill/>
          </p:spPr>
          <p:txBody>
            <a:bodyPr anchor="ctr" anchorCtr="0" rtlCol="0" wrap="none">
              <a:norm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cs typeface="+mn-ea"/>
                </a:rPr>
                <a:t>01</a:t>
              </a:r>
            </a:p>
          </p:txBody>
        </p:sp>
        <p:sp>
          <p:nvSpPr>
            <p:cNvPr id="109" name="ïṧlïḓê">
              <a:extLst>
                <a:ext uri="{FF2B5EF4-FFF2-40B4-BE49-F238E27FC236}">
                  <a16:creationId xmlns:a16="http://schemas.microsoft.com/office/drawing/2014/main" id="{F95DCF0D-8237-4615-959F-F6843E622F63}"/>
                </a:ext>
              </a:extLst>
            </p:cNvPr>
            <p:cNvSpPr txBox="1"/>
            <p:nvPr/>
          </p:nvSpPr>
          <p:spPr>
            <a:xfrm>
              <a:off x="3992019" y="4055449"/>
              <a:ext cx="827908" cy="369332"/>
            </a:xfrm>
            <a:prstGeom prst="rect">
              <a:avLst/>
            </a:prstGeom>
            <a:noFill/>
          </p:spPr>
          <p:txBody>
            <a:bodyPr anchor="ctr" anchorCtr="0" rtlCol="0" wrap="none">
              <a:normAutofit/>
            </a:bodyPr>
            <a:lstStyle/>
            <a:p>
              <a:pPr algn="ctr"/>
              <a:r>
                <a:rPr altLang="zh-CN" b="1" lang="en-US" sz="1400">
                  <a:solidFill>
                    <a:schemeClr val="bg1"/>
                  </a:solidFill>
                  <a:cs typeface="+mn-ea"/>
                </a:rPr>
                <a:t>02</a:t>
              </a:r>
            </a:p>
          </p:txBody>
        </p:sp>
        <p:sp>
          <p:nvSpPr>
            <p:cNvPr id="110" name="i$ḻiḍê">
              <a:extLst>
                <a:ext uri="{FF2B5EF4-FFF2-40B4-BE49-F238E27FC236}">
                  <a16:creationId xmlns:a16="http://schemas.microsoft.com/office/drawing/2014/main" id="{E36EA9CB-E1D9-4EAB-BA9F-E88813E3A7E9}"/>
                </a:ext>
              </a:extLst>
            </p:cNvPr>
            <p:cNvSpPr txBox="1"/>
            <p:nvPr/>
          </p:nvSpPr>
          <p:spPr>
            <a:xfrm>
              <a:off x="8403563" y="4207997"/>
              <a:ext cx="827908" cy="369332"/>
            </a:xfrm>
            <a:prstGeom prst="rect">
              <a:avLst/>
            </a:prstGeom>
            <a:noFill/>
          </p:spPr>
          <p:txBody>
            <a:bodyPr anchor="ctr" anchorCtr="0" rtlCol="0" wrap="none">
              <a:normAutofit fontScale="92500" lnSpcReduction="20000"/>
            </a:bodyPr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cs typeface="+mn-ea"/>
                </a:rPr>
                <a:t>03</a:t>
              </a: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975BEA10-68B3-4614-8FBC-48551404BD65}"/>
              </a:ext>
            </a:extLst>
          </p:cNvPr>
          <p:cNvGrpSpPr/>
          <p:nvPr/>
        </p:nvGrpSpPr>
        <p:grpSpPr>
          <a:xfrm>
            <a:off x="6229507" y="2341109"/>
            <a:ext cx="2625135" cy="1114032"/>
            <a:chOff x="7027222" y="1725490"/>
            <a:chExt cx="2719883" cy="1114032"/>
          </a:xfrm>
        </p:grpSpPr>
        <p:sp>
          <p:nvSpPr>
            <p:cNvPr id="112" name="文本框 6">
              <a:extLst>
                <a:ext uri="{FF2B5EF4-FFF2-40B4-BE49-F238E27FC236}">
                  <a16:creationId xmlns:a16="http://schemas.microsoft.com/office/drawing/2014/main" id="{13823021-EFC3-421D-8EE5-C012861C30B5}"/>
                </a:ext>
              </a:extLst>
            </p:cNvPr>
            <p:cNvSpPr txBox="1"/>
            <p:nvPr/>
          </p:nvSpPr>
          <p:spPr>
            <a:xfrm>
              <a:off x="7027222" y="2046869"/>
              <a:ext cx="2719883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latin typeface="+mn-ea"/>
                  <a:cs typeface="+mn-ea"/>
                </a:rPr>
                <a:t> “截止到12月末，各公司基本达成销售计划” 您觉得这个目标可以衡量吗？这个目标存在什么问题呢</a:t>
              </a:r>
            </a:p>
          </p:txBody>
        </p:sp>
        <p:sp>
          <p:nvSpPr>
            <p:cNvPr id="113" name="文本框 7">
              <a:extLst>
                <a:ext uri="{FF2B5EF4-FFF2-40B4-BE49-F238E27FC236}">
                  <a16:creationId xmlns:a16="http://schemas.microsoft.com/office/drawing/2014/main" id="{7714789F-D00C-4EA5-AD95-DACBEC5B5B1C}"/>
                </a:ext>
              </a:extLst>
            </p:cNvPr>
            <p:cNvSpPr txBox="1"/>
            <p:nvPr/>
          </p:nvSpPr>
          <p:spPr>
            <a:xfrm>
              <a:off x="7027222" y="1725490"/>
              <a:ext cx="181337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vl="0">
                <a:defRPr/>
              </a:pPr>
              <a:r>
                <a:rPr altLang="en-US" kern="0" lang="zh-CN" sz="1600">
                  <a:latin typeface="+mn-ea"/>
                  <a:cs typeface="+mn-ea"/>
                </a:rPr>
                <a:t>示例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388083D2-511E-4A0A-A813-DDD6EC45395A}"/>
              </a:ext>
            </a:extLst>
          </p:cNvPr>
          <p:cNvGrpSpPr/>
          <p:nvPr/>
        </p:nvGrpSpPr>
        <p:grpSpPr>
          <a:xfrm>
            <a:off x="473452" y="3566922"/>
            <a:ext cx="2651713" cy="1594163"/>
            <a:chOff x="7027222" y="1725490"/>
            <a:chExt cx="2747421" cy="1594163"/>
          </a:xfrm>
        </p:grpSpPr>
        <p:sp>
          <p:nvSpPr>
            <p:cNvPr id="115" name="文本框 6">
              <a:extLst>
                <a:ext uri="{FF2B5EF4-FFF2-40B4-BE49-F238E27FC236}">
                  <a16:creationId xmlns:a16="http://schemas.microsoft.com/office/drawing/2014/main" id="{BC3CFBBB-2797-4C07-A671-01F1C597E37E}"/>
                </a:ext>
              </a:extLst>
            </p:cNvPr>
            <p:cNvSpPr txBox="1"/>
            <p:nvPr/>
          </p:nvSpPr>
          <p:spPr>
            <a:xfrm>
              <a:off x="7027222" y="2046869"/>
              <a:ext cx="2747421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latin typeface="+mn-ea"/>
                  <a:cs typeface="+mn-ea"/>
                </a:rPr>
                <a:t>衡量性就是指目标应该是明确的，而不是模糊的。应该有一组明确的数据，作为衡量是否达成目标的依据。目标要量化，考核时可以采用相同的标准准确衡量；</a:t>
              </a:r>
            </a:p>
          </p:txBody>
        </p:sp>
        <p:sp>
          <p:nvSpPr>
            <p:cNvPr id="116" name="文本框 7">
              <a:extLst>
                <a:ext uri="{FF2B5EF4-FFF2-40B4-BE49-F238E27FC236}">
                  <a16:creationId xmlns:a16="http://schemas.microsoft.com/office/drawing/2014/main" id="{3BF904B0-050C-44CA-8A7A-EBDED5B7A031}"/>
                </a:ext>
              </a:extLst>
            </p:cNvPr>
            <p:cNvSpPr txBox="1"/>
            <p:nvPr/>
          </p:nvSpPr>
          <p:spPr>
            <a:xfrm>
              <a:off x="7027222" y="1725491"/>
              <a:ext cx="181337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vl="0">
                <a:defRPr/>
              </a:pPr>
              <a:r>
                <a:rPr altLang="en-US" kern="0" lang="zh-CN" sz="1600">
                  <a:latin typeface="+mn-ea"/>
                  <a:cs typeface="+mn-ea"/>
                </a:rPr>
                <a:t>衡量性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926F769C-0608-4901-9680-CC898B67E1FE}"/>
              </a:ext>
            </a:extLst>
          </p:cNvPr>
          <p:cNvGrpSpPr/>
          <p:nvPr/>
        </p:nvGrpSpPr>
        <p:grpSpPr>
          <a:xfrm>
            <a:off x="9536444" y="4539361"/>
            <a:ext cx="2143406" cy="1594163"/>
            <a:chOff x="7027222" y="1725490"/>
            <a:chExt cx="2220768" cy="1594163"/>
          </a:xfrm>
        </p:grpSpPr>
        <p:sp>
          <p:nvSpPr>
            <p:cNvPr id="121" name="文本框 6">
              <a:extLst>
                <a:ext uri="{FF2B5EF4-FFF2-40B4-BE49-F238E27FC236}">
                  <a16:creationId xmlns:a16="http://schemas.microsoft.com/office/drawing/2014/main" id="{774FAF42-DCF6-4494-AE1E-5F4525B9A547}"/>
                </a:ext>
              </a:extLst>
            </p:cNvPr>
            <p:cNvSpPr txBox="1"/>
            <p:nvPr/>
          </p:nvSpPr>
          <p:spPr>
            <a:xfrm>
              <a:off x="7027221" y="2046869"/>
              <a:ext cx="2220768" cy="1280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latin typeface="+mn-ea"/>
                  <a:cs typeface="+mn-ea"/>
                </a:rPr>
                <a:t> 示例中的“基本达成”是一个很难衡量的概念，达成多少才是 “基本达成”？完成计划的90%算不算基本达成，80%呢？</a:t>
              </a:r>
            </a:p>
          </p:txBody>
        </p:sp>
        <p:sp>
          <p:nvSpPr>
            <p:cNvPr id="122" name="文本框 7">
              <a:extLst>
                <a:ext uri="{FF2B5EF4-FFF2-40B4-BE49-F238E27FC236}">
                  <a16:creationId xmlns:a16="http://schemas.microsoft.com/office/drawing/2014/main" id="{91AC6431-6E32-4A00-B1DA-0E1E0101A3E2}"/>
                </a:ext>
              </a:extLst>
            </p:cNvPr>
            <p:cNvSpPr txBox="1"/>
            <p:nvPr/>
          </p:nvSpPr>
          <p:spPr>
            <a:xfrm>
              <a:off x="7027223" y="1725491"/>
              <a:ext cx="181337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lvl="0">
                <a:defRPr/>
              </a:pPr>
              <a:r>
                <a:rPr altLang="en-US" kern="0" lang="zh-CN" sz="1600">
                  <a:latin typeface="+mn-ea"/>
                  <a:cs typeface="+mn-ea"/>
                </a:rPr>
                <a:t>示例说明</a:t>
              </a:r>
            </a:p>
          </p:txBody>
        </p:sp>
      </p:grpSp>
    </p:spTree>
    <p:extLst>
      <p:ext uri="{BB962C8B-B14F-4D97-AF65-F5344CB8AC3E}">
        <p14:creationId val="3179820473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charset="-122" panose="02000000000000000000" pitchFamily="2" typeface="方正兰亭超细黑简体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114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二、smart 管理原则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FDDD5B9-1F3A-4CBF-9C99-75527FB8F0E1}"/>
              </a:ext>
            </a:extLst>
          </p:cNvPr>
          <p:cNvSpPr/>
          <p:nvPr/>
        </p:nvSpPr>
        <p:spPr>
          <a:xfrm>
            <a:off x="553270" y="1385054"/>
            <a:ext cx="42786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（Attainable）—— 可实现性</a:t>
            </a:r>
          </a:p>
        </p:txBody>
      </p:sp>
      <p:sp>
        <p:nvSpPr>
          <p:cNvPr id="27" name="íṣḷïḑé">
            <a:extLst>
              <a:ext uri="{FF2B5EF4-FFF2-40B4-BE49-F238E27FC236}">
                <a16:creationId xmlns:a16="http://schemas.microsoft.com/office/drawing/2014/main" id="{19D62282-7D28-416C-B614-74C8B702C2A2}"/>
              </a:ext>
            </a:extLst>
          </p:cNvPr>
          <p:cNvSpPr txBox="1"/>
          <p:nvPr/>
        </p:nvSpPr>
        <p:spPr bwMode="auto">
          <a:xfrm>
            <a:off x="1470782" y="2748072"/>
            <a:ext cx="155575" cy="487680"/>
          </a:xfrm>
          <a:prstGeom prst="rect">
            <a:avLst/>
          </a:prstGeom>
        </p:spPr>
        <p:txBody>
          <a:bodyPr anchor="t" anchorCtr="0" bIns="0" lIns="0" rIns="0" tIns="0" wrap="none">
            <a:spAutoFit/>
          </a:bodyPr>
          <a:lstStyle/>
          <a:p>
            <a:pPr algn="r" indent="0" marL="0">
              <a:defRPr/>
            </a:pPr>
            <a:r>
              <a:rPr b="1" lang="en-US" sz="3200">
                <a:solidFill>
                  <a:srgbClr val="134E6C"/>
                </a:solidFill>
                <a:latin charset="0" panose="020b0806030902050204" pitchFamily="34" typeface="Impact"/>
                <a:cs typeface="+mn-ea"/>
              </a:rPr>
              <a:t>1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B888019-CE2D-45F1-8E38-7A496C8153EB}"/>
              </a:ext>
            </a:extLst>
          </p:cNvPr>
          <p:cNvCxnSpPr/>
          <p:nvPr/>
        </p:nvCxnSpPr>
        <p:spPr>
          <a:xfrm flipH="1">
            <a:off x="1721439" y="2743128"/>
            <a:ext cx="0" cy="45501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$ḷïďé">
            <a:extLst>
              <a:ext uri="{FF2B5EF4-FFF2-40B4-BE49-F238E27FC236}">
                <a16:creationId xmlns:a16="http://schemas.microsoft.com/office/drawing/2014/main" id="{73A41844-0188-44B0-ADBF-3770C0621678}"/>
              </a:ext>
            </a:extLst>
          </p:cNvPr>
          <p:cNvSpPr txBox="1"/>
          <p:nvPr/>
        </p:nvSpPr>
        <p:spPr bwMode="auto">
          <a:xfrm>
            <a:off x="5099054" y="2840965"/>
            <a:ext cx="203200" cy="487680"/>
          </a:xfrm>
          <a:prstGeom prst="rect">
            <a:avLst/>
          </a:prstGeom>
        </p:spPr>
        <p:txBody>
          <a:bodyPr anchor="t" anchorCtr="0" bIns="0" lIns="0" rIns="0" tIns="0" wrap="none">
            <a:spAutoFit/>
          </a:bodyPr>
          <a:lstStyle/>
          <a:p>
            <a:pPr algn="r" indent="0" marL="0">
              <a:defRPr/>
            </a:pPr>
            <a:r>
              <a:rPr b="1" lang="en-US" sz="3200">
                <a:solidFill>
                  <a:srgbClr val="134E6C"/>
                </a:solidFill>
                <a:latin charset="0" panose="020b0806030902050204" pitchFamily="34" typeface="Impact"/>
                <a:cs typeface="+mn-ea"/>
              </a:rPr>
              <a:t>2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B1F134D-658F-4E33-B6B9-4B637521573B}"/>
              </a:ext>
            </a:extLst>
          </p:cNvPr>
          <p:cNvCxnSpPr/>
          <p:nvPr/>
        </p:nvCxnSpPr>
        <p:spPr>
          <a:xfrm flipH="1">
            <a:off x="5397336" y="2836020"/>
            <a:ext cx="0" cy="45501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ṩḻîďè">
            <a:extLst>
              <a:ext uri="{FF2B5EF4-FFF2-40B4-BE49-F238E27FC236}">
                <a16:creationId xmlns:a16="http://schemas.microsoft.com/office/drawing/2014/main" id="{2A1865BF-BA51-4D34-8781-CEA3C0D43046}"/>
              </a:ext>
            </a:extLst>
          </p:cNvPr>
          <p:cNvSpPr txBox="1"/>
          <p:nvPr/>
        </p:nvSpPr>
        <p:spPr bwMode="auto">
          <a:xfrm>
            <a:off x="8931704" y="2871004"/>
            <a:ext cx="215900" cy="487680"/>
          </a:xfrm>
          <a:prstGeom prst="rect">
            <a:avLst/>
          </a:prstGeom>
        </p:spPr>
        <p:txBody>
          <a:bodyPr anchor="t" anchorCtr="0" bIns="0" lIns="0" rIns="0" tIns="0" wrap="none">
            <a:spAutoFit/>
          </a:bodyPr>
          <a:lstStyle/>
          <a:p>
            <a:pPr algn="r" indent="0" marL="0">
              <a:defRPr/>
            </a:pPr>
            <a:r>
              <a:rPr b="1" lang="en-US" sz="3200">
                <a:solidFill>
                  <a:srgbClr val="134E6C"/>
                </a:solidFill>
                <a:latin charset="0" panose="020b0806030902050204" pitchFamily="34" typeface="Impact"/>
                <a:cs typeface="+mn-ea"/>
              </a:rPr>
              <a:t>3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220E3E1-5975-4980-A1CF-822D46078C2E}"/>
              </a:ext>
            </a:extLst>
          </p:cNvPr>
          <p:cNvCxnSpPr/>
          <p:nvPr/>
        </p:nvCxnSpPr>
        <p:spPr>
          <a:xfrm flipH="1">
            <a:off x="9242687" y="2866060"/>
            <a:ext cx="0" cy="45501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64102A8-FC14-4808-843C-64DED98EDF6E}"/>
              </a:ext>
            </a:extLst>
          </p:cNvPr>
          <p:cNvGrpSpPr/>
          <p:nvPr/>
        </p:nvGrpSpPr>
        <p:grpSpPr>
          <a:xfrm>
            <a:off x="1628095" y="3612885"/>
            <a:ext cx="1192380" cy="1192380"/>
            <a:chOff x="1705009" y="3836297"/>
            <a:chExt cx="1192380" cy="1192380"/>
          </a:xfrm>
        </p:grpSpPr>
        <p:sp>
          <p:nvSpPr>
            <p:cNvPr id="34" name="îṩ1ide">
              <a:extLst>
                <a:ext uri="{FF2B5EF4-FFF2-40B4-BE49-F238E27FC236}">
                  <a16:creationId xmlns:a16="http://schemas.microsoft.com/office/drawing/2014/main" id="{14D25F8B-FDC6-4940-9B3F-B010974259C8}"/>
                </a:ext>
              </a:extLst>
            </p:cNvPr>
            <p:cNvSpPr/>
            <p:nvPr/>
          </p:nvSpPr>
          <p:spPr>
            <a:xfrm>
              <a:off x="1705009" y="3836297"/>
              <a:ext cx="1192380" cy="1192380"/>
            </a:xfrm>
            <a:custGeom>
              <a:gdLst>
                <a:gd fmla="*/ 818422 w 2064331" name="connsiteX0"/>
                <a:gd fmla="*/ 0 h 2064332" name="connsiteY0"/>
                <a:gd fmla="*/ 1811799 w 2064331" name="connsiteX1"/>
                <a:gd fmla="*/ 0 h 2064332" name="connsiteY1"/>
                <a:gd fmla="*/ 1811800 w 2064331" name="connsiteX2"/>
                <a:gd fmla="*/ 0 h 2064332" name="connsiteY2"/>
                <a:gd fmla="*/ 1811801 w 2064331" name="connsiteX3"/>
                <a:gd fmla="*/ 0 h 2064332" name="connsiteY3"/>
                <a:gd fmla="*/ 2064331 w 2064331" name="connsiteX4"/>
                <a:gd fmla="*/ 252530 h 2064332" name="connsiteY4"/>
                <a:gd fmla="*/ 2064330 w 2064331" name="connsiteX5"/>
                <a:gd fmla="*/ 252530 h 2064332" name="connsiteY5"/>
                <a:gd fmla="*/ 2064329 w 2064331" name="connsiteX6"/>
                <a:gd fmla="*/ 252540 h 2064332" name="connsiteY6"/>
                <a:gd fmla="*/ 2064329 w 2064331" name="connsiteX7"/>
                <a:gd fmla="*/ 1245908 h 2064332" name="connsiteY7"/>
                <a:gd fmla="*/ 1811799 w 2064331" name="connsiteX8"/>
                <a:gd fmla="*/ 1498438 h 2064332" name="connsiteY8"/>
                <a:gd fmla="*/ 1811799 w 2064331" name="connsiteX9"/>
                <a:gd fmla="*/ 1498437 h 2064332" name="connsiteY9"/>
                <a:gd fmla="*/ 1559269 w 2064331" name="connsiteX10"/>
                <a:gd fmla="*/ 1245907 h 2064332" name="connsiteY10"/>
                <a:gd fmla="*/ 1559270 w 2064331" name="connsiteX11"/>
                <a:gd fmla="*/ 862195 h 2064332" name="connsiteY11"/>
                <a:gd fmla="*/ 431094 w 2064331" name="connsiteX12"/>
                <a:gd fmla="*/ 1990368 h 2064332" name="connsiteY12"/>
                <a:gd fmla="*/ 73963 w 2064331" name="connsiteX13"/>
                <a:gd fmla="*/ 1990368 h 2064332" name="connsiteY13"/>
                <a:gd fmla="*/ 73964 w 2064331" name="connsiteX14"/>
                <a:gd fmla="*/ 1990369 h 2064332" name="connsiteY14"/>
                <a:gd fmla="*/ 73964 w 2064331" name="connsiteX15"/>
                <a:gd fmla="*/ 1633238 h 2064332" name="connsiteY15"/>
                <a:gd fmla="*/ 1202142 w 2064331" name="connsiteX16"/>
                <a:gd fmla="*/ 505060 h 2064332" name="connsiteY16"/>
                <a:gd fmla="*/ 818422 w 2064331" name="connsiteX17"/>
                <a:gd fmla="*/ 505059 h 2064332" name="connsiteY17"/>
                <a:gd fmla="*/ 571023 w 2064331" name="connsiteX18"/>
                <a:gd fmla="*/ 303423 h 2064332" name="connsiteY18"/>
                <a:gd fmla="*/ 565892 w 2064331" name="connsiteX19"/>
                <a:gd fmla="*/ 252530 h 2064332" name="connsiteY19"/>
                <a:gd fmla="*/ 571023 w 2064331" name="connsiteX20"/>
                <a:gd fmla="*/ 201637 h 2064332" name="connsiteY20"/>
                <a:gd fmla="*/ 818422 w 2064331" name="connsiteX21"/>
                <a:gd fmla="*/ 0 h 2064332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2064332" w="2064331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35" name="iSlîḓé">
              <a:extLst>
                <a:ext uri="{FF2B5EF4-FFF2-40B4-BE49-F238E27FC236}">
                  <a16:creationId xmlns:a16="http://schemas.microsoft.com/office/drawing/2014/main" id="{78B99BBB-67F5-4B7B-878D-EC414F5896FF}"/>
                </a:ext>
              </a:extLst>
            </p:cNvPr>
            <p:cNvSpPr txBox="1"/>
            <p:nvPr/>
          </p:nvSpPr>
          <p:spPr bwMode="auto">
            <a:xfrm rot="18900000">
              <a:off x="1712985" y="4423004"/>
              <a:ext cx="891200" cy="30696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6800" lIns="90000" rIns="90000" tIns="46800" wrap="non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defRPr/>
              </a:pPr>
              <a:r>
                <a:rPr altLang="en-US" b="1" lang="zh-CN" sz="1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+mn-ea"/>
                </a:rPr>
                <a:t>可实现性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8112B37-4F86-4F30-BAC5-AF76E3FD7749}"/>
              </a:ext>
            </a:extLst>
          </p:cNvPr>
          <p:cNvGrpSpPr/>
          <p:nvPr/>
        </p:nvGrpSpPr>
        <p:grpSpPr>
          <a:xfrm>
            <a:off x="5290462" y="3612885"/>
            <a:ext cx="1192380" cy="1192380"/>
            <a:chOff x="5367376" y="3836297"/>
            <a:chExt cx="1192380" cy="1192380"/>
          </a:xfrm>
        </p:grpSpPr>
        <p:sp>
          <p:nvSpPr>
            <p:cNvPr id="37" name="išḻïdè">
              <a:extLst>
                <a:ext uri="{FF2B5EF4-FFF2-40B4-BE49-F238E27FC236}">
                  <a16:creationId xmlns:a16="http://schemas.microsoft.com/office/drawing/2014/main" id="{E1420566-DBBB-481A-A065-4C3A96FB5CE9}"/>
                </a:ext>
              </a:extLst>
            </p:cNvPr>
            <p:cNvSpPr/>
            <p:nvPr/>
          </p:nvSpPr>
          <p:spPr>
            <a:xfrm>
              <a:off x="5367376" y="3836297"/>
              <a:ext cx="1192380" cy="1192380"/>
            </a:xfrm>
            <a:custGeom>
              <a:gdLst>
                <a:gd fmla="*/ 73963 w 2064331" name="connsiteX0"/>
                <a:gd fmla="*/ 1990368 h 2064332" name="connsiteY0"/>
                <a:gd fmla="*/ 73963 w 2064331" name="connsiteX1"/>
                <a:gd fmla="*/ 1990369 h 2064332" name="connsiteY1"/>
                <a:gd fmla="*/ 73964 w 2064331" name="connsiteX2"/>
                <a:gd fmla="*/ 1990369 h 2064332" name="connsiteY2"/>
                <a:gd fmla="*/ 818422 w 2064331" name="connsiteX3"/>
                <a:gd fmla="*/ 0 h 2064332" name="connsiteY3"/>
                <a:gd fmla="*/ 1811799 w 2064331" name="connsiteX4"/>
                <a:gd fmla="*/ 0 h 2064332" name="connsiteY4"/>
                <a:gd fmla="*/ 1811800 w 2064331" name="connsiteX5"/>
                <a:gd fmla="*/ 0 h 2064332" name="connsiteY5"/>
                <a:gd fmla="*/ 1811801 w 2064331" name="connsiteX6"/>
                <a:gd fmla="*/ 0 h 2064332" name="connsiteY6"/>
                <a:gd fmla="*/ 2064331 w 2064331" name="connsiteX7"/>
                <a:gd fmla="*/ 252530 h 2064332" name="connsiteY7"/>
                <a:gd fmla="*/ 2064330 w 2064331" name="connsiteX8"/>
                <a:gd fmla="*/ 252530 h 2064332" name="connsiteY8"/>
                <a:gd fmla="*/ 2064329 w 2064331" name="connsiteX9"/>
                <a:gd fmla="*/ 252540 h 2064332" name="connsiteY9"/>
                <a:gd fmla="*/ 2064329 w 2064331" name="connsiteX10"/>
                <a:gd fmla="*/ 1245908 h 2064332" name="connsiteY10"/>
                <a:gd fmla="*/ 1811799 w 2064331" name="connsiteX11"/>
                <a:gd fmla="*/ 1498438 h 2064332" name="connsiteY11"/>
                <a:gd fmla="*/ 1811799 w 2064331" name="connsiteX12"/>
                <a:gd fmla="*/ 1498437 h 2064332" name="connsiteY12"/>
                <a:gd fmla="*/ 1559269 w 2064331" name="connsiteX13"/>
                <a:gd fmla="*/ 1245907 h 2064332" name="connsiteY13"/>
                <a:gd fmla="*/ 1559270 w 2064331" name="connsiteX14"/>
                <a:gd fmla="*/ 862194 h 2064332" name="connsiteY14"/>
                <a:gd fmla="*/ 431094 w 2064331" name="connsiteX15"/>
                <a:gd fmla="*/ 1990368 h 2064332" name="connsiteY15"/>
                <a:gd fmla="*/ 113578 w 2064331" name="connsiteX16"/>
                <a:gd fmla="*/ 2022728 h 2064332" name="connsiteY16"/>
                <a:gd fmla="*/ 73963 w 2064331" name="connsiteX17"/>
                <a:gd fmla="*/ 1990369 h 2064332" name="connsiteY17"/>
                <a:gd fmla="*/ 41604 w 2064331" name="connsiteX18"/>
                <a:gd fmla="*/ 1950754 h 2064332" name="connsiteY18"/>
                <a:gd fmla="*/ 73964 w 2064331" name="connsiteX19"/>
                <a:gd fmla="*/ 1633238 h 2064332" name="connsiteY19"/>
                <a:gd fmla="*/ 1202142 w 2064331" name="connsiteX20"/>
                <a:gd fmla="*/ 505060 h 2064332" name="connsiteY20"/>
                <a:gd fmla="*/ 818422 w 2064331" name="connsiteX21"/>
                <a:gd fmla="*/ 505059 h 2064332" name="connsiteY21"/>
                <a:gd fmla="*/ 571023 w 2064331" name="connsiteX22"/>
                <a:gd fmla="*/ 303423 h 2064332" name="connsiteY22"/>
                <a:gd fmla="*/ 565892 w 2064331" name="connsiteX23"/>
                <a:gd fmla="*/ 252530 h 2064332" name="connsiteY23"/>
                <a:gd fmla="*/ 571023 w 2064331" name="connsiteX24"/>
                <a:gd fmla="*/ 201637 h 2064332" name="connsiteY24"/>
                <a:gd fmla="*/ 818422 w 2064331" name="connsiteX25"/>
                <a:gd fmla="*/ 0 h 2064332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064332" w="2064331">
                  <a:moveTo>
                    <a:pt x="73963" y="1990368"/>
                  </a:moveTo>
                  <a:lnTo>
                    <a:pt x="73963" y="1990369"/>
                  </a:lnTo>
                  <a:lnTo>
                    <a:pt x="73964" y="1990369"/>
                  </a:lnTo>
                  <a:close/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4"/>
                  </a:lnTo>
                  <a:lnTo>
                    <a:pt x="431094" y="1990368"/>
                  </a:lnTo>
                  <a:cubicBezTo>
                    <a:pt x="344803" y="2076660"/>
                    <a:pt x="211598" y="2087446"/>
                    <a:pt x="113578" y="2022728"/>
                  </a:cubicBezTo>
                  <a:lnTo>
                    <a:pt x="73963" y="1990369"/>
                  </a:lnTo>
                  <a:lnTo>
                    <a:pt x="41604" y="1950754"/>
                  </a:lnTo>
                  <a:cubicBezTo>
                    <a:pt x="-23114" y="1852734"/>
                    <a:pt x="-12328" y="1719529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38" name="îṡļïḋè">
              <a:extLst>
                <a:ext uri="{FF2B5EF4-FFF2-40B4-BE49-F238E27FC236}">
                  <a16:creationId xmlns:a16="http://schemas.microsoft.com/office/drawing/2014/main" id="{8FEC99F4-AEB8-42E2-B387-E12705B829DA}"/>
                </a:ext>
              </a:extLst>
            </p:cNvPr>
            <p:cNvSpPr txBox="1"/>
            <p:nvPr/>
          </p:nvSpPr>
          <p:spPr bwMode="auto">
            <a:xfrm rot="18900000">
              <a:off x="5489577" y="4397828"/>
              <a:ext cx="713400" cy="30696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6800" lIns="90000" rIns="90000" tIns="46800" wrap="non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defRPr/>
              </a:pPr>
              <a:r>
                <a:rPr altLang="en-US" b="1" lang="zh-CN" sz="1400">
                  <a:solidFill>
                    <a:schemeClr val="bg1"/>
                  </a:solidFill>
                  <a:latin typeface="+mn-ea"/>
                  <a:cs typeface="+mn-ea"/>
                </a:rPr>
                <a:t>示例一</a:t>
              </a:r>
            </a:p>
          </p:txBody>
        </p:sp>
      </p:grpSp>
      <p:sp>
        <p:nvSpPr>
          <p:cNvPr id="39" name="ïşḷíḑê">
            <a:extLst>
              <a:ext uri="{FF2B5EF4-FFF2-40B4-BE49-F238E27FC236}">
                <a16:creationId xmlns:a16="http://schemas.microsoft.com/office/drawing/2014/main" id="{AE72847D-3851-4A44-BB03-04AFCDB5C592}"/>
              </a:ext>
            </a:extLst>
          </p:cNvPr>
          <p:cNvSpPr/>
          <p:nvPr/>
        </p:nvSpPr>
        <p:spPr bwMode="auto">
          <a:xfrm>
            <a:off x="1757988" y="2738585"/>
            <a:ext cx="1905521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sp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900">
                <a:solidFill>
                  <a:srgbClr val="134E6C"/>
                </a:solidFill>
                <a:cs typeface="+mn-ea"/>
              </a:rPr>
              <a:t>领导者应该更多的吸纳下属来参与目标制定的过程，即便是团队整体的目标。</a:t>
            </a:r>
          </a:p>
        </p:txBody>
      </p:sp>
      <p:sp>
        <p:nvSpPr>
          <p:cNvPr id="40" name="îṩļîḓè">
            <a:extLst>
              <a:ext uri="{FF2B5EF4-FFF2-40B4-BE49-F238E27FC236}">
                <a16:creationId xmlns:a16="http://schemas.microsoft.com/office/drawing/2014/main" id="{2EA312EE-F592-45F8-AEE5-A3E7AC5739DE}"/>
              </a:ext>
            </a:extLst>
          </p:cNvPr>
          <p:cNvSpPr/>
          <p:nvPr/>
        </p:nvSpPr>
        <p:spPr bwMode="auto">
          <a:xfrm>
            <a:off x="5412652" y="2832415"/>
            <a:ext cx="1905521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sp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z="900">
                <a:solidFill>
                  <a:srgbClr val="134E6C"/>
                </a:solidFill>
                <a:cs typeface="+mn-ea"/>
              </a:rPr>
              <a:t>“接到公司招聘方案的书面通知后，两日内确保30名基层员工通过面试、培训并到岗” </a:t>
            </a:r>
          </a:p>
        </p:txBody>
      </p:sp>
      <p:sp>
        <p:nvSpPr>
          <p:cNvPr id="41" name="íṧľîḓê">
            <a:extLst>
              <a:ext uri="{FF2B5EF4-FFF2-40B4-BE49-F238E27FC236}">
                <a16:creationId xmlns:a16="http://schemas.microsoft.com/office/drawing/2014/main" id="{FC8E1170-B3D0-4D96-98D2-53B710038F64}"/>
              </a:ext>
            </a:extLst>
          </p:cNvPr>
          <p:cNvSpPr/>
          <p:nvPr/>
        </p:nvSpPr>
        <p:spPr bwMode="auto">
          <a:xfrm>
            <a:off x="9271346" y="2862455"/>
            <a:ext cx="1905521" cy="4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sp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zh-CN" lang="en-US" sz="900">
                <a:solidFill>
                  <a:srgbClr val="134E6C"/>
                </a:solidFill>
                <a:cs typeface="+mn-ea"/>
              </a:rPr>
              <a:t>30名基层员工的招聘、培训及录用，两天是否能够完成呢？</a:t>
            </a:r>
          </a:p>
        </p:txBody>
      </p:sp>
      <p:sp>
        <p:nvSpPr>
          <p:cNvPr id="42" name="iṩlîďe">
            <a:extLst>
              <a:ext uri="{FF2B5EF4-FFF2-40B4-BE49-F238E27FC236}">
                <a16:creationId xmlns:a16="http://schemas.microsoft.com/office/drawing/2014/main" id="{DD134AC7-209C-4E8B-909F-F82E64AE03AF}"/>
              </a:ext>
            </a:extLst>
          </p:cNvPr>
          <p:cNvSpPr/>
          <p:nvPr/>
        </p:nvSpPr>
        <p:spPr bwMode="auto">
          <a:xfrm>
            <a:off x="731838" y="4973883"/>
            <a:ext cx="2964017" cy="9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sp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altLang="en-US" lang="zh-CN" sz="900">
                <a:latin typeface="+mn-ea"/>
                <a:cs typeface="+mn-ea"/>
              </a:rPr>
              <a:t>目标要根据企业的资源、人员技能和管理流程配备程度来设计，要保证目标是可以达成的要能够被执行人所接受的。也就是目标要通过努力可以实现，不能过低和偏高，偏低了无意义，偏高了实现不了；</a:t>
            </a:r>
          </a:p>
        </p:txBody>
      </p:sp>
      <p:sp>
        <p:nvSpPr>
          <p:cNvPr id="43" name="îśḻiḋè">
            <a:extLst>
              <a:ext uri="{FF2B5EF4-FFF2-40B4-BE49-F238E27FC236}">
                <a16:creationId xmlns:a16="http://schemas.microsoft.com/office/drawing/2014/main" id="{207F181B-6C73-45FE-B992-1F31E5276180}"/>
              </a:ext>
            </a:extLst>
          </p:cNvPr>
          <p:cNvSpPr/>
          <p:nvPr/>
        </p:nvSpPr>
        <p:spPr bwMode="auto">
          <a:xfrm>
            <a:off x="4717410" y="4973883"/>
            <a:ext cx="2584677" cy="9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sp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altLang="en-US" lang="zh-CN" sz="900">
                <a:latin typeface="+mn-ea"/>
                <a:cs typeface="+mn-ea"/>
              </a:rPr>
              <a:t>“接到公司招聘方案的书面通知后，两日内确保30名基层员工通过面试、培训并到岗”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altLang="en-US" lang="zh-CN" sz="900">
                <a:latin typeface="+mn-ea"/>
                <a:cs typeface="+mn-ea"/>
              </a:rPr>
              <a:t>您觉得这个目标符合“A”的原则吗？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altLang="en-US" lang="zh-CN" sz="900">
                <a:latin typeface="+mn-ea"/>
                <a:cs typeface="+mn-ea"/>
              </a:rPr>
              <a:t>这个目标存在什么问题呢？ </a:t>
            </a:r>
          </a:p>
        </p:txBody>
      </p:sp>
      <p:sp>
        <p:nvSpPr>
          <p:cNvPr id="44" name="ïṧ1iḑe">
            <a:extLst>
              <a:ext uri="{FF2B5EF4-FFF2-40B4-BE49-F238E27FC236}">
                <a16:creationId xmlns:a16="http://schemas.microsoft.com/office/drawing/2014/main" id="{470D8EDD-43D6-47ED-9E23-091FE18FEF74}"/>
              </a:ext>
            </a:extLst>
          </p:cNvPr>
          <p:cNvSpPr/>
          <p:nvPr/>
        </p:nvSpPr>
        <p:spPr bwMode="auto">
          <a:xfrm>
            <a:off x="8323644" y="4973883"/>
            <a:ext cx="2757182" cy="9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sp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altLang="en-US" lang="zh-CN" sz="900">
                <a:latin typeface="+mn-ea"/>
                <a:cs typeface="+mn-ea"/>
              </a:rPr>
              <a:t>招聘方案、岗位职责、工作流程、电脑系统的操作等培训至少需要半天的时间，录入指纹、领取工服及更衣柜、办理用餐卡也需要几个小时的时间。那么只有1天的时间能够确保基层员工质量吗？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6D24C8D-983C-4CF1-ABF6-EB08C2276EAE}"/>
              </a:ext>
            </a:extLst>
          </p:cNvPr>
          <p:cNvGrpSpPr/>
          <p:nvPr/>
        </p:nvGrpSpPr>
        <p:grpSpPr>
          <a:xfrm>
            <a:off x="9001044" y="3612885"/>
            <a:ext cx="1196116" cy="1192380"/>
            <a:chOff x="9077958" y="3836297"/>
            <a:chExt cx="1196116" cy="1192380"/>
          </a:xfrm>
        </p:grpSpPr>
        <p:sp>
          <p:nvSpPr>
            <p:cNvPr id="46" name="îṩ1ide">
              <a:extLst>
                <a:ext uri="{FF2B5EF4-FFF2-40B4-BE49-F238E27FC236}">
                  <a16:creationId xmlns:a16="http://schemas.microsoft.com/office/drawing/2014/main" id="{63AD0806-A389-4F02-94B9-8B584AF80E65}"/>
                </a:ext>
              </a:extLst>
            </p:cNvPr>
            <p:cNvSpPr/>
            <p:nvPr/>
          </p:nvSpPr>
          <p:spPr>
            <a:xfrm>
              <a:off x="9081694" y="3836297"/>
              <a:ext cx="1192380" cy="1192380"/>
            </a:xfrm>
            <a:custGeom>
              <a:gdLst>
                <a:gd fmla="*/ 818422 w 2064331" name="connsiteX0"/>
                <a:gd fmla="*/ 0 h 2064332" name="connsiteY0"/>
                <a:gd fmla="*/ 1811799 w 2064331" name="connsiteX1"/>
                <a:gd fmla="*/ 0 h 2064332" name="connsiteY1"/>
                <a:gd fmla="*/ 1811800 w 2064331" name="connsiteX2"/>
                <a:gd fmla="*/ 0 h 2064332" name="connsiteY2"/>
                <a:gd fmla="*/ 1811801 w 2064331" name="connsiteX3"/>
                <a:gd fmla="*/ 0 h 2064332" name="connsiteY3"/>
                <a:gd fmla="*/ 2064331 w 2064331" name="connsiteX4"/>
                <a:gd fmla="*/ 252530 h 2064332" name="connsiteY4"/>
                <a:gd fmla="*/ 2064330 w 2064331" name="connsiteX5"/>
                <a:gd fmla="*/ 252530 h 2064332" name="connsiteY5"/>
                <a:gd fmla="*/ 2064329 w 2064331" name="connsiteX6"/>
                <a:gd fmla="*/ 252540 h 2064332" name="connsiteY6"/>
                <a:gd fmla="*/ 2064329 w 2064331" name="connsiteX7"/>
                <a:gd fmla="*/ 1245908 h 2064332" name="connsiteY7"/>
                <a:gd fmla="*/ 1811799 w 2064331" name="connsiteX8"/>
                <a:gd fmla="*/ 1498438 h 2064332" name="connsiteY8"/>
                <a:gd fmla="*/ 1811799 w 2064331" name="connsiteX9"/>
                <a:gd fmla="*/ 1498437 h 2064332" name="connsiteY9"/>
                <a:gd fmla="*/ 1559269 w 2064331" name="connsiteX10"/>
                <a:gd fmla="*/ 1245907 h 2064332" name="connsiteY10"/>
                <a:gd fmla="*/ 1559270 w 2064331" name="connsiteX11"/>
                <a:gd fmla="*/ 862195 h 2064332" name="connsiteY11"/>
                <a:gd fmla="*/ 431094 w 2064331" name="connsiteX12"/>
                <a:gd fmla="*/ 1990368 h 2064332" name="connsiteY12"/>
                <a:gd fmla="*/ 73963 w 2064331" name="connsiteX13"/>
                <a:gd fmla="*/ 1990368 h 2064332" name="connsiteY13"/>
                <a:gd fmla="*/ 73964 w 2064331" name="connsiteX14"/>
                <a:gd fmla="*/ 1990369 h 2064332" name="connsiteY14"/>
                <a:gd fmla="*/ 73964 w 2064331" name="connsiteX15"/>
                <a:gd fmla="*/ 1633238 h 2064332" name="connsiteY15"/>
                <a:gd fmla="*/ 1202142 w 2064331" name="connsiteX16"/>
                <a:gd fmla="*/ 505060 h 2064332" name="connsiteY16"/>
                <a:gd fmla="*/ 818422 w 2064331" name="connsiteX17"/>
                <a:gd fmla="*/ 505059 h 2064332" name="connsiteY17"/>
                <a:gd fmla="*/ 571023 w 2064331" name="connsiteX18"/>
                <a:gd fmla="*/ 303423 h 2064332" name="connsiteY18"/>
                <a:gd fmla="*/ 565892 w 2064331" name="connsiteX19"/>
                <a:gd fmla="*/ 252530 h 2064332" name="connsiteY19"/>
                <a:gd fmla="*/ 571023 w 2064331" name="connsiteX20"/>
                <a:gd fmla="*/ 201637 h 2064332" name="connsiteY20"/>
                <a:gd fmla="*/ 818422 w 2064331" name="connsiteX21"/>
                <a:gd fmla="*/ 0 h 2064332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2064332" w="2064331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47" name="iSlîḓé">
              <a:extLst>
                <a:ext uri="{FF2B5EF4-FFF2-40B4-BE49-F238E27FC236}">
                  <a16:creationId xmlns:a16="http://schemas.microsoft.com/office/drawing/2014/main" id="{805CDFE7-9930-44F8-9881-07D28B1F6B60}"/>
                </a:ext>
              </a:extLst>
            </p:cNvPr>
            <p:cNvSpPr txBox="1"/>
            <p:nvPr/>
          </p:nvSpPr>
          <p:spPr bwMode="auto">
            <a:xfrm rot="18900000">
              <a:off x="9082049" y="4423003"/>
              <a:ext cx="891200" cy="30696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6800" lIns="90000" rIns="90000" tIns="46800" wrap="non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defRPr/>
              </a:pPr>
              <a:r>
                <a:rPr altLang="en-US" b="1" lang="zh-CN" sz="1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+mn-ea"/>
                </a:rPr>
                <a:t>示例说明</a:t>
              </a:r>
            </a:p>
          </p:txBody>
        </p:sp>
      </p:grpSp>
    </p:spTree>
    <p:extLst>
      <p:ext uri="{BB962C8B-B14F-4D97-AF65-F5344CB8AC3E}">
        <p14:creationId val="334790180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4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3"/>
      <p:bldP grpId="0" spid="27"/>
      <p:bldP grpId="0" spid="29"/>
      <p:bldP grpId="0" spid="31"/>
      <p:bldP grpId="0" spid="39"/>
      <p:bldP grpId="0" spid="40"/>
      <p:bldP grpId="0" spid="41"/>
      <p:bldP grpId="0" spid="42"/>
      <p:bldP grpId="0" spid="43"/>
      <p:bldP grpId="0" spid="4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114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二、smart 管理原则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FDDD5B9-1F3A-4CBF-9C99-75527FB8F0E1}"/>
              </a:ext>
            </a:extLst>
          </p:cNvPr>
          <p:cNvSpPr/>
          <p:nvPr/>
        </p:nvSpPr>
        <p:spPr>
          <a:xfrm>
            <a:off x="553270" y="1385054"/>
            <a:ext cx="42627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zh-CN" b="1"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R（Relevant）—— 相关性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938BD9-BBDD-455B-86A5-AC3EADF34E1B}"/>
              </a:ext>
            </a:extLst>
          </p:cNvPr>
          <p:cNvSpPr/>
          <p:nvPr/>
        </p:nvSpPr>
        <p:spPr>
          <a:xfrm>
            <a:off x="738242" y="1846719"/>
            <a:ext cx="1016511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cs typeface="+mn-ea"/>
              </a:rPr>
              <a:t>目标的相关性是指各项目标之间有关联，相互支持，符合实际。实现此目标与其他目标、目标和工作都要有相关性。如果实现了这个目标，但对其他的目标完全不相关，或者相关度很低，那这个目标即使被达到了，意义也不是很大。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32001D3-F96D-464D-A05C-1F4CC90A8921}"/>
              </a:ext>
            </a:extLst>
          </p:cNvPr>
          <p:cNvGrpSpPr/>
          <p:nvPr/>
        </p:nvGrpSpPr>
        <p:grpSpPr>
          <a:xfrm>
            <a:off x="1565275" y="4426734"/>
            <a:ext cx="9134475" cy="795337"/>
            <a:chOff x="1528763" y="3526632"/>
            <a:chExt cx="9134475" cy="795337"/>
          </a:xfrm>
        </p:grpSpPr>
        <p:sp>
          <p:nvSpPr>
            <p:cNvPr id="73" name="Rectangle: Rounded Corners 7">
              <a:extLst>
                <a:ext uri="{FF2B5EF4-FFF2-40B4-BE49-F238E27FC236}">
                  <a16:creationId xmlns:a16="http://schemas.microsoft.com/office/drawing/2014/main" id="{1686BD21-2326-411C-A170-48FBC6097E57}"/>
                </a:ext>
              </a:extLst>
            </p:cNvPr>
            <p:cNvSpPr/>
            <p:nvPr/>
          </p:nvSpPr>
          <p:spPr>
            <a:xfrm>
              <a:off x="1528763" y="3625850"/>
              <a:ext cx="9134475" cy="5969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4" name="Rectangle: Rounded Corners 14">
              <a:extLst>
                <a:ext uri="{FF2B5EF4-FFF2-40B4-BE49-F238E27FC236}">
                  <a16:creationId xmlns:a16="http://schemas.microsoft.com/office/drawing/2014/main" id="{019693B6-62BB-42FF-9A1A-05D07D0E8D68}"/>
                </a:ext>
              </a:extLst>
            </p:cNvPr>
            <p:cNvSpPr/>
            <p:nvPr/>
          </p:nvSpPr>
          <p:spPr>
            <a:xfrm>
              <a:off x="1674652" y="3764756"/>
              <a:ext cx="8489799" cy="319088"/>
            </a:xfrm>
            <a:prstGeom prst="roundRect">
              <a:avLst>
                <a:gd fmla="val 50000" name="adj"/>
              </a:avLst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76" name="Oval 2">
              <a:extLst>
                <a:ext uri="{FF2B5EF4-FFF2-40B4-BE49-F238E27FC236}">
                  <a16:creationId xmlns:a16="http://schemas.microsoft.com/office/drawing/2014/main" id="{E653ABB4-16A4-4DD8-925C-BB39CACB4373}"/>
                </a:ext>
              </a:extLst>
            </p:cNvPr>
            <p:cNvSpPr/>
            <p:nvPr/>
          </p:nvSpPr>
          <p:spPr>
            <a:xfrm>
              <a:off x="7783115" y="3526632"/>
              <a:ext cx="795337" cy="7953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7" name="Oval 3">
              <a:extLst>
                <a:ext uri="{FF2B5EF4-FFF2-40B4-BE49-F238E27FC236}">
                  <a16:creationId xmlns:a16="http://schemas.microsoft.com/office/drawing/2014/main" id="{32770C9F-1185-49F8-9411-72CF468B376D}"/>
                </a:ext>
              </a:extLst>
            </p:cNvPr>
            <p:cNvSpPr/>
            <p:nvPr/>
          </p:nvSpPr>
          <p:spPr>
            <a:xfrm>
              <a:off x="5698331" y="3526632"/>
              <a:ext cx="795337" cy="7953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8" name="Oval 5">
              <a:extLst>
                <a:ext uri="{FF2B5EF4-FFF2-40B4-BE49-F238E27FC236}">
                  <a16:creationId xmlns:a16="http://schemas.microsoft.com/office/drawing/2014/main" id="{6DFCA109-8BC4-49C6-9803-4AB13BB35656}"/>
                </a:ext>
              </a:extLst>
            </p:cNvPr>
            <p:cNvSpPr/>
            <p:nvPr/>
          </p:nvSpPr>
          <p:spPr>
            <a:xfrm>
              <a:off x="3613547" y="3526632"/>
              <a:ext cx="795337" cy="7953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9" name="Oval 13">
              <a:extLst>
                <a:ext uri="{FF2B5EF4-FFF2-40B4-BE49-F238E27FC236}">
                  <a16:creationId xmlns:a16="http://schemas.microsoft.com/office/drawing/2014/main" id="{1A6330D7-F812-4E64-A315-512D00E909C6}"/>
                </a:ext>
              </a:extLst>
            </p:cNvPr>
            <p:cNvSpPr/>
            <p:nvPr/>
          </p:nvSpPr>
          <p:spPr>
            <a:xfrm>
              <a:off x="3754041" y="3663316"/>
              <a:ext cx="514350" cy="51435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1600">
                  <a:latin charset="0" panose="020b0503020202020204" pitchFamily="34" typeface="Agency FB"/>
                  <a:cs typeface="+mn-ea"/>
                </a:rPr>
                <a:t>01</a:t>
              </a: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AADC6C1E-54CD-4D9D-9D64-2FE666925716}"/>
                </a:ext>
              </a:extLst>
            </p:cNvPr>
            <p:cNvSpPr txBox="1"/>
            <p:nvPr/>
          </p:nvSpPr>
          <p:spPr>
            <a:xfrm>
              <a:off x="7960210" y="3735825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altLang="zh-CN" b="1" lang="en-US">
                  <a:solidFill>
                    <a:schemeClr val="bg1"/>
                  </a:solidFill>
                  <a:cs typeface="+mn-ea"/>
                </a:rPr>
                <a:t>75</a:t>
              </a:r>
            </a:p>
          </p:txBody>
        </p:sp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16F01E12-514A-4207-9C5C-2BAD70EDF3CB}"/>
                </a:ext>
              </a:extLst>
            </p:cNvPr>
            <p:cNvSpPr/>
            <p:nvPr/>
          </p:nvSpPr>
          <p:spPr>
            <a:xfrm>
              <a:off x="5838824" y="3666701"/>
              <a:ext cx="514350" cy="51435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1600">
                  <a:latin charset="0" panose="020b0503020202020204" pitchFamily="34" typeface="Agency FB"/>
                  <a:cs typeface="+mn-ea"/>
                </a:rPr>
                <a:t>02</a:t>
              </a:r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03BA63DF-938C-4106-B0C3-49C9C4A1187F}"/>
                </a:ext>
              </a:extLst>
            </p:cNvPr>
            <p:cNvSpPr/>
            <p:nvPr/>
          </p:nvSpPr>
          <p:spPr>
            <a:xfrm>
              <a:off x="7922946" y="3663316"/>
              <a:ext cx="514350" cy="51435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 sz="1600">
                  <a:latin charset="0" panose="020b0503020202020204" pitchFamily="34" typeface="Agency FB"/>
                  <a:cs typeface="+mn-ea"/>
                </a:rPr>
                <a:t>03</a:t>
              </a: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CD5ED633-A28C-4BB7-BEF9-CE8678E0B5DD}"/>
              </a:ext>
            </a:extLst>
          </p:cNvPr>
          <p:cNvGrpSpPr/>
          <p:nvPr/>
        </p:nvGrpSpPr>
        <p:grpSpPr>
          <a:xfrm>
            <a:off x="2220118" y="2990813"/>
            <a:ext cx="3655218" cy="1263440"/>
            <a:chOff x="2247137" y="1996460"/>
            <a:chExt cx="3655218" cy="1263440"/>
          </a:xfrm>
        </p:grpSpPr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2DC5AF94-0CDA-4F23-9CCF-C486EFC94C66}"/>
                </a:ext>
              </a:extLst>
            </p:cNvPr>
            <p:cNvSpPr txBox="1"/>
            <p:nvPr/>
          </p:nvSpPr>
          <p:spPr>
            <a:xfrm>
              <a:off x="2247137" y="2336570"/>
              <a:ext cx="3655218" cy="9144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z="1200">
                  <a:latin typeface="+mn-ea"/>
                  <a:cs typeface="+mn-ea"/>
                </a:rPr>
                <a:t>目标的相关性是指各项目标之间有关联，相互支持，符合实际。实现此目标与其他目标、目标和工作都要有相关性。如果实现了这个目标，但对其他的目标完全不相关，或者相关度很低，那这个目标即使被达到了，意义也不是很大。</a:t>
              </a:r>
            </a:p>
          </p:txBody>
        </p:sp>
        <p:sp>
          <p:nvSpPr>
            <p:cNvPr id="85" name="TextBox 11">
              <a:extLst>
                <a:ext uri="{FF2B5EF4-FFF2-40B4-BE49-F238E27FC236}">
                  <a16:creationId xmlns:a16="http://schemas.microsoft.com/office/drawing/2014/main" id="{AC43DF19-12E6-4169-B602-844B5551844F}"/>
                </a:ext>
              </a:extLst>
            </p:cNvPr>
            <p:cNvSpPr txBox="1"/>
            <p:nvPr/>
          </p:nvSpPr>
          <p:spPr>
            <a:xfrm>
              <a:off x="2850228" y="1996460"/>
              <a:ext cx="2449035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>
                  <a:latin typeface="+mn-ea"/>
                  <a:cs typeface="+mn-ea"/>
                </a:rPr>
                <a:t>相关性</a:t>
              </a: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A0B7C9C-47ED-498A-946F-CEBB7FD14397}"/>
              </a:ext>
            </a:extLst>
          </p:cNvPr>
          <p:cNvGrpSpPr/>
          <p:nvPr/>
        </p:nvGrpSpPr>
        <p:grpSpPr>
          <a:xfrm>
            <a:off x="6849428" y="2990813"/>
            <a:ext cx="2734410" cy="1263440"/>
            <a:chOff x="2707541" y="1996460"/>
            <a:chExt cx="2734410" cy="1263440"/>
          </a:xfrm>
        </p:grpSpPr>
        <p:sp>
          <p:nvSpPr>
            <p:cNvPr id="87" name="TextBox 11">
              <a:extLst>
                <a:ext uri="{FF2B5EF4-FFF2-40B4-BE49-F238E27FC236}">
                  <a16:creationId xmlns:a16="http://schemas.microsoft.com/office/drawing/2014/main" id="{A5783DB1-DCF5-41A4-9249-0301B7EB97EA}"/>
                </a:ext>
              </a:extLst>
            </p:cNvPr>
            <p:cNvSpPr txBox="1"/>
            <p:nvPr/>
          </p:nvSpPr>
          <p:spPr>
            <a:xfrm>
              <a:off x="2707541" y="2336570"/>
              <a:ext cx="2734410" cy="9144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z="1200">
                  <a:latin typeface="+mn-ea"/>
                  <a:cs typeface="+mn-ea"/>
                </a:rPr>
                <a:t>工作目标的设定，要和岗位职责相关联。提高员工素质有必要让所有的人都通过BECⅠ的测试吗？实现了这个目标又对与部门、公司的整体运营有相关性   吗？实现没有意义的目标是在浪费资源！</a:t>
              </a:r>
            </a:p>
          </p:txBody>
        </p:sp>
        <p:sp>
          <p:nvSpPr>
            <p:cNvPr id="88" name="TextBox 11">
              <a:extLst>
                <a:ext uri="{FF2B5EF4-FFF2-40B4-BE49-F238E27FC236}">
                  <a16:creationId xmlns:a16="http://schemas.microsoft.com/office/drawing/2014/main" id="{1DDE59E1-E70C-4767-88D7-C12306B0ED7E}"/>
                </a:ext>
              </a:extLst>
            </p:cNvPr>
            <p:cNvSpPr txBox="1"/>
            <p:nvPr/>
          </p:nvSpPr>
          <p:spPr>
            <a:xfrm>
              <a:off x="2850228" y="1996460"/>
              <a:ext cx="2449035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>
                  <a:latin typeface="+mn-ea"/>
                  <a:cs typeface="+mn-ea"/>
                </a:rPr>
                <a:t>示例说明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9DF1A65-5CE1-4347-AFE7-D98AC3FE0818}"/>
              </a:ext>
            </a:extLst>
          </p:cNvPr>
          <p:cNvGrpSpPr/>
          <p:nvPr/>
        </p:nvGrpSpPr>
        <p:grpSpPr>
          <a:xfrm>
            <a:off x="3254192" y="5584760"/>
            <a:ext cx="5756638" cy="709442"/>
            <a:chOff x="1196427" y="1996460"/>
            <a:chExt cx="5756638" cy="709442"/>
          </a:xfrm>
        </p:grpSpPr>
        <p:sp>
          <p:nvSpPr>
            <p:cNvPr id="90" name="TextBox 11">
              <a:extLst>
                <a:ext uri="{FF2B5EF4-FFF2-40B4-BE49-F238E27FC236}">
                  <a16:creationId xmlns:a16="http://schemas.microsoft.com/office/drawing/2014/main" id="{637BE1A2-56DB-41BF-BBF6-3E2F228AF1FD}"/>
                </a:ext>
              </a:extLst>
            </p:cNvPr>
            <p:cNvSpPr txBox="1"/>
            <p:nvPr/>
          </p:nvSpPr>
          <p:spPr>
            <a:xfrm>
              <a:off x="1196427" y="2336570"/>
              <a:ext cx="5756638" cy="3657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z="1200">
                  <a:latin typeface="+mn-ea"/>
                  <a:cs typeface="+mn-ea"/>
                </a:rPr>
                <a:t> “实施全员职业素质的提升计划，要求各级员工于3月末前进行商务英语的培训，六月末各级员工须通过商务英语Ⅰ级的测试”</a:t>
              </a:r>
            </a:p>
          </p:txBody>
        </p:sp>
        <p:sp>
          <p:nvSpPr>
            <p:cNvPr id="91" name="TextBox 11">
              <a:extLst>
                <a:ext uri="{FF2B5EF4-FFF2-40B4-BE49-F238E27FC236}">
                  <a16:creationId xmlns:a16="http://schemas.microsoft.com/office/drawing/2014/main" id="{4178B1B1-AEC9-4BAC-B004-FA6834F60639}"/>
                </a:ext>
              </a:extLst>
            </p:cNvPr>
            <p:cNvSpPr txBox="1"/>
            <p:nvPr/>
          </p:nvSpPr>
          <p:spPr>
            <a:xfrm>
              <a:off x="2850229" y="1996460"/>
              <a:ext cx="2449035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>
                  <a:latin typeface="+mn-ea"/>
                  <a:cs typeface="+mn-ea"/>
                </a:rPr>
                <a:t>示例一</a:t>
              </a:r>
            </a:p>
          </p:txBody>
        </p:sp>
      </p:grpSp>
    </p:spTree>
    <p:extLst>
      <p:ext uri="{BB962C8B-B14F-4D97-AF65-F5344CB8AC3E}">
        <p14:creationId val="1659023546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3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114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二、smart 管理原则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FDDD5B9-1F3A-4CBF-9C99-75527FB8F0E1}"/>
              </a:ext>
            </a:extLst>
          </p:cNvPr>
          <p:cNvSpPr/>
          <p:nvPr/>
        </p:nvSpPr>
        <p:spPr>
          <a:xfrm>
            <a:off x="553270" y="1385054"/>
            <a:ext cx="4644599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zh-CN" b="1"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T（Time-based）—— 时限性 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071B1EA-DC40-49A9-90A1-2F1CA1C29978}"/>
              </a:ext>
            </a:extLst>
          </p:cNvPr>
          <p:cNvGrpSpPr/>
          <p:nvPr/>
        </p:nvGrpSpPr>
        <p:grpSpPr>
          <a:xfrm>
            <a:off x="2415573" y="3802209"/>
            <a:ext cx="8104589" cy="724986"/>
            <a:chOff x="2427148" y="2953995"/>
            <a:chExt cx="8104589" cy="724986"/>
          </a:xfrm>
        </p:grpSpPr>
        <p:sp>
          <p:nvSpPr>
            <p:cNvPr id="27" name="íşḷiḑê">
              <a:extLst>
                <a:ext uri="{FF2B5EF4-FFF2-40B4-BE49-F238E27FC236}">
                  <a16:creationId xmlns:a16="http://schemas.microsoft.com/office/drawing/2014/main" id="{492B05C9-F27B-4934-87F9-47D8AC7259DF}"/>
                </a:ext>
              </a:extLst>
            </p:cNvPr>
            <p:cNvSpPr/>
            <p:nvPr/>
          </p:nvSpPr>
          <p:spPr>
            <a:xfrm flipH="1">
              <a:off x="4712555" y="2953995"/>
              <a:ext cx="1636549" cy="724986"/>
            </a:xfrm>
            <a:prstGeom prst="chevron">
              <a:avLst>
                <a:gd fmla="val 41391" name="adj"/>
              </a:avLst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28" name="îṧľïḑê">
              <a:extLst>
                <a:ext uri="{FF2B5EF4-FFF2-40B4-BE49-F238E27FC236}">
                  <a16:creationId xmlns:a16="http://schemas.microsoft.com/office/drawing/2014/main" id="{C15715FC-1F03-41E1-9062-33ECF9B976A5}"/>
                </a:ext>
              </a:extLst>
            </p:cNvPr>
            <p:cNvSpPr/>
            <p:nvPr/>
          </p:nvSpPr>
          <p:spPr>
            <a:xfrm flipH="1">
              <a:off x="6041147" y="2953995"/>
              <a:ext cx="4490590" cy="7249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29" name="iS1iďe">
              <a:extLst>
                <a:ext uri="{FF2B5EF4-FFF2-40B4-BE49-F238E27FC236}">
                  <a16:creationId xmlns:a16="http://schemas.microsoft.com/office/drawing/2014/main" id="{60B72DA4-DBA3-4E81-80FF-7387AEEC97C2}"/>
                </a:ext>
              </a:extLst>
            </p:cNvPr>
            <p:cNvSpPr/>
            <p:nvPr/>
          </p:nvSpPr>
          <p:spPr>
            <a:xfrm>
              <a:off x="6164198" y="3131132"/>
              <a:ext cx="370712" cy="370713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cs typeface="+mn-ea"/>
                </a:rPr>
                <a:t>2</a:t>
              </a:r>
            </a:p>
          </p:txBody>
        </p:sp>
        <p:sp>
          <p:nvSpPr>
            <p:cNvPr id="30" name="ïş1ïḓé">
              <a:extLst>
                <a:ext uri="{FF2B5EF4-FFF2-40B4-BE49-F238E27FC236}">
                  <a16:creationId xmlns:a16="http://schemas.microsoft.com/office/drawing/2014/main" id="{A2B919A6-B430-4841-BADA-CC381225FA90}"/>
                </a:ext>
              </a:extLst>
            </p:cNvPr>
            <p:cNvSpPr/>
            <p:nvPr/>
          </p:nvSpPr>
          <p:spPr bwMode="auto">
            <a:xfrm>
              <a:off x="5358967" y="3147978"/>
              <a:ext cx="343724" cy="337021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6F7C332-296D-4B2E-95FB-264D63C97A8A}"/>
                </a:ext>
              </a:extLst>
            </p:cNvPr>
            <p:cNvSpPr txBox="1"/>
            <p:nvPr/>
          </p:nvSpPr>
          <p:spPr>
            <a:xfrm>
              <a:off x="6686536" y="3022659"/>
              <a:ext cx="3720024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ts val="2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“每周按时提报工作计划”您觉得这个目标怎么样呢？</a:t>
              </a:r>
            </a:p>
            <a:p>
              <a:pPr algn="just">
                <a:lnSpc>
                  <a:spcPts val="2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是否符合要求呢？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0115A11-E3D0-4F40-A331-D1784FF22B94}"/>
                </a:ext>
              </a:extLst>
            </p:cNvPr>
            <p:cNvSpPr txBox="1"/>
            <p:nvPr/>
          </p:nvSpPr>
          <p:spPr>
            <a:xfrm>
              <a:off x="2427149" y="3147978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示例一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C4DDF8E-1F09-4CF2-B5CF-581E9749CAF6}"/>
              </a:ext>
            </a:extLst>
          </p:cNvPr>
          <p:cNvGrpSpPr/>
          <p:nvPr/>
        </p:nvGrpSpPr>
        <p:grpSpPr>
          <a:xfrm>
            <a:off x="1648690" y="2856457"/>
            <a:ext cx="8264181" cy="724986"/>
            <a:chOff x="1660265" y="2008243"/>
            <a:chExt cx="8264181" cy="724986"/>
          </a:xfrm>
        </p:grpSpPr>
        <p:sp>
          <p:nvSpPr>
            <p:cNvPr id="34" name="ïśḷîďè">
              <a:extLst>
                <a:ext uri="{FF2B5EF4-FFF2-40B4-BE49-F238E27FC236}">
                  <a16:creationId xmlns:a16="http://schemas.microsoft.com/office/drawing/2014/main" id="{02D660DD-CC77-4826-9235-D1EAF8D87BF1}"/>
                </a:ext>
              </a:extLst>
            </p:cNvPr>
            <p:cNvSpPr/>
            <p:nvPr/>
          </p:nvSpPr>
          <p:spPr>
            <a:xfrm>
              <a:off x="5842469" y="2008243"/>
              <a:ext cx="1636548" cy="724986"/>
            </a:xfrm>
            <a:prstGeom prst="chevron">
              <a:avLst>
                <a:gd fmla="val 41391" name="adj"/>
              </a:avLst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35" name="íṧľïďè">
              <a:extLst>
                <a:ext uri="{FF2B5EF4-FFF2-40B4-BE49-F238E27FC236}">
                  <a16:creationId xmlns:a16="http://schemas.microsoft.com/office/drawing/2014/main" id="{75E2101B-D95D-42FA-A082-7F83393F1FBD}"/>
                </a:ext>
              </a:extLst>
            </p:cNvPr>
            <p:cNvSpPr/>
            <p:nvPr/>
          </p:nvSpPr>
          <p:spPr>
            <a:xfrm>
              <a:off x="1660265" y="2008243"/>
              <a:ext cx="4487288" cy="7249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36" name="îşľïďê">
              <a:extLst>
                <a:ext uri="{FF2B5EF4-FFF2-40B4-BE49-F238E27FC236}">
                  <a16:creationId xmlns:a16="http://schemas.microsoft.com/office/drawing/2014/main" id="{3C10BB13-2C86-4ECE-8005-8FDCE9B9BA57}"/>
                </a:ext>
              </a:extLst>
            </p:cNvPr>
            <p:cNvSpPr/>
            <p:nvPr/>
          </p:nvSpPr>
          <p:spPr>
            <a:xfrm>
              <a:off x="5657563" y="2185380"/>
              <a:ext cx="370712" cy="370713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cs typeface="+mn-ea"/>
                </a:rPr>
                <a:t>1</a:t>
              </a:r>
            </a:p>
          </p:txBody>
        </p:sp>
        <p:sp>
          <p:nvSpPr>
            <p:cNvPr id="37" name="iṩ1îḓê">
              <a:extLst>
                <a:ext uri="{FF2B5EF4-FFF2-40B4-BE49-F238E27FC236}">
                  <a16:creationId xmlns:a16="http://schemas.microsoft.com/office/drawing/2014/main" id="{6124350F-9CB4-4A37-AF12-665AA948AF2D}"/>
                </a:ext>
              </a:extLst>
            </p:cNvPr>
            <p:cNvSpPr/>
            <p:nvPr/>
          </p:nvSpPr>
          <p:spPr bwMode="auto">
            <a:xfrm>
              <a:off x="6459201" y="2236845"/>
              <a:ext cx="330835" cy="267780"/>
            </a:xfrm>
            <a:custGeom>
              <a:gdLst>
                <a:gd fmla="*/ 355420 w 607568" name="connsiteX0"/>
                <a:gd fmla="*/ 250307 h 491771" name="connsiteY0"/>
                <a:gd fmla="*/ 352312 w 607568" name="connsiteX1"/>
                <a:gd fmla="*/ 251812 h 491771" name="connsiteY1"/>
                <a:gd fmla="*/ 321042 w 607568" name="connsiteX2"/>
                <a:gd fmla="*/ 289814 h 491771" name="connsiteY2"/>
                <a:gd fmla="*/ 321513 w 607568" name="connsiteX3"/>
                <a:gd fmla="*/ 295364 h 491771" name="connsiteY3"/>
                <a:gd fmla="*/ 369736 w 607568" name="connsiteX4"/>
                <a:gd fmla="*/ 338257 h 491771" name="connsiteY4"/>
                <a:gd fmla="*/ 371997 w 607568" name="connsiteX5"/>
                <a:gd fmla="*/ 339104 h 491771" name="connsiteY5"/>
                <a:gd fmla="*/ 373127 w 607568" name="connsiteX6"/>
                <a:gd fmla="*/ 338916 h 491771" name="connsiteY6"/>
                <a:gd fmla="*/ 375293 w 607568" name="connsiteX7"/>
                <a:gd fmla="*/ 336282 h 491771" name="connsiteY7"/>
                <a:gd fmla="*/ 383676 w 607568" name="connsiteX8"/>
                <a:gd fmla="*/ 279467 h 491771" name="connsiteY8"/>
                <a:gd fmla="*/ 376424 w 607568" name="connsiteX9"/>
                <a:gd fmla="*/ 263287 h 491771" name="connsiteY9"/>
                <a:gd fmla="*/ 357681 w 607568" name="connsiteX10"/>
                <a:gd fmla="*/ 250965 h 491771" name="connsiteY10"/>
                <a:gd fmla="*/ 355420 w 607568" name="connsiteX11"/>
                <a:gd fmla="*/ 250307 h 491771" name="connsiteY11"/>
                <a:gd fmla="*/ 258879 w 607568" name="connsiteX12"/>
                <a:gd fmla="*/ 250307 h 491771" name="connsiteY12"/>
                <a:gd fmla="*/ 256712 w 607568" name="connsiteX13"/>
                <a:gd fmla="*/ 250965 h 491771" name="connsiteY13"/>
                <a:gd fmla="*/ 237969 w 607568" name="connsiteX14"/>
                <a:gd fmla="*/ 263287 h 491771" name="connsiteY14"/>
                <a:gd fmla="*/ 230717 w 607568" name="connsiteX15"/>
                <a:gd fmla="*/ 279467 h 491771" name="connsiteY15"/>
                <a:gd fmla="*/ 239100 w 607568" name="connsiteX16"/>
                <a:gd fmla="*/ 336282 h 491771" name="connsiteY16"/>
                <a:gd fmla="*/ 241266 w 607568" name="connsiteX17"/>
                <a:gd fmla="*/ 338916 h 491771" name="connsiteY17"/>
                <a:gd fmla="*/ 242396 w 607568" name="connsiteX18"/>
                <a:gd fmla="*/ 339104 h 491771" name="connsiteY18"/>
                <a:gd fmla="*/ 244657 w 607568" name="connsiteX19"/>
                <a:gd fmla="*/ 338257 h 491771" name="connsiteY19"/>
                <a:gd fmla="*/ 292880 w 607568" name="connsiteX20"/>
                <a:gd fmla="*/ 295364 h 491771" name="connsiteY20"/>
                <a:gd fmla="*/ 293351 w 607568" name="connsiteX21"/>
                <a:gd fmla="*/ 289814 h 491771" name="connsiteY21"/>
                <a:gd fmla="*/ 261987 w 607568" name="connsiteX22"/>
                <a:gd fmla="*/ 251812 h 491771" name="connsiteY22"/>
                <a:gd fmla="*/ 258879 w 607568" name="connsiteX23"/>
                <a:gd fmla="*/ 250307 h 491771" name="connsiteY23"/>
                <a:gd fmla="*/ 500465 w 607568" name="connsiteX24"/>
                <a:gd fmla="*/ 66049 h 491771" name="connsiteY24"/>
                <a:gd fmla="*/ 565743 w 607568" name="connsiteX25"/>
                <a:gd fmla="*/ 130673 h 491771" name="connsiteY25"/>
                <a:gd fmla="*/ 566120 w 607568" name="connsiteX26"/>
                <a:gd fmla="*/ 130673 h 491771" name="connsiteY26"/>
                <a:gd fmla="*/ 580250 w 607568" name="connsiteX27"/>
                <a:gd fmla="*/ 160962 h 491771" name="connsiteY27"/>
                <a:gd fmla="*/ 560939 w 607568" name="connsiteX28"/>
                <a:gd fmla="*/ 182503 h 491771" name="connsiteY28"/>
                <a:gd fmla="*/ 531927 w 607568" name="connsiteX29"/>
                <a:gd fmla="*/ 223799 h 491771" name="connsiteY29"/>
                <a:gd fmla="*/ 528253 w 607568" name="connsiteX30"/>
                <a:gd fmla="*/ 234240 h 491771" name="connsiteY30"/>
                <a:gd fmla="*/ 530797 w 607568" name="connsiteX31"/>
                <a:gd fmla="*/ 246281 h 491771" name="connsiteY31"/>
                <a:gd fmla="*/ 545868 w 607568" name="connsiteX32"/>
                <a:gd fmla="*/ 261143 h 491771" name="connsiteY32"/>
                <a:gd fmla="*/ 558961 w 607568" name="connsiteX33"/>
                <a:gd fmla="*/ 263777 h 491771" name="connsiteY33"/>
                <a:gd fmla="*/ 597299 w 607568" name="connsiteX34"/>
                <a:gd fmla="*/ 301968 h 491771" name="connsiteY34"/>
                <a:gd fmla="*/ 607002 w 607568" name="connsiteX35"/>
                <a:gd fmla="*/ 350788 h 491771" name="connsiteY35"/>
                <a:gd fmla="*/ 601256 w 607568" name="connsiteX36"/>
                <a:gd fmla="*/ 373835 h 491771" name="connsiteY36"/>
                <a:gd fmla="*/ 579685 w 607568" name="connsiteX37"/>
                <a:gd fmla="*/ 384088 h 491771" name="connsiteY37"/>
                <a:gd fmla="*/ 490386 w 607568" name="connsiteX38"/>
                <a:gd fmla="*/ 384088 h 491771" name="connsiteY38"/>
                <a:gd fmla="*/ 467685 w 607568" name="connsiteX39"/>
                <a:gd fmla="*/ 310058 h 491771" name="connsiteY39"/>
                <a:gd fmla="*/ 431702 w 607568" name="connsiteX40"/>
                <a:gd fmla="*/ 267445 h 491771" name="connsiteY40"/>
                <a:gd fmla="*/ 441969 w 607568" name="connsiteX41"/>
                <a:gd fmla="*/ 263777 h 491771" name="connsiteY41"/>
                <a:gd fmla="*/ 455157 w 607568" name="connsiteX42"/>
                <a:gd fmla="*/ 261237 h 491771" name="connsiteY42"/>
                <a:gd fmla="*/ 470228 w 607568" name="connsiteX43"/>
                <a:gd fmla="*/ 246281 h 491771" name="connsiteY43"/>
                <a:gd fmla="*/ 472677 w 607568" name="connsiteX44"/>
                <a:gd fmla="*/ 234240 h 491771" name="connsiteY44"/>
                <a:gd fmla="*/ 469098 w 607568" name="connsiteX45"/>
                <a:gd fmla="*/ 223893 h 491771" name="connsiteY45"/>
                <a:gd fmla="*/ 439991 w 607568" name="connsiteX46"/>
                <a:gd fmla="*/ 182503 h 491771" name="connsiteY46"/>
                <a:gd fmla="*/ 426144 w 607568" name="connsiteX47"/>
                <a:gd fmla="*/ 172720 h 491771" name="connsiteY47"/>
                <a:gd fmla="*/ 441404 w 607568" name="connsiteX48"/>
                <a:gd fmla="*/ 143278 h 491771" name="connsiteY48"/>
                <a:gd fmla="*/ 439708 w 607568" name="connsiteX49"/>
                <a:gd fmla="*/ 107438 h 491771" name="connsiteY49"/>
                <a:gd fmla="*/ 500465 w 607568" name="connsiteX50"/>
                <a:gd fmla="*/ 66049 h 491771" name="connsiteY50"/>
                <a:gd fmla="*/ 107100 w 607568" name="connsiteX51"/>
                <a:gd fmla="*/ 66049 h 491771" name="connsiteY51"/>
                <a:gd fmla="*/ 171341 w 607568" name="connsiteX52"/>
                <a:gd fmla="*/ 123618 h 491771" name="connsiteY52"/>
                <a:gd fmla="*/ 172849 w 607568" name="connsiteX53"/>
                <a:gd fmla="*/ 143278 h 491771" name="connsiteY53"/>
                <a:gd fmla="*/ 184246 w 607568" name="connsiteX54"/>
                <a:gd fmla="*/ 168205 h 491771" name="connsiteY54"/>
                <a:gd fmla="*/ 167574 w 607568" name="connsiteX55"/>
                <a:gd fmla="*/ 182503 h 491771" name="connsiteY55"/>
                <a:gd fmla="*/ 138468 w 607568" name="connsiteX56"/>
                <a:gd fmla="*/ 223799 h 491771" name="connsiteY56"/>
                <a:gd fmla="*/ 134794 w 607568" name="connsiteX57"/>
                <a:gd fmla="*/ 234240 h 491771" name="connsiteY57"/>
                <a:gd fmla="*/ 137337 w 607568" name="connsiteX58"/>
                <a:gd fmla="*/ 246281 h 491771" name="connsiteY58"/>
                <a:gd fmla="*/ 152408 w 607568" name="connsiteX59"/>
                <a:gd fmla="*/ 261143 h 491771" name="connsiteY59"/>
                <a:gd fmla="*/ 165596 w 607568" name="connsiteX60"/>
                <a:gd fmla="*/ 263777 h 491771" name="connsiteY60"/>
                <a:gd fmla="*/ 179442 w 607568" name="connsiteX61"/>
                <a:gd fmla="*/ 268856 h 491771" name="connsiteY61"/>
                <a:gd fmla="*/ 146662 w 607568" name="connsiteX62"/>
                <a:gd fmla="*/ 310058 h 491771" name="connsiteY62"/>
                <a:gd fmla="*/ 123867 w 607568" name="connsiteX63"/>
                <a:gd fmla="*/ 384088 h 491771" name="connsiteY63"/>
                <a:gd fmla="*/ 27883 w 607568" name="connsiteX64"/>
                <a:gd fmla="*/ 384088 h 491771" name="connsiteY64"/>
                <a:gd fmla="*/ 6312 w 607568" name="connsiteX65"/>
                <a:gd fmla="*/ 373835 h 491771" name="connsiteY65"/>
                <a:gd fmla="*/ 566 w 607568" name="connsiteX66"/>
                <a:gd fmla="*/ 350788 h 491771" name="connsiteY66"/>
                <a:gd fmla="*/ 10268 w 607568" name="connsiteX67"/>
                <a:gd fmla="*/ 301968 h 491771" name="connsiteY67"/>
                <a:gd fmla="*/ 48606 w 607568" name="connsiteX68"/>
                <a:gd fmla="*/ 263777 h 491771" name="connsiteY68"/>
                <a:gd fmla="*/ 61699 w 607568" name="connsiteX69"/>
                <a:gd fmla="*/ 261237 h 491771" name="connsiteY69"/>
                <a:gd fmla="*/ 76770 w 607568" name="connsiteX70"/>
                <a:gd fmla="*/ 246281 h 491771" name="connsiteY70"/>
                <a:gd fmla="*/ 79313 w 607568" name="connsiteX71"/>
                <a:gd fmla="*/ 234240 h 491771" name="connsiteY71"/>
                <a:gd fmla="*/ 75639 w 607568" name="connsiteX72"/>
                <a:gd fmla="*/ 223893 h 491771" name="connsiteY72"/>
                <a:gd fmla="*/ 46628 w 607568" name="connsiteX73"/>
                <a:gd fmla="*/ 182503 h 491771" name="connsiteY73"/>
                <a:gd fmla="*/ 27318 w 607568" name="connsiteX74"/>
                <a:gd fmla="*/ 160962 h 491771" name="connsiteY74"/>
                <a:gd fmla="*/ 41447 w 607568" name="connsiteX75"/>
                <a:gd fmla="*/ 130673 h 491771" name="connsiteY75"/>
                <a:gd fmla="*/ 41824 w 607568" name="connsiteX76"/>
                <a:gd fmla="*/ 130673 h 491771" name="connsiteY76"/>
                <a:gd fmla="*/ 107100 w 607568" name="connsiteX77"/>
                <a:gd fmla="*/ 66049 h 491771" name="connsiteY77"/>
                <a:gd fmla="*/ 298626 w 607568" name="connsiteX78"/>
                <a:gd fmla="*/ 0 h 491771" name="connsiteY78"/>
                <a:gd fmla="*/ 315956 w 607568" name="connsiteX79"/>
                <a:gd fmla="*/ 0 h 491771" name="connsiteY79"/>
                <a:gd fmla="*/ 401854 w 607568" name="connsiteX80"/>
                <a:gd fmla="*/ 85787 h 491771" name="connsiteY80"/>
                <a:gd fmla="*/ 401854 w 607568" name="connsiteX81"/>
                <a:gd fmla="*/ 95476 h 491771" name="connsiteY81"/>
                <a:gd fmla="*/ 421633 w 607568" name="connsiteX82"/>
                <a:gd fmla="*/ 138840 h 491771" name="connsiteY82"/>
                <a:gd fmla="*/ 417960 w 607568" name="connsiteX83"/>
                <a:gd fmla="*/ 149281 h 491771" name="connsiteY83"/>
                <a:gd fmla="*/ 417112 w 607568" name="connsiteX84"/>
                <a:gd fmla="*/ 151068 h 491771" name="connsiteY84"/>
                <a:gd fmla="*/ 411273 w 607568" name="connsiteX85"/>
                <a:gd fmla="*/ 159534 h 491771" name="connsiteY85"/>
                <a:gd fmla="*/ 410896 w 607568" name="connsiteX86"/>
                <a:gd fmla="*/ 159910 h 491771" name="connsiteY86"/>
                <a:gd fmla="*/ 394037 w 607568" name="connsiteX87"/>
                <a:gd fmla="*/ 169787 h 491771" name="connsiteY87"/>
                <a:gd fmla="*/ 384900 w 607568" name="connsiteX88"/>
                <a:gd fmla="*/ 189541 h 491771" name="connsiteY88"/>
                <a:gd fmla="*/ 384712 w 607568" name="connsiteX89"/>
                <a:gd fmla="*/ 189823 h 491771" name="connsiteY89"/>
                <a:gd fmla="*/ 373316 w 607568" name="connsiteX90"/>
                <a:gd fmla="*/ 207131 h 491771" name="connsiteY90"/>
                <a:gd fmla="*/ 372750 w 607568" name="connsiteX91"/>
                <a:gd fmla="*/ 207789 h 491771" name="connsiteY91"/>
                <a:gd fmla="*/ 359847 w 607568" name="connsiteX92"/>
                <a:gd fmla="*/ 222275 h 491771" name="connsiteY92"/>
                <a:gd fmla="*/ 359188 w 607568" name="connsiteX93"/>
                <a:gd fmla="*/ 222934 h 491771" name="connsiteY93"/>
                <a:gd fmla="*/ 345154 w 607568" name="connsiteX94"/>
                <a:gd fmla="*/ 234598 h 491771" name="connsiteY94"/>
                <a:gd fmla="*/ 345625 w 607568" name="connsiteX95"/>
                <a:gd fmla="*/ 236855 h 491771" name="connsiteY95"/>
                <a:gd fmla="*/ 348639 w 607568" name="connsiteX96"/>
                <a:gd fmla="*/ 235538 h 491771" name="connsiteY96"/>
                <a:gd fmla="*/ 355514 w 607568" name="connsiteX97"/>
                <a:gd fmla="*/ 234033 h 491771" name="connsiteY97"/>
                <a:gd fmla="*/ 366628 w 607568" name="connsiteX98"/>
                <a:gd fmla="*/ 237326 h 491771" name="connsiteY98"/>
                <a:gd fmla="*/ 385371 w 607568" name="connsiteX99"/>
                <a:gd fmla="*/ 249648 h 491771" name="connsiteY99"/>
                <a:gd fmla="*/ 399876 w 607568" name="connsiteX100"/>
                <a:gd fmla="*/ 279373 h 491771" name="connsiteY100"/>
                <a:gd fmla="*/ 430016 w 607568" name="connsiteX101"/>
                <a:gd fmla="*/ 289814 h 491771" name="connsiteY101"/>
                <a:gd fmla="*/ 448382 w 607568" name="connsiteX102"/>
                <a:gd fmla="*/ 316058 h 491771" name="connsiteY102"/>
                <a:gd fmla="*/ 481630 w 607568" name="connsiteX103"/>
                <a:gd fmla="*/ 424515 h 491771" name="connsiteY103"/>
                <a:gd fmla="*/ 483891 w 607568" name="connsiteX104"/>
                <a:gd fmla="*/ 436461 h 491771" name="connsiteY104"/>
                <a:gd fmla="*/ 473718 w 607568" name="connsiteX105"/>
                <a:gd fmla="*/ 470700 h 491771" name="connsiteY105"/>
                <a:gd fmla="*/ 443956 w 607568" name="connsiteX106"/>
                <a:gd fmla="*/ 490360 h 491771" name="connsiteY106"/>
                <a:gd fmla="*/ 431805 w 607568" name="connsiteX107"/>
                <a:gd fmla="*/ 491771 h 491771" name="connsiteY107"/>
                <a:gd fmla="*/ 325375 w 607568" name="connsiteX108"/>
                <a:gd fmla="*/ 491771 h 491771" name="connsiteY108"/>
                <a:gd fmla="*/ 337430 w 607568" name="connsiteX109"/>
                <a:gd fmla="*/ 415296 h 491771" name="connsiteY109"/>
                <a:gd fmla="*/ 334605 w 607568" name="connsiteX110"/>
                <a:gd fmla="*/ 389052 h 491771" name="connsiteY110"/>
                <a:gd fmla="*/ 323962 w 607568" name="connsiteX111"/>
                <a:gd fmla="*/ 360927 h 491771" name="connsiteY111"/>
                <a:gd fmla="*/ 337430 w 607568" name="connsiteX112"/>
                <a:gd fmla="*/ 347476 h 491771" name="connsiteY112"/>
                <a:gd fmla="*/ 307196 w 607568" name="connsiteX113"/>
                <a:gd fmla="*/ 317281 h 491771" name="connsiteY113"/>
                <a:gd fmla="*/ 276868 w 607568" name="connsiteX114"/>
                <a:gd fmla="*/ 347476 h 491771" name="connsiteY114"/>
                <a:gd fmla="*/ 290337 w 607568" name="connsiteX115"/>
                <a:gd fmla="*/ 360927 h 491771" name="connsiteY115"/>
                <a:gd fmla="*/ 279694 w 607568" name="connsiteX116"/>
                <a:gd fmla="*/ 389052 h 491771" name="connsiteY116"/>
                <a:gd fmla="*/ 276963 w 607568" name="connsiteX117"/>
                <a:gd fmla="*/ 415296 h 491771" name="connsiteY117"/>
                <a:gd fmla="*/ 288736 w 607568" name="connsiteX118"/>
                <a:gd fmla="*/ 491771 h 491771" name="connsiteY118"/>
                <a:gd fmla="*/ 182493 w 607568" name="connsiteX119"/>
                <a:gd fmla="*/ 491771 h 491771" name="connsiteY119"/>
                <a:gd fmla="*/ 170437 w 607568" name="connsiteX120"/>
                <a:gd fmla="*/ 490360 h 491771" name="connsiteY120"/>
                <a:gd fmla="*/ 140675 w 607568" name="connsiteX121"/>
                <a:gd fmla="*/ 470700 h 491771" name="connsiteY121"/>
                <a:gd fmla="*/ 132669 w 607568" name="connsiteX122"/>
                <a:gd fmla="*/ 424515 h 491771" name="connsiteY122"/>
                <a:gd fmla="*/ 166011 w 607568" name="connsiteX123"/>
                <a:gd fmla="*/ 316058 h 491771" name="connsiteY123"/>
                <a:gd fmla="*/ 184377 w 607568" name="connsiteX124"/>
                <a:gd fmla="*/ 289814 h 491771" name="connsiteY124"/>
                <a:gd fmla="*/ 214517 w 607568" name="connsiteX125"/>
                <a:gd fmla="*/ 279373 h 491771" name="connsiteY125"/>
                <a:gd fmla="*/ 214517 w 607568" name="connsiteX126"/>
                <a:gd fmla="*/ 279279 h 491771" name="connsiteY126"/>
                <a:gd fmla="*/ 229022 w 607568" name="connsiteX127"/>
                <a:gd fmla="*/ 249648 h 491771" name="connsiteY127"/>
                <a:gd fmla="*/ 247765 w 607568" name="connsiteX128"/>
                <a:gd fmla="*/ 237326 h 491771" name="connsiteY128"/>
                <a:gd fmla="*/ 258879 w 607568" name="connsiteX129"/>
                <a:gd fmla="*/ 234033 h 491771" name="connsiteY129"/>
                <a:gd fmla="*/ 265754 w 607568" name="connsiteX130"/>
                <a:gd fmla="*/ 235538 h 491771" name="connsiteY130"/>
                <a:gd fmla="*/ 268768 w 607568" name="connsiteX131"/>
                <a:gd fmla="*/ 236855 h 491771" name="connsiteY131"/>
                <a:gd fmla="*/ 269239 w 607568" name="connsiteX132"/>
                <a:gd fmla="*/ 234598 h 491771" name="connsiteY132"/>
                <a:gd fmla="*/ 255205 w 607568" name="connsiteX133"/>
                <a:gd fmla="*/ 222934 h 491771" name="connsiteY133"/>
                <a:gd fmla="*/ 254546 w 607568" name="connsiteX134"/>
                <a:gd fmla="*/ 222275 h 491771" name="connsiteY134"/>
                <a:gd fmla="*/ 241548 w 607568" name="connsiteX135"/>
                <a:gd fmla="*/ 207789 h 491771" name="connsiteY135"/>
                <a:gd fmla="*/ 241077 w 607568" name="connsiteX136"/>
                <a:gd fmla="*/ 207225 h 491771" name="connsiteY136"/>
                <a:gd fmla="*/ 229681 w 607568" name="connsiteX137"/>
                <a:gd fmla="*/ 189823 h 491771" name="connsiteY137"/>
                <a:gd fmla="*/ 229493 w 607568" name="connsiteX138"/>
                <a:gd fmla="*/ 189635 h 491771" name="connsiteY138"/>
                <a:gd fmla="*/ 220356 w 607568" name="connsiteX139"/>
                <a:gd fmla="*/ 169787 h 491771" name="connsiteY139"/>
                <a:gd fmla="*/ 203497 w 607568" name="connsiteX140"/>
                <a:gd fmla="*/ 159910 h 491771" name="connsiteY140"/>
                <a:gd fmla="*/ 203120 w 607568" name="connsiteX141"/>
                <a:gd fmla="*/ 159534 h 491771" name="connsiteY141"/>
                <a:gd fmla="*/ 197281 w 607568" name="connsiteX142"/>
                <a:gd fmla="*/ 151068 h 491771" name="connsiteY142"/>
                <a:gd fmla="*/ 196433 w 607568" name="connsiteX143"/>
                <a:gd fmla="*/ 149281 h 491771" name="connsiteY143"/>
                <a:gd fmla="*/ 192666 w 607568" name="connsiteX144"/>
                <a:gd fmla="*/ 138840 h 491771" name="connsiteY144"/>
                <a:gd fmla="*/ 212727 w 607568" name="connsiteX145"/>
                <a:gd fmla="*/ 95476 h 491771" name="connsiteY145"/>
                <a:gd fmla="*/ 212727 w 607568" name="connsiteX146"/>
                <a:gd fmla="*/ 85787 h 491771" name="connsiteY146"/>
                <a:gd fmla="*/ 298626 w 607568" name="connsiteX147"/>
                <a:gd fmla="*/ 0 h 491771" name="connsiteY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b="b" l="l" r="r" t="t"/>
              <a:pathLst>
                <a:path h="491771" w="607568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F36535B-6DF6-4178-9E49-95602C23C056}"/>
                </a:ext>
              </a:extLst>
            </p:cNvPr>
            <p:cNvSpPr txBox="1"/>
            <p:nvPr/>
          </p:nvSpPr>
          <p:spPr>
            <a:xfrm>
              <a:off x="1754584" y="2089004"/>
              <a:ext cx="3720024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ts val="2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时限性就是指目标的完成是有时间限制的, 要在规定的时间内完成。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6BB73E5-D999-45FC-AB23-8DB0529505DA}"/>
                </a:ext>
              </a:extLst>
            </p:cNvPr>
            <p:cNvSpPr txBox="1"/>
            <p:nvPr/>
          </p:nvSpPr>
          <p:spPr>
            <a:xfrm>
              <a:off x="7790666" y="2185380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时限性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4061B26-D827-4C40-91A6-CD80BD8A640A}"/>
              </a:ext>
            </a:extLst>
          </p:cNvPr>
          <p:cNvGrpSpPr/>
          <p:nvPr/>
        </p:nvGrpSpPr>
        <p:grpSpPr>
          <a:xfrm>
            <a:off x="1648690" y="4747960"/>
            <a:ext cx="8264181" cy="724986"/>
            <a:chOff x="1660265" y="3899746"/>
            <a:chExt cx="8264181" cy="72498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D7D0DD3-005F-41CA-85A1-483536559AC4}"/>
                </a:ext>
              </a:extLst>
            </p:cNvPr>
            <p:cNvGrpSpPr/>
            <p:nvPr/>
          </p:nvGrpSpPr>
          <p:grpSpPr>
            <a:xfrm>
              <a:off x="1660265" y="3899746"/>
              <a:ext cx="5818752" cy="724986"/>
              <a:chOff x="1660265" y="3899746"/>
              <a:chExt cx="5818752" cy="724986"/>
            </a:xfrm>
          </p:grpSpPr>
          <p:sp>
            <p:nvSpPr>
              <p:cNvPr id="43" name="íṧļîḑê">
                <a:extLst>
                  <a:ext uri="{FF2B5EF4-FFF2-40B4-BE49-F238E27FC236}">
                    <a16:creationId xmlns:a16="http://schemas.microsoft.com/office/drawing/2014/main" id="{54DAEE1F-8583-40E6-A68A-4E2E3EF22069}"/>
                  </a:ext>
                </a:extLst>
              </p:cNvPr>
              <p:cNvSpPr/>
              <p:nvPr/>
            </p:nvSpPr>
            <p:spPr>
              <a:xfrm>
                <a:off x="5842469" y="3899746"/>
                <a:ext cx="1636548" cy="724986"/>
              </a:xfrm>
              <a:prstGeom prst="chevron">
                <a:avLst>
                  <a:gd fmla="val 41391" name="adj"/>
                </a:avLst>
              </a:prstGeom>
              <a:solidFill>
                <a:srgbClr val="134E6C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4" name="ïŝľíḋe">
                <a:extLst>
                  <a:ext uri="{FF2B5EF4-FFF2-40B4-BE49-F238E27FC236}">
                    <a16:creationId xmlns:a16="http://schemas.microsoft.com/office/drawing/2014/main" id="{B6FC18CF-25FE-4982-879D-774FB289011C}"/>
                  </a:ext>
                </a:extLst>
              </p:cNvPr>
              <p:cNvSpPr/>
              <p:nvPr/>
            </p:nvSpPr>
            <p:spPr>
              <a:xfrm>
                <a:off x="1660265" y="3899746"/>
                <a:ext cx="4487288" cy="7249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endParaRPr>
                  <a:cs typeface="+mn-ea"/>
                </a:endParaRPr>
              </a:p>
            </p:txBody>
          </p:sp>
          <p:sp>
            <p:nvSpPr>
              <p:cNvPr id="45" name="îŝļidé">
                <a:extLst>
                  <a:ext uri="{FF2B5EF4-FFF2-40B4-BE49-F238E27FC236}">
                    <a16:creationId xmlns:a16="http://schemas.microsoft.com/office/drawing/2014/main" id="{BFDE972C-068A-4E92-B7E8-912D17F32D5F}"/>
                  </a:ext>
                </a:extLst>
              </p:cNvPr>
              <p:cNvSpPr/>
              <p:nvPr/>
            </p:nvSpPr>
            <p:spPr>
              <a:xfrm>
                <a:off x="5657563" y="4076883"/>
                <a:ext cx="370712" cy="370713"/>
              </a:xfrm>
              <a:prstGeom prst="ellipse">
                <a:avLst/>
              </a:prstGeom>
              <a:solidFill>
                <a:srgbClr val="134E6C"/>
              </a:solidFill>
              <a:ln>
                <a:noFill/>
              </a:ln>
              <a:effectLst>
                <a:outerShdw algn="ctr" blurRad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zh-CN" lang="en-US">
                    <a:solidFill>
                      <a:schemeClr val="bg1"/>
                    </a:solidFill>
                    <a:cs typeface="+mn-ea"/>
                  </a:rPr>
                  <a:t>3</a:t>
                </a:r>
              </a:p>
            </p:txBody>
          </p:sp>
          <p:sp>
            <p:nvSpPr>
              <p:cNvPr id="46" name="íṡḷïďé">
                <a:extLst>
                  <a:ext uri="{FF2B5EF4-FFF2-40B4-BE49-F238E27FC236}">
                    <a16:creationId xmlns:a16="http://schemas.microsoft.com/office/drawing/2014/main" id="{5DD8E1AD-071C-43CD-9DAF-BB60B30D7BAA}"/>
                  </a:ext>
                </a:extLst>
              </p:cNvPr>
              <p:cNvSpPr/>
              <p:nvPr/>
            </p:nvSpPr>
            <p:spPr bwMode="auto">
              <a:xfrm>
                <a:off x="6502254" y="4118565"/>
                <a:ext cx="287782" cy="287348"/>
              </a:xfrm>
              <a:custGeom>
                <a:gdLst>
                  <a:gd fmla="*/ 278498 w 607639" name="connsiteX0"/>
                  <a:gd fmla="*/ 505578 h 606722" name="connsiteY0"/>
                  <a:gd fmla="*/ 253131 w 607639" name="connsiteX1"/>
                  <a:gd fmla="*/ 530820 h 606722" name="connsiteY1"/>
                  <a:gd fmla="*/ 278498 w 607639" name="connsiteX2"/>
                  <a:gd fmla="*/ 556150 h 606722" name="connsiteY2"/>
                  <a:gd fmla="*/ 506351 w 607639" name="connsiteX3"/>
                  <a:gd fmla="*/ 556150 h 606722" name="connsiteY3"/>
                  <a:gd fmla="*/ 531629 w 607639" name="connsiteX4"/>
                  <a:gd fmla="*/ 530820 h 606722" name="connsiteY4"/>
                  <a:gd fmla="*/ 506351 w 607639" name="connsiteX5"/>
                  <a:gd fmla="*/ 505578 h 606722" name="connsiteY5"/>
                  <a:gd fmla="*/ 126566 w 607639" name="connsiteX6"/>
                  <a:gd fmla="*/ 505578 h 606722" name="connsiteY6"/>
                  <a:gd fmla="*/ 101288 w 607639" name="connsiteX7"/>
                  <a:gd fmla="*/ 530820 h 606722" name="connsiteY7"/>
                  <a:gd fmla="*/ 126566 w 607639" name="connsiteX8"/>
                  <a:gd fmla="*/ 556150 h 606722" name="connsiteY8"/>
                  <a:gd fmla="*/ 177210 w 607639" name="connsiteX9"/>
                  <a:gd fmla="*/ 556150 h 606722" name="connsiteY9"/>
                  <a:gd fmla="*/ 202576 w 607639" name="connsiteX10"/>
                  <a:gd fmla="*/ 530820 h 606722" name="connsiteY10"/>
                  <a:gd fmla="*/ 177210 w 607639" name="connsiteX11"/>
                  <a:gd fmla="*/ 505578 h 606722" name="connsiteY11"/>
                  <a:gd fmla="*/ 0 w 607639" name="connsiteX12"/>
                  <a:gd fmla="*/ 455006 h 606722" name="connsiteY12"/>
                  <a:gd fmla="*/ 607639 w 607639" name="connsiteX13"/>
                  <a:gd fmla="*/ 455006 h 606722" name="connsiteY13"/>
                  <a:gd fmla="*/ 607639 w 607639" name="connsiteX14"/>
                  <a:gd fmla="*/ 581392 h 606722" name="connsiteY14"/>
                  <a:gd fmla="*/ 582273 w 607639" name="connsiteX15"/>
                  <a:gd fmla="*/ 606722 h 606722" name="connsiteY15"/>
                  <a:gd fmla="*/ 25278 w 607639" name="connsiteX16"/>
                  <a:gd fmla="*/ 606722 h 606722" name="connsiteY16"/>
                  <a:gd fmla="*/ 0 w 607639" name="connsiteX17"/>
                  <a:gd fmla="*/ 581392 h 606722" name="connsiteY17"/>
                  <a:gd fmla="*/ 253118 w 607639" name="connsiteX18"/>
                  <a:gd fmla="*/ 173662 h 606722" name="connsiteY18"/>
                  <a:gd fmla="*/ 334127 w 607639" name="connsiteX19"/>
                  <a:gd fmla="*/ 227503 h 606722" name="connsiteY19"/>
                  <a:gd fmla="*/ 253118 w 607639" name="connsiteX20"/>
                  <a:gd fmla="*/ 281345 h 606722" name="connsiteY20"/>
                  <a:gd fmla="*/ 215927 w 607639" name="connsiteX21"/>
                  <a:gd fmla="*/ 104075 h 606722" name="connsiteY21"/>
                  <a:gd fmla="*/ 202576 w 607639" name="connsiteX22"/>
                  <a:gd fmla="*/ 126384 h 606722" name="connsiteY22"/>
                  <a:gd fmla="*/ 202576 w 607639" name="connsiteX23"/>
                  <a:gd fmla="*/ 328669 h 606722" name="connsiteY23"/>
                  <a:gd fmla="*/ 215927 w 607639" name="connsiteX24"/>
                  <a:gd fmla="*/ 350977 h 606722" name="connsiteY24"/>
                  <a:gd fmla="*/ 227854 w 607639" name="connsiteX25"/>
                  <a:gd fmla="*/ 353910 h 606722" name="connsiteY25"/>
                  <a:gd fmla="*/ 241917 w 607639" name="connsiteX26"/>
                  <a:gd fmla="*/ 349644 h 606722" name="connsiteY26"/>
                  <a:gd fmla="*/ 393849 w 607639" name="connsiteX27"/>
                  <a:gd fmla="*/ 248590 h 606722" name="connsiteY27"/>
                  <a:gd fmla="*/ 405063 w 607639" name="connsiteX28"/>
                  <a:gd fmla="*/ 227526 h 606722" name="connsiteY28"/>
                  <a:gd fmla="*/ 393849 w 607639" name="connsiteX29"/>
                  <a:gd fmla="*/ 206462 h 606722" name="connsiteY29"/>
                  <a:gd fmla="*/ 241917 w 607639" name="connsiteX30"/>
                  <a:gd fmla="*/ 105409 h 606722" name="connsiteY30"/>
                  <a:gd fmla="*/ 215927 w 607639" name="connsiteX31"/>
                  <a:gd fmla="*/ 104075 h 606722" name="connsiteY31"/>
                  <a:gd fmla="*/ 25278 w 607639" name="connsiteX32"/>
                  <a:gd fmla="*/ 0 h 606722" name="connsiteY32"/>
                  <a:gd fmla="*/ 582273 w 607639" name="connsiteX33"/>
                  <a:gd fmla="*/ 0 h 606722" name="connsiteY33"/>
                  <a:gd fmla="*/ 607639 w 607639" name="connsiteX34"/>
                  <a:gd fmla="*/ 25241 h 606722" name="connsiteY34"/>
                  <a:gd fmla="*/ 607639 w 607639" name="connsiteX35"/>
                  <a:gd fmla="*/ 404481 h 606722" name="connsiteY35"/>
                  <a:gd fmla="*/ 0 w 607639" name="connsiteX36"/>
                  <a:gd fmla="*/ 404481 h 606722" name="connsiteY36"/>
                  <a:gd fmla="*/ 0 w 607639" name="connsiteX37"/>
                  <a:gd fmla="*/ 25241 h 606722" name="connsiteY37"/>
                  <a:gd fmla="*/ 25278 w 607639" name="connsiteX38"/>
                  <a:gd fmla="*/ 0 h 606722" name="connsiteY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b="b" l="l" r="r" t="t"/>
                <a:pathLst>
                  <a:path h="606722" w="607639">
                    <a:moveTo>
                      <a:pt x="278498" y="505578"/>
                    </a:moveTo>
                    <a:cubicBezTo>
                      <a:pt x="264524" y="505578"/>
                      <a:pt x="253131" y="516866"/>
                      <a:pt x="253131" y="530820"/>
                    </a:cubicBezTo>
                    <a:cubicBezTo>
                      <a:pt x="253131" y="544774"/>
                      <a:pt x="264524" y="556150"/>
                      <a:pt x="278498" y="556150"/>
                    </a:cubicBezTo>
                    <a:lnTo>
                      <a:pt x="506351" y="556150"/>
                    </a:lnTo>
                    <a:cubicBezTo>
                      <a:pt x="520325" y="556150"/>
                      <a:pt x="531629" y="544774"/>
                      <a:pt x="531629" y="530820"/>
                    </a:cubicBezTo>
                    <a:cubicBezTo>
                      <a:pt x="531629" y="516866"/>
                      <a:pt x="520325" y="505578"/>
                      <a:pt x="506351" y="505578"/>
                    </a:cubicBezTo>
                    <a:close/>
                    <a:moveTo>
                      <a:pt x="126566" y="505578"/>
                    </a:moveTo>
                    <a:cubicBezTo>
                      <a:pt x="112592" y="505578"/>
                      <a:pt x="101288" y="516866"/>
                      <a:pt x="101288" y="530820"/>
                    </a:cubicBezTo>
                    <a:cubicBezTo>
                      <a:pt x="101288" y="544774"/>
                      <a:pt x="112592" y="556150"/>
                      <a:pt x="126566" y="556150"/>
                    </a:cubicBezTo>
                    <a:lnTo>
                      <a:pt x="177210" y="556150"/>
                    </a:lnTo>
                    <a:cubicBezTo>
                      <a:pt x="191184" y="556150"/>
                      <a:pt x="202576" y="544774"/>
                      <a:pt x="202576" y="530820"/>
                    </a:cubicBezTo>
                    <a:cubicBezTo>
                      <a:pt x="202576" y="516866"/>
                      <a:pt x="191184" y="505578"/>
                      <a:pt x="177210" y="505578"/>
                    </a:cubicBezTo>
                    <a:close/>
                    <a:moveTo>
                      <a:pt x="0" y="455006"/>
                    </a:moveTo>
                    <a:lnTo>
                      <a:pt x="607639" y="455006"/>
                    </a:lnTo>
                    <a:lnTo>
                      <a:pt x="607639" y="581392"/>
                    </a:lnTo>
                    <a:cubicBezTo>
                      <a:pt x="607639" y="595346"/>
                      <a:pt x="596336" y="606722"/>
                      <a:pt x="582273" y="606722"/>
                    </a:cubicBezTo>
                    <a:lnTo>
                      <a:pt x="25278" y="606722"/>
                    </a:lnTo>
                    <a:cubicBezTo>
                      <a:pt x="11304" y="606722"/>
                      <a:pt x="0" y="595346"/>
                      <a:pt x="0" y="581392"/>
                    </a:cubicBezTo>
                    <a:close/>
                    <a:moveTo>
                      <a:pt x="253118" y="173662"/>
                    </a:moveTo>
                    <a:lnTo>
                      <a:pt x="334127" y="227503"/>
                    </a:lnTo>
                    <a:lnTo>
                      <a:pt x="253118" y="281345"/>
                    </a:lnTo>
                    <a:close/>
                    <a:moveTo>
                      <a:pt x="215927" y="104075"/>
                    </a:moveTo>
                    <a:cubicBezTo>
                      <a:pt x="207650" y="108519"/>
                      <a:pt x="202576" y="117052"/>
                      <a:pt x="202576" y="126384"/>
                    </a:cubicBezTo>
                    <a:lnTo>
                      <a:pt x="202576" y="328669"/>
                    </a:lnTo>
                    <a:cubicBezTo>
                      <a:pt x="202576" y="338001"/>
                      <a:pt x="207650" y="346533"/>
                      <a:pt x="215927" y="350977"/>
                    </a:cubicBezTo>
                    <a:cubicBezTo>
                      <a:pt x="219665" y="352932"/>
                      <a:pt x="223759" y="353910"/>
                      <a:pt x="227854" y="353910"/>
                    </a:cubicBezTo>
                    <a:cubicBezTo>
                      <a:pt x="232749" y="353910"/>
                      <a:pt x="237644" y="352488"/>
                      <a:pt x="241917" y="349644"/>
                    </a:cubicBezTo>
                    <a:lnTo>
                      <a:pt x="393849" y="248590"/>
                    </a:lnTo>
                    <a:cubicBezTo>
                      <a:pt x="400880" y="243880"/>
                      <a:pt x="405063" y="235969"/>
                      <a:pt x="405063" y="227526"/>
                    </a:cubicBezTo>
                    <a:cubicBezTo>
                      <a:pt x="405063" y="219083"/>
                      <a:pt x="400880" y="211173"/>
                      <a:pt x="393849" y="206462"/>
                    </a:cubicBezTo>
                    <a:lnTo>
                      <a:pt x="241917" y="105409"/>
                    </a:lnTo>
                    <a:cubicBezTo>
                      <a:pt x="234173" y="100165"/>
                      <a:pt x="224116" y="99720"/>
                      <a:pt x="215927" y="104075"/>
                    </a:cubicBezTo>
                    <a:close/>
                    <a:moveTo>
                      <a:pt x="25278" y="0"/>
                    </a:moveTo>
                    <a:lnTo>
                      <a:pt x="582273" y="0"/>
                    </a:lnTo>
                    <a:cubicBezTo>
                      <a:pt x="596336" y="0"/>
                      <a:pt x="607639" y="11287"/>
                      <a:pt x="607639" y="25241"/>
                    </a:cubicBezTo>
                    <a:lnTo>
                      <a:pt x="607639" y="404481"/>
                    </a:lnTo>
                    <a:lnTo>
                      <a:pt x="0" y="404481"/>
                    </a:lnTo>
                    <a:lnTo>
                      <a:pt x="0" y="25241"/>
                    </a:lnTo>
                    <a:cubicBezTo>
                      <a:pt x="0" y="11287"/>
                      <a:pt x="11304" y="0"/>
                      <a:pt x="25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0B883FE-64A1-4D38-8B01-F4B94D2F5980}"/>
                  </a:ext>
                </a:extLst>
              </p:cNvPr>
              <p:cNvSpPr txBox="1"/>
              <p:nvPr/>
            </p:nvSpPr>
            <p:spPr>
              <a:xfrm>
                <a:off x="1754583" y="3981544"/>
                <a:ext cx="3720024" cy="5994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altLang="en-US" lang="zh-CN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+mn-ea"/>
                  </a:rPr>
                  <a:t> “按时”是指什么时候呢？上周五提报还是本周一？目标的完成期限一定不能留下任何余地！</a:t>
                </a: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8F9C075-7CA9-4499-9E84-E2CF3BFE5222}"/>
                </a:ext>
              </a:extLst>
            </p:cNvPr>
            <p:cNvSpPr txBox="1"/>
            <p:nvPr/>
          </p:nvSpPr>
          <p:spPr>
            <a:xfrm>
              <a:off x="7790666" y="4074726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示例说明</a:t>
              </a:r>
            </a:p>
          </p:txBody>
        </p:sp>
      </p:grpSp>
    </p:spTree>
    <p:extLst>
      <p:ext uri="{BB962C8B-B14F-4D97-AF65-F5344CB8AC3E}">
        <p14:creationId val="4067760941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7E0735-27E6-4BED-A767-6519C94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45" r="13652" t="15793"/>
          <a:stretch>
            <a:fillRect/>
          </a:stretch>
        </p:blipFill>
        <p:spPr>
          <a:xfrm>
            <a:off x="6870602" y="2295387"/>
            <a:ext cx="5419842" cy="4560848"/>
          </a:xfrm>
          <a:prstGeom prst="rect">
            <a:avLst/>
          </a:prstGeom>
        </p:spPr>
      </p:pic>
      <p:sp>
        <p:nvSpPr>
          <p:cNvPr id="17" name="矩形: 圆角 5">
            <a:extLst>
              <a:ext uri="{FF2B5EF4-FFF2-40B4-BE49-F238E27FC236}">
                <a16:creationId xmlns:a16="http://schemas.microsoft.com/office/drawing/2014/main" id="{08B5F0F2-78E2-4657-A321-092125776C0D}"/>
              </a:ext>
            </a:extLst>
          </p:cNvPr>
          <p:cNvSpPr/>
          <p:nvPr/>
        </p:nvSpPr>
        <p:spPr>
          <a:xfrm>
            <a:off x="2930434" y="1475663"/>
            <a:ext cx="1393372" cy="1393372"/>
          </a:xfrm>
          <a:prstGeom prst="roundRect">
            <a:avLst>
              <a:gd fmla="val 33031" name="adj"/>
            </a:avLst>
          </a:prstGeom>
          <a:solidFill>
            <a:schemeClr val="bg1"/>
          </a:solidFill>
          <a:ln w="38100">
            <a:solidFill>
              <a:srgbClr val="274162"/>
            </a:solidFill>
          </a:ln>
          <a:effectLst>
            <a:outerShdw algn="t" blurRad="127000" dir="54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200">
                <a:solidFill>
                  <a:srgbClr val="134E6C"/>
                </a:solidFill>
                <a:latin charset="0" panose="020b0503020202020204" pitchFamily="34" typeface="Agency FB"/>
                <a:cs typeface="+mn-ea"/>
                <a:sym typeface="+mn-lt"/>
              </a:rPr>
              <a:t>03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0B096E-F5F3-4A40-8062-BFB8D8B3C250}"/>
              </a:ext>
            </a:extLst>
          </p:cNvPr>
          <p:cNvSpPr txBox="1"/>
          <p:nvPr/>
        </p:nvSpPr>
        <p:spPr>
          <a:xfrm>
            <a:off x="383638" y="3090932"/>
            <a:ext cx="6486964" cy="187730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z="6000">
                <a:solidFill>
                  <a:srgbClr val="134E6C"/>
                </a:solidFill>
                <a:latin typeface="+mn-lt"/>
                <a:ea typeface="+mn-ea"/>
                <a:cs typeface="+mn-ea"/>
                <a:sym typeface="+mn-lt"/>
              </a:rPr>
              <a:t>smart 管理的应用与案例</a:t>
            </a:r>
          </a:p>
        </p:txBody>
      </p:sp>
    </p:spTree>
    <p:extLst>
      <p:ext uri="{BB962C8B-B14F-4D97-AF65-F5344CB8AC3E}">
        <p14:creationId val="306882646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886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爱丽丝漫游奇境记 </a:t>
            </a:r>
          </a:p>
        </p:txBody>
      </p:sp>
      <p:grpSp>
        <p:nvGrpSpPr>
          <p:cNvPr id="5" name="63063d22-86d9-42e5-9f66-1a3d534d3c84">
            <a:extLst>
              <a:ext uri="{FF2B5EF4-FFF2-40B4-BE49-F238E27FC236}">
                <a16:creationId xmlns:a16="http://schemas.microsoft.com/office/drawing/2014/main" id="{92BB352B-4A88-4F10-8137-E0F14500F686}"/>
              </a:ext>
            </a:extLst>
          </p:cNvPr>
          <p:cNvGrpSpPr>
            <a:grpSpLocks noChangeAspect="1"/>
          </p:cNvGrpSpPr>
          <p:nvPr/>
        </p:nvGrpSpPr>
        <p:grpSpPr>
          <a:xfrm>
            <a:off x="3837698" y="3332680"/>
            <a:ext cx="4518988" cy="2664858"/>
            <a:chOff x="3988773" y="2642408"/>
            <a:chExt cx="4216835" cy="2486677"/>
          </a:xfrm>
        </p:grpSpPr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9F04C679-5D67-4C6C-8C20-A8B082127068}"/>
                </a:ext>
              </a:extLst>
            </p:cNvPr>
            <p:cNvSpPr/>
            <p:nvPr/>
          </p:nvSpPr>
          <p:spPr>
            <a:xfrm flipH="1" flipV="1" rot="4680292">
              <a:off x="6561599" y="3485075"/>
              <a:ext cx="1157289" cy="2130729"/>
            </a:xfrm>
            <a:custGeom>
              <a:gdLst>
                <a:gd fmla="*/ 578645 w 1157289" name="connsiteX0"/>
                <a:gd fmla="*/ 0 h 2130729" name="connsiteY0"/>
                <a:gd fmla="*/ 596658 w 1157289" name="connsiteX1"/>
                <a:gd fmla="*/ 10943 h 2130729" name="connsiteY1"/>
                <a:gd fmla="*/ 1157289 w 1157289" name="connsiteX2"/>
                <a:gd fmla="*/ 1065364 h 2130729" name="connsiteY2"/>
                <a:gd fmla="*/ 596658 w 1157289" name="connsiteX3"/>
                <a:gd fmla="*/ 2119785 h 2130729" name="connsiteY3"/>
                <a:gd fmla="*/ 578645 w 1157289" name="connsiteX4"/>
                <a:gd fmla="*/ 2130729 h 2130729" name="connsiteY4"/>
                <a:gd fmla="*/ 560631 w 1157289" name="connsiteX5"/>
                <a:gd fmla="*/ 2119785 h 2130729" name="connsiteY5"/>
                <a:gd fmla="*/ 0 w 1157289" name="connsiteX6"/>
                <a:gd fmla="*/ 1065364 h 2130729" name="connsiteY6"/>
                <a:gd fmla="*/ 560631 w 1157289" name="connsiteX7"/>
                <a:gd fmla="*/ 10943 h 213072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30729" w="115728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B49C417-CE5E-49FD-8477-2904EFDFA5F9}"/>
                </a:ext>
              </a:extLst>
            </p:cNvPr>
            <p:cNvSpPr/>
            <p:nvPr/>
          </p:nvSpPr>
          <p:spPr>
            <a:xfrm flipH="1" flipV="1" rot="2397114">
              <a:off x="6199983" y="2889098"/>
              <a:ext cx="1157289" cy="2130729"/>
            </a:xfrm>
            <a:custGeom>
              <a:gdLst>
                <a:gd fmla="*/ 578645 w 1157289" name="connsiteX0"/>
                <a:gd fmla="*/ 0 h 2130729" name="connsiteY0"/>
                <a:gd fmla="*/ 596658 w 1157289" name="connsiteX1"/>
                <a:gd fmla="*/ 10943 h 2130729" name="connsiteY1"/>
                <a:gd fmla="*/ 1157289 w 1157289" name="connsiteX2"/>
                <a:gd fmla="*/ 1065364 h 2130729" name="connsiteY2"/>
                <a:gd fmla="*/ 596658 w 1157289" name="connsiteX3"/>
                <a:gd fmla="*/ 2119785 h 2130729" name="connsiteY3"/>
                <a:gd fmla="*/ 578645 w 1157289" name="connsiteX4"/>
                <a:gd fmla="*/ 2130729 h 2130729" name="connsiteY4"/>
                <a:gd fmla="*/ 560631 w 1157289" name="connsiteX5"/>
                <a:gd fmla="*/ 2119785 h 2130729" name="connsiteY5"/>
                <a:gd fmla="*/ 0 w 1157289" name="connsiteX6"/>
                <a:gd fmla="*/ 1065364 h 2130729" name="connsiteY6"/>
                <a:gd fmla="*/ 560631 w 1157289" name="connsiteX7"/>
                <a:gd fmla="*/ 10943 h 213072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30729" w="115728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47530202-CCF9-4D10-9242-943D4AEC7B2E}"/>
                </a:ext>
              </a:extLst>
            </p:cNvPr>
            <p:cNvSpPr/>
            <p:nvPr/>
          </p:nvSpPr>
          <p:spPr>
            <a:xfrm flipH="1" rot="16919708">
              <a:off x="4475493" y="3485076"/>
              <a:ext cx="1157289" cy="2130729"/>
            </a:xfrm>
            <a:custGeom>
              <a:gdLst>
                <a:gd fmla="*/ 578645 w 1157289" name="connsiteX0"/>
                <a:gd fmla="*/ 0 h 2130729" name="connsiteY0"/>
                <a:gd fmla="*/ 596658 w 1157289" name="connsiteX1"/>
                <a:gd fmla="*/ 10943 h 2130729" name="connsiteY1"/>
                <a:gd fmla="*/ 1157289 w 1157289" name="connsiteX2"/>
                <a:gd fmla="*/ 1065364 h 2130729" name="connsiteY2"/>
                <a:gd fmla="*/ 596658 w 1157289" name="connsiteX3"/>
                <a:gd fmla="*/ 2119785 h 2130729" name="connsiteY3"/>
                <a:gd fmla="*/ 578645 w 1157289" name="connsiteX4"/>
                <a:gd fmla="*/ 2130729 h 2130729" name="connsiteY4"/>
                <a:gd fmla="*/ 560631 w 1157289" name="connsiteX5"/>
                <a:gd fmla="*/ 2119785 h 2130729" name="connsiteY5"/>
                <a:gd fmla="*/ 0 w 1157289" name="connsiteX6"/>
                <a:gd fmla="*/ 1065364 h 2130729" name="connsiteY6"/>
                <a:gd fmla="*/ 560631 w 1157289" name="connsiteX7"/>
                <a:gd fmla="*/ 10943 h 213072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30729" w="115728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19FFDB5F-9CB1-4EE7-BC12-0028CF55BAD8}"/>
                </a:ext>
              </a:extLst>
            </p:cNvPr>
            <p:cNvSpPr/>
            <p:nvPr/>
          </p:nvSpPr>
          <p:spPr>
            <a:xfrm>
              <a:off x="5517355" y="2642408"/>
              <a:ext cx="1157289" cy="2130729"/>
            </a:xfrm>
            <a:custGeom>
              <a:gdLst>
                <a:gd fmla="*/ 578645 w 1157289" name="connsiteX0"/>
                <a:gd fmla="*/ 0 h 2130729" name="connsiteY0"/>
                <a:gd fmla="*/ 596658 w 1157289" name="connsiteX1"/>
                <a:gd fmla="*/ 10943 h 2130729" name="connsiteY1"/>
                <a:gd fmla="*/ 1157289 w 1157289" name="connsiteX2"/>
                <a:gd fmla="*/ 1065364 h 2130729" name="connsiteY2"/>
                <a:gd fmla="*/ 596658 w 1157289" name="connsiteX3"/>
                <a:gd fmla="*/ 2119785 h 2130729" name="connsiteY3"/>
                <a:gd fmla="*/ 578645 w 1157289" name="connsiteX4"/>
                <a:gd fmla="*/ 2130729 h 2130729" name="connsiteY4"/>
                <a:gd fmla="*/ 560631 w 1157289" name="connsiteX5"/>
                <a:gd fmla="*/ 2119785 h 2130729" name="connsiteY5"/>
                <a:gd fmla="*/ 0 w 1157289" name="connsiteX6"/>
                <a:gd fmla="*/ 1065364 h 2130729" name="connsiteY6"/>
                <a:gd fmla="*/ 560631 w 1157289" name="connsiteX7"/>
                <a:gd fmla="*/ 10943 h 213072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30729" w="115728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id="{59FBF6FD-3BC5-47B1-AAA2-84E00F6A9FD3}"/>
                </a:ext>
              </a:extLst>
            </p:cNvPr>
            <p:cNvSpPr/>
            <p:nvPr/>
          </p:nvSpPr>
          <p:spPr>
            <a:xfrm flipV="1" rot="19202886">
              <a:off x="4834728" y="2889098"/>
              <a:ext cx="1157289" cy="2130729"/>
            </a:xfrm>
            <a:custGeom>
              <a:gdLst>
                <a:gd fmla="*/ 578645 w 1157289" name="connsiteX0"/>
                <a:gd fmla="*/ 0 h 2130729" name="connsiteY0"/>
                <a:gd fmla="*/ 596658 w 1157289" name="connsiteX1"/>
                <a:gd fmla="*/ 10943 h 2130729" name="connsiteY1"/>
                <a:gd fmla="*/ 1157289 w 1157289" name="connsiteX2"/>
                <a:gd fmla="*/ 1065364 h 2130729" name="connsiteY2"/>
                <a:gd fmla="*/ 596658 w 1157289" name="connsiteX3"/>
                <a:gd fmla="*/ 2119785 h 2130729" name="connsiteY3"/>
                <a:gd fmla="*/ 578645 w 1157289" name="connsiteX4"/>
                <a:gd fmla="*/ 2130729 h 2130729" name="connsiteY4"/>
                <a:gd fmla="*/ 560631 w 1157289" name="connsiteX5"/>
                <a:gd fmla="*/ 2119785 h 2130729" name="connsiteY5"/>
                <a:gd fmla="*/ 0 w 1157289" name="connsiteX6"/>
                <a:gd fmla="*/ 1065364 h 2130729" name="connsiteY6"/>
                <a:gd fmla="*/ 560631 w 1157289" name="connsiteX7"/>
                <a:gd fmla="*/ 10943 h 213072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130729" w="115728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1" name="Freeform: Shape 62">
              <a:extLst>
                <a:ext uri="{FF2B5EF4-FFF2-40B4-BE49-F238E27FC236}">
                  <a16:creationId xmlns:a16="http://schemas.microsoft.com/office/drawing/2014/main" id="{B49672FC-DEE3-4206-9487-94C9954B4C18}"/>
                </a:ext>
              </a:extLst>
            </p:cNvPr>
            <p:cNvSpPr/>
            <p:nvPr/>
          </p:nvSpPr>
          <p:spPr bwMode="auto">
            <a:xfrm>
              <a:off x="6943086" y="3324581"/>
              <a:ext cx="353657" cy="378538"/>
            </a:xfrm>
            <a:custGeom>
              <a:gdLst>
                <a:gd fmla="*/ 270013 w 315913" name="connsiteX0"/>
                <a:gd fmla="*/ 244475 h 338138" name="connsiteY0"/>
                <a:gd fmla="*/ 315913 w 315913" name="connsiteX1"/>
                <a:gd fmla="*/ 290647 h 338138" name="connsiteY1"/>
                <a:gd fmla="*/ 315913 w 315913" name="connsiteX2"/>
                <a:gd fmla="*/ 331542 h 338138" name="connsiteY2"/>
                <a:gd fmla="*/ 313290 w 315913" name="connsiteX3"/>
                <a:gd fmla="*/ 335500 h 338138" name="connsiteY3"/>
                <a:gd fmla="*/ 309356 w 315913" name="connsiteX4"/>
                <a:gd fmla="*/ 338138 h 338138" name="connsiteY4"/>
                <a:gd fmla="*/ 231982 w 315913" name="connsiteX5"/>
                <a:gd fmla="*/ 338138 h 338138" name="connsiteY5"/>
                <a:gd fmla="*/ 225425 w 315913" name="connsiteX6"/>
                <a:gd fmla="*/ 331542 h 338138" name="connsiteY6"/>
                <a:gd fmla="*/ 225425 w 315913" name="connsiteX7"/>
                <a:gd fmla="*/ 290647 h 338138" name="connsiteY7"/>
                <a:gd fmla="*/ 270013 w 315913" name="connsiteX8"/>
                <a:gd fmla="*/ 244475 h 338138" name="connsiteY8"/>
                <a:gd fmla="*/ 157956 w 315913" name="connsiteX9"/>
                <a:gd fmla="*/ 244475 h 338138" name="connsiteY9"/>
                <a:gd fmla="*/ 203200 w 315913" name="connsiteX10"/>
                <a:gd fmla="*/ 290647 h 338138" name="connsiteY10"/>
                <a:gd fmla="*/ 203200 w 315913" name="connsiteX11"/>
                <a:gd fmla="*/ 331542 h 338138" name="connsiteY11"/>
                <a:gd fmla="*/ 201869 w 315913" name="connsiteX12"/>
                <a:gd fmla="*/ 335500 h 338138" name="connsiteY12"/>
                <a:gd fmla="*/ 196546 w 315913" name="connsiteX13"/>
                <a:gd fmla="*/ 338138 h 338138" name="connsiteY13"/>
                <a:gd fmla="*/ 119365 w 315913" name="connsiteX14"/>
                <a:gd fmla="*/ 338138 h 338138" name="connsiteY14"/>
                <a:gd fmla="*/ 112712 w 315913" name="connsiteX15"/>
                <a:gd fmla="*/ 331542 h 338138" name="connsiteY15"/>
                <a:gd fmla="*/ 112712 w 315913" name="connsiteX16"/>
                <a:gd fmla="*/ 290647 h 338138" name="connsiteY16"/>
                <a:gd fmla="*/ 157956 w 315913" name="connsiteX17"/>
                <a:gd fmla="*/ 244475 h 338138" name="connsiteY17"/>
                <a:gd fmla="*/ 45900 w 315913" name="connsiteX18"/>
                <a:gd fmla="*/ 244475 h 338138" name="connsiteY18"/>
                <a:gd fmla="*/ 90488 w 315913" name="connsiteX19"/>
                <a:gd fmla="*/ 290647 h 338138" name="connsiteY19"/>
                <a:gd fmla="*/ 90488 w 315913" name="connsiteX20"/>
                <a:gd fmla="*/ 331542 h 338138" name="connsiteY20"/>
                <a:gd fmla="*/ 89176 w 315913" name="connsiteX21"/>
                <a:gd fmla="*/ 335500 h 338138" name="connsiteY21"/>
                <a:gd fmla="*/ 83931 w 315913" name="connsiteX22"/>
                <a:gd fmla="*/ 338138 h 338138" name="connsiteY22"/>
                <a:gd fmla="*/ 6557 w 315913" name="connsiteX23"/>
                <a:gd fmla="*/ 338138 h 338138" name="connsiteY23"/>
                <a:gd fmla="*/ 0 w 315913" name="connsiteX24"/>
                <a:gd fmla="*/ 331542 h 338138" name="connsiteY24"/>
                <a:gd fmla="*/ 0 w 315913" name="connsiteX25"/>
                <a:gd fmla="*/ 290647 h 338138" name="connsiteY25"/>
                <a:gd fmla="*/ 45900 w 315913" name="connsiteX26"/>
                <a:gd fmla="*/ 244475 h 338138" name="connsiteY26"/>
                <a:gd fmla="*/ 271463 w 315913" name="connsiteX27"/>
                <a:gd fmla="*/ 180975 h 338138" name="connsiteY27"/>
                <a:gd fmla="*/ 301625 w 315913" name="connsiteX28"/>
                <a:gd fmla="*/ 211138 h 338138" name="connsiteY28"/>
                <a:gd fmla="*/ 271463 w 315913" name="connsiteX29"/>
                <a:gd fmla="*/ 241300 h 338138" name="connsiteY29"/>
                <a:gd fmla="*/ 241300 w 315913" name="connsiteX30"/>
                <a:gd fmla="*/ 211138 h 338138" name="connsiteY30"/>
                <a:gd fmla="*/ 271463 w 315913" name="connsiteX31"/>
                <a:gd fmla="*/ 180975 h 338138" name="connsiteY31"/>
                <a:gd fmla="*/ 159420 w 315913" name="connsiteX32"/>
                <a:gd fmla="*/ 180975 h 338138" name="connsiteY32"/>
                <a:gd fmla="*/ 188912 w 315913" name="connsiteX33"/>
                <a:gd fmla="*/ 211138 h 338138" name="connsiteY33"/>
                <a:gd fmla="*/ 159420 w 315913" name="connsiteX34"/>
                <a:gd fmla="*/ 241300 h 338138" name="connsiteY34"/>
                <a:gd fmla="*/ 128587 w 315913" name="connsiteX35"/>
                <a:gd fmla="*/ 211138 h 338138" name="connsiteY35"/>
                <a:gd fmla="*/ 159420 w 315913" name="connsiteX36"/>
                <a:gd fmla="*/ 180975 h 338138" name="connsiteY36"/>
                <a:gd fmla="*/ 46038 w 315913" name="connsiteX37"/>
                <a:gd fmla="*/ 180975 h 338138" name="connsiteY37"/>
                <a:gd fmla="*/ 76201 w 315913" name="connsiteX38"/>
                <a:gd fmla="*/ 211138 h 338138" name="connsiteY38"/>
                <a:gd fmla="*/ 46038 w 315913" name="connsiteX39"/>
                <a:gd fmla="*/ 241301 h 338138" name="connsiteY39"/>
                <a:gd fmla="*/ 15875 w 315913" name="connsiteX40"/>
                <a:gd fmla="*/ 211138 h 338138" name="connsiteY40"/>
                <a:gd fmla="*/ 46038 w 315913" name="connsiteX41"/>
                <a:gd fmla="*/ 180975 h 338138" name="connsiteY41"/>
                <a:gd fmla="*/ 270005 w 315913" name="connsiteX42"/>
                <a:gd fmla="*/ 77788 h 338138" name="connsiteY42"/>
                <a:gd fmla="*/ 238125 w 315913" name="connsiteX43"/>
                <a:gd fmla="*/ 109792 h 338138" name="connsiteY43"/>
                <a:gd fmla="*/ 238125 w 315913" name="connsiteX44"/>
                <a:gd fmla="*/ 144463 h 338138" name="connsiteY44"/>
                <a:gd fmla="*/ 303213 w 315913" name="connsiteX45"/>
                <a:gd fmla="*/ 144463 h 338138" name="connsiteY45"/>
                <a:gd fmla="*/ 303213 w 315913" name="connsiteX46"/>
                <a:gd fmla="*/ 109792 h 338138" name="connsiteY46"/>
                <a:gd fmla="*/ 270005 w 315913" name="connsiteX47"/>
                <a:gd fmla="*/ 77788 h 338138" name="connsiteY47"/>
                <a:gd fmla="*/ 270013 w 315913" name="connsiteX48"/>
                <a:gd fmla="*/ 65088 h 338138" name="connsiteY48"/>
                <a:gd fmla="*/ 315913 w 315913" name="connsiteX49"/>
                <a:gd fmla="*/ 109941 h 338138" name="connsiteY49"/>
                <a:gd fmla="*/ 315913 w 315913" name="connsiteX50"/>
                <a:gd fmla="*/ 150836 h 338138" name="connsiteY50"/>
                <a:gd fmla="*/ 313290 w 315913" name="connsiteX51"/>
                <a:gd fmla="*/ 156113 h 338138" name="connsiteY51"/>
                <a:gd fmla="*/ 309356 w 315913" name="connsiteX52"/>
                <a:gd fmla="*/ 158751 h 338138" name="connsiteY52"/>
                <a:gd fmla="*/ 231982 w 315913" name="connsiteX53"/>
                <a:gd fmla="*/ 158751 h 338138" name="connsiteY53"/>
                <a:gd fmla="*/ 225425 w 315913" name="connsiteX54"/>
                <a:gd fmla="*/ 150836 h 338138" name="connsiteY54"/>
                <a:gd fmla="*/ 225425 w 315913" name="connsiteX55"/>
                <a:gd fmla="*/ 109941 h 338138" name="connsiteY55"/>
                <a:gd fmla="*/ 270013 w 315913" name="connsiteX56"/>
                <a:gd fmla="*/ 65088 h 338138" name="connsiteY56"/>
                <a:gd fmla="*/ 157956 w 315913" name="connsiteX57"/>
                <a:gd fmla="*/ 65088 h 338138" name="connsiteY57"/>
                <a:gd fmla="*/ 203200 w 315913" name="connsiteX58"/>
                <a:gd fmla="*/ 109941 h 338138" name="connsiteY58"/>
                <a:gd fmla="*/ 203200 w 315913" name="connsiteX59"/>
                <a:gd fmla="*/ 150836 h 338138" name="connsiteY59"/>
                <a:gd fmla="*/ 201869 w 315913" name="connsiteX60"/>
                <a:gd fmla="*/ 156113 h 338138" name="connsiteY60"/>
                <a:gd fmla="*/ 196546 w 315913" name="connsiteX61"/>
                <a:gd fmla="*/ 158751 h 338138" name="connsiteY61"/>
                <a:gd fmla="*/ 119365 w 315913" name="connsiteX62"/>
                <a:gd fmla="*/ 158751 h 338138" name="connsiteY62"/>
                <a:gd fmla="*/ 112712 w 315913" name="connsiteX63"/>
                <a:gd fmla="*/ 150836 h 338138" name="connsiteY63"/>
                <a:gd fmla="*/ 112712 w 315913" name="connsiteX64"/>
                <a:gd fmla="*/ 109941 h 338138" name="connsiteY64"/>
                <a:gd fmla="*/ 157956 w 315913" name="connsiteX65"/>
                <a:gd fmla="*/ 65088 h 338138" name="connsiteY65"/>
                <a:gd fmla="*/ 45900 w 315913" name="connsiteX66"/>
                <a:gd fmla="*/ 65088 h 338138" name="connsiteY66"/>
                <a:gd fmla="*/ 90488 w 315913" name="connsiteX67"/>
                <a:gd fmla="*/ 109941 h 338138" name="connsiteY67"/>
                <a:gd fmla="*/ 90488 w 315913" name="connsiteX68"/>
                <a:gd fmla="*/ 150836 h 338138" name="connsiteY68"/>
                <a:gd fmla="*/ 89176 w 315913" name="connsiteX69"/>
                <a:gd fmla="*/ 156113 h 338138" name="connsiteY69"/>
                <a:gd fmla="*/ 83931 w 315913" name="connsiteX70"/>
                <a:gd fmla="*/ 158751 h 338138" name="connsiteY70"/>
                <a:gd fmla="*/ 6557 w 315913" name="connsiteX71"/>
                <a:gd fmla="*/ 158751 h 338138" name="connsiteY71"/>
                <a:gd fmla="*/ 0 w 315913" name="connsiteX72"/>
                <a:gd fmla="*/ 150836 h 338138" name="connsiteY72"/>
                <a:gd fmla="*/ 0 w 315913" name="connsiteX73"/>
                <a:gd fmla="*/ 109941 h 338138" name="connsiteY73"/>
                <a:gd fmla="*/ 45900 w 315913" name="connsiteX74"/>
                <a:gd fmla="*/ 65088 h 338138" name="connsiteY74"/>
                <a:gd fmla="*/ 270669 w 315913" name="connsiteX75"/>
                <a:gd fmla="*/ 14288 h 338138" name="connsiteY75"/>
                <a:gd fmla="*/ 254000 w 315913" name="connsiteX76"/>
                <a:gd fmla="*/ 30957 h 338138" name="connsiteY76"/>
                <a:gd fmla="*/ 270669 w 315913" name="connsiteX77"/>
                <a:gd fmla="*/ 47626 h 338138" name="connsiteY77"/>
                <a:gd fmla="*/ 287338 w 315913" name="connsiteX78"/>
                <a:gd fmla="*/ 30957 h 338138" name="connsiteY78"/>
                <a:gd fmla="*/ 270669 w 315913" name="connsiteX79"/>
                <a:gd fmla="*/ 14288 h 338138" name="connsiteY79"/>
                <a:gd fmla="*/ 271463 w 315913" name="connsiteX80"/>
                <a:gd fmla="*/ 0 h 338138" name="connsiteY80"/>
                <a:gd fmla="*/ 301625 w 315913" name="connsiteX81"/>
                <a:gd fmla="*/ 30957 h 338138" name="connsiteY81"/>
                <a:gd fmla="*/ 271463 w 315913" name="connsiteX82"/>
                <a:gd fmla="*/ 61913 h 338138" name="connsiteY82"/>
                <a:gd fmla="*/ 241300 w 315913" name="connsiteX83"/>
                <a:gd fmla="*/ 30957 h 338138" name="connsiteY83"/>
                <a:gd fmla="*/ 271463 w 315913" name="connsiteX84"/>
                <a:gd fmla="*/ 0 h 338138" name="connsiteY84"/>
                <a:gd fmla="*/ 159420 w 315913" name="connsiteX85"/>
                <a:gd fmla="*/ 0 h 338138" name="connsiteY85"/>
                <a:gd fmla="*/ 188912 w 315913" name="connsiteX86"/>
                <a:gd fmla="*/ 30957 h 338138" name="connsiteY86"/>
                <a:gd fmla="*/ 159420 w 315913" name="connsiteX87"/>
                <a:gd fmla="*/ 61913 h 338138" name="connsiteY87"/>
                <a:gd fmla="*/ 128587 w 315913" name="connsiteX88"/>
                <a:gd fmla="*/ 30957 h 338138" name="connsiteY88"/>
                <a:gd fmla="*/ 159420 w 315913" name="connsiteX89"/>
                <a:gd fmla="*/ 0 h 338138" name="connsiteY89"/>
                <a:gd fmla="*/ 46037 w 315913" name="connsiteX90"/>
                <a:gd fmla="*/ 0 h 338138" name="connsiteY90"/>
                <a:gd fmla="*/ 76200 w 315913" name="connsiteX91"/>
                <a:gd fmla="*/ 30957 h 338138" name="connsiteY91"/>
                <a:gd fmla="*/ 46037 w 315913" name="connsiteX92"/>
                <a:gd fmla="*/ 61913 h 338138" name="connsiteY92"/>
                <a:gd fmla="*/ 15875 w 315913" name="connsiteX93"/>
                <a:gd fmla="*/ 30957 h 338138" name="connsiteY93"/>
                <a:gd fmla="*/ 46037 w 315913" name="connsiteX94"/>
                <a:gd fmla="*/ 0 h 338138" name="connsiteY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b="b" l="l" r="r" t="t"/>
              <a:pathLst>
                <a:path h="338138" w="315913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5F7C45EB-C0B6-4DC1-B2DC-813FE766B9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64519" y="3315844"/>
              <a:ext cx="493232" cy="465444"/>
            </a:xfrm>
            <a:custGeom>
              <a:gdLst>
                <a:gd fmla="*/ 255815 w 338138" name="connsiteX0"/>
                <a:gd fmla="*/ 276225 h 319088" name="connsiteY0"/>
                <a:gd fmla="*/ 267653 w 338138" name="connsiteX1"/>
                <a:gd fmla="*/ 282720 h 319088" name="connsiteY1"/>
                <a:gd fmla="*/ 275546 w 338138" name="connsiteX2"/>
                <a:gd fmla="*/ 282720 h 319088" name="connsiteY2"/>
                <a:gd fmla="*/ 287384 w 338138" name="connsiteX3"/>
                <a:gd fmla="*/ 276225 h 319088" name="connsiteY3"/>
                <a:gd fmla="*/ 290015 w 338138" name="connsiteX4"/>
                <a:gd fmla="*/ 277524 h 319088" name="connsiteY4"/>
                <a:gd fmla="*/ 295276 w 338138" name="connsiteX5"/>
                <a:gd fmla="*/ 284018 h 319088" name="connsiteY5"/>
                <a:gd fmla="*/ 295276 w 338138" name="connsiteX6"/>
                <a:gd fmla="*/ 315191 h 319088" name="connsiteY6"/>
                <a:gd fmla="*/ 271600 w 338138" name="connsiteX7"/>
                <a:gd fmla="*/ 319088 h 319088" name="connsiteY7"/>
                <a:gd fmla="*/ 249238 w 338138" name="connsiteX8"/>
                <a:gd fmla="*/ 315191 h 319088" name="connsiteY8"/>
                <a:gd fmla="*/ 249238 w 338138" name="connsiteX9"/>
                <a:gd fmla="*/ 284018 h 319088" name="connsiteY9"/>
                <a:gd fmla="*/ 253184 w 338138" name="connsiteX10"/>
                <a:gd fmla="*/ 277524 h 319088" name="connsiteY10"/>
                <a:gd fmla="*/ 255815 w 338138" name="connsiteX11"/>
                <a:gd fmla="*/ 276225 h 319088" name="connsiteY11"/>
                <a:gd fmla="*/ 50755 w 338138" name="connsiteX12"/>
                <a:gd fmla="*/ 276225 h 319088" name="connsiteY12"/>
                <a:gd fmla="*/ 62593 w 338138" name="connsiteX13"/>
                <a:gd fmla="*/ 282720 h 319088" name="connsiteY13"/>
                <a:gd fmla="*/ 70486 w 338138" name="connsiteX14"/>
                <a:gd fmla="*/ 282720 h 319088" name="connsiteY14"/>
                <a:gd fmla="*/ 82324 w 338138" name="connsiteX15"/>
                <a:gd fmla="*/ 276225 h 319088" name="connsiteY15"/>
                <a:gd fmla="*/ 84955 w 338138" name="connsiteX16"/>
                <a:gd fmla="*/ 277524 h 319088" name="connsiteY16"/>
                <a:gd fmla="*/ 88901 w 338138" name="connsiteX17"/>
                <a:gd fmla="*/ 284018 h 319088" name="connsiteY17"/>
                <a:gd fmla="*/ 88901 w 338138" name="connsiteX18"/>
                <a:gd fmla="*/ 315191 h 319088" name="connsiteY18"/>
                <a:gd fmla="*/ 66539 w 338138" name="connsiteX19"/>
                <a:gd fmla="*/ 319088 h 319088" name="connsiteY19"/>
                <a:gd fmla="*/ 42863 w 338138" name="connsiteX20"/>
                <a:gd fmla="*/ 315191 h 319088" name="connsiteY20"/>
                <a:gd fmla="*/ 42863 w 338138" name="connsiteX21"/>
                <a:gd fmla="*/ 284018 h 319088" name="connsiteY21"/>
                <a:gd fmla="*/ 48124 w 338138" name="connsiteX22"/>
                <a:gd fmla="*/ 277524 h 319088" name="connsiteY22"/>
                <a:gd fmla="*/ 50755 w 338138" name="connsiteX23"/>
                <a:gd fmla="*/ 276225 h 319088" name="connsiteY23"/>
                <a:gd fmla="*/ 273050 w 338138" name="connsiteX24"/>
                <a:gd fmla="*/ 214313 h 319088" name="connsiteY24"/>
                <a:gd fmla="*/ 282575 w 338138" name="connsiteX25"/>
                <a:gd fmla="*/ 224632 h 319088" name="connsiteY25"/>
                <a:gd fmla="*/ 273050 w 338138" name="connsiteX26"/>
                <a:gd fmla="*/ 234951 h 319088" name="connsiteY26"/>
                <a:gd fmla="*/ 263525 w 338138" name="connsiteX27"/>
                <a:gd fmla="*/ 224632 h 319088" name="connsiteY27"/>
                <a:gd fmla="*/ 273050 w 338138" name="connsiteX28"/>
                <a:gd fmla="*/ 214313 h 319088" name="connsiteY28"/>
                <a:gd fmla="*/ 65882 w 338138" name="connsiteX29"/>
                <a:gd fmla="*/ 214313 h 319088" name="connsiteY29"/>
                <a:gd fmla="*/ 76201 w 338138" name="connsiteX30"/>
                <a:gd fmla="*/ 224632 h 319088" name="connsiteY30"/>
                <a:gd fmla="*/ 65882 w 338138" name="connsiteX31"/>
                <a:gd fmla="*/ 234951 h 319088" name="connsiteY31"/>
                <a:gd fmla="*/ 55563 w 338138" name="connsiteX32"/>
                <a:gd fmla="*/ 224632 h 319088" name="connsiteY32"/>
                <a:gd fmla="*/ 65882 w 338138" name="connsiteX33"/>
                <a:gd fmla="*/ 214313 h 319088" name="connsiteY33"/>
                <a:gd fmla="*/ 272257 w 338138" name="connsiteX34"/>
                <a:gd fmla="*/ 196850 h 319088" name="connsiteY34"/>
                <a:gd fmla="*/ 244475 w 338138" name="connsiteX35"/>
                <a:gd fmla="*/ 224632 h 319088" name="connsiteY35"/>
                <a:gd fmla="*/ 272257 w 338138" name="connsiteX36"/>
                <a:gd fmla="*/ 252414 h 319088" name="connsiteY36"/>
                <a:gd fmla="*/ 300039 w 338138" name="connsiteX37"/>
                <a:gd fmla="*/ 224632 h 319088" name="connsiteY37"/>
                <a:gd fmla="*/ 272257 w 338138" name="connsiteX38"/>
                <a:gd fmla="*/ 196850 h 319088" name="connsiteY38"/>
                <a:gd fmla="*/ 65882 w 338138" name="connsiteX39"/>
                <a:gd fmla="*/ 196850 h 319088" name="connsiteY39"/>
                <a:gd fmla="*/ 38100 w 338138" name="connsiteX40"/>
                <a:gd fmla="*/ 224632 h 319088" name="connsiteY40"/>
                <a:gd fmla="*/ 65882 w 338138" name="connsiteX41"/>
                <a:gd fmla="*/ 252414 h 319088" name="connsiteY41"/>
                <a:gd fmla="*/ 93664 w 338138" name="connsiteX42"/>
                <a:gd fmla="*/ 224632 h 319088" name="connsiteY42"/>
                <a:gd fmla="*/ 65882 w 338138" name="connsiteX43"/>
                <a:gd fmla="*/ 196850 h 319088" name="connsiteY43"/>
                <a:gd fmla="*/ 272257 w 338138" name="connsiteX44"/>
                <a:gd fmla="*/ 187325 h 319088" name="connsiteY44"/>
                <a:gd fmla="*/ 338138 w 338138" name="connsiteX45"/>
                <a:gd fmla="*/ 253322 h 319088" name="connsiteY45"/>
                <a:gd fmla="*/ 313103 w 338138" name="connsiteX46"/>
                <a:gd fmla="*/ 304800 h 319088" name="connsiteY46"/>
                <a:gd fmla="*/ 313103 w 338138" name="connsiteX47"/>
                <a:gd fmla="*/ 283681 h 319088" name="connsiteY47"/>
                <a:gd fmla="*/ 295974 w 338138" name="connsiteX48"/>
                <a:gd fmla="*/ 259922 h 319088" name="connsiteY48"/>
                <a:gd fmla="*/ 290704 w 338138" name="connsiteX49"/>
                <a:gd fmla="*/ 258602 h 319088" name="connsiteY49"/>
                <a:gd fmla="*/ 284115 w 338138" name="connsiteX50"/>
                <a:gd fmla="*/ 258602 h 319088" name="connsiteY50"/>
                <a:gd fmla="*/ 272257 w 338138" name="connsiteX51"/>
                <a:gd fmla="*/ 265202 h 319088" name="connsiteY51"/>
                <a:gd fmla="*/ 260398 w 338138" name="connsiteX52"/>
                <a:gd fmla="*/ 258602 h 319088" name="connsiteY52"/>
                <a:gd fmla="*/ 255128 w 338138" name="connsiteX53"/>
                <a:gd fmla="*/ 258602 h 319088" name="connsiteY53"/>
                <a:gd fmla="*/ 248539 w 338138" name="connsiteX54"/>
                <a:gd fmla="*/ 259922 h 319088" name="connsiteY54"/>
                <a:gd fmla="*/ 232728 w 338138" name="connsiteX55"/>
                <a:gd fmla="*/ 283681 h 319088" name="connsiteY55"/>
                <a:gd fmla="*/ 232728 w 338138" name="connsiteX56"/>
                <a:gd fmla="*/ 304800 h 319088" name="connsiteY56"/>
                <a:gd fmla="*/ 206375 w 338138" name="connsiteX57"/>
                <a:gd fmla="*/ 253322 h 319088" name="connsiteY57"/>
                <a:gd fmla="*/ 272257 w 338138" name="connsiteX58"/>
                <a:gd fmla="*/ 187325 h 319088" name="connsiteY58"/>
                <a:gd fmla="*/ 65881 w 338138" name="connsiteX59"/>
                <a:gd fmla="*/ 187325 h 319088" name="connsiteY59"/>
                <a:gd fmla="*/ 131763 w 338138" name="connsiteX60"/>
                <a:gd fmla="*/ 253322 h 319088" name="connsiteY60"/>
                <a:gd fmla="*/ 105410 w 338138" name="connsiteX61"/>
                <a:gd fmla="*/ 304800 h 319088" name="connsiteY61"/>
                <a:gd fmla="*/ 105410 w 338138" name="connsiteX62"/>
                <a:gd fmla="*/ 283681 h 319088" name="connsiteY62"/>
                <a:gd fmla="*/ 89599 w 338138" name="connsiteX63"/>
                <a:gd fmla="*/ 259922 h 319088" name="connsiteY63"/>
                <a:gd fmla="*/ 83010 w 338138" name="connsiteX64"/>
                <a:gd fmla="*/ 258602 h 319088" name="connsiteY64"/>
                <a:gd fmla="*/ 77740 w 338138" name="connsiteX65"/>
                <a:gd fmla="*/ 258602 h 319088" name="connsiteY65"/>
                <a:gd fmla="*/ 65881 w 338138" name="connsiteX66"/>
                <a:gd fmla="*/ 265202 h 319088" name="connsiteY66"/>
                <a:gd fmla="*/ 54023 w 338138" name="connsiteX67"/>
                <a:gd fmla="*/ 258602 h 319088" name="connsiteY67"/>
                <a:gd fmla="*/ 47434 w 338138" name="connsiteX68"/>
                <a:gd fmla="*/ 258602 h 319088" name="connsiteY68"/>
                <a:gd fmla="*/ 42164 w 338138" name="connsiteX69"/>
                <a:gd fmla="*/ 259922 h 319088" name="connsiteY69"/>
                <a:gd fmla="*/ 25035 w 338138" name="connsiteX70"/>
                <a:gd fmla="*/ 283681 h 319088" name="connsiteY70"/>
                <a:gd fmla="*/ 25035 w 338138" name="connsiteX71"/>
                <a:gd fmla="*/ 304800 h 319088" name="connsiteY71"/>
                <a:gd fmla="*/ 0 w 338138" name="connsiteX72"/>
                <a:gd fmla="*/ 253322 h 319088" name="connsiteY72"/>
                <a:gd fmla="*/ 65881 w 338138" name="connsiteX73"/>
                <a:gd fmla="*/ 187325 h 319088" name="connsiteY73"/>
                <a:gd fmla="*/ 159754 w 338138" name="connsiteX74"/>
                <a:gd fmla="*/ 149225 h 319088" name="connsiteY74"/>
                <a:gd fmla="*/ 169069 w 338138" name="connsiteX75"/>
                <a:gd fmla="*/ 149225 h 319088" name="connsiteY75"/>
                <a:gd fmla="*/ 178384 w 338138" name="connsiteX76"/>
                <a:gd fmla="*/ 149225 h 319088" name="connsiteY76"/>
                <a:gd fmla="*/ 178384 w 338138" name="connsiteX77"/>
                <a:gd fmla="*/ 175331 h 319088" name="connsiteY77"/>
                <a:gd fmla="*/ 214313 w 338138" name="connsiteX78"/>
                <a:gd fmla="*/ 193605 h 319088" name="connsiteY78"/>
                <a:gd fmla="*/ 202337 w 338138" name="connsiteX79"/>
                <a:gd fmla="*/ 207963 h 319088" name="connsiteY79"/>
                <a:gd fmla="*/ 169069 w 338138" name="connsiteX80"/>
                <a:gd fmla="*/ 190994 h 319088" name="connsiteY80"/>
                <a:gd fmla="*/ 135802 w 338138" name="connsiteX81"/>
                <a:gd fmla="*/ 207963 h 319088" name="connsiteY81"/>
                <a:gd fmla="*/ 123825 w 338138" name="connsiteX82"/>
                <a:gd fmla="*/ 193605 h 319088" name="connsiteY82"/>
                <a:gd fmla="*/ 159754 w 338138" name="connsiteX83"/>
                <a:gd fmla="*/ 175331 h 319088" name="connsiteY83"/>
                <a:gd fmla="*/ 159754 w 338138" name="connsiteX84"/>
                <a:gd fmla="*/ 149225 h 319088" name="connsiteY84"/>
                <a:gd fmla="*/ 154175 w 338138" name="connsiteX85"/>
                <a:gd fmla="*/ 88900 h 319088" name="connsiteY85"/>
                <a:gd fmla="*/ 165941 w 338138" name="connsiteX86"/>
                <a:gd fmla="*/ 95394 h 319088" name="connsiteY86"/>
                <a:gd fmla="*/ 173785 w 338138" name="connsiteX87"/>
                <a:gd fmla="*/ 95394 h 319088" name="connsiteY87"/>
                <a:gd fmla="*/ 185551 w 338138" name="connsiteX88"/>
                <a:gd fmla="*/ 88900 h 319088" name="connsiteY88"/>
                <a:gd fmla="*/ 188166 w 338138" name="connsiteX89"/>
                <a:gd fmla="*/ 90199 h 319088" name="connsiteY89"/>
                <a:gd fmla="*/ 192088 w 338138" name="connsiteX90"/>
                <a:gd fmla="*/ 96693 h 319088" name="connsiteY90"/>
                <a:gd fmla="*/ 192088 w 338138" name="connsiteX91"/>
                <a:gd fmla="*/ 126567 h 319088" name="connsiteY91"/>
                <a:gd fmla="*/ 169863 w 338138" name="connsiteX92"/>
                <a:gd fmla="*/ 131763 h 319088" name="connsiteY92"/>
                <a:gd fmla="*/ 147638 w 338138" name="connsiteX93"/>
                <a:gd fmla="*/ 126567 h 319088" name="connsiteY93"/>
                <a:gd fmla="*/ 147638 w 338138" name="connsiteX94"/>
                <a:gd fmla="*/ 96693 h 319088" name="connsiteY94"/>
                <a:gd fmla="*/ 151560 w 338138" name="connsiteX95"/>
                <a:gd fmla="*/ 90199 h 319088" name="connsiteY95"/>
                <a:gd fmla="*/ 154175 w 338138" name="connsiteX96"/>
                <a:gd fmla="*/ 88900 h 319088" name="connsiteY96"/>
                <a:gd fmla="*/ 169069 w 338138" name="connsiteX97"/>
                <a:gd fmla="*/ 26988 h 319088" name="connsiteY97"/>
                <a:gd fmla="*/ 179388 w 338138" name="connsiteX98"/>
                <a:gd fmla="*/ 36513 h 319088" name="connsiteY98"/>
                <a:gd fmla="*/ 169069 w 338138" name="connsiteX99"/>
                <a:gd fmla="*/ 46038 h 319088" name="connsiteY99"/>
                <a:gd fmla="*/ 158750 w 338138" name="connsiteX100"/>
                <a:gd fmla="*/ 36513 h 319088" name="connsiteY100"/>
                <a:gd fmla="*/ 169069 w 338138" name="connsiteX101"/>
                <a:gd fmla="*/ 26988 h 319088" name="connsiteY101"/>
                <a:gd fmla="*/ 169070 w 338138" name="connsiteX102"/>
                <a:gd fmla="*/ 9525 h 319088" name="connsiteY102"/>
                <a:gd fmla="*/ 141288 w 338138" name="connsiteX103"/>
                <a:gd fmla="*/ 37307 h 319088" name="connsiteY103"/>
                <a:gd fmla="*/ 169070 w 338138" name="connsiteX104"/>
                <a:gd fmla="*/ 65089 h 319088" name="connsiteY104"/>
                <a:gd fmla="*/ 196852 w 338138" name="connsiteX105"/>
                <a:gd fmla="*/ 37307 h 319088" name="connsiteY105"/>
                <a:gd fmla="*/ 169070 w 338138" name="connsiteX106"/>
                <a:gd fmla="*/ 9525 h 319088" name="connsiteY106"/>
                <a:gd fmla="*/ 169070 w 338138" name="connsiteX107"/>
                <a:gd fmla="*/ 0 h 319088" name="connsiteY107"/>
                <a:gd fmla="*/ 234951 w 338138" name="connsiteX108"/>
                <a:gd fmla="*/ 65997 h 319088" name="connsiteY108"/>
                <a:gd fmla="*/ 209916 w 338138" name="connsiteX109"/>
                <a:gd fmla="*/ 117475 h 319088" name="connsiteY109"/>
                <a:gd fmla="*/ 209916 w 338138" name="connsiteX110"/>
                <a:gd fmla="*/ 96356 h 319088" name="connsiteY110"/>
                <a:gd fmla="*/ 192787 w 338138" name="connsiteX111"/>
                <a:gd fmla="*/ 72597 h 319088" name="connsiteY111"/>
                <a:gd fmla="*/ 187517 w 338138" name="connsiteX112"/>
                <a:gd fmla="*/ 71277 h 319088" name="connsiteY112"/>
                <a:gd fmla="*/ 180928 w 338138" name="connsiteX113"/>
                <a:gd fmla="*/ 71277 h 319088" name="connsiteY113"/>
                <a:gd fmla="*/ 169070 w 338138" name="connsiteX114"/>
                <a:gd fmla="*/ 76557 h 319088" name="connsiteY114"/>
                <a:gd fmla="*/ 157211 w 338138" name="connsiteX115"/>
                <a:gd fmla="*/ 71277 h 319088" name="connsiteY115"/>
                <a:gd fmla="*/ 150623 w 338138" name="connsiteX116"/>
                <a:gd fmla="*/ 71277 h 319088" name="connsiteY116"/>
                <a:gd fmla="*/ 145352 w 338138" name="connsiteX117"/>
                <a:gd fmla="*/ 72597 h 319088" name="connsiteY117"/>
                <a:gd fmla="*/ 128223 w 338138" name="connsiteX118"/>
                <a:gd fmla="*/ 96356 h 319088" name="connsiteY118"/>
                <a:gd fmla="*/ 128223 w 338138" name="connsiteX119"/>
                <a:gd fmla="*/ 117475 h 319088" name="connsiteY119"/>
                <a:gd fmla="*/ 103188 w 338138" name="connsiteX120"/>
                <a:gd fmla="*/ 65997 h 319088" name="connsiteY120"/>
                <a:gd fmla="*/ 169070 w 338138" name="connsiteX121"/>
                <a:gd fmla="*/ 0 h 319088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319088" w="33813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3" name="Freeform: Shape 59">
              <a:extLst>
                <a:ext uri="{FF2B5EF4-FFF2-40B4-BE49-F238E27FC236}">
                  <a16:creationId xmlns:a16="http://schemas.microsoft.com/office/drawing/2014/main" id="{CF779679-9FF7-47B0-A29C-72C4915E406E}"/>
                </a:ext>
              </a:extLst>
            </p:cNvPr>
            <p:cNvSpPr/>
            <p:nvPr/>
          </p:nvSpPr>
          <p:spPr bwMode="auto">
            <a:xfrm>
              <a:off x="4280236" y="4213892"/>
              <a:ext cx="424066" cy="424066"/>
            </a:xfrm>
            <a:custGeom>
              <a:gdLst>
                <a:gd fmla="*/ 157638 w 338138" name="connsiteX0"/>
                <a:gd fmla="*/ 144463 h 338138" name="connsiteY0"/>
                <a:gd fmla="*/ 165544 w 338138" name="connsiteX1"/>
                <a:gd fmla="*/ 148443 h 338138" name="connsiteY1"/>
                <a:gd fmla="*/ 249865 w 338138" name="connsiteX2"/>
                <a:gd fmla="*/ 233341 h 338138" name="connsiteY2"/>
                <a:gd fmla="*/ 280167 w 338138" name="connsiteX3"/>
                <a:gd fmla="*/ 232015 h 338138" name="connsiteY3"/>
                <a:gd fmla="*/ 286755 w 338138" name="connsiteX4"/>
                <a:gd fmla="*/ 234668 h 338138" name="connsiteY4"/>
                <a:gd fmla="*/ 335503 w 338138" name="connsiteX5"/>
                <a:gd fmla="*/ 283750 h 338138" name="connsiteY5"/>
                <a:gd fmla="*/ 338138 w 338138" name="connsiteX6"/>
                <a:gd fmla="*/ 293036 h 338138" name="connsiteY6"/>
                <a:gd fmla="*/ 330233 w 338138" name="connsiteX7"/>
                <a:gd fmla="*/ 298342 h 338138" name="connsiteY7"/>
                <a:gd fmla="*/ 311788 w 338138" name="connsiteX8"/>
                <a:gd fmla="*/ 303648 h 338138" name="connsiteY8"/>
                <a:gd fmla="*/ 303883 w 338138" name="connsiteX9"/>
                <a:gd fmla="*/ 310281 h 338138" name="connsiteY9"/>
                <a:gd fmla="*/ 299930 w 338138" name="connsiteX10"/>
                <a:gd fmla="*/ 331505 h 338138" name="connsiteY10"/>
                <a:gd fmla="*/ 293343 w 338138" name="connsiteX11"/>
                <a:gd fmla="*/ 338138 h 338138" name="connsiteY11"/>
                <a:gd fmla="*/ 290708 w 338138" name="connsiteX12"/>
                <a:gd fmla="*/ 338138 h 338138" name="connsiteY12"/>
                <a:gd fmla="*/ 284120 w 338138" name="connsiteX13"/>
                <a:gd fmla="*/ 335485 h 338138" name="connsiteY13"/>
                <a:gd fmla="*/ 235372 w 338138" name="connsiteX14"/>
                <a:gd fmla="*/ 286403 h 338138" name="connsiteY14"/>
                <a:gd fmla="*/ 232737 w 338138" name="connsiteX15"/>
                <a:gd fmla="*/ 279770 h 338138" name="connsiteY15"/>
                <a:gd fmla="*/ 234054 w 338138" name="connsiteX16"/>
                <a:gd fmla="*/ 249260 h 338138" name="connsiteY16"/>
                <a:gd fmla="*/ 149733 w 338138" name="connsiteX17"/>
                <a:gd fmla="*/ 164361 h 338138" name="connsiteY17"/>
                <a:gd fmla="*/ 149733 w 338138" name="connsiteX18"/>
                <a:gd fmla="*/ 148443 h 338138" name="connsiteY18"/>
                <a:gd fmla="*/ 157638 w 338138" name="connsiteX19"/>
                <a:gd fmla="*/ 144463 h 338138" name="connsiteY19"/>
                <a:gd fmla="*/ 145922 w 338138" name="connsiteX20"/>
                <a:gd fmla="*/ 120650 h 338138" name="connsiteY20"/>
                <a:gd fmla="*/ 169863 w 338138" name="connsiteX21"/>
                <a:gd fmla="*/ 137383 h 338138" name="connsiteY21"/>
                <a:gd fmla="*/ 157893 w 338138" name="connsiteX22"/>
                <a:gd fmla="*/ 133522 h 338138" name="connsiteY22"/>
                <a:gd fmla="*/ 141931 w 338138" name="connsiteX23"/>
                <a:gd fmla="*/ 141245 h 338138" name="connsiteY23"/>
                <a:gd fmla="*/ 137941 w 338138" name="connsiteX24"/>
                <a:gd fmla="*/ 168275 h 338138" name="connsiteY24"/>
                <a:gd fmla="*/ 120650 w 338138" name="connsiteX25"/>
                <a:gd fmla="*/ 145106 h 338138" name="connsiteY25"/>
                <a:gd fmla="*/ 145922 w 338138" name="connsiteX26"/>
                <a:gd fmla="*/ 120650 h 338138" name="connsiteY26"/>
                <a:gd fmla="*/ 146051 w 338138" name="connsiteX27"/>
                <a:gd fmla="*/ 60325 h 338138" name="connsiteY27"/>
                <a:gd fmla="*/ 230188 w 338138" name="connsiteX28"/>
                <a:gd fmla="*/ 145257 h 338138" name="connsiteY28"/>
                <a:gd fmla="*/ 219671 w 338138" name="connsiteX29"/>
                <a:gd fmla="*/ 186395 h 338138" name="connsiteY29"/>
                <a:gd fmla="*/ 193378 w 338138" name="connsiteX30"/>
                <a:gd fmla="*/ 161181 h 338138" name="connsiteY30"/>
                <a:gd fmla="*/ 196007 w 338138" name="connsiteX31"/>
                <a:gd fmla="*/ 145257 h 338138" name="connsiteY31"/>
                <a:gd fmla="*/ 146051 w 338138" name="connsiteX32"/>
                <a:gd fmla="*/ 94828 h 338138" name="connsiteY32"/>
                <a:gd fmla="*/ 96094 w 338138" name="connsiteX33"/>
                <a:gd fmla="*/ 145257 h 338138" name="connsiteY33"/>
                <a:gd fmla="*/ 146051 w 338138" name="connsiteX34"/>
                <a:gd fmla="*/ 195685 h 338138" name="connsiteY34"/>
                <a:gd fmla="*/ 161827 w 338138" name="connsiteX35"/>
                <a:gd fmla="*/ 193031 h 338138" name="connsiteY35"/>
                <a:gd fmla="*/ 188119 w 338138" name="connsiteX36"/>
                <a:gd fmla="*/ 219572 h 338138" name="connsiteY36"/>
                <a:gd fmla="*/ 146051 w 338138" name="connsiteX37"/>
                <a:gd fmla="*/ 230188 h 338138" name="connsiteY37"/>
                <a:gd fmla="*/ 61913 w 338138" name="connsiteX38"/>
                <a:gd fmla="*/ 145257 h 338138" name="connsiteY38"/>
                <a:gd fmla="*/ 146051 w 338138" name="connsiteX39"/>
                <a:gd fmla="*/ 60325 h 338138" name="connsiteY39"/>
                <a:gd fmla="*/ 145257 w 338138" name="connsiteX40"/>
                <a:gd fmla="*/ 0 h 338138" name="connsiteY40"/>
                <a:gd fmla="*/ 290513 w 338138" name="connsiteX41"/>
                <a:gd fmla="*/ 145257 h 338138" name="connsiteY41"/>
                <a:gd fmla="*/ 269385 w 338138" name="connsiteX42"/>
                <a:gd fmla="*/ 221846 h 338138" name="connsiteY42"/>
                <a:gd fmla="*/ 254859 w 338138" name="connsiteX43"/>
                <a:gd fmla="*/ 221846 h 338138" name="connsiteY43"/>
                <a:gd fmla="*/ 239013 w 338138" name="connsiteX44"/>
                <a:gd fmla="*/ 206000 h 338138" name="connsiteY44"/>
                <a:gd fmla="*/ 256180 w 338138" name="connsiteX45"/>
                <a:gd fmla="*/ 145257 h 338138" name="connsiteY45"/>
                <a:gd fmla="*/ 145257 w 338138" name="connsiteX46"/>
                <a:gd fmla="*/ 34333 h 338138" name="connsiteY46"/>
                <a:gd fmla="*/ 34333 w 338138" name="connsiteX47"/>
                <a:gd fmla="*/ 145257 h 338138" name="connsiteY47"/>
                <a:gd fmla="*/ 145257 w 338138" name="connsiteX48"/>
                <a:gd fmla="*/ 256180 h 338138" name="connsiteY48"/>
                <a:gd fmla="*/ 206000 w 338138" name="connsiteX49"/>
                <a:gd fmla="*/ 239013 h 338138" name="connsiteY49"/>
                <a:gd fmla="*/ 221847 w 338138" name="connsiteX50"/>
                <a:gd fmla="*/ 254859 h 338138" name="connsiteY50"/>
                <a:gd fmla="*/ 221847 w 338138" name="connsiteX51"/>
                <a:gd fmla="*/ 269385 h 338138" name="connsiteY51"/>
                <a:gd fmla="*/ 145257 w 338138" name="connsiteX52"/>
                <a:gd fmla="*/ 290513 h 338138" name="connsiteY52"/>
                <a:gd fmla="*/ 0 w 338138" name="connsiteX53"/>
                <a:gd fmla="*/ 145257 h 338138" name="connsiteY53"/>
                <a:gd fmla="*/ 145257 w 338138" name="connsiteX54"/>
                <a:gd fmla="*/ 0 h 33813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338138" w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" name="Freeform: Shape 63">
              <a:extLst>
                <a:ext uri="{FF2B5EF4-FFF2-40B4-BE49-F238E27FC236}">
                  <a16:creationId xmlns:a16="http://schemas.microsoft.com/office/drawing/2014/main" id="{91D31781-F4B7-42FD-918F-8099FCEDD0FE}"/>
                </a:ext>
              </a:extLst>
            </p:cNvPr>
            <p:cNvSpPr/>
            <p:nvPr/>
          </p:nvSpPr>
          <p:spPr bwMode="auto">
            <a:xfrm>
              <a:off x="7395583" y="4249298"/>
              <a:ext cx="436869" cy="353256"/>
            </a:xfrm>
            <a:custGeom>
              <a:gdLst>
                <a:gd fmla="*/ 0 w 331788" name="connsiteX0"/>
                <a:gd fmla="*/ 255587 h 268287" name="connsiteY0"/>
                <a:gd fmla="*/ 331788 w 331788" name="connsiteX1"/>
                <a:gd fmla="*/ 255587 h 268287" name="connsiteY1"/>
                <a:gd fmla="*/ 331788 w 331788" name="connsiteX2"/>
                <a:gd fmla="*/ 268287 h 268287" name="connsiteY2"/>
                <a:gd fmla="*/ 0 w 331788" name="connsiteX3"/>
                <a:gd fmla="*/ 268287 h 268287" name="connsiteY3"/>
                <a:gd fmla="*/ 76201 w 331788" name="connsiteX4"/>
                <a:gd fmla="*/ 207962 h 268287" name="connsiteY4"/>
                <a:gd fmla="*/ 82551 w 331788" name="connsiteX5"/>
                <a:gd fmla="*/ 207962 h 268287" name="connsiteY5"/>
                <a:gd fmla="*/ 82551 w 331788" name="connsiteX6"/>
                <a:gd fmla="*/ 247650 h 268287" name="connsiteY6"/>
                <a:gd fmla="*/ 55563 w 331788" name="connsiteX7"/>
                <a:gd fmla="*/ 247650 h 268287" name="connsiteY7"/>
                <a:gd fmla="*/ 55563 w 331788" name="connsiteX8"/>
                <a:gd fmla="*/ 227012 h 268287" name="connsiteY8"/>
                <a:gd fmla="*/ 115888 w 331788" name="connsiteX9"/>
                <a:gd fmla="*/ 168275 h 268287" name="connsiteY9"/>
                <a:gd fmla="*/ 127168 w 331788" name="connsiteX10"/>
                <a:gd fmla="*/ 168275 h 268287" name="connsiteY10"/>
                <a:gd fmla="*/ 139701 w 331788" name="connsiteX11"/>
                <a:gd fmla="*/ 170835 h 268287" name="connsiteY11"/>
                <a:gd fmla="*/ 139701 w 331788" name="connsiteX12"/>
                <a:gd fmla="*/ 247650 h 268287" name="connsiteY12"/>
                <a:gd fmla="*/ 115888 w 331788" name="connsiteX13"/>
                <a:gd fmla="*/ 247650 h 268287" name="connsiteY13"/>
                <a:gd fmla="*/ 198438 w 331788" name="connsiteX14"/>
                <a:gd fmla="*/ 155575 h 268287" name="connsiteY14"/>
                <a:gd fmla="*/ 198438 w 331788" name="connsiteX15"/>
                <a:gd fmla="*/ 247650 h 268287" name="connsiteY15"/>
                <a:gd fmla="*/ 173038 w 331788" name="connsiteX16"/>
                <a:gd fmla="*/ 247650 h 268287" name="connsiteY16"/>
                <a:gd fmla="*/ 173038 w 331788" name="connsiteX17"/>
                <a:gd fmla="*/ 168363 h 268287" name="connsiteY17"/>
                <a:gd fmla="*/ 198438 w 331788" name="connsiteX18"/>
                <a:gd fmla="*/ 155575 h 268287" name="connsiteY18"/>
                <a:gd fmla="*/ 149226 w 331788" name="connsiteX19"/>
                <a:gd fmla="*/ 41376 h 268287" name="connsiteY19"/>
                <a:gd fmla="*/ 114947 w 331788" name="connsiteX20"/>
                <a:gd fmla="*/ 55968 h 268287" name="connsiteY20"/>
                <a:gd fmla="*/ 114947 w 331788" name="connsiteX21"/>
                <a:gd fmla="*/ 123418 h 268287" name="connsiteY21"/>
                <a:gd fmla="*/ 183504 w 331788" name="connsiteX22"/>
                <a:gd fmla="*/ 123418 h 268287" name="connsiteY22"/>
                <a:gd fmla="*/ 183504 w 331788" name="connsiteX23"/>
                <a:gd fmla="*/ 55968 h 268287" name="connsiteY23"/>
                <a:gd fmla="*/ 149226 w 331788" name="connsiteX24"/>
                <a:gd fmla="*/ 41376 h 268287" name="connsiteY24"/>
                <a:gd fmla="*/ 228600 w 331788" name="connsiteX25"/>
                <a:gd fmla="*/ 39687 h 268287" name="connsiteY25"/>
                <a:gd fmla="*/ 254000 w 331788" name="connsiteX26"/>
                <a:gd fmla="*/ 39687 h 268287" name="connsiteY26"/>
                <a:gd fmla="*/ 254000 w 331788" name="connsiteX27"/>
                <a:gd fmla="*/ 247650 h 268287" name="connsiteY27"/>
                <a:gd fmla="*/ 228600 w 331788" name="connsiteX28"/>
                <a:gd fmla="*/ 247650 h 268287" name="connsiteY28"/>
                <a:gd fmla="*/ 228600 w 331788" name="connsiteX29"/>
                <a:gd fmla="*/ 110730 h 268287" name="connsiteY29"/>
                <a:gd fmla="*/ 231140 w 331788" name="connsiteX30"/>
                <a:gd fmla="*/ 90063 h 268287" name="connsiteY30"/>
                <a:gd fmla="*/ 228600 w 331788" name="connsiteX31"/>
                <a:gd fmla="*/ 69396 h 268287" name="connsiteY31"/>
                <a:gd fmla="*/ 228600 w 331788" name="connsiteX32"/>
                <a:gd fmla="*/ 39687 h 268287" name="connsiteY32"/>
                <a:gd fmla="*/ 149707 w 331788" name="connsiteX33"/>
                <a:gd fmla="*/ 22312 h 268287" name="connsiteY33"/>
                <a:gd fmla="*/ 196764 w 331788" name="connsiteX34"/>
                <a:gd fmla="*/ 41623 h 268287" name="connsiteY34"/>
                <a:gd fmla="*/ 196764 w 331788" name="connsiteX35"/>
                <a:gd fmla="*/ 136893 h 268287" name="connsiteY35"/>
                <a:gd fmla="*/ 109096 w 331788" name="connsiteX36"/>
                <a:gd fmla="*/ 143330 h 268287" name="connsiteY36"/>
                <a:gd fmla="*/ 97492 w 331788" name="connsiteX37"/>
                <a:gd fmla="*/ 154917 h 268287" name="connsiteY37"/>
                <a:gd fmla="*/ 93625 w 331788" name="connsiteX38"/>
                <a:gd fmla="*/ 170366 h 268287" name="connsiteY38"/>
                <a:gd fmla="*/ 43344 w 331788" name="connsiteX39"/>
                <a:gd fmla="*/ 220576 h 268287" name="connsiteY39"/>
                <a:gd fmla="*/ 18848 w 331788" name="connsiteX40"/>
                <a:gd fmla="*/ 220576 h 268287" name="connsiteY40"/>
                <a:gd fmla="*/ 18848 w 331788" name="connsiteX41"/>
                <a:gd fmla="*/ 196115 h 268287" name="connsiteY41"/>
                <a:gd fmla="*/ 67840 w 331788" name="connsiteX42"/>
                <a:gd fmla="*/ 145905 h 268287" name="connsiteY42"/>
                <a:gd fmla="*/ 84600 w 331788" name="connsiteX43"/>
                <a:gd fmla="*/ 140755 h 268287" name="connsiteY43"/>
                <a:gd fmla="*/ 96203 w 331788" name="connsiteX44"/>
                <a:gd fmla="*/ 129168 h 268287" name="connsiteY44"/>
                <a:gd fmla="*/ 102649 w 331788" name="connsiteX45"/>
                <a:gd fmla="*/ 41623 h 268287" name="connsiteY45"/>
                <a:gd fmla="*/ 149707 w 331788" name="connsiteX46"/>
                <a:gd fmla="*/ 22312 h 268287" name="connsiteY46"/>
                <a:gd fmla="*/ 280988 w 331788" name="connsiteX47"/>
                <a:gd fmla="*/ 0 h 268287" name="connsiteY47"/>
                <a:gd fmla="*/ 306388 w 331788" name="connsiteX48"/>
                <a:gd fmla="*/ 0 h 268287" name="connsiteY48"/>
                <a:gd fmla="*/ 306388 w 331788" name="connsiteX49"/>
                <a:gd fmla="*/ 247650 h 268287" name="connsiteY49"/>
                <a:gd fmla="*/ 280988 w 331788" name="connsiteX50"/>
                <a:gd fmla="*/ 247650 h 268287" name="connsiteY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b="b" l="l" r="r" t="t"/>
              <a:pathLst>
                <a:path h="268287" w="331788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" name="Freeform: Shape 61">
              <a:extLst>
                <a:ext uri="{FF2B5EF4-FFF2-40B4-BE49-F238E27FC236}">
                  <a16:creationId xmlns:a16="http://schemas.microsoft.com/office/drawing/2014/main" id="{86A6B21D-029B-42A9-819C-B3280CB6F74B}"/>
                </a:ext>
              </a:extLst>
            </p:cNvPr>
            <p:cNvSpPr/>
            <p:nvPr/>
          </p:nvSpPr>
          <p:spPr bwMode="auto">
            <a:xfrm>
              <a:off x="5881934" y="3086535"/>
              <a:ext cx="428132" cy="361802"/>
            </a:xfrm>
            <a:custGeom>
              <a:gdLst>
                <a:gd fmla="*/ 46038 w 338138" name="connsiteX0"/>
                <a:gd fmla="*/ 261938 h 285751" name="connsiteY0"/>
                <a:gd fmla="*/ 38100 w 338138" name="connsiteX1"/>
                <a:gd fmla="*/ 270670 h 285751" name="connsiteY1"/>
                <a:gd fmla="*/ 46038 w 338138" name="connsiteX2"/>
                <a:gd fmla="*/ 279402 h 285751" name="connsiteY2"/>
                <a:gd fmla="*/ 53976 w 338138" name="connsiteX3"/>
                <a:gd fmla="*/ 270670 h 285751" name="connsiteY3"/>
                <a:gd fmla="*/ 46038 w 338138" name="connsiteX4"/>
                <a:gd fmla="*/ 261938 h 285751" name="connsiteY4"/>
                <a:gd fmla="*/ 288131 w 338138" name="connsiteX5"/>
                <a:gd fmla="*/ 184150 h 285751" name="connsiteY5"/>
                <a:gd fmla="*/ 277812 w 338138" name="connsiteX6"/>
                <a:gd fmla="*/ 194469 h 285751" name="connsiteY6"/>
                <a:gd fmla="*/ 288131 w 338138" name="connsiteX7"/>
                <a:gd fmla="*/ 204788 h 285751" name="connsiteY7"/>
                <a:gd fmla="*/ 298450 w 338138" name="connsiteX8"/>
                <a:gd fmla="*/ 194469 h 285751" name="connsiteY8"/>
                <a:gd fmla="*/ 288131 w 338138" name="connsiteX9"/>
                <a:gd fmla="*/ 184150 h 285751" name="connsiteY9"/>
                <a:gd fmla="*/ 19050 w 338138" name="connsiteX10"/>
                <a:gd fmla="*/ 165100 h 285751" name="connsiteY10"/>
                <a:gd fmla="*/ 19050 w 338138" name="connsiteX11"/>
                <a:gd fmla="*/ 242888 h 285751" name="connsiteY11"/>
                <a:gd fmla="*/ 73025 w 338138" name="connsiteX12"/>
                <a:gd fmla="*/ 242888 h 285751" name="connsiteY12"/>
                <a:gd fmla="*/ 73025 w 338138" name="connsiteX13"/>
                <a:gd fmla="*/ 165100 h 285751" name="connsiteY13"/>
                <a:gd fmla="*/ 12010 w 338138" name="connsiteX14"/>
                <a:gd fmla="*/ 141288 h 285751" name="connsiteY14"/>
                <a:gd fmla="*/ 81400 w 338138" name="connsiteX15"/>
                <a:gd fmla="*/ 141288 h 285751" name="connsiteY15"/>
                <a:gd fmla="*/ 92075 w 338138" name="connsiteX16"/>
                <a:gd fmla="*/ 153107 h 285751" name="connsiteY16"/>
                <a:gd fmla="*/ 92075 w 338138" name="connsiteX17"/>
                <a:gd fmla="*/ 273932 h 285751" name="connsiteY17"/>
                <a:gd fmla="*/ 81400 w 338138" name="connsiteX18"/>
                <a:gd fmla="*/ 285751 h 285751" name="connsiteY18"/>
                <a:gd fmla="*/ 12010 w 338138" name="connsiteX19"/>
                <a:gd fmla="*/ 285751 h 285751" name="connsiteY19"/>
                <a:gd fmla="*/ 0 w 338138" name="connsiteX20"/>
                <a:gd fmla="*/ 273932 h 285751" name="connsiteY20"/>
                <a:gd fmla="*/ 0 w 338138" name="connsiteX21"/>
                <a:gd fmla="*/ 153107 h 285751" name="connsiteY21"/>
                <a:gd fmla="*/ 12010 w 338138" name="connsiteX22"/>
                <a:gd fmla="*/ 141288 h 285751" name="connsiteY22"/>
                <a:gd fmla="*/ 55002 w 338138" name="connsiteX23"/>
                <a:gd fmla="*/ 82550 h 285751" name="connsiteY23"/>
                <a:gd fmla="*/ 175185 w 338138" name="connsiteX24"/>
                <a:gd fmla="*/ 82550 h 285751" name="connsiteY24"/>
                <a:gd fmla="*/ 193675 w 338138" name="connsiteX25"/>
                <a:gd fmla="*/ 99703 h 285751" name="connsiteY25"/>
                <a:gd fmla="*/ 193675 w 338138" name="connsiteX26"/>
                <a:gd fmla="*/ 268597 h 285751" name="connsiteY26"/>
                <a:gd fmla="*/ 175185 w 338138" name="connsiteX27"/>
                <a:gd fmla="*/ 285750 h 285751" name="connsiteY27"/>
                <a:gd fmla="*/ 107830 w 338138" name="connsiteX28"/>
                <a:gd fmla="*/ 285750 h 285751" name="connsiteY28"/>
                <a:gd fmla="*/ 109151 w 338138" name="connsiteX29"/>
                <a:gd fmla="*/ 276514 h 285751" name="connsiteY29"/>
                <a:gd fmla="*/ 109151 w 338138" name="connsiteX30"/>
                <a:gd fmla="*/ 273875 h 285751" name="connsiteY30"/>
                <a:gd fmla="*/ 115754 w 338138" name="connsiteX31"/>
                <a:gd fmla="*/ 275194 h 285751" name="connsiteY31"/>
                <a:gd fmla="*/ 124999 w 338138" name="connsiteX32"/>
                <a:gd fmla="*/ 264639 h 285751" name="connsiteY32"/>
                <a:gd fmla="*/ 115754 w 338138" name="connsiteX33"/>
                <a:gd fmla="*/ 254083 h 285751" name="connsiteY33"/>
                <a:gd fmla="*/ 109151 w 338138" name="connsiteX34"/>
                <a:gd fmla="*/ 256722 h 285751" name="connsiteY34"/>
                <a:gd fmla="*/ 109151 w 338138" name="connsiteX35"/>
                <a:gd fmla="*/ 235610 h 285751" name="connsiteY35"/>
                <a:gd fmla="*/ 168582 w 338138" name="connsiteX36"/>
                <a:gd fmla="*/ 235610 h 285751" name="connsiteY36"/>
                <a:gd fmla="*/ 168582 w 338138" name="connsiteX37"/>
                <a:gd fmla="*/ 110259 h 285751" name="connsiteY37"/>
                <a:gd fmla="*/ 61606 w 338138" name="connsiteX38"/>
                <a:gd fmla="*/ 110259 h 285751" name="connsiteY38"/>
                <a:gd fmla="*/ 61606 w 338138" name="connsiteX39"/>
                <a:gd fmla="*/ 126093 h 285751" name="connsiteY39"/>
                <a:gd fmla="*/ 36512 w 338138" name="connsiteX40"/>
                <a:gd fmla="*/ 126093 h 285751" name="connsiteY40"/>
                <a:gd fmla="*/ 36512 w 338138" name="connsiteX41"/>
                <a:gd fmla="*/ 99703 h 285751" name="connsiteY41"/>
                <a:gd fmla="*/ 55002 w 338138" name="connsiteX42"/>
                <a:gd fmla="*/ 82550 h 285751" name="connsiteY42"/>
                <a:gd fmla="*/ 102729 w 338138" name="connsiteX43"/>
                <a:gd fmla="*/ 0 h 285751" name="connsiteY43"/>
                <a:gd fmla="*/ 305260 w 338138" name="connsiteX44"/>
                <a:gd fmla="*/ 0 h 285751" name="connsiteY44"/>
                <a:gd fmla="*/ 338138 w 338138" name="connsiteX45"/>
                <a:gd fmla="*/ 34237 h 285751" name="connsiteY45"/>
                <a:gd fmla="*/ 338138 w 338138" name="connsiteX46"/>
                <a:gd fmla="*/ 188306 h 285751" name="connsiteY46"/>
                <a:gd fmla="*/ 305260 w 338138" name="connsiteX47"/>
                <a:gd fmla="*/ 221226 h 285751" name="connsiteY47"/>
                <a:gd fmla="*/ 234242 w 338138" name="connsiteX48"/>
                <a:gd fmla="*/ 221226 h 285751" name="connsiteY48"/>
                <a:gd fmla="*/ 234242 w 338138" name="connsiteX49"/>
                <a:gd fmla="*/ 243612 h 285751" name="connsiteY49"/>
                <a:gd fmla="*/ 265806 w 338138" name="connsiteX50"/>
                <a:gd fmla="*/ 243612 h 285751" name="connsiteY50"/>
                <a:gd fmla="*/ 277642 w 338138" name="connsiteX51"/>
                <a:gd fmla="*/ 256780 h 285751" name="connsiteY51"/>
                <a:gd fmla="*/ 277642 w 338138" name="connsiteX52"/>
                <a:gd fmla="*/ 272582 h 285751" name="connsiteY52"/>
                <a:gd fmla="*/ 265806 w 338138" name="connsiteX53"/>
                <a:gd fmla="*/ 285750 h 285751" name="connsiteY53"/>
                <a:gd fmla="*/ 205309 w 338138" name="connsiteX54"/>
                <a:gd fmla="*/ 285750 h 285751" name="connsiteY54"/>
                <a:gd fmla="*/ 210570 w 338138" name="connsiteX55"/>
                <a:gd fmla="*/ 269948 h 285751" name="connsiteY55"/>
                <a:gd fmla="*/ 210570 w 338138" name="connsiteX56"/>
                <a:gd fmla="*/ 213325 h 285751" name="connsiteY56"/>
                <a:gd fmla="*/ 210570 w 338138" name="connsiteX57"/>
                <a:gd fmla="*/ 172504 h 285751" name="connsiteY57"/>
                <a:gd fmla="*/ 296054 w 338138" name="connsiteX58"/>
                <a:gd fmla="*/ 172504 h 285751" name="connsiteY58"/>
                <a:gd fmla="*/ 309205 w 338138" name="connsiteX59"/>
                <a:gd fmla="*/ 159335 h 285751" name="connsiteY59"/>
                <a:gd fmla="*/ 309205 w 338138" name="connsiteX60"/>
                <a:gd fmla="*/ 39504 h 285751" name="connsiteY60"/>
                <a:gd fmla="*/ 296054 w 338138" name="connsiteX61"/>
                <a:gd fmla="*/ 27653 h 285751" name="connsiteY61"/>
                <a:gd fmla="*/ 110620 w 338138" name="connsiteX62"/>
                <a:gd fmla="*/ 27653 h 285751" name="connsiteY62"/>
                <a:gd fmla="*/ 98783 w 338138" name="connsiteX63"/>
                <a:gd fmla="*/ 39504 h 285751" name="connsiteY63"/>
                <a:gd fmla="*/ 98783 w 338138" name="connsiteX64"/>
                <a:gd fmla="*/ 65841 h 285751" name="connsiteY64"/>
                <a:gd fmla="*/ 69850 w 338138" name="connsiteX65"/>
                <a:gd fmla="*/ 65841 h 285751" name="connsiteY65"/>
                <a:gd fmla="*/ 69850 w 338138" name="connsiteX66"/>
                <a:gd fmla="*/ 34237 h 285751" name="connsiteY66"/>
                <a:gd fmla="*/ 102729 w 338138" name="connsiteX67"/>
                <a:gd fmla="*/ 0 h 285751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85751" w="338138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prstClr val="black"/>
                </a:solidFill>
                <a:cs typeface="+mn-ea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96D294-32ED-4B53-A43C-D84480D67727}"/>
              </a:ext>
            </a:extLst>
          </p:cNvPr>
          <p:cNvGrpSpPr/>
          <p:nvPr/>
        </p:nvGrpSpPr>
        <p:grpSpPr>
          <a:xfrm>
            <a:off x="897424" y="2411116"/>
            <a:ext cx="3631215" cy="1715689"/>
            <a:chOff x="6685960" y="2819082"/>
            <a:chExt cx="3631215" cy="171568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07E5FA7-C6B4-4CBE-8909-D53733324D68}"/>
                </a:ext>
              </a:extLst>
            </p:cNvPr>
            <p:cNvSpPr/>
            <p:nvPr/>
          </p:nvSpPr>
          <p:spPr>
            <a:xfrm>
              <a:off x="6685960" y="3171706"/>
              <a:ext cx="3631215" cy="13716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“你能告诉我，我从这儿该走哪条路吗？”</a:t>
              </a:r>
              <a:b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</a:b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“那多半儿要看你想去哪里。”猫说。</a:t>
              </a:r>
              <a:b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</a:b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“我不在乎去哪儿——”爱丽丝说。</a:t>
              </a:r>
              <a:b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</a:b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“那么你走哪条路都没关系，”猫说。</a:t>
              </a:r>
              <a:b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</a:b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“只要能到这个地方就行，”爱丽丝解释。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3492043-0ED8-44DB-BD01-EF455E12D936}"/>
                </a:ext>
              </a:extLst>
            </p:cNvPr>
            <p:cNvSpPr/>
            <p:nvPr/>
          </p:nvSpPr>
          <p:spPr>
            <a:xfrm>
              <a:off x="6685961" y="2819082"/>
              <a:ext cx="2241974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 sz="2000">
                  <a:latin typeface="+mn-ea"/>
                  <a:cs typeface="+mn-ea"/>
                </a:rPr>
                <a:t>示例一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7529D2F-CE6F-470D-917E-D6BBFE4F8D98}"/>
              </a:ext>
            </a:extLst>
          </p:cNvPr>
          <p:cNvGrpSpPr/>
          <p:nvPr/>
        </p:nvGrpSpPr>
        <p:grpSpPr>
          <a:xfrm>
            <a:off x="7983138" y="2565341"/>
            <a:ext cx="3327636" cy="983181"/>
            <a:chOff x="6685961" y="2819082"/>
            <a:chExt cx="3327636" cy="98318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D011D8A-1EBE-47EF-AB54-9E8F9CA2975B}"/>
                </a:ext>
              </a:extLst>
            </p:cNvPr>
            <p:cNvSpPr/>
            <p:nvPr/>
          </p:nvSpPr>
          <p:spPr>
            <a:xfrm>
              <a:off x="6685961" y="3171706"/>
              <a:ext cx="3327636" cy="6461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目标——“增强客户意识”。</a:t>
              </a:r>
            </a:p>
            <a:p>
              <a:pPr algn="r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目标——“提升营业额”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5735228-83BF-4E39-8D2C-46500E42E67A}"/>
                </a:ext>
              </a:extLst>
            </p:cNvPr>
            <p:cNvSpPr/>
            <p:nvPr/>
          </p:nvSpPr>
          <p:spPr>
            <a:xfrm>
              <a:off x="7771626" y="2819082"/>
              <a:ext cx="2241974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 sz="2000">
                  <a:latin typeface="+mn-ea"/>
                  <a:cs typeface="+mn-ea"/>
                </a:rPr>
                <a:t>示例二</a:t>
              </a:r>
            </a:p>
          </p:txBody>
        </p:sp>
      </p:grpSp>
    </p:spTree>
    <p:extLst>
      <p:ext uri="{BB962C8B-B14F-4D97-AF65-F5344CB8AC3E}">
        <p14:creationId val="967998122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470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Specific 原则告诉我们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EAB03CE-B87A-4AEC-BE71-6A6891E45079}"/>
              </a:ext>
            </a:extLst>
          </p:cNvPr>
          <p:cNvGrpSpPr/>
          <p:nvPr/>
        </p:nvGrpSpPr>
        <p:grpSpPr>
          <a:xfrm>
            <a:off x="432122" y="1951181"/>
            <a:ext cx="3891510" cy="3891510"/>
            <a:chOff x="432122" y="1881732"/>
            <a:chExt cx="3891510" cy="3891510"/>
          </a:xfrm>
        </p:grpSpPr>
        <p:sp>
          <p:nvSpPr>
            <p:cNvPr id="23" name="Shape 2841">
              <a:extLst>
                <a:ext uri="{FF2B5EF4-FFF2-40B4-BE49-F238E27FC236}">
                  <a16:creationId xmlns:a16="http://schemas.microsoft.com/office/drawing/2014/main" id="{9F5DBB3F-5505-497E-8FB3-CABE218625B8}"/>
                </a:ext>
              </a:extLst>
            </p:cNvPr>
            <p:cNvSpPr/>
            <p:nvPr/>
          </p:nvSpPr>
          <p:spPr>
            <a:xfrm>
              <a:off x="1975851" y="2442001"/>
              <a:ext cx="804051" cy="6578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3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6" y="12000"/>
                    <a:pt x="13745" y="12269"/>
                    <a:pt x="13745" y="12600"/>
                  </a:cubicBezTo>
                  <a:cubicBezTo>
                    <a:pt x="13745" y="14588"/>
                    <a:pt x="12427" y="16200"/>
                    <a:pt x="10800" y="16200"/>
                  </a:cubicBezTo>
                  <a:cubicBezTo>
                    <a:pt x="9173" y="16200"/>
                    <a:pt x="7855" y="14588"/>
                    <a:pt x="7855" y="12600"/>
                  </a:cubicBezTo>
                  <a:cubicBezTo>
                    <a:pt x="7855" y="12269"/>
                    <a:pt x="7634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4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4"/>
                  </a:lnTo>
                  <a:cubicBezTo>
                    <a:pt x="23" y="12416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6"/>
                    <a:pt x="21543" y="12334"/>
                  </a:cubicBezTo>
                  <a:moveTo>
                    <a:pt x="16691" y="9000"/>
                  </a:moveTo>
                  <a:cubicBezTo>
                    <a:pt x="16691" y="8669"/>
                    <a:pt x="16471" y="8400"/>
                    <a:pt x="16200" y="8400"/>
                  </a:cubicBezTo>
                  <a:lnTo>
                    <a:pt x="5400" y="8400"/>
                  </a:lnTo>
                  <a:cubicBezTo>
                    <a:pt x="5129" y="8400"/>
                    <a:pt x="4909" y="8669"/>
                    <a:pt x="4909" y="9000"/>
                  </a:cubicBezTo>
                  <a:cubicBezTo>
                    <a:pt x="4909" y="9332"/>
                    <a:pt x="5129" y="9600"/>
                    <a:pt x="5400" y="9600"/>
                  </a:cubicBez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moveTo>
                    <a:pt x="6382" y="7200"/>
                  </a:moveTo>
                  <a:lnTo>
                    <a:pt x="15218" y="7200"/>
                  </a:lnTo>
                  <a:cubicBezTo>
                    <a:pt x="15489" y="7200"/>
                    <a:pt x="15709" y="6932"/>
                    <a:pt x="15709" y="6600"/>
                  </a:cubicBezTo>
                  <a:cubicBezTo>
                    <a:pt x="15709" y="6269"/>
                    <a:pt x="15489" y="6000"/>
                    <a:pt x="15218" y="6000"/>
                  </a:cubicBezTo>
                  <a:lnTo>
                    <a:pt x="6382" y="6000"/>
                  </a:lnTo>
                  <a:cubicBezTo>
                    <a:pt x="6111" y="6000"/>
                    <a:pt x="5891" y="6269"/>
                    <a:pt x="5891" y="6600"/>
                  </a:cubicBezTo>
                  <a:cubicBezTo>
                    <a:pt x="5891" y="6932"/>
                    <a:pt x="6111" y="7200"/>
                    <a:pt x="6382" y="7200"/>
                  </a:cubicBezTo>
                  <a:moveTo>
                    <a:pt x="7364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9"/>
                    <a:pt x="14507" y="3600"/>
                    <a:pt x="14236" y="3600"/>
                  </a:cubicBezTo>
                  <a:lnTo>
                    <a:pt x="7364" y="3600"/>
                  </a:lnTo>
                  <a:cubicBezTo>
                    <a:pt x="7093" y="3600"/>
                    <a:pt x="6873" y="3869"/>
                    <a:pt x="6873" y="4200"/>
                  </a:cubicBezTo>
                  <a:cubicBezTo>
                    <a:pt x="6873" y="4532"/>
                    <a:pt x="7093" y="4800"/>
                    <a:pt x="7364" y="4800"/>
                  </a:cubicBezTo>
                </a:path>
              </a:pathLst>
            </a:custGeom>
            <a:solidFill>
              <a:srgbClr val="134E6C"/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2999">
                <a:latin typeface="+mn-ea"/>
                <a:cs typeface="+mn-ea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6E26073-4202-41DC-AA25-1D13430703E3}"/>
                </a:ext>
              </a:extLst>
            </p:cNvPr>
            <p:cNvSpPr/>
            <p:nvPr/>
          </p:nvSpPr>
          <p:spPr>
            <a:xfrm>
              <a:off x="432122" y="1881732"/>
              <a:ext cx="3891510" cy="3891510"/>
            </a:xfrm>
            <a:prstGeom prst="ellipse">
              <a:avLst/>
            </a:prstGeom>
            <a:noFill/>
            <a:ln w="28575">
              <a:solidFill>
                <a:srgbClr val="134E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+mn-ea"/>
                <a:cs typeface="+mn-ea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EA02ACE-04BB-49D8-A64F-863D826D6BAC}"/>
                </a:ext>
              </a:extLst>
            </p:cNvPr>
            <p:cNvSpPr/>
            <p:nvPr/>
          </p:nvSpPr>
          <p:spPr>
            <a:xfrm>
              <a:off x="947683" y="3730246"/>
              <a:ext cx="2860388" cy="16146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fontAlgn="base">
                <a:lnSpc>
                  <a:spcPts val="199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人要有明确的目标，当一个人没有明确的目标的时候，自己不知道该怎么做，别人也无法帮到你！天助先要自助，当自己没有清晰的目标方向的时候，别人说的再好也是别人的观点，不能转化自己的有效行动。 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81BF277-D21F-4662-AF9D-1BD058D2D89D}"/>
                </a:ext>
              </a:extLst>
            </p:cNvPr>
            <p:cNvSpPr/>
            <p:nvPr/>
          </p:nvSpPr>
          <p:spPr>
            <a:xfrm>
              <a:off x="1335684" y="3408357"/>
              <a:ext cx="2084387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latin typeface="+mn-ea"/>
                  <a:cs typeface="+mn-ea"/>
                </a:rPr>
                <a:t>启示一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CBB74D2-94F4-4559-83A0-3AB844F76421}"/>
              </a:ext>
            </a:extLst>
          </p:cNvPr>
          <p:cNvGrpSpPr/>
          <p:nvPr/>
        </p:nvGrpSpPr>
        <p:grpSpPr>
          <a:xfrm>
            <a:off x="4150245" y="1951181"/>
            <a:ext cx="3891510" cy="3891510"/>
            <a:chOff x="4150245" y="1881732"/>
            <a:chExt cx="3891510" cy="3891510"/>
          </a:xfrm>
        </p:grpSpPr>
        <p:sp>
          <p:nvSpPr>
            <p:cNvPr id="24" name="Shape 2847">
              <a:extLst>
                <a:ext uri="{FF2B5EF4-FFF2-40B4-BE49-F238E27FC236}">
                  <a16:creationId xmlns:a16="http://schemas.microsoft.com/office/drawing/2014/main" id="{4B5B867D-8507-49A5-8B34-B96C3A79992E}"/>
                </a:ext>
              </a:extLst>
            </p:cNvPr>
            <p:cNvSpPr/>
            <p:nvPr/>
          </p:nvSpPr>
          <p:spPr>
            <a:xfrm>
              <a:off x="5693974" y="2382707"/>
              <a:ext cx="804051" cy="8040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rgbClr val="134E6C"/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2999">
                <a:latin typeface="+mn-ea"/>
                <a:cs typeface="+mn-ea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9E2C19D-F14A-4ED2-AA94-45A8337C620F}"/>
                </a:ext>
              </a:extLst>
            </p:cNvPr>
            <p:cNvSpPr/>
            <p:nvPr/>
          </p:nvSpPr>
          <p:spPr>
            <a:xfrm>
              <a:off x="4150245" y="1881732"/>
              <a:ext cx="3891510" cy="3891510"/>
            </a:xfrm>
            <a:prstGeom prst="ellipse">
              <a:avLst/>
            </a:prstGeom>
            <a:noFill/>
            <a:ln w="28575">
              <a:solidFill>
                <a:srgbClr val="134E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+mn-ea"/>
                <a:cs typeface="+mn-ea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52D4CC3-6C45-4EEE-A941-43D2F4E4ECA0}"/>
                </a:ext>
              </a:extLst>
            </p:cNvPr>
            <p:cNvSpPr/>
            <p:nvPr/>
          </p:nvSpPr>
          <p:spPr>
            <a:xfrm>
              <a:off x="4711633" y="3750888"/>
              <a:ext cx="2860388" cy="136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fontAlgn="base">
                <a:lnSpc>
                  <a:spcPts val="199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目标设置要有项目、衡量标准、达成措施、完成期限以及资源要求，使考核人能够很清晰的看到部门或科室月计划要做哪些那些事情，计划完成到什么样的程度。 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FE20AC5-D2CC-476C-BA28-A19A7CEAB883}"/>
                </a:ext>
              </a:extLst>
            </p:cNvPr>
            <p:cNvSpPr/>
            <p:nvPr/>
          </p:nvSpPr>
          <p:spPr>
            <a:xfrm>
              <a:off x="5099634" y="3429000"/>
              <a:ext cx="2084387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latin typeface="+mn-ea"/>
                  <a:cs typeface="+mn-ea"/>
                </a:rPr>
                <a:t>启示二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8533959-5CF3-4F3B-99E0-137A83E496E7}"/>
              </a:ext>
            </a:extLst>
          </p:cNvPr>
          <p:cNvGrpSpPr/>
          <p:nvPr/>
        </p:nvGrpSpPr>
        <p:grpSpPr>
          <a:xfrm>
            <a:off x="7868368" y="1951181"/>
            <a:ext cx="3891510" cy="3891510"/>
            <a:chOff x="7868368" y="1881732"/>
            <a:chExt cx="3891510" cy="3891510"/>
          </a:xfrm>
        </p:grpSpPr>
        <p:sp>
          <p:nvSpPr>
            <p:cNvPr id="22" name="Shape 2836">
              <a:extLst>
                <a:ext uri="{FF2B5EF4-FFF2-40B4-BE49-F238E27FC236}">
                  <a16:creationId xmlns:a16="http://schemas.microsoft.com/office/drawing/2014/main" id="{C778A265-EEAC-49E8-A8D9-6CAD9BCBE5B3}"/>
                </a:ext>
              </a:extLst>
            </p:cNvPr>
            <p:cNvSpPr/>
            <p:nvPr/>
          </p:nvSpPr>
          <p:spPr>
            <a:xfrm>
              <a:off x="9412098" y="2442001"/>
              <a:ext cx="804051" cy="5847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134E6C"/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charset="0" typeface="Gill Sans"/>
                  <a:ea typeface="Gill Sans"/>
                  <a:cs typeface="Gill Sans"/>
                  <a:sym charset="0" typeface="Gill Sans"/>
                </a:defRPr>
              </a:pPr>
              <a:endParaRPr sz="2999">
                <a:latin typeface="+mn-ea"/>
                <a:cs typeface="+mn-ea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CB34E12-3F2F-4B4A-9BF0-F7DA67FBCCBA}"/>
                </a:ext>
              </a:extLst>
            </p:cNvPr>
            <p:cNvSpPr/>
            <p:nvPr/>
          </p:nvSpPr>
          <p:spPr>
            <a:xfrm>
              <a:off x="7868368" y="1881732"/>
              <a:ext cx="3891510" cy="3891510"/>
            </a:xfrm>
            <a:prstGeom prst="ellipse">
              <a:avLst/>
            </a:prstGeom>
            <a:noFill/>
            <a:ln w="28575">
              <a:solidFill>
                <a:srgbClr val="134E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+mn-ea"/>
                <a:cs typeface="+mn-ea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F59BF8F-D8ED-4CEE-B7A6-F36C7AADAF53}"/>
                </a:ext>
              </a:extLst>
            </p:cNvPr>
            <p:cNvSpPr/>
            <p:nvPr/>
          </p:nvSpPr>
          <p:spPr>
            <a:xfrm>
              <a:off x="8475583" y="3771532"/>
              <a:ext cx="2860388" cy="11069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fontAlgn="base">
                <a:lnSpc>
                  <a:spcPts val="199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制定人与考核人有一个统一的、标准的、清晰的可度量的标尺，杜绝在目标设置中使用形容词等概念模糊、无法衡量的描述。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C22851B-E603-407D-AF35-115607827D88}"/>
                </a:ext>
              </a:extLst>
            </p:cNvPr>
            <p:cNvSpPr/>
            <p:nvPr/>
          </p:nvSpPr>
          <p:spPr>
            <a:xfrm>
              <a:off x="8863585" y="3449643"/>
              <a:ext cx="2084387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latin typeface="+mn-ea"/>
                  <a:cs typeface="+mn-ea"/>
                </a:rPr>
                <a:t>启示三</a:t>
              </a:r>
            </a:p>
          </p:txBody>
        </p:sp>
      </p:grpSp>
    </p:spTree>
    <p:extLst>
      <p:ext uri="{BB962C8B-B14F-4D97-AF65-F5344CB8AC3E}">
        <p14:creationId val="3385071869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886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费罗伦丝·查德威克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F9475BD-D500-46A0-88C2-0E47D70235E3}"/>
              </a:ext>
            </a:extLst>
          </p:cNvPr>
          <p:cNvGrpSpPr/>
          <p:nvPr/>
        </p:nvGrpSpPr>
        <p:grpSpPr>
          <a:xfrm>
            <a:off x="1460393" y="2153084"/>
            <a:ext cx="2261670" cy="2551832"/>
            <a:chOff x="1784572" y="1862891"/>
            <a:chExt cx="2006156" cy="22635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8C8895C-FDF7-40F9-8457-50C776A2FC30}"/>
                </a:ext>
              </a:extLst>
            </p:cNvPr>
            <p:cNvSpPr/>
            <p:nvPr/>
          </p:nvSpPr>
          <p:spPr bwMode="auto">
            <a:xfrm rot="5400000">
              <a:off x="1655881" y="1991582"/>
              <a:ext cx="2263538" cy="200615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C5E3603-1125-457E-8558-9B5AFD9F915E}"/>
                </a:ext>
              </a:extLst>
            </p:cNvPr>
            <p:cNvSpPr/>
            <p:nvPr/>
          </p:nvSpPr>
          <p:spPr bwMode="auto">
            <a:xfrm rot="5400000">
              <a:off x="1870075" y="2181420"/>
              <a:ext cx="1835150" cy="1626480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16200000" scaled="0"/>
            </a:gra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rgbClr val="FFFFFF"/>
                </a:solidFill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E28F1B-6D3E-4F52-A606-7AAF3B8DE61F}"/>
              </a:ext>
            </a:extLst>
          </p:cNvPr>
          <p:cNvGrpSpPr/>
          <p:nvPr/>
        </p:nvGrpSpPr>
        <p:grpSpPr>
          <a:xfrm>
            <a:off x="1926535" y="2780814"/>
            <a:ext cx="1406948" cy="1027256"/>
            <a:chOff x="4867557" y="779205"/>
            <a:chExt cx="645258" cy="471122"/>
          </a:xfrm>
          <a:solidFill>
            <a:schemeClr val="bg1">
              <a:lumMod val="50000"/>
            </a:schemeClr>
          </a:solidFill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39E5468-A135-4C7D-B3B5-9A1CF1334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990" y="954534"/>
              <a:ext cx="125235" cy="157438"/>
            </a:xfrm>
            <a:custGeom>
              <a:gdLst>
                <a:gd fmla="*/ 3 w 44" name="T0"/>
                <a:gd fmla="*/ 35 h 56" name="T1"/>
                <a:gd fmla="*/ 7 w 44" name="T2"/>
                <a:gd fmla="*/ 40 h 56" name="T3"/>
                <a:gd fmla="*/ 23 w 44" name="T4"/>
                <a:gd fmla="*/ 56 h 56" name="T5"/>
                <a:gd fmla="*/ 39 w 44" name="T6"/>
                <a:gd fmla="*/ 40 h 56" name="T7"/>
                <a:gd fmla="*/ 39 w 44" name="T8"/>
                <a:gd fmla="*/ 40 h 56" name="T9"/>
                <a:gd fmla="*/ 43 w 44" name="T10"/>
                <a:gd fmla="*/ 35 h 56" name="T11"/>
                <a:gd fmla="*/ 40 w 44" name="T12"/>
                <a:gd fmla="*/ 30 h 56" name="T13"/>
                <a:gd fmla="*/ 40 w 44" name="T14"/>
                <a:gd fmla="*/ 30 h 56" name="T15"/>
                <a:gd fmla="*/ 35 w 44" name="T16"/>
                <a:gd fmla="*/ 12 h 56" name="T17"/>
                <a:gd fmla="*/ 11 w 44" name="T18"/>
                <a:gd fmla="*/ 9 h 56" name="T19"/>
                <a:gd fmla="*/ 5 w 44" name="T20"/>
                <a:gd fmla="*/ 30 h 56" name="T21"/>
                <a:gd fmla="*/ 5 w 44" name="T22"/>
                <a:gd fmla="*/ 30 h 56" name="T23"/>
                <a:gd fmla="*/ 3 w 44" name="T24"/>
                <a:gd fmla="*/ 35 h 56" name="T25"/>
                <a:gd fmla="*/ 7 w 44" name="T26"/>
                <a:gd fmla="*/ 31 h 56" name="T27"/>
                <a:gd fmla="*/ 7 w 44" name="T28"/>
                <a:gd fmla="*/ 31 h 56" name="T29"/>
                <a:gd fmla="*/ 8 w 44" name="T30"/>
                <a:gd fmla="*/ 31 h 56" name="T31"/>
                <a:gd fmla="*/ 8 w 44" name="T32"/>
                <a:gd fmla="*/ 30 h 56" name="T33"/>
                <a:gd fmla="*/ 9 w 44" name="T34"/>
                <a:gd fmla="*/ 23 h 56" name="T35"/>
                <a:gd fmla="*/ 10 w 44" name="T36"/>
                <a:gd fmla="*/ 22 h 56" name="T37"/>
                <a:gd fmla="*/ 29 w 44" name="T38"/>
                <a:gd fmla="*/ 17 h 56" name="T39"/>
                <a:gd fmla="*/ 38 w 44" name="T40"/>
                <a:gd fmla="*/ 31 h 56" name="T41"/>
                <a:gd fmla="*/ 38 w 44" name="T42"/>
                <a:gd fmla="*/ 31 h 56" name="T43"/>
                <a:gd fmla="*/ 39 w 44" name="T44"/>
                <a:gd fmla="*/ 31 h 56" name="T45"/>
                <a:gd fmla="*/ 39 w 44" name="T46"/>
                <a:gd fmla="*/ 31 h 56" name="T47"/>
                <a:gd fmla="*/ 41 w 44" name="T48"/>
                <a:gd fmla="*/ 32 h 56" name="T49"/>
                <a:gd fmla="*/ 42 w 44" name="T50"/>
                <a:gd fmla="*/ 35 h 56" name="T51"/>
                <a:gd fmla="*/ 41 w 44" name="T52"/>
                <a:gd fmla="*/ 38 h 56" name="T53"/>
                <a:gd fmla="*/ 39 w 44" name="T54"/>
                <a:gd fmla="*/ 39 h 56" name="T55"/>
                <a:gd fmla="*/ 39 w 44" name="T56"/>
                <a:gd fmla="*/ 39 h 56" name="T57"/>
                <a:gd fmla="*/ 38 w 44" name="T58"/>
                <a:gd fmla="*/ 39 h 56" name="T59"/>
                <a:gd fmla="*/ 38 w 44" name="T60"/>
                <a:gd fmla="*/ 40 h 56" name="T61"/>
                <a:gd fmla="*/ 33 w 44" name="T62"/>
                <a:gd fmla="*/ 50 h 56" name="T63"/>
                <a:gd fmla="*/ 28 w 44" name="T64"/>
                <a:gd fmla="*/ 53 h 56" name="T65"/>
                <a:gd fmla="*/ 23 w 44" name="T66"/>
                <a:gd fmla="*/ 54 h 56" name="T67"/>
                <a:gd fmla="*/ 18 w 44" name="T68"/>
                <a:gd fmla="*/ 53 h 56" name="T69"/>
                <a:gd fmla="*/ 13 w 44" name="T70"/>
                <a:gd fmla="*/ 50 h 56" name="T71"/>
                <a:gd fmla="*/ 8 w 44" name="T72"/>
                <a:gd fmla="*/ 40 h 56" name="T73"/>
                <a:gd fmla="*/ 8 w 44" name="T74"/>
                <a:gd fmla="*/ 39 h 56" name="T75"/>
                <a:gd fmla="*/ 7 w 44" name="T76"/>
                <a:gd fmla="*/ 39 h 56" name="T77"/>
                <a:gd fmla="*/ 4 w 44" name="T78"/>
                <a:gd fmla="*/ 35 h 56" name="T79"/>
                <a:gd fmla="*/ 5 w 44" name="T80"/>
                <a:gd fmla="*/ 32 h 56" name="T81"/>
                <a:gd fmla="*/ 7 w 44" name="T82"/>
                <a:gd fmla="*/ 31 h 5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6" w="44">
                  <a:moveTo>
                    <a:pt x="3" y="35"/>
                  </a:moveTo>
                  <a:cubicBezTo>
                    <a:pt x="3" y="37"/>
                    <a:pt x="5" y="40"/>
                    <a:pt x="7" y="40"/>
                  </a:cubicBezTo>
                  <a:cubicBezTo>
                    <a:pt x="8" y="49"/>
                    <a:pt x="15" y="56"/>
                    <a:pt x="23" y="56"/>
                  </a:cubicBezTo>
                  <a:cubicBezTo>
                    <a:pt x="31" y="56"/>
                    <a:pt x="37" y="49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2" y="40"/>
                    <a:pt x="43" y="38"/>
                    <a:pt x="43" y="35"/>
                  </a:cubicBezTo>
                  <a:cubicBezTo>
                    <a:pt x="43" y="32"/>
                    <a:pt x="42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4" y="16"/>
                    <a:pt x="35" y="12"/>
                  </a:cubicBezTo>
                  <a:cubicBezTo>
                    <a:pt x="34" y="0"/>
                    <a:pt x="11" y="9"/>
                    <a:pt x="11" y="9"/>
                  </a:cubicBezTo>
                  <a:cubicBezTo>
                    <a:pt x="0" y="15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3" y="33"/>
                    <a:pt x="3" y="35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21" y="22"/>
                    <a:pt x="29" y="17"/>
                    <a:pt x="29" y="17"/>
                  </a:cubicBezTo>
                  <a:cubicBezTo>
                    <a:pt x="36" y="1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1" y="31"/>
                    <a:pt x="41" y="32"/>
                  </a:cubicBezTo>
                  <a:cubicBezTo>
                    <a:pt x="42" y="33"/>
                    <a:pt x="42" y="34"/>
                    <a:pt x="42" y="35"/>
                  </a:cubicBezTo>
                  <a:cubicBezTo>
                    <a:pt x="42" y="36"/>
                    <a:pt x="42" y="37"/>
                    <a:pt x="41" y="38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4"/>
                    <a:pt x="35" y="48"/>
                    <a:pt x="33" y="50"/>
                  </a:cubicBezTo>
                  <a:cubicBezTo>
                    <a:pt x="31" y="52"/>
                    <a:pt x="30" y="53"/>
                    <a:pt x="28" y="53"/>
                  </a:cubicBezTo>
                  <a:cubicBezTo>
                    <a:pt x="26" y="54"/>
                    <a:pt x="25" y="54"/>
                    <a:pt x="23" y="54"/>
                  </a:cubicBezTo>
                  <a:cubicBezTo>
                    <a:pt x="21" y="54"/>
                    <a:pt x="19" y="54"/>
                    <a:pt x="18" y="53"/>
                  </a:cubicBezTo>
                  <a:cubicBezTo>
                    <a:pt x="16" y="53"/>
                    <a:pt x="15" y="52"/>
                    <a:pt x="13" y="50"/>
                  </a:cubicBezTo>
                  <a:cubicBezTo>
                    <a:pt x="11" y="48"/>
                    <a:pt x="9" y="44"/>
                    <a:pt x="8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4" y="37"/>
                    <a:pt x="4" y="35"/>
                  </a:cubicBezTo>
                  <a:cubicBezTo>
                    <a:pt x="4" y="34"/>
                    <a:pt x="4" y="33"/>
                    <a:pt x="5" y="32"/>
                  </a:cubicBezTo>
                  <a:cubicBezTo>
                    <a:pt x="6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876C13BC-63C0-4B67-800A-2EB0E647D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5377" y="954534"/>
              <a:ext cx="124042" cy="157438"/>
            </a:xfrm>
            <a:custGeom>
              <a:gdLst>
                <a:gd fmla="*/ 3 w 44" name="T0"/>
                <a:gd fmla="*/ 35 h 56" name="T1"/>
                <a:gd fmla="*/ 7 w 44" name="T2"/>
                <a:gd fmla="*/ 40 h 56" name="T3"/>
                <a:gd fmla="*/ 23 w 44" name="T4"/>
                <a:gd fmla="*/ 56 h 56" name="T5"/>
                <a:gd fmla="*/ 39 w 44" name="T6"/>
                <a:gd fmla="*/ 40 h 56" name="T7"/>
                <a:gd fmla="*/ 39 w 44" name="T8"/>
                <a:gd fmla="*/ 40 h 56" name="T9"/>
                <a:gd fmla="*/ 43 w 44" name="T10"/>
                <a:gd fmla="*/ 35 h 56" name="T11"/>
                <a:gd fmla="*/ 40 w 44" name="T12"/>
                <a:gd fmla="*/ 30 h 56" name="T13"/>
                <a:gd fmla="*/ 40 w 44" name="T14"/>
                <a:gd fmla="*/ 30 h 56" name="T15"/>
                <a:gd fmla="*/ 35 w 44" name="T16"/>
                <a:gd fmla="*/ 12 h 56" name="T17"/>
                <a:gd fmla="*/ 11 w 44" name="T18"/>
                <a:gd fmla="*/ 9 h 56" name="T19"/>
                <a:gd fmla="*/ 5 w 44" name="T20"/>
                <a:gd fmla="*/ 30 h 56" name="T21"/>
                <a:gd fmla="*/ 5 w 44" name="T22"/>
                <a:gd fmla="*/ 30 h 56" name="T23"/>
                <a:gd fmla="*/ 3 w 44" name="T24"/>
                <a:gd fmla="*/ 35 h 56" name="T25"/>
                <a:gd fmla="*/ 7 w 44" name="T26"/>
                <a:gd fmla="*/ 31 h 56" name="T27"/>
                <a:gd fmla="*/ 7 w 44" name="T28"/>
                <a:gd fmla="*/ 31 h 56" name="T29"/>
                <a:gd fmla="*/ 7 w 44" name="T30"/>
                <a:gd fmla="*/ 31 h 56" name="T31"/>
                <a:gd fmla="*/ 7 w 44" name="T32"/>
                <a:gd fmla="*/ 30 h 56" name="T33"/>
                <a:gd fmla="*/ 9 w 44" name="T34"/>
                <a:gd fmla="*/ 23 h 56" name="T35"/>
                <a:gd fmla="*/ 10 w 44" name="T36"/>
                <a:gd fmla="*/ 22 h 56" name="T37"/>
                <a:gd fmla="*/ 28 w 44" name="T38"/>
                <a:gd fmla="*/ 17 h 56" name="T39"/>
                <a:gd fmla="*/ 38 w 44" name="T40"/>
                <a:gd fmla="*/ 31 h 56" name="T41"/>
                <a:gd fmla="*/ 38 w 44" name="T42"/>
                <a:gd fmla="*/ 31 h 56" name="T43"/>
                <a:gd fmla="*/ 39 w 44" name="T44"/>
                <a:gd fmla="*/ 31 h 56" name="T45"/>
                <a:gd fmla="*/ 39 w 44" name="T46"/>
                <a:gd fmla="*/ 31 h 56" name="T47"/>
                <a:gd fmla="*/ 41 w 44" name="T48"/>
                <a:gd fmla="*/ 32 h 56" name="T49"/>
                <a:gd fmla="*/ 42 w 44" name="T50"/>
                <a:gd fmla="*/ 35 h 56" name="T51"/>
                <a:gd fmla="*/ 41 w 44" name="T52"/>
                <a:gd fmla="*/ 38 h 56" name="T53"/>
                <a:gd fmla="*/ 39 w 44" name="T54"/>
                <a:gd fmla="*/ 39 h 56" name="T55"/>
                <a:gd fmla="*/ 39 w 44" name="T56"/>
                <a:gd fmla="*/ 39 h 56" name="T57"/>
                <a:gd fmla="*/ 38 w 44" name="T58"/>
                <a:gd fmla="*/ 39 h 56" name="T59"/>
                <a:gd fmla="*/ 38 w 44" name="T60"/>
                <a:gd fmla="*/ 40 h 56" name="T61"/>
                <a:gd fmla="*/ 32 w 44" name="T62"/>
                <a:gd fmla="*/ 50 h 56" name="T63"/>
                <a:gd fmla="*/ 28 w 44" name="T64"/>
                <a:gd fmla="*/ 53 h 56" name="T65"/>
                <a:gd fmla="*/ 23 w 44" name="T66"/>
                <a:gd fmla="*/ 54 h 56" name="T67"/>
                <a:gd fmla="*/ 18 w 44" name="T68"/>
                <a:gd fmla="*/ 53 h 56" name="T69"/>
                <a:gd fmla="*/ 13 w 44" name="T70"/>
                <a:gd fmla="*/ 50 h 56" name="T71"/>
                <a:gd fmla="*/ 8 w 44" name="T72"/>
                <a:gd fmla="*/ 40 h 56" name="T73"/>
                <a:gd fmla="*/ 8 w 44" name="T74"/>
                <a:gd fmla="*/ 39 h 56" name="T75"/>
                <a:gd fmla="*/ 7 w 44" name="T76"/>
                <a:gd fmla="*/ 39 h 56" name="T77"/>
                <a:gd fmla="*/ 4 w 44" name="T78"/>
                <a:gd fmla="*/ 35 h 56" name="T79"/>
                <a:gd fmla="*/ 5 w 44" name="T80"/>
                <a:gd fmla="*/ 32 h 56" name="T81"/>
                <a:gd fmla="*/ 7 w 44" name="T82"/>
                <a:gd fmla="*/ 31 h 5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6" w="44">
                  <a:moveTo>
                    <a:pt x="3" y="35"/>
                  </a:moveTo>
                  <a:cubicBezTo>
                    <a:pt x="3" y="37"/>
                    <a:pt x="5" y="40"/>
                    <a:pt x="7" y="40"/>
                  </a:cubicBezTo>
                  <a:cubicBezTo>
                    <a:pt x="8" y="49"/>
                    <a:pt x="15" y="56"/>
                    <a:pt x="23" y="56"/>
                  </a:cubicBezTo>
                  <a:cubicBezTo>
                    <a:pt x="31" y="56"/>
                    <a:pt x="37" y="49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1" y="40"/>
                    <a:pt x="43" y="38"/>
                    <a:pt x="43" y="35"/>
                  </a:cubicBezTo>
                  <a:cubicBezTo>
                    <a:pt x="43" y="32"/>
                    <a:pt x="42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4" y="16"/>
                    <a:pt x="35" y="12"/>
                  </a:cubicBezTo>
                  <a:cubicBezTo>
                    <a:pt x="34" y="0"/>
                    <a:pt x="11" y="9"/>
                    <a:pt x="11" y="9"/>
                  </a:cubicBezTo>
                  <a:cubicBezTo>
                    <a:pt x="0" y="15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3" y="33"/>
                    <a:pt x="3" y="35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20" y="22"/>
                    <a:pt x="28" y="17"/>
                    <a:pt x="28" y="17"/>
                  </a:cubicBezTo>
                  <a:cubicBezTo>
                    <a:pt x="35" y="1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1" y="31"/>
                    <a:pt x="41" y="32"/>
                  </a:cubicBezTo>
                  <a:cubicBezTo>
                    <a:pt x="42" y="33"/>
                    <a:pt x="42" y="34"/>
                    <a:pt x="42" y="35"/>
                  </a:cubicBezTo>
                  <a:cubicBezTo>
                    <a:pt x="42" y="36"/>
                    <a:pt x="42" y="37"/>
                    <a:pt x="41" y="38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4"/>
                    <a:pt x="35" y="48"/>
                    <a:pt x="32" y="50"/>
                  </a:cubicBezTo>
                  <a:cubicBezTo>
                    <a:pt x="31" y="52"/>
                    <a:pt x="30" y="53"/>
                    <a:pt x="28" y="53"/>
                  </a:cubicBezTo>
                  <a:cubicBezTo>
                    <a:pt x="26" y="54"/>
                    <a:pt x="25" y="54"/>
                    <a:pt x="23" y="54"/>
                  </a:cubicBezTo>
                  <a:cubicBezTo>
                    <a:pt x="21" y="54"/>
                    <a:pt x="19" y="54"/>
                    <a:pt x="18" y="53"/>
                  </a:cubicBezTo>
                  <a:cubicBezTo>
                    <a:pt x="16" y="53"/>
                    <a:pt x="14" y="52"/>
                    <a:pt x="13" y="50"/>
                  </a:cubicBezTo>
                  <a:cubicBezTo>
                    <a:pt x="10" y="48"/>
                    <a:pt x="9" y="44"/>
                    <a:pt x="8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4" y="37"/>
                    <a:pt x="4" y="35"/>
                  </a:cubicBezTo>
                  <a:cubicBezTo>
                    <a:pt x="4" y="34"/>
                    <a:pt x="4" y="33"/>
                    <a:pt x="5" y="32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C35ACD9-4754-4E22-80A7-4222E3B5F6DE}"/>
                </a:ext>
              </a:extLst>
            </p:cNvPr>
            <p:cNvSpPr/>
            <p:nvPr/>
          </p:nvSpPr>
          <p:spPr bwMode="auto">
            <a:xfrm>
              <a:off x="4867557" y="1109587"/>
              <a:ext cx="152667" cy="128813"/>
            </a:xfrm>
            <a:custGeom>
              <a:gdLst>
                <a:gd fmla="*/ 37 w 54" name="T0"/>
                <a:gd fmla="*/ 23 h 46" name="T1"/>
                <a:gd fmla="*/ 35 w 54" name="T2"/>
                <a:gd fmla="*/ 13 h 46" name="T3"/>
                <a:gd fmla="*/ 37 w 54" name="T4"/>
                <a:gd fmla="*/ 9 h 46" name="T5"/>
                <a:gd fmla="*/ 33 w 54" name="T6"/>
                <a:gd fmla="*/ 6 h 46" name="T7"/>
                <a:gd fmla="*/ 29 w 54" name="T8"/>
                <a:gd fmla="*/ 9 h 46" name="T9"/>
                <a:gd fmla="*/ 31 w 54" name="T10"/>
                <a:gd fmla="*/ 13 h 46" name="T11"/>
                <a:gd fmla="*/ 29 w 54" name="T12"/>
                <a:gd fmla="*/ 23 h 46" name="T13"/>
                <a:gd fmla="*/ 15 w 54" name="T14"/>
                <a:gd fmla="*/ 0 h 46" name="T15"/>
                <a:gd fmla="*/ 0 w 54" name="T16"/>
                <a:gd fmla="*/ 15 h 46" name="T17"/>
                <a:gd fmla="*/ 0 w 54" name="T18"/>
                <a:gd fmla="*/ 43 h 46" name="T19"/>
                <a:gd fmla="*/ 33 w 54" name="T20"/>
                <a:gd fmla="*/ 46 h 46" name="T21"/>
                <a:gd fmla="*/ 53 w 54" name="T22"/>
                <a:gd fmla="*/ 45 h 46" name="T23"/>
                <a:gd fmla="*/ 54 w 54" name="T24"/>
                <a:gd fmla="*/ 2 h 46" name="T25"/>
                <a:gd fmla="*/ 51 w 54" name="T26"/>
                <a:gd fmla="*/ 0 h 46" name="T27"/>
                <a:gd fmla="*/ 37 w 54" name="T28"/>
                <a:gd fmla="*/ 23 h 4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" w="54">
                  <a:moveTo>
                    <a:pt x="37" y="2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6" y="12"/>
                    <a:pt x="37" y="11"/>
                    <a:pt x="37" y="9"/>
                  </a:cubicBezTo>
                  <a:cubicBezTo>
                    <a:pt x="37" y="7"/>
                    <a:pt x="35" y="6"/>
                    <a:pt x="33" y="6"/>
                  </a:cubicBezTo>
                  <a:cubicBezTo>
                    <a:pt x="31" y="6"/>
                    <a:pt x="29" y="7"/>
                    <a:pt x="29" y="9"/>
                  </a:cubicBezTo>
                  <a:cubicBezTo>
                    <a:pt x="29" y="11"/>
                    <a:pt x="30" y="12"/>
                    <a:pt x="31" y="1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4"/>
                    <a:pt x="1" y="9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7" y="46"/>
                    <a:pt x="33" y="46"/>
                  </a:cubicBezTo>
                  <a:cubicBezTo>
                    <a:pt x="40" y="46"/>
                    <a:pt x="47" y="46"/>
                    <a:pt x="53" y="4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1"/>
                    <a:pt x="52" y="1"/>
                    <a:pt x="51" y="0"/>
                  </a:cubicBezTo>
                  <a:lnTo>
                    <a:pt x="3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9E3433B7-D051-485E-BE72-9E7465289E6D}"/>
                </a:ext>
              </a:extLst>
            </p:cNvPr>
            <p:cNvSpPr/>
            <p:nvPr/>
          </p:nvSpPr>
          <p:spPr bwMode="auto">
            <a:xfrm>
              <a:off x="5030959" y="1035639"/>
              <a:ext cx="310105" cy="214688"/>
            </a:xfrm>
            <a:custGeom>
              <a:gdLst>
                <a:gd fmla="*/ 85 w 110" name="T0"/>
                <a:gd fmla="*/ 0 h 76" name="T1"/>
                <a:gd fmla="*/ 61 w 110" name="T2"/>
                <a:gd fmla="*/ 37 h 76" name="T3"/>
                <a:gd fmla="*/ 58 w 110" name="T4"/>
                <a:gd fmla="*/ 20 h 76" name="T5"/>
                <a:gd fmla="*/ 62 w 110" name="T6"/>
                <a:gd fmla="*/ 15 h 76" name="T7"/>
                <a:gd fmla="*/ 55 w 110" name="T8"/>
                <a:gd fmla="*/ 9 h 76" name="T9"/>
                <a:gd fmla="*/ 48 w 110" name="T10"/>
                <a:gd fmla="*/ 15 h 76" name="T11"/>
                <a:gd fmla="*/ 51 w 110" name="T12"/>
                <a:gd fmla="*/ 20 h 76" name="T13"/>
                <a:gd fmla="*/ 48 w 110" name="T14"/>
                <a:gd fmla="*/ 37 h 76" name="T15"/>
                <a:gd fmla="*/ 25 w 110" name="T16"/>
                <a:gd fmla="*/ 0 h 76" name="T17"/>
                <a:gd fmla="*/ 1 w 110" name="T18"/>
                <a:gd fmla="*/ 24 h 76" name="T19"/>
                <a:gd fmla="*/ 0 w 110" name="T20"/>
                <a:gd fmla="*/ 70 h 76" name="T21"/>
                <a:gd fmla="*/ 55 w 110" name="T22"/>
                <a:gd fmla="*/ 76 h 76" name="T23"/>
                <a:gd fmla="*/ 110 w 110" name="T24"/>
                <a:gd fmla="*/ 70 h 76" name="T25"/>
                <a:gd fmla="*/ 109 w 110" name="T26"/>
                <a:gd fmla="*/ 24 h 76" name="T27"/>
                <a:gd fmla="*/ 85 w 110" name="T28"/>
                <a:gd fmla="*/ 0 h 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6" w="110">
                  <a:moveTo>
                    <a:pt x="85" y="0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0" y="19"/>
                    <a:pt x="62" y="17"/>
                    <a:pt x="62" y="15"/>
                  </a:cubicBezTo>
                  <a:cubicBezTo>
                    <a:pt x="62" y="12"/>
                    <a:pt x="59" y="9"/>
                    <a:pt x="55" y="9"/>
                  </a:cubicBezTo>
                  <a:cubicBezTo>
                    <a:pt x="51" y="9"/>
                    <a:pt x="48" y="12"/>
                    <a:pt x="48" y="15"/>
                  </a:cubicBezTo>
                  <a:cubicBezTo>
                    <a:pt x="48" y="17"/>
                    <a:pt x="49" y="19"/>
                    <a:pt x="51" y="20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5"/>
                    <a:pt x="3" y="14"/>
                    <a:pt x="1" y="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29" y="76"/>
                    <a:pt x="55" y="76"/>
                  </a:cubicBezTo>
                  <a:cubicBezTo>
                    <a:pt x="81" y="76"/>
                    <a:pt x="110" y="70"/>
                    <a:pt x="110" y="7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7" y="14"/>
                    <a:pt x="98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E428AA7-21B0-49E4-B10B-A480A86AB397}"/>
                </a:ext>
              </a:extLst>
            </p:cNvPr>
            <p:cNvSpPr/>
            <p:nvPr/>
          </p:nvSpPr>
          <p:spPr bwMode="auto">
            <a:xfrm>
              <a:off x="5352992" y="1109587"/>
              <a:ext cx="159823" cy="128813"/>
            </a:xfrm>
            <a:custGeom>
              <a:gdLst>
                <a:gd fmla="*/ 57 w 57" name="T0"/>
                <a:gd fmla="*/ 15 h 46" name="T1"/>
                <a:gd fmla="*/ 42 w 57" name="T2"/>
                <a:gd fmla="*/ 0 h 46" name="T3"/>
                <a:gd fmla="*/ 28 w 57" name="T4"/>
                <a:gd fmla="*/ 23 h 46" name="T5"/>
                <a:gd fmla="*/ 26 w 57" name="T6"/>
                <a:gd fmla="*/ 13 h 46" name="T7"/>
                <a:gd fmla="*/ 28 w 57" name="T8"/>
                <a:gd fmla="*/ 9 h 46" name="T9"/>
                <a:gd fmla="*/ 24 w 57" name="T10"/>
                <a:gd fmla="*/ 6 h 46" name="T11"/>
                <a:gd fmla="*/ 20 w 57" name="T12"/>
                <a:gd fmla="*/ 9 h 46" name="T13"/>
                <a:gd fmla="*/ 22 w 57" name="T14"/>
                <a:gd fmla="*/ 13 h 46" name="T15"/>
                <a:gd fmla="*/ 20 w 57" name="T16"/>
                <a:gd fmla="*/ 23 h 46" name="T17"/>
                <a:gd fmla="*/ 6 w 57" name="T18"/>
                <a:gd fmla="*/ 0 h 46" name="T19"/>
                <a:gd fmla="*/ 0 w 57" name="T20"/>
                <a:gd fmla="*/ 3 h 46" name="T21"/>
                <a:gd fmla="*/ 1 w 57" name="T22"/>
                <a:gd fmla="*/ 44 h 46" name="T23"/>
                <a:gd fmla="*/ 24 w 57" name="T24"/>
                <a:gd fmla="*/ 46 h 46" name="T25"/>
                <a:gd fmla="*/ 57 w 57" name="T26"/>
                <a:gd fmla="*/ 43 h 46" name="T27"/>
                <a:gd fmla="*/ 57 w 57" name="T28"/>
                <a:gd fmla="*/ 15 h 4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" w="57">
                  <a:moveTo>
                    <a:pt x="57" y="15"/>
                  </a:moveTo>
                  <a:cubicBezTo>
                    <a:pt x="56" y="9"/>
                    <a:pt x="50" y="4"/>
                    <a:pt x="42" y="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2"/>
                    <a:pt x="28" y="11"/>
                    <a:pt x="28" y="9"/>
                  </a:cubicBezTo>
                  <a:cubicBezTo>
                    <a:pt x="28" y="7"/>
                    <a:pt x="26" y="6"/>
                    <a:pt x="24" y="6"/>
                  </a:cubicBezTo>
                  <a:cubicBezTo>
                    <a:pt x="22" y="6"/>
                    <a:pt x="20" y="7"/>
                    <a:pt x="20" y="9"/>
                  </a:cubicBezTo>
                  <a:cubicBezTo>
                    <a:pt x="20" y="11"/>
                    <a:pt x="21" y="12"/>
                    <a:pt x="22" y="1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7" y="45"/>
                    <a:pt x="16" y="46"/>
                    <a:pt x="24" y="46"/>
                  </a:cubicBezTo>
                  <a:cubicBezTo>
                    <a:pt x="40" y="46"/>
                    <a:pt x="57" y="43"/>
                    <a:pt x="57" y="43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2884C2D-6022-4378-9D76-2AD68CEC2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83" y="779205"/>
              <a:ext cx="208725" cy="256433"/>
            </a:xfrm>
            <a:custGeom>
              <a:gdLst>
                <a:gd fmla="*/ 6 w 74" name="T0"/>
                <a:gd fmla="*/ 57 h 91" name="T1"/>
                <a:gd fmla="*/ 12 w 74" name="T2"/>
                <a:gd fmla="*/ 65 h 91" name="T3"/>
                <a:gd fmla="*/ 39 w 74" name="T4"/>
                <a:gd fmla="*/ 91 h 91" name="T5"/>
                <a:gd fmla="*/ 65 w 74" name="T6"/>
                <a:gd fmla="*/ 65 h 91" name="T7"/>
                <a:gd fmla="*/ 65 w 74" name="T8"/>
                <a:gd fmla="*/ 65 h 91" name="T9"/>
                <a:gd fmla="*/ 72 w 74" name="T10"/>
                <a:gd fmla="*/ 57 h 91" name="T11"/>
                <a:gd fmla="*/ 67 w 74" name="T12"/>
                <a:gd fmla="*/ 49 h 91" name="T13"/>
                <a:gd fmla="*/ 67 w 74" name="T14"/>
                <a:gd fmla="*/ 49 h 91" name="T15"/>
                <a:gd fmla="*/ 59 w 74" name="T16"/>
                <a:gd fmla="*/ 20 h 91" name="T17"/>
                <a:gd fmla="*/ 19 w 74" name="T18"/>
                <a:gd fmla="*/ 15 h 91" name="T19"/>
                <a:gd fmla="*/ 10 w 74" name="T20"/>
                <a:gd fmla="*/ 50 h 91" name="T21"/>
                <a:gd fmla="*/ 10 w 74" name="T22"/>
                <a:gd fmla="*/ 50 h 91" name="T23"/>
                <a:gd fmla="*/ 6 w 74" name="T24"/>
                <a:gd fmla="*/ 57 h 91" name="T25"/>
                <a:gd fmla="*/ 12 w 74" name="T26"/>
                <a:gd fmla="*/ 51 h 91" name="T27"/>
                <a:gd fmla="*/ 13 w 74" name="T28"/>
                <a:gd fmla="*/ 51 h 91" name="T29"/>
                <a:gd fmla="*/ 13 w 74" name="T30"/>
                <a:gd fmla="*/ 51 h 91" name="T31"/>
                <a:gd fmla="*/ 13 w 74" name="T32"/>
                <a:gd fmla="*/ 49 h 91" name="T33"/>
                <a:gd fmla="*/ 15 w 74" name="T34"/>
                <a:gd fmla="*/ 38 h 91" name="T35"/>
                <a:gd fmla="*/ 18 w 74" name="T36"/>
                <a:gd fmla="*/ 35 h 91" name="T37"/>
                <a:gd fmla="*/ 48 w 74" name="T38"/>
                <a:gd fmla="*/ 28 h 91" name="T39"/>
                <a:gd fmla="*/ 63 w 74" name="T40"/>
                <a:gd fmla="*/ 51 h 91" name="T41"/>
                <a:gd fmla="*/ 63 w 74" name="T42"/>
                <a:gd fmla="*/ 51 h 91" name="T43"/>
                <a:gd fmla="*/ 65 w 74" name="T44"/>
                <a:gd fmla="*/ 51 h 91" name="T45"/>
                <a:gd fmla="*/ 65 w 74" name="T46"/>
                <a:gd fmla="*/ 51 h 91" name="T47"/>
                <a:gd fmla="*/ 69 w 74" name="T48"/>
                <a:gd fmla="*/ 53 h 91" name="T49"/>
                <a:gd fmla="*/ 70 w 74" name="T50"/>
                <a:gd fmla="*/ 57 h 91" name="T51"/>
                <a:gd fmla="*/ 69 w 74" name="T52"/>
                <a:gd fmla="*/ 62 h 91" name="T53"/>
                <a:gd fmla="*/ 65 w 74" name="T54"/>
                <a:gd fmla="*/ 64 h 91" name="T55"/>
                <a:gd fmla="*/ 65 w 74" name="T56"/>
                <a:gd fmla="*/ 64 h 91" name="T57"/>
                <a:gd fmla="*/ 63 w 74" name="T58"/>
                <a:gd fmla="*/ 63 h 91" name="T59"/>
                <a:gd fmla="*/ 63 w 74" name="T60"/>
                <a:gd fmla="*/ 65 h 91" name="T61"/>
                <a:gd fmla="*/ 54 w 74" name="T62"/>
                <a:gd fmla="*/ 83 h 91" name="T63"/>
                <a:gd fmla="*/ 47 w 74" name="T64"/>
                <a:gd fmla="*/ 88 h 91" name="T65"/>
                <a:gd fmla="*/ 39 w 74" name="T66"/>
                <a:gd fmla="*/ 90 h 91" name="T67"/>
                <a:gd fmla="*/ 30 w 74" name="T68"/>
                <a:gd fmla="*/ 88 h 91" name="T69"/>
                <a:gd fmla="*/ 23 w 74" name="T70"/>
                <a:gd fmla="*/ 83 h 91" name="T71"/>
                <a:gd fmla="*/ 14 w 74" name="T72"/>
                <a:gd fmla="*/ 65 h 91" name="T73"/>
                <a:gd fmla="*/ 14 w 74" name="T74"/>
                <a:gd fmla="*/ 64 h 91" name="T75"/>
                <a:gd fmla="*/ 12 w 74" name="T76"/>
                <a:gd fmla="*/ 64 h 91" name="T77"/>
                <a:gd fmla="*/ 7 w 74" name="T78"/>
                <a:gd fmla="*/ 57 h 91" name="T79"/>
                <a:gd fmla="*/ 9 w 74" name="T80"/>
                <a:gd fmla="*/ 53 h 91" name="T81"/>
                <a:gd fmla="*/ 12 w 74" name="T82"/>
                <a:gd fmla="*/ 51 h 91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1" w="74">
                  <a:moveTo>
                    <a:pt x="6" y="57"/>
                  </a:moveTo>
                  <a:cubicBezTo>
                    <a:pt x="6" y="62"/>
                    <a:pt x="8" y="65"/>
                    <a:pt x="12" y="65"/>
                  </a:cubicBezTo>
                  <a:cubicBezTo>
                    <a:pt x="15" y="80"/>
                    <a:pt x="25" y="91"/>
                    <a:pt x="39" y="91"/>
                  </a:cubicBezTo>
                  <a:cubicBezTo>
                    <a:pt x="52" y="91"/>
                    <a:pt x="62" y="8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9" y="65"/>
                    <a:pt x="72" y="62"/>
                    <a:pt x="72" y="57"/>
                  </a:cubicBezTo>
                  <a:cubicBezTo>
                    <a:pt x="72" y="53"/>
                    <a:pt x="70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74" y="26"/>
                    <a:pt x="59" y="20"/>
                  </a:cubicBezTo>
                  <a:cubicBezTo>
                    <a:pt x="57" y="0"/>
                    <a:pt x="19" y="15"/>
                    <a:pt x="19" y="15"/>
                  </a:cubicBezTo>
                  <a:cubicBezTo>
                    <a:pt x="0" y="25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7" y="51"/>
                    <a:pt x="6" y="54"/>
                    <a:pt x="6" y="57"/>
                  </a:cubicBezTo>
                  <a:close/>
                  <a:moveTo>
                    <a:pt x="12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8" y="35"/>
                    <a:pt x="18" y="35"/>
                  </a:cubicBezTo>
                  <a:cubicBezTo>
                    <a:pt x="35" y="36"/>
                    <a:pt x="48" y="28"/>
                    <a:pt x="48" y="28"/>
                  </a:cubicBezTo>
                  <a:cubicBezTo>
                    <a:pt x="59" y="20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1"/>
                    <a:pt x="68" y="52"/>
                    <a:pt x="69" y="53"/>
                  </a:cubicBezTo>
                  <a:cubicBezTo>
                    <a:pt x="70" y="54"/>
                    <a:pt x="70" y="55"/>
                    <a:pt x="70" y="57"/>
                  </a:cubicBezTo>
                  <a:cubicBezTo>
                    <a:pt x="70" y="59"/>
                    <a:pt x="70" y="61"/>
                    <a:pt x="69" y="62"/>
                  </a:cubicBezTo>
                  <a:cubicBezTo>
                    <a:pt x="68" y="63"/>
                    <a:pt x="67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72"/>
                    <a:pt x="59" y="78"/>
                    <a:pt x="54" y="83"/>
                  </a:cubicBezTo>
                  <a:cubicBezTo>
                    <a:pt x="52" y="85"/>
                    <a:pt x="50" y="87"/>
                    <a:pt x="47" y="88"/>
                  </a:cubicBezTo>
                  <a:cubicBezTo>
                    <a:pt x="44" y="89"/>
                    <a:pt x="41" y="90"/>
                    <a:pt x="39" y="90"/>
                  </a:cubicBezTo>
                  <a:cubicBezTo>
                    <a:pt x="36" y="90"/>
                    <a:pt x="33" y="89"/>
                    <a:pt x="30" y="88"/>
                  </a:cubicBezTo>
                  <a:cubicBezTo>
                    <a:pt x="27" y="87"/>
                    <a:pt x="25" y="85"/>
                    <a:pt x="23" y="83"/>
                  </a:cubicBezTo>
                  <a:cubicBezTo>
                    <a:pt x="18" y="78"/>
                    <a:pt x="15" y="72"/>
                    <a:pt x="14" y="65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3"/>
                    <a:pt x="7" y="61"/>
                    <a:pt x="7" y="57"/>
                  </a:cubicBezTo>
                  <a:cubicBezTo>
                    <a:pt x="7" y="55"/>
                    <a:pt x="8" y="54"/>
                    <a:pt x="9" y="53"/>
                  </a:cubicBezTo>
                  <a:cubicBezTo>
                    <a:pt x="10" y="52"/>
                    <a:pt x="11" y="51"/>
                    <a:pt x="1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82532E9F-7172-4338-BF0F-338AD7F4FC88}"/>
              </a:ext>
            </a:extLst>
          </p:cNvPr>
          <p:cNvSpPr txBox="1"/>
          <p:nvPr/>
        </p:nvSpPr>
        <p:spPr bwMode="auto">
          <a:xfrm>
            <a:off x="842766" y="4887357"/>
            <a:ext cx="3574486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pc="100" sz="2400">
                <a:latin typeface="+mn-ea"/>
                <a:cs typeface="+mn-ea"/>
              </a:rPr>
              <a:t>费罗伦丝·查德威克 </a:t>
            </a:r>
          </a:p>
          <a:p>
            <a:pPr algn="ctr">
              <a:defRPr/>
            </a:pPr>
            <a:r>
              <a:rPr altLang="en-US" b="1" lang="zh-CN" spc="100" sz="2400">
                <a:latin typeface="+mn-ea"/>
                <a:cs typeface="+mn-ea"/>
              </a:rPr>
              <a:t>34岁 </a:t>
            </a:r>
          </a:p>
          <a:p>
            <a:pPr algn="ctr">
              <a:defRPr/>
            </a:pPr>
            <a:r>
              <a:rPr altLang="en-US" b="1" lang="zh-CN" spc="100" sz="2400">
                <a:latin typeface="+mn-ea"/>
                <a:cs typeface="+mn-ea"/>
              </a:rPr>
              <a:t>职业运动员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3085AE-2387-4568-A15C-30FB81DD90BD}"/>
              </a:ext>
            </a:extLst>
          </p:cNvPr>
          <p:cNvSpPr/>
          <p:nvPr/>
        </p:nvSpPr>
        <p:spPr>
          <a:xfrm>
            <a:off x="4836545" y="1595021"/>
            <a:ext cx="6668690" cy="472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1952年7月4日清晨，加利福尼亚海岸笼罩在浓雾中。在海岸以西21英里的卡塔林纳岛上，一个34岁的女人涉水进入太平洋中，开始向加州海岸游去。要是成功了，她就是第一个游过这个海峡的妇女。这名妇女叫费罗伦丝·查德威克。在此之前，她是从英法两边海岸游过英吉利海峡的第一个妇女。 那天早晨，海水冻得她身体发麻，雾很大，她连护送她的船都几乎看不到。时间一个钟头一个钟头过去，千千万万人在电视上注视着她。有几次，鲨鱼靠近了她，被人开枪吓跑了。她仍然在游。在以往这类渡海游泳中她的最大问题不是疲劳，而是刺骨的水温。 15个钟头之后，她被冰冷的海水冻得浑身发麻。她知道自己不能再游了，就叫人拉她上船。她的母亲和教练在另一条船上。他们都告诉她海岸很近了，叫她不要放弃。但她朝加州海岸望去，除了浓雾什么也看不到。几十分钟之后——从她出发算起15个钟头零55分钟之后——人们把她拉上了船。又过了几个钟头，她渐渐觉得暖和多了，这时却开始感到失败的打击。 她不加思索地对记者说：“说实在的，我不是为自己找借口。如果当时我看见陆地，也许我能坚持下来。”人们拉她上船的地点，离加州海岸只有半英里！后来她说，真正令他半途而费的不是疲劳，也不是寒冷，而是因为她在浓雾中看不到目标。 查德威克小姐一生中就只有这一次没有坚持到底。2个月之后，她成功地游过了同一个海峡。她不但是第一位游过卡塔林纳海峡的女性，而且比男子的纪录还快了大约两个钟头。</a:t>
            </a:r>
          </a:p>
        </p:txBody>
      </p:sp>
    </p:spTree>
    <p:extLst>
      <p:ext uri="{BB962C8B-B14F-4D97-AF65-F5344CB8AC3E}">
        <p14:creationId val="1186045298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60000"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33"/>
      <p:bldP grpId="0" spid="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5257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Measurable 原则告诉我们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FF7BACB-EDBD-4A1B-BB01-B53BECAFA6CD}"/>
              </a:ext>
            </a:extLst>
          </p:cNvPr>
          <p:cNvCxnSpPr/>
          <p:nvPr/>
        </p:nvCxnSpPr>
        <p:spPr>
          <a:xfrm>
            <a:off x="1818081" y="2977080"/>
            <a:ext cx="8648437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6C1C67-00AD-4D45-93E0-ED6F1FF0AAFA}"/>
              </a:ext>
            </a:extLst>
          </p:cNvPr>
          <p:cNvGrpSpPr/>
          <p:nvPr/>
        </p:nvGrpSpPr>
        <p:grpSpPr>
          <a:xfrm>
            <a:off x="4947344" y="1626826"/>
            <a:ext cx="2389910" cy="2696527"/>
            <a:chOff x="1784572" y="1862891"/>
            <a:chExt cx="2006156" cy="226353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166539D-D343-4D58-BFA8-8293669A3F18}"/>
                </a:ext>
              </a:extLst>
            </p:cNvPr>
            <p:cNvSpPr/>
            <p:nvPr/>
          </p:nvSpPr>
          <p:spPr bwMode="auto">
            <a:xfrm rot="5400000">
              <a:off x="1655881" y="1991582"/>
              <a:ext cx="2263538" cy="200615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B2E8EFD-1DAB-4FD9-B3AB-F595699DA337}"/>
                </a:ext>
              </a:extLst>
            </p:cNvPr>
            <p:cNvSpPr/>
            <p:nvPr/>
          </p:nvSpPr>
          <p:spPr bwMode="auto">
            <a:xfrm rot="5400000">
              <a:off x="1832817" y="2148399"/>
              <a:ext cx="1909664" cy="169252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16200000" scaled="0"/>
            </a:gradFill>
            <a:ln w="9525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7DD1FFB-4CCB-499D-8289-44FCB04707B2}"/>
              </a:ext>
            </a:extLst>
          </p:cNvPr>
          <p:cNvGrpSpPr/>
          <p:nvPr/>
        </p:nvGrpSpPr>
        <p:grpSpPr>
          <a:xfrm>
            <a:off x="5535964" y="2471729"/>
            <a:ext cx="1212671" cy="1006722"/>
            <a:chOff x="3132963" y="3140191"/>
            <a:chExt cx="645573" cy="535933"/>
          </a:xfrm>
          <a:solidFill>
            <a:schemeClr val="accent3"/>
          </a:solidFill>
        </p:grpSpPr>
        <p:sp>
          <p:nvSpPr>
            <p:cNvPr id="24" name="Freeform 226">
              <a:extLst>
                <a:ext uri="{FF2B5EF4-FFF2-40B4-BE49-F238E27FC236}">
                  <a16:creationId xmlns:a16="http://schemas.microsoft.com/office/drawing/2014/main" id="{846A034A-E50F-4267-A901-68D6626870BB}"/>
                </a:ext>
              </a:extLst>
            </p:cNvPr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gdLst>
                <a:gd fmla="*/ 0 w 529" name="T0"/>
                <a:gd fmla="*/ 0 h 581" name="T1"/>
                <a:gd fmla="*/ 2 w 529" name="T2"/>
                <a:gd fmla="*/ 11 h 581" name="T3"/>
                <a:gd fmla="*/ 25 w 529" name="T4"/>
                <a:gd fmla="*/ 56 h 581" name="T5"/>
                <a:gd fmla="*/ 473 w 529" name="T6"/>
                <a:gd fmla="*/ 56 h 581" name="T7"/>
                <a:gd fmla="*/ 473 w 529" name="T8"/>
                <a:gd fmla="*/ 525 h 581" name="T9"/>
                <a:gd fmla="*/ 127 w 529" name="T10"/>
                <a:gd fmla="*/ 525 h 581" name="T11"/>
                <a:gd fmla="*/ 127 w 529" name="T12"/>
                <a:gd fmla="*/ 581 h 581" name="T13"/>
                <a:gd fmla="*/ 529 w 529" name="T14"/>
                <a:gd fmla="*/ 581 h 581" name="T15"/>
                <a:gd fmla="*/ 529 w 529" name="T16"/>
                <a:gd fmla="*/ 0 h 581" name="T17"/>
                <a:gd fmla="*/ 0 w 529" name="T18"/>
                <a:gd fmla="*/ 0 h 5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81" w="529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34" name="Freeform 227">
              <a:extLst>
                <a:ext uri="{FF2B5EF4-FFF2-40B4-BE49-F238E27FC236}">
                  <a16:creationId xmlns:a16="http://schemas.microsoft.com/office/drawing/2014/main" id="{7CCE90AC-9167-4C6A-86A7-6F7249705319}"/>
                </a:ext>
              </a:extLst>
            </p:cNvPr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gdLst>
                <a:gd fmla="*/ 45 w 333" name="T0"/>
                <a:gd fmla="*/ 243 h 367" name="T1"/>
                <a:gd fmla="*/ 170 w 333" name="T2"/>
                <a:gd fmla="*/ 367 h 367" name="T3"/>
                <a:gd fmla="*/ 289 w 333" name="T4"/>
                <a:gd fmla="*/ 243 h 367" name="T5"/>
                <a:gd fmla="*/ 326 w 333" name="T6"/>
                <a:gd fmla="*/ 203 h 367" name="T7"/>
                <a:gd fmla="*/ 306 w 333" name="T8"/>
                <a:gd fmla="*/ 142 h 367" name="T9"/>
                <a:gd fmla="*/ 166 w 333" name="T10"/>
                <a:gd fmla="*/ 0 h 367" name="T11"/>
                <a:gd fmla="*/ 26 w 333" name="T12"/>
                <a:gd fmla="*/ 142 h 367" name="T13"/>
                <a:gd fmla="*/ 7 w 333" name="T14"/>
                <a:gd fmla="*/ 203 h 367" name="T15"/>
                <a:gd fmla="*/ 45 w 333" name="T16"/>
                <a:gd fmla="*/ 243 h 3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7" w="333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35" name="Freeform 228">
              <a:extLst>
                <a:ext uri="{FF2B5EF4-FFF2-40B4-BE49-F238E27FC236}">
                  <a16:creationId xmlns:a16="http://schemas.microsoft.com/office/drawing/2014/main" id="{1CA1244A-76F5-476F-884F-129D3E9C1A25}"/>
                </a:ext>
              </a:extLst>
            </p:cNvPr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gdLst>
                <a:gd fmla="*/ 41 w 346" name="T0"/>
                <a:gd fmla="*/ 111 h 268" name="T1"/>
                <a:gd fmla="*/ 0 w 346" name="T2"/>
                <a:gd fmla="*/ 151 h 268" name="T3"/>
                <a:gd fmla="*/ 90 w 346" name="T4"/>
                <a:gd fmla="*/ 268 h 268" name="T5"/>
                <a:gd fmla="*/ 254 w 346" name="T6"/>
                <a:gd fmla="*/ 125 h 268" name="T7"/>
                <a:gd fmla="*/ 284 w 346" name="T8"/>
                <a:gd fmla="*/ 158 h 268" name="T9"/>
                <a:gd fmla="*/ 346 w 346" name="T10"/>
                <a:gd fmla="*/ 0 h 268" name="T11"/>
                <a:gd fmla="*/ 184 w 346" name="T12"/>
                <a:gd fmla="*/ 50 h 268" name="T13"/>
                <a:gd fmla="*/ 218 w 346" name="T14"/>
                <a:gd fmla="*/ 87 h 268" name="T15"/>
                <a:gd fmla="*/ 99 w 346" name="T16"/>
                <a:gd fmla="*/ 190 h 268" name="T17"/>
                <a:gd fmla="*/ 41 w 346" name="T18"/>
                <a:gd fmla="*/ 111 h 2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8" w="346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36" name="Freeform 229">
              <a:extLst>
                <a:ext uri="{FF2B5EF4-FFF2-40B4-BE49-F238E27FC236}">
                  <a16:creationId xmlns:a16="http://schemas.microsoft.com/office/drawing/2014/main" id="{4B434B67-B7C1-4090-9284-A1598CFF9CCF}"/>
                </a:ext>
              </a:extLst>
            </p:cNvPr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gdLst>
                <a:gd fmla="*/ 407 w 527" name="T0"/>
                <a:gd fmla="*/ 0 h 443" name="T1"/>
                <a:gd fmla="*/ 294 w 527" name="T2"/>
                <a:gd fmla="*/ 190 h 443" name="T3"/>
                <a:gd fmla="*/ 280 w 527" name="T4"/>
                <a:gd fmla="*/ 105 h 443" name="T5"/>
                <a:gd fmla="*/ 295 w 527" name="T6"/>
                <a:gd fmla="*/ 77 h 443" name="T7"/>
                <a:gd fmla="*/ 263 w 527" name="T8"/>
                <a:gd fmla="*/ 44 h 443" name="T9"/>
                <a:gd fmla="*/ 230 w 527" name="T10"/>
                <a:gd fmla="*/ 77 h 443" name="T11"/>
                <a:gd fmla="*/ 246 w 527" name="T12"/>
                <a:gd fmla="*/ 105 h 443" name="T13"/>
                <a:gd fmla="*/ 232 w 527" name="T14"/>
                <a:gd fmla="*/ 189 h 443" name="T15"/>
                <a:gd fmla="*/ 120 w 527" name="T16"/>
                <a:gd fmla="*/ 0 h 443" name="T17"/>
                <a:gd fmla="*/ 2 w 527" name="T18"/>
                <a:gd fmla="*/ 125 h 443" name="T19"/>
                <a:gd fmla="*/ 0 w 527" name="T20"/>
                <a:gd fmla="*/ 125 h 443" name="T21"/>
                <a:gd fmla="*/ 0 w 527" name="T22"/>
                <a:gd fmla="*/ 402 h 443" name="T23"/>
                <a:gd fmla="*/ 1 w 527" name="T24"/>
                <a:gd fmla="*/ 402 h 443" name="T25"/>
                <a:gd fmla="*/ 263 w 527" name="T26"/>
                <a:gd fmla="*/ 443 h 443" name="T27"/>
                <a:gd fmla="*/ 526 w 527" name="T28"/>
                <a:gd fmla="*/ 402 h 443" name="T29"/>
                <a:gd fmla="*/ 527 w 527" name="T30"/>
                <a:gd fmla="*/ 402 h 443" name="T31"/>
                <a:gd fmla="*/ 527 w 527" name="T32"/>
                <a:gd fmla="*/ 125 h 443" name="T33"/>
                <a:gd fmla="*/ 525 w 527" name="T34"/>
                <a:gd fmla="*/ 125 h 443" name="T35"/>
                <a:gd fmla="*/ 407 w 527" name="T36"/>
                <a:gd fmla="*/ 0 h 44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527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37" name="Freeform 230">
              <a:extLst>
                <a:ext uri="{FF2B5EF4-FFF2-40B4-BE49-F238E27FC236}">
                  <a16:creationId xmlns:a16="http://schemas.microsoft.com/office/drawing/2014/main" id="{A6EFADA4-1B2B-4A3D-A962-7C2B6BD52C7E}"/>
                </a:ext>
              </a:extLst>
            </p:cNvPr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gdLst>
                <a:gd fmla="*/ 0 w 81" name="T0"/>
                <a:gd fmla="*/ 0 h 101" name="T1"/>
                <a:gd fmla="*/ 0 w 81" name="T2"/>
                <a:gd fmla="*/ 55 h 101" name="T3"/>
                <a:gd fmla="*/ 40 w 81" name="T4"/>
                <a:gd fmla="*/ 101 h 101" name="T5"/>
                <a:gd fmla="*/ 81 w 81" name="T6"/>
                <a:gd fmla="*/ 56 h 101" name="T7"/>
                <a:gd fmla="*/ 81 w 81" name="T8"/>
                <a:gd fmla="*/ 0 h 101" name="T9"/>
                <a:gd fmla="*/ 59 w 81" name="T10"/>
                <a:gd fmla="*/ 0 h 101" name="T11"/>
                <a:gd fmla="*/ 59 w 81" name="T12"/>
                <a:gd fmla="*/ 57 h 101" name="T13"/>
                <a:gd fmla="*/ 40 w 81" name="T14"/>
                <a:gd fmla="*/ 83 h 101" name="T15"/>
                <a:gd fmla="*/ 22 w 81" name="T16"/>
                <a:gd fmla="*/ 57 h 101" name="T17"/>
                <a:gd fmla="*/ 22 w 81" name="T18"/>
                <a:gd fmla="*/ 0 h 101" name="T19"/>
                <a:gd fmla="*/ 0 w 81" name="T20"/>
                <a:gd fmla="*/ 0 h 1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8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38" name="Freeform 231">
              <a:extLst>
                <a:ext uri="{FF2B5EF4-FFF2-40B4-BE49-F238E27FC236}">
                  <a16:creationId xmlns:a16="http://schemas.microsoft.com/office/drawing/2014/main" id="{8B5D4AD7-3C66-49AD-BC7C-A4D59CE0A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gdLst>
                <a:gd fmla="*/ 31 w 71" name="T0"/>
                <a:gd fmla="*/ 0 h 100" name="T1"/>
                <a:gd fmla="*/ 0 w 71" name="T2"/>
                <a:gd fmla="*/ 2 h 100" name="T3"/>
                <a:gd fmla="*/ 0 w 71" name="T4"/>
                <a:gd fmla="*/ 100 h 100" name="T5"/>
                <a:gd fmla="*/ 23 w 71" name="T6"/>
                <a:gd fmla="*/ 100 h 100" name="T7"/>
                <a:gd fmla="*/ 23 w 71" name="T8"/>
                <a:gd fmla="*/ 65 h 100" name="T9"/>
                <a:gd fmla="*/ 30 w 71" name="T10"/>
                <a:gd fmla="*/ 65 h 100" name="T11"/>
                <a:gd fmla="*/ 62 w 71" name="T12"/>
                <a:gd fmla="*/ 55 h 100" name="T13"/>
                <a:gd fmla="*/ 71 w 71" name="T14"/>
                <a:gd fmla="*/ 31 h 100" name="T15"/>
                <a:gd fmla="*/ 61 w 71" name="T16"/>
                <a:gd fmla="*/ 8 h 100" name="T17"/>
                <a:gd fmla="*/ 31 w 71" name="T18"/>
                <a:gd fmla="*/ 0 h 100" name="T19"/>
                <a:gd fmla="*/ 30 w 71" name="T20"/>
                <a:gd fmla="*/ 48 h 100" name="T21"/>
                <a:gd fmla="*/ 23 w 71" name="T22"/>
                <a:gd fmla="*/ 47 h 100" name="T23"/>
                <a:gd fmla="*/ 23 w 71" name="T24"/>
                <a:gd fmla="*/ 18 h 100" name="T25"/>
                <a:gd fmla="*/ 32 w 71" name="T26"/>
                <a:gd fmla="*/ 17 h 100" name="T27"/>
                <a:gd fmla="*/ 49 w 71" name="T28"/>
                <a:gd fmla="*/ 32 h 100" name="T29"/>
                <a:gd fmla="*/ 30 w 71" name="T30"/>
                <a:gd fmla="*/ 48 h 10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0" w="71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E10FE6B-E4CC-45AF-B36E-AF4D9F1A528F}"/>
              </a:ext>
            </a:extLst>
          </p:cNvPr>
          <p:cNvGrpSpPr/>
          <p:nvPr/>
        </p:nvGrpSpPr>
        <p:grpSpPr>
          <a:xfrm>
            <a:off x="1812755" y="2613428"/>
            <a:ext cx="2895546" cy="1661978"/>
            <a:chOff x="8278679" y="2045371"/>
            <a:chExt cx="2775510" cy="1661978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239C96B-ACA0-4330-AE1B-961FD042EAC7}"/>
                </a:ext>
              </a:extLst>
            </p:cNvPr>
            <p:cNvSpPr txBox="1"/>
            <p:nvPr/>
          </p:nvSpPr>
          <p:spPr bwMode="auto">
            <a:xfrm>
              <a:off x="8278681" y="2434565"/>
              <a:ext cx="2775509" cy="1280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latin typeface="+mn-ea"/>
                  <a:cs typeface="+mn-ea"/>
                </a:rPr>
                <a:t>合适的目标是员工可以跳一跳能够得着的目标，当员工经过努力之后可以达成目标，目标才会对员工有吸引力，否则，员工宁可不做，也不愿意费了很大力气而没有完成！ 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9443CB1-1FE4-4BDE-8451-5AFAA9E70EDA}"/>
                </a:ext>
              </a:extLst>
            </p:cNvPr>
            <p:cNvSpPr txBox="1"/>
            <p:nvPr/>
          </p:nvSpPr>
          <p:spPr bwMode="auto">
            <a:xfrm>
              <a:off x="8278679" y="2045371"/>
              <a:ext cx="2160856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en-US" lang="zh-CN" spc="100" sz="2000">
                  <a:latin typeface="+mn-ea"/>
                  <a:cs typeface="+mn-ea"/>
                </a:rPr>
                <a:t>实现目标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4DA5B7A-08C1-46A6-9ABE-996184D72D60}"/>
              </a:ext>
            </a:extLst>
          </p:cNvPr>
          <p:cNvGrpSpPr/>
          <p:nvPr/>
        </p:nvGrpSpPr>
        <p:grpSpPr>
          <a:xfrm>
            <a:off x="7524068" y="2613428"/>
            <a:ext cx="2947777" cy="2095810"/>
            <a:chOff x="7979282" y="4869416"/>
            <a:chExt cx="3007027" cy="209581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7802874-1569-4092-81AA-D59A4FB538DB}"/>
                </a:ext>
              </a:extLst>
            </p:cNvPr>
            <p:cNvSpPr txBox="1"/>
            <p:nvPr/>
          </p:nvSpPr>
          <p:spPr bwMode="auto">
            <a:xfrm>
              <a:off x="7979283" y="5212310"/>
              <a:ext cx="3007027" cy="1755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altLang="en-US" lang="zh-CN" sz="1200">
                  <a:latin typeface="+mn-ea"/>
                  <a:cs typeface="+mn-ea"/>
                </a:rPr>
                <a:t>管理者在和下属制定目标的时候，经常会犯一个错误，就是认为目标定的越高越好，认为目标定的高了，即便员工只完成了80%也能超出自己的预期。实际上，这种思想是有问题的，持有这种思想的管理者过分依赖目标，认为只要目标制定了，员工就会去达成。 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B075408-CBFD-4824-B5A7-49B8AD29E2FF}"/>
                </a:ext>
              </a:extLst>
            </p:cNvPr>
            <p:cNvSpPr txBox="1"/>
            <p:nvPr/>
          </p:nvSpPr>
          <p:spPr bwMode="auto">
            <a:xfrm>
              <a:off x="8686689" y="4869416"/>
              <a:ext cx="2299620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altLang="en-US" lang="zh-CN" spc="100" sz="2000">
                  <a:latin typeface="+mn-ea"/>
                  <a:cs typeface="+mn-ea"/>
                </a:rPr>
                <a:t> 制定目标</a:t>
              </a: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4BEBC80E-A2F6-4C20-9CD9-B1CE5DA63BEC}"/>
              </a:ext>
            </a:extLst>
          </p:cNvPr>
          <p:cNvSpPr txBox="1"/>
          <p:nvPr/>
        </p:nvSpPr>
        <p:spPr>
          <a:xfrm>
            <a:off x="744632" y="5764154"/>
            <a:ext cx="10795328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pc="100" sz="1400">
                <a:solidFill>
                  <a:prstClr val="black">
                    <a:lumMod val="50000"/>
                    <a:lumOff val="50000"/>
                  </a:prstClr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</a:defRPr>
            </a:lvl1pPr>
          </a:lstStyle>
          <a:p>
            <a:r>
              <a:rPr altLang="en-US" lang="zh-CN" sz="160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目标要看的见，够得着，才能成为一个有效的目标，才会形成动力，帮助人们获得自己想要的结果。</a:t>
            </a:r>
          </a:p>
        </p:txBody>
      </p:sp>
    </p:spTree>
    <p:extLst>
      <p:ext uri="{BB962C8B-B14F-4D97-AF65-F5344CB8AC3E}">
        <p14:creationId val="1954239019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58A087-4A6D-4852-B2E5-A37D30005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300" t="4824"/>
          <a:stretch>
            <a:fillRect/>
          </a:stretch>
        </p:blipFill>
        <p:spPr>
          <a:xfrm>
            <a:off x="0" y="970761"/>
            <a:ext cx="5419090" cy="4762066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FC25E05-E5A7-437C-B624-9EAC8ED2752C}"/>
              </a:ext>
            </a:extLst>
          </p:cNvPr>
          <p:cNvSpPr/>
          <p:nvPr/>
        </p:nvSpPr>
        <p:spPr>
          <a:xfrm>
            <a:off x="1235879" y="2732034"/>
            <a:ext cx="2947332" cy="1239520"/>
          </a:xfrm>
          <a:prstGeom prst="roundRect">
            <a:avLst/>
          </a:prstGeom>
          <a:solidFill>
            <a:srgbClr val="134E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MH_Others_1">
            <a:extLst>
              <a:ext uri="{FF2B5EF4-FFF2-40B4-BE49-F238E27FC236}">
                <a16:creationId xmlns:a16="http://schemas.microsoft.com/office/drawing/2014/main" id="{BB27D9E5-4850-42D4-A626-ED3B584E78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29400" y="2843962"/>
            <a:ext cx="2160290" cy="1005840"/>
          </a:xfrm>
          <a:prstGeom prst="rect">
            <a:avLst/>
          </a:prstGeom>
          <a:noFill/>
        </p:spPr>
        <p:txBody>
          <a:bodyPr anchor="t" anchorCtr="0" bIns="0" lIns="0" rIns="0" rtlCol="0" tIns="0" vert="horz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8" name="流程图: 离页连接符 17">
            <a:extLst>
              <a:ext uri="{FF2B5EF4-FFF2-40B4-BE49-F238E27FC236}">
                <a16:creationId xmlns:a16="http://schemas.microsoft.com/office/drawing/2014/main" id="{BAACC9E4-EBD3-407B-B2CD-4EB29EEB41BC}"/>
              </a:ext>
            </a:extLst>
          </p:cNvPr>
          <p:cNvSpPr/>
          <p:nvPr/>
        </p:nvSpPr>
        <p:spPr>
          <a:xfrm>
            <a:off x="5812611" y="1546768"/>
            <a:ext cx="769482" cy="720156"/>
          </a:xfrm>
          <a:prstGeom prst="flowChartOffpageConnector">
            <a:avLst/>
          </a:pr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rtlCol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9" name="流程图: 离页连接符 18">
            <a:extLst>
              <a:ext uri="{FF2B5EF4-FFF2-40B4-BE49-F238E27FC236}">
                <a16:creationId xmlns:a16="http://schemas.microsoft.com/office/drawing/2014/main" id="{BB959031-D565-4B08-903A-20F20B1A6DF4}"/>
              </a:ext>
            </a:extLst>
          </p:cNvPr>
          <p:cNvSpPr/>
          <p:nvPr/>
        </p:nvSpPr>
        <p:spPr>
          <a:xfrm>
            <a:off x="5812611" y="2562768"/>
            <a:ext cx="769482" cy="720156"/>
          </a:xfrm>
          <a:prstGeom prst="flowChartOffpageConnector">
            <a:avLst/>
          </a:pr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rtlCol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0" name="流程图: 离页连接符 19">
            <a:extLst>
              <a:ext uri="{FF2B5EF4-FFF2-40B4-BE49-F238E27FC236}">
                <a16:creationId xmlns:a16="http://schemas.microsoft.com/office/drawing/2014/main" id="{949FFC89-F8C2-49C9-BD0A-E7849E3A9AB3}"/>
              </a:ext>
            </a:extLst>
          </p:cNvPr>
          <p:cNvSpPr/>
          <p:nvPr/>
        </p:nvSpPr>
        <p:spPr>
          <a:xfrm>
            <a:off x="5812611" y="3578768"/>
            <a:ext cx="769482" cy="720156"/>
          </a:xfrm>
          <a:prstGeom prst="flowChartOffpageConnector">
            <a:avLst/>
          </a:pr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rtlCol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1" name="流程图: 离页连接符 20">
            <a:extLst>
              <a:ext uri="{FF2B5EF4-FFF2-40B4-BE49-F238E27FC236}">
                <a16:creationId xmlns:a16="http://schemas.microsoft.com/office/drawing/2014/main" id="{532B3A5B-9932-4A9B-BF55-2C154944B81C}"/>
              </a:ext>
            </a:extLst>
          </p:cNvPr>
          <p:cNvSpPr/>
          <p:nvPr/>
        </p:nvSpPr>
        <p:spPr>
          <a:xfrm>
            <a:off x="5812611" y="4594768"/>
            <a:ext cx="769482" cy="720156"/>
          </a:xfrm>
          <a:prstGeom prst="flowChartOffpageConnector">
            <a:avLst/>
          </a:pr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rtlCol="0"/>
          <a:lstStyle/>
          <a:p>
            <a:pPr algn="ctr"/>
            <a:r>
              <a:rPr altLang="zh-CN" lang="en-US" sz="36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AEF5B1A-5B0F-4DC5-A076-5B8FCEF3C80C}"/>
              </a:ext>
            </a:extLst>
          </p:cNvPr>
          <p:cNvCxnSpPr/>
          <p:nvPr/>
        </p:nvCxnSpPr>
        <p:spPr>
          <a:xfrm>
            <a:off x="6721793" y="212722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AE41D52-ADA1-4328-AF42-DDF76D458CB2}"/>
              </a:ext>
            </a:extLst>
          </p:cNvPr>
          <p:cNvCxnSpPr/>
          <p:nvPr/>
        </p:nvCxnSpPr>
        <p:spPr>
          <a:xfrm>
            <a:off x="6721793" y="314322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DAA432C-D681-462C-ACED-1770179A3E95}"/>
              </a:ext>
            </a:extLst>
          </p:cNvPr>
          <p:cNvCxnSpPr/>
          <p:nvPr/>
        </p:nvCxnSpPr>
        <p:spPr>
          <a:xfrm>
            <a:off x="6721793" y="5175221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494B7B7-69AD-4284-A270-6A7D72C6048B}"/>
              </a:ext>
            </a:extLst>
          </p:cNvPr>
          <p:cNvCxnSpPr/>
          <p:nvPr/>
        </p:nvCxnSpPr>
        <p:spPr>
          <a:xfrm>
            <a:off x="6721793" y="4184621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19E06553-3E49-419F-852E-E7A475C241E4}"/>
              </a:ext>
            </a:extLst>
          </p:cNvPr>
          <p:cNvSpPr txBox="1"/>
          <p:nvPr/>
        </p:nvSpPr>
        <p:spPr>
          <a:xfrm>
            <a:off x="6849940" y="1495679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目标管理概述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5705BEE-78AD-47E0-B440-A3F6D7C3BE0A}"/>
              </a:ext>
            </a:extLst>
          </p:cNvPr>
          <p:cNvSpPr txBox="1"/>
          <p:nvPr/>
        </p:nvSpPr>
        <p:spPr>
          <a:xfrm>
            <a:off x="6849940" y="2524663"/>
            <a:ext cx="3027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smart 管理原则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47DBDFF-59E5-4E73-8EBE-5F687443B888}"/>
              </a:ext>
            </a:extLst>
          </p:cNvPr>
          <p:cNvSpPr txBox="1"/>
          <p:nvPr/>
        </p:nvSpPr>
        <p:spPr>
          <a:xfrm>
            <a:off x="6849940" y="3540665"/>
            <a:ext cx="4653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smart 管理的应用与案例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F66A40-D830-4EA6-9067-EF1A36CB0A62}"/>
              </a:ext>
            </a:extLst>
          </p:cNvPr>
          <p:cNvSpPr txBox="1"/>
          <p:nvPr/>
        </p:nvSpPr>
        <p:spPr>
          <a:xfrm>
            <a:off x="6849938" y="4556663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smart 管理的意义</a:t>
            </a:r>
          </a:p>
        </p:txBody>
      </p:sp>
    </p:spTree>
    <p:extLst>
      <p:ext uri="{BB962C8B-B14F-4D97-AF65-F5344CB8AC3E}">
        <p14:creationId val="291963121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7"/>
      <p:bldP grpId="0" spid="18"/>
      <p:bldP grpId="0" spid="19"/>
      <p:bldP grpId="0" spid="20"/>
      <p:bldP grpId="0" spid="21"/>
      <p:bldP grpId="0" spid="26"/>
      <p:bldP grpId="0" spid="27"/>
      <p:bldP grpId="0" spid="28"/>
      <p:bldP grpId="0" spid="2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2743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美国假日酒店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BCE15BC-30DD-40AF-978E-C66F2546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557" l="29883" r="28261" t="4577"/>
          <a:stretch>
            <a:fillRect/>
          </a:stretch>
        </p:blipFill>
        <p:spPr>
          <a:xfrm>
            <a:off x="1435261" y="1964362"/>
            <a:ext cx="2241765" cy="470598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DC5AEB5B-75AF-4DD4-A9E4-99DA265CBEF5}"/>
              </a:ext>
            </a:extLst>
          </p:cNvPr>
          <p:cNvSpPr/>
          <p:nvPr/>
        </p:nvSpPr>
        <p:spPr>
          <a:xfrm>
            <a:off x="4720799" y="2602019"/>
            <a:ext cx="6668690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-285750" marL="285750">
              <a:buFont charset="2" panose="05000000000000000000" pitchFamily="2" typeface="Wingdings"/>
              <a:buChar char="l"/>
            </a:pPr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凯蒙斯·威尔逊 先生于1952年创建第一个假日酒店，不到20年间，他就把假日酒店开到了1000家，遍布全美国高速公路可以通达的每个地方，并走向全世界，从而使假日酒店集团成为世界上第一家达到10亿美元规模的酒店集团。 </a:t>
            </a:r>
          </a:p>
          <a:p>
            <a:pPr algn="just" indent="-285750" marL="285750">
              <a:buFont charset="2" panose="05000000000000000000" pitchFamily="2" typeface="Wingdings"/>
              <a:buChar char="l"/>
            </a:pPr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后来公司的业务范围扩展，将原定的“旅馆业务”，扩大为“旅行业务”。为了执行这些任务，酒店曾经购买了一家大的汽车公司和一家轮船公司。但是后来，又没有能力经营和管理好这些企业，到1978年不得不放弃了这些业务。</a:t>
            </a:r>
          </a:p>
          <a:p>
            <a:pPr algn="just" indent="-285750" marL="285750">
              <a:buFont charset="2" panose="05000000000000000000" pitchFamily="2" typeface="Wingdings"/>
              <a:buChar char="l"/>
            </a:pPr>
            <a:r>
              <a:rPr altLang="en-US" b="1" 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1998年8月，BASS公司和国际假日酒店集团签署协议，并于1990年完成收购。 BASS公司为假日酒店集团制定了公司发展全球性品牌的战略新方针，而后假日酒店加强并调整市场的推广，同时扩大自己的酒店种类和服务种类。 </a:t>
            </a:r>
          </a:p>
        </p:txBody>
      </p:sp>
    </p:spTree>
    <p:extLst>
      <p:ext uri="{BB962C8B-B14F-4D97-AF65-F5344CB8AC3E}">
        <p14:creationId val="1502170094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902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Attainable 原则告诉我们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ABFB13-30B7-4253-AD30-CE444A5334E3}"/>
              </a:ext>
            </a:extLst>
          </p:cNvPr>
          <p:cNvSpPr/>
          <p:nvPr/>
        </p:nvSpPr>
        <p:spPr>
          <a:xfrm>
            <a:off x="553270" y="1385054"/>
            <a:ext cx="1100983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目标要根据企业和自身的资源特长来制定，不要把业务范围和目标范围规定的太窄或者太宽，一定要切合实际，具有可实现性。</a:t>
            </a:r>
          </a:p>
        </p:txBody>
      </p:sp>
      <p:sp>
        <p:nvSpPr>
          <p:cNvPr id="31" name="圆角矩形 1">
            <a:extLst>
              <a:ext uri="{FF2B5EF4-FFF2-40B4-BE49-F238E27FC236}">
                <a16:creationId xmlns:a16="http://schemas.microsoft.com/office/drawing/2014/main" id="{C8F21782-4BB9-4F05-B5C4-FC7049657809}"/>
              </a:ext>
            </a:extLst>
          </p:cNvPr>
          <p:cNvSpPr/>
          <p:nvPr/>
        </p:nvSpPr>
        <p:spPr>
          <a:xfrm>
            <a:off x="6373726" y="3312529"/>
            <a:ext cx="2963248" cy="2330571"/>
          </a:xfrm>
          <a:prstGeom prst="roundRect">
            <a:avLst>
              <a:gd fmla="val 7330" name="adj"/>
            </a:avLst>
          </a:prstGeom>
          <a:noFill/>
          <a:ln algn="ctr" cap="flat" cmpd="sng" w="15875">
            <a:solidFill>
              <a:sysClr lastClr="FFFFFF" val="window">
                <a:lumMod val="50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cs typeface="+mn-ea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25D481-E58A-488C-A384-79A0C3175CF8}"/>
              </a:ext>
            </a:extLst>
          </p:cNvPr>
          <p:cNvGrpSpPr/>
          <p:nvPr/>
        </p:nvGrpSpPr>
        <p:grpSpPr>
          <a:xfrm>
            <a:off x="7047598" y="2853806"/>
            <a:ext cx="1615504" cy="917446"/>
            <a:chOff x="5288248" y="2008854"/>
            <a:chExt cx="1615504" cy="917446"/>
          </a:xfrm>
        </p:grpSpPr>
        <p:sp>
          <p:nvSpPr>
            <p:cNvPr id="33" name="任意多边形 2">
              <a:extLst>
                <a:ext uri="{FF2B5EF4-FFF2-40B4-BE49-F238E27FC236}">
                  <a16:creationId xmlns:a16="http://schemas.microsoft.com/office/drawing/2014/main" id="{91066D49-A7EC-4C8E-8A9A-5371BBF74E76}"/>
                </a:ext>
              </a:extLst>
            </p:cNvPr>
            <p:cNvSpPr/>
            <p:nvPr/>
          </p:nvSpPr>
          <p:spPr bwMode="auto">
            <a:xfrm rot="10800000">
              <a:off x="5328459" y="2008854"/>
              <a:ext cx="1535084" cy="917446"/>
            </a:xfrm>
            <a:custGeom>
              <a:gdLst>
                <a:gd fmla="*/ 2225875 w 2774157" name="connsiteX0"/>
                <a:gd fmla="*/ 1657981 h 1657981" name="connsiteY0"/>
                <a:gd fmla="*/ 1767511 w 2774157" name="connsiteX1"/>
                <a:gd fmla="*/ 1657981 h 1657981" name="connsiteY1"/>
                <a:gd fmla="*/ 1463992 w 2774157" name="connsiteX2"/>
                <a:gd fmla="*/ 1657981 h 1657981" name="connsiteY2"/>
                <a:gd fmla="*/ 1309146 w 2774157" name="connsiteX3"/>
                <a:gd fmla="*/ 1657981 h 1657981" name="connsiteY3"/>
                <a:gd fmla="*/ 1005628 w 2774157" name="connsiteX4"/>
                <a:gd fmla="*/ 1657981 h 1657981" name="connsiteY4"/>
                <a:gd fmla="*/ 547263 w 2774157" name="connsiteX5"/>
                <a:gd fmla="*/ 1657981 h 1657981" name="connsiteY5"/>
                <a:gd fmla="*/ 400329 w 2774157" name="connsiteX6"/>
                <a:gd fmla="*/ 1573585 h 1657981" name="connsiteY6"/>
                <a:gd fmla="*/ 19388 w 2774157" name="connsiteX7"/>
                <a:gd fmla="*/ 913387 h 1657981" name="connsiteY7"/>
                <a:gd fmla="*/ 19388 w 2774157" name="connsiteX8"/>
                <a:gd fmla="*/ 744594 h 1657981" name="connsiteY8"/>
                <a:gd fmla="*/ 400329 w 2774157" name="connsiteX9"/>
                <a:gd fmla="*/ 84397 h 1657981" name="connsiteY9"/>
                <a:gd fmla="*/ 547263 w 2774157" name="connsiteX10"/>
                <a:gd fmla="*/ 0 h 1657981" name="connsiteY10"/>
                <a:gd fmla="*/ 987726 w 2774157" name="connsiteX11"/>
                <a:gd fmla="*/ 0 h 1657981" name="connsiteY11"/>
                <a:gd fmla="*/ 1005628 w 2774157" name="connsiteX12"/>
                <a:gd fmla="*/ 0 h 1657981" name="connsiteY12"/>
                <a:gd fmla="*/ 1061571 w 2774157" name="connsiteX13"/>
                <a:gd fmla="*/ 0 h 1657981" name="connsiteY13"/>
                <a:gd fmla="*/ 1123139 w 2774157" name="connsiteX14"/>
                <a:gd fmla="*/ 0 h 1657981" name="connsiteY14"/>
                <a:gd fmla="*/ 1139739 w 2774157" name="connsiteX15"/>
                <a:gd fmla="*/ 0 h 1657981" name="connsiteY15"/>
                <a:gd fmla="*/ 1213910 w 2774157" name="connsiteX16"/>
                <a:gd fmla="*/ 0 h 1657981" name="connsiteY16"/>
                <a:gd fmla="*/ 1257109 w 2774157" name="connsiteX17"/>
                <a:gd fmla="*/ 0 h 1657981" name="connsiteY17"/>
                <a:gd fmla="*/ 1268968 w 2774157" name="connsiteX18"/>
                <a:gd fmla="*/ 0 h 1657981" name="connsiteY18"/>
                <a:gd fmla="*/ 1309146 w 2774157" name="connsiteX19"/>
                <a:gd fmla="*/ 0 h 1657981" name="connsiteY19"/>
                <a:gd fmla="*/ 1358854 w 2774157" name="connsiteX20"/>
                <a:gd fmla="*/ 0 h 1657981" name="connsiteY20"/>
                <a:gd fmla="*/ 1446091 w 2774157" name="connsiteX21"/>
                <a:gd fmla="*/ 0 h 1657981" name="connsiteY21"/>
                <a:gd fmla="*/ 1463992 w 2774157" name="connsiteX22"/>
                <a:gd fmla="*/ 0 h 1657981" name="connsiteY22"/>
                <a:gd fmla="*/ 1519936 w 2774157" name="connsiteX23"/>
                <a:gd fmla="*/ 0 h 1657981" name="connsiteY23"/>
                <a:gd fmla="*/ 1581504 w 2774157" name="connsiteX24"/>
                <a:gd fmla="*/ 0 h 1657981" name="connsiteY24"/>
                <a:gd fmla="*/ 1598103 w 2774157" name="connsiteX25"/>
                <a:gd fmla="*/ 0 h 1657981" name="connsiteY25"/>
                <a:gd fmla="*/ 1672275 w 2774157" name="connsiteX26"/>
                <a:gd fmla="*/ 0 h 1657981" name="connsiteY26"/>
                <a:gd fmla="*/ 1715473 w 2774157" name="connsiteX27"/>
                <a:gd fmla="*/ 0 h 1657981" name="connsiteY27"/>
                <a:gd fmla="*/ 1727333 w 2774157" name="connsiteX28"/>
                <a:gd fmla="*/ 0 h 1657981" name="connsiteY28"/>
                <a:gd fmla="*/ 1755606 w 2774157" name="connsiteX29"/>
                <a:gd fmla="*/ 0 h 1657981" name="connsiteY29"/>
                <a:gd fmla="*/ 1766023 w 2774157" name="connsiteX30"/>
                <a:gd fmla="*/ 0 h 1657981" name="connsiteY30"/>
                <a:gd fmla="*/ 1767511 w 2774157" name="connsiteX31"/>
                <a:gd fmla="*/ 0 h 1657981" name="connsiteY31"/>
                <a:gd fmla="*/ 1817218 w 2774157" name="connsiteX32"/>
                <a:gd fmla="*/ 0 h 1657981" name="connsiteY32"/>
                <a:gd fmla="*/ 2225875 w 2774157" name="connsiteX33"/>
                <a:gd fmla="*/ 0 h 1657981" name="connsiteY33"/>
                <a:gd fmla="*/ 2372809 w 2774157" name="connsiteX34"/>
                <a:gd fmla="*/ 84397 h 1657981" name="connsiteY34"/>
                <a:gd fmla="*/ 2753750 w 2774157" name="connsiteX35"/>
                <a:gd fmla="*/ 744594 h 1657981" name="connsiteY35"/>
                <a:gd fmla="*/ 2753750 w 2774157" name="connsiteX36"/>
                <a:gd fmla="*/ 913387 h 1657981" name="connsiteY36"/>
                <a:gd fmla="*/ 2372809 w 2774157" name="connsiteX37"/>
                <a:gd fmla="*/ 1573585 h 1657981" name="connsiteY37"/>
                <a:gd fmla="*/ 2225875 w 2774157" name="connsiteX38"/>
                <a:gd fmla="*/ 1657981 h 1657981" name="connsiteY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b="b" l="l" r="r" t="t"/>
              <a:pathLst>
                <a:path h="1657981" w="2774157">
                  <a:moveTo>
                    <a:pt x="2225875" y="1657981"/>
                  </a:moveTo>
                  <a:lnTo>
                    <a:pt x="1767511" y="1657981"/>
                  </a:lnTo>
                  <a:lnTo>
                    <a:pt x="1463992" y="1657981"/>
                  </a:lnTo>
                  <a:lnTo>
                    <a:pt x="1309146" y="1657981"/>
                  </a:lnTo>
                  <a:lnTo>
                    <a:pt x="1005628" y="1657981"/>
                  </a:lnTo>
                  <a:lnTo>
                    <a:pt x="547263" y="1657981"/>
                  </a:lnTo>
                  <a:cubicBezTo>
                    <a:pt x="494204" y="1657981"/>
                    <a:pt x="427539" y="1619867"/>
                    <a:pt x="400329" y="1573585"/>
                  </a:cubicBezTo>
                  <a:cubicBezTo>
                    <a:pt x="19388" y="913387"/>
                    <a:pt x="19388" y="913387"/>
                    <a:pt x="19388" y="913387"/>
                  </a:cubicBezTo>
                  <a:cubicBezTo>
                    <a:pt x="-6462" y="867105"/>
                    <a:pt x="-6462" y="790876"/>
                    <a:pt x="19388" y="744594"/>
                  </a:cubicBezTo>
                  <a:cubicBezTo>
                    <a:pt x="400329" y="84397"/>
                    <a:pt x="400329" y="84397"/>
                    <a:pt x="400329" y="84397"/>
                  </a:cubicBezTo>
                  <a:cubicBezTo>
                    <a:pt x="427539" y="38115"/>
                    <a:pt x="494204" y="0"/>
                    <a:pt x="547263" y="0"/>
                  </a:cubicBezTo>
                  <a:cubicBezTo>
                    <a:pt x="737734" y="0"/>
                    <a:pt x="880587" y="0"/>
                    <a:pt x="987726" y="0"/>
                  </a:cubicBezTo>
                  <a:lnTo>
                    <a:pt x="1005628" y="0"/>
                  </a:lnTo>
                  <a:lnTo>
                    <a:pt x="1061571" y="0"/>
                  </a:lnTo>
                  <a:cubicBezTo>
                    <a:pt x="1084078" y="0"/>
                    <a:pt x="1104539" y="0"/>
                    <a:pt x="1123139" y="0"/>
                  </a:cubicBezTo>
                  <a:lnTo>
                    <a:pt x="1139739" y="0"/>
                  </a:lnTo>
                  <a:lnTo>
                    <a:pt x="1213910" y="0"/>
                  </a:lnTo>
                  <a:lnTo>
                    <a:pt x="1257109" y="0"/>
                  </a:lnTo>
                  <a:lnTo>
                    <a:pt x="1268968" y="0"/>
                  </a:lnTo>
                  <a:cubicBezTo>
                    <a:pt x="1309146" y="0"/>
                    <a:pt x="1309146" y="0"/>
                    <a:pt x="1309146" y="0"/>
                  </a:cubicBezTo>
                  <a:lnTo>
                    <a:pt x="1358854" y="0"/>
                  </a:lnTo>
                  <a:cubicBezTo>
                    <a:pt x="1390289" y="0"/>
                    <a:pt x="1419306" y="0"/>
                    <a:pt x="1446091" y="0"/>
                  </a:cubicBezTo>
                  <a:lnTo>
                    <a:pt x="1463992" y="0"/>
                  </a:lnTo>
                  <a:lnTo>
                    <a:pt x="1519936" y="0"/>
                  </a:lnTo>
                  <a:lnTo>
                    <a:pt x="1581504" y="0"/>
                  </a:lnTo>
                  <a:lnTo>
                    <a:pt x="1598103" y="0"/>
                  </a:lnTo>
                  <a:lnTo>
                    <a:pt x="1672275" y="0"/>
                  </a:lnTo>
                  <a:lnTo>
                    <a:pt x="1715473" y="0"/>
                  </a:lnTo>
                  <a:lnTo>
                    <a:pt x="1727333" y="0"/>
                  </a:lnTo>
                  <a:lnTo>
                    <a:pt x="1755606" y="0"/>
                  </a:lnTo>
                  <a:lnTo>
                    <a:pt x="1766023" y="0"/>
                  </a:lnTo>
                  <a:lnTo>
                    <a:pt x="1767511" y="0"/>
                  </a:lnTo>
                  <a:lnTo>
                    <a:pt x="1817218" y="0"/>
                  </a:lnTo>
                  <a:cubicBezTo>
                    <a:pt x="2225875" y="0"/>
                    <a:pt x="2225875" y="0"/>
                    <a:pt x="2225875" y="0"/>
                  </a:cubicBezTo>
                  <a:cubicBezTo>
                    <a:pt x="2280295" y="0"/>
                    <a:pt x="2345599" y="38115"/>
                    <a:pt x="2372809" y="84397"/>
                  </a:cubicBezTo>
                  <a:cubicBezTo>
                    <a:pt x="2753750" y="744594"/>
                    <a:pt x="2753750" y="744594"/>
                    <a:pt x="2753750" y="744594"/>
                  </a:cubicBezTo>
                  <a:cubicBezTo>
                    <a:pt x="2780960" y="790876"/>
                    <a:pt x="2780960" y="867105"/>
                    <a:pt x="2753750" y="913387"/>
                  </a:cubicBezTo>
                  <a:cubicBezTo>
                    <a:pt x="2372809" y="1573585"/>
                    <a:pt x="2372809" y="1573585"/>
                    <a:pt x="2372809" y="1573585"/>
                  </a:cubicBezTo>
                  <a:cubicBezTo>
                    <a:pt x="2345599" y="1619867"/>
                    <a:pt x="2280295" y="1657981"/>
                    <a:pt x="2225875" y="1657981"/>
                  </a:cubicBez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algn="ctr" cap="flat" cmpd="sng" w="15875">
              <a:solidFill>
                <a:sysClr lastClr="FFFFFF" val="window">
                  <a:lumMod val="50000"/>
                </a:sysClr>
              </a:solidFill>
              <a:prstDash val="solid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20EDC7B-E2A5-497C-8115-6C4DF0704770}"/>
                </a:ext>
              </a:extLst>
            </p:cNvPr>
            <p:cNvSpPr/>
            <p:nvPr/>
          </p:nvSpPr>
          <p:spPr>
            <a:xfrm>
              <a:off x="5288248" y="2424393"/>
              <a:ext cx="86368" cy="86368"/>
            </a:xfrm>
            <a:prstGeom prst="ellipse">
              <a:avLst/>
            </a:prstGeom>
            <a:solidFill>
              <a:srgbClr val="F6F6F8"/>
            </a:solidFill>
            <a:ln algn="ctr" cap="flat" cmpd="sng" w="15875">
              <a:solidFill>
                <a:sysClr lastClr="FFFFFF" val="window">
                  <a:lumMod val="50000"/>
                </a:sysClr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cs typeface="+mn-ea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8912E48-63D3-45DF-B117-430FE6B5456D}"/>
                </a:ext>
              </a:extLst>
            </p:cNvPr>
            <p:cNvSpPr/>
            <p:nvPr/>
          </p:nvSpPr>
          <p:spPr>
            <a:xfrm>
              <a:off x="6817384" y="2424393"/>
              <a:ext cx="86368" cy="86368"/>
            </a:xfrm>
            <a:prstGeom prst="ellipse">
              <a:avLst/>
            </a:prstGeom>
            <a:solidFill>
              <a:srgbClr val="F6F6F8"/>
            </a:solidFill>
            <a:ln algn="ctr" cap="flat" cmpd="sng" w="15875">
              <a:solidFill>
                <a:sysClr lastClr="FFFFFF" val="window">
                  <a:lumMod val="50000"/>
                </a:sysClr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cs typeface="+mn-ea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DF198E89-2EFD-4D03-A1C2-C73A80CE2974}"/>
              </a:ext>
            </a:extLst>
          </p:cNvPr>
          <p:cNvSpPr txBox="1"/>
          <p:nvPr/>
        </p:nvSpPr>
        <p:spPr>
          <a:xfrm>
            <a:off x="7590121" y="2859377"/>
            <a:ext cx="530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34E6C"/>
                </a:solidFill>
                <a:effectLst>
                  <a:reflection algn="bl" blurRad="6350" dir="5400000" endPos="35000" rotWithShape="0" stA="40000" sy="-100000"/>
                </a:effectLst>
                <a:latin charset="0" panose="020b0806030902050204" pitchFamily="34" typeface="Impact"/>
                <a:cs typeface="+mn-ea"/>
              </a:rPr>
              <a:t>02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C80DD1D-8AA1-4221-8E82-24130252490F}"/>
              </a:ext>
            </a:extLst>
          </p:cNvPr>
          <p:cNvSpPr txBox="1"/>
          <p:nvPr/>
        </p:nvSpPr>
        <p:spPr>
          <a:xfrm>
            <a:off x="7335510" y="3373077"/>
            <a:ext cx="10396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prstClr val="white">
                    <a:lumMod val="50000"/>
                  </a:prstClr>
                </a:solidFill>
                <a:latin charset="0" panose="020b0502020202020204" pitchFamily="34" typeface="ITC Avant Garde Std Bk"/>
                <a:cs typeface="+mn-ea"/>
              </a:rPr>
              <a:t>OPTION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83BEDAF-B653-432D-8B5A-88B64BD316CE}"/>
              </a:ext>
            </a:extLst>
          </p:cNvPr>
          <p:cNvGrpSpPr/>
          <p:nvPr/>
        </p:nvGrpSpPr>
        <p:grpSpPr>
          <a:xfrm>
            <a:off x="6652170" y="4123836"/>
            <a:ext cx="2406357" cy="1347040"/>
            <a:chOff x="4892820" y="3278884"/>
            <a:chExt cx="2406357" cy="134704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8999EDE-6023-4A2B-98D3-969DAD1AB0F1}"/>
                </a:ext>
              </a:extLst>
            </p:cNvPr>
            <p:cNvSpPr txBox="1"/>
            <p:nvPr/>
          </p:nvSpPr>
          <p:spPr bwMode="auto">
            <a:xfrm>
              <a:off x="4892820" y="3593205"/>
              <a:ext cx="2406357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defRPr>
              </a:lvl1pPr>
            </a:lstStyle>
            <a:p>
              <a:pPr lvl="0"/>
              <a:r>
                <a:rPr altLang="en-US" kern="0" lang="zh-CN">
                  <a:solidFill>
                    <a:schemeClr val="tx1"/>
                  </a:solidFill>
                  <a:latin typeface="+mn-ea"/>
                  <a:ea typeface="+mn-ea"/>
                  <a:cs typeface="+mn-ea"/>
                </a:rPr>
                <a:t>既要使工作内容饱满，也要具有可达性。可以制定出跳起来“摘桃”的目标，不能制定出跳起来“摘星星”的目标。 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2B77643-7B7E-4B5A-B8DC-4DA2DDBF0D1C}"/>
                </a:ext>
              </a:extLst>
            </p:cNvPr>
            <p:cNvSpPr txBox="1"/>
            <p:nvPr/>
          </p:nvSpPr>
          <p:spPr bwMode="auto">
            <a:xfrm>
              <a:off x="5134599" y="3278884"/>
              <a:ext cx="1922797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pc="100" sz="2000">
                  <a:solidFill>
                    <a:schemeClr val="accent1"/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defRPr>
              </a:lvl1pPr>
            </a:lstStyle>
            <a:p>
              <a:pPr lvl="0"/>
              <a:r>
                <a:rPr altLang="en-US" kern="0" lang="zh-CN">
                  <a:solidFill>
                    <a:schemeClr val="tx1"/>
                  </a:solidFill>
                  <a:latin typeface="+mn-ea"/>
                  <a:ea typeface="+mn-ea"/>
                  <a:cs typeface="+mn-ea"/>
                </a:rPr>
                <a:t>启示二</a:t>
              </a:r>
            </a:p>
          </p:txBody>
        </p:sp>
      </p:grpSp>
      <p:sp>
        <p:nvSpPr>
          <p:cNvPr id="41" name="圆角矩形 17">
            <a:extLst>
              <a:ext uri="{FF2B5EF4-FFF2-40B4-BE49-F238E27FC236}">
                <a16:creationId xmlns:a16="http://schemas.microsoft.com/office/drawing/2014/main" id="{1AB5D681-AFBE-4B74-B825-676B5A23A9FB}"/>
              </a:ext>
            </a:extLst>
          </p:cNvPr>
          <p:cNvSpPr/>
          <p:nvPr/>
        </p:nvSpPr>
        <p:spPr>
          <a:xfrm>
            <a:off x="3008226" y="3312529"/>
            <a:ext cx="2963248" cy="2330571"/>
          </a:xfrm>
          <a:prstGeom prst="roundRect">
            <a:avLst>
              <a:gd fmla="val 7330" name="adj"/>
            </a:avLst>
          </a:prstGeom>
          <a:noFill/>
          <a:ln algn="ctr" cap="flat" cmpd="sng" w="15875">
            <a:solidFill>
              <a:sysClr lastClr="FFFFFF" val="window">
                <a:lumMod val="50000"/>
              </a:sysClr>
            </a:solidFill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cs typeface="+mn-ea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90A231F-ABC0-4981-ACC1-0C70CDFF17D9}"/>
              </a:ext>
            </a:extLst>
          </p:cNvPr>
          <p:cNvGrpSpPr/>
          <p:nvPr/>
        </p:nvGrpSpPr>
        <p:grpSpPr>
          <a:xfrm>
            <a:off x="3682098" y="2853806"/>
            <a:ext cx="1615504" cy="917446"/>
            <a:chOff x="1922748" y="2008854"/>
            <a:chExt cx="1615504" cy="917446"/>
          </a:xfrm>
        </p:grpSpPr>
        <p:sp>
          <p:nvSpPr>
            <p:cNvPr id="43" name="任意多边形 18">
              <a:extLst>
                <a:ext uri="{FF2B5EF4-FFF2-40B4-BE49-F238E27FC236}">
                  <a16:creationId xmlns:a16="http://schemas.microsoft.com/office/drawing/2014/main" id="{14385FE7-2B93-429A-A590-CCA70204BCE6}"/>
                </a:ext>
              </a:extLst>
            </p:cNvPr>
            <p:cNvSpPr/>
            <p:nvPr/>
          </p:nvSpPr>
          <p:spPr bwMode="auto">
            <a:xfrm rot="10800000">
              <a:off x="1962959" y="2008854"/>
              <a:ext cx="1535084" cy="917446"/>
            </a:xfrm>
            <a:custGeom>
              <a:gdLst>
                <a:gd fmla="*/ 2225875 w 2774157" name="connsiteX0"/>
                <a:gd fmla="*/ 1657981 h 1657981" name="connsiteY0"/>
                <a:gd fmla="*/ 1767511 w 2774157" name="connsiteX1"/>
                <a:gd fmla="*/ 1657981 h 1657981" name="connsiteY1"/>
                <a:gd fmla="*/ 1463992 w 2774157" name="connsiteX2"/>
                <a:gd fmla="*/ 1657981 h 1657981" name="connsiteY2"/>
                <a:gd fmla="*/ 1309146 w 2774157" name="connsiteX3"/>
                <a:gd fmla="*/ 1657981 h 1657981" name="connsiteY3"/>
                <a:gd fmla="*/ 1005628 w 2774157" name="connsiteX4"/>
                <a:gd fmla="*/ 1657981 h 1657981" name="connsiteY4"/>
                <a:gd fmla="*/ 547263 w 2774157" name="connsiteX5"/>
                <a:gd fmla="*/ 1657981 h 1657981" name="connsiteY5"/>
                <a:gd fmla="*/ 400329 w 2774157" name="connsiteX6"/>
                <a:gd fmla="*/ 1573585 h 1657981" name="connsiteY6"/>
                <a:gd fmla="*/ 19388 w 2774157" name="connsiteX7"/>
                <a:gd fmla="*/ 913387 h 1657981" name="connsiteY7"/>
                <a:gd fmla="*/ 19388 w 2774157" name="connsiteX8"/>
                <a:gd fmla="*/ 744594 h 1657981" name="connsiteY8"/>
                <a:gd fmla="*/ 400329 w 2774157" name="connsiteX9"/>
                <a:gd fmla="*/ 84397 h 1657981" name="connsiteY9"/>
                <a:gd fmla="*/ 547263 w 2774157" name="connsiteX10"/>
                <a:gd fmla="*/ 0 h 1657981" name="connsiteY10"/>
                <a:gd fmla="*/ 987726 w 2774157" name="connsiteX11"/>
                <a:gd fmla="*/ 0 h 1657981" name="connsiteY11"/>
                <a:gd fmla="*/ 1005628 w 2774157" name="connsiteX12"/>
                <a:gd fmla="*/ 0 h 1657981" name="connsiteY12"/>
                <a:gd fmla="*/ 1061571 w 2774157" name="connsiteX13"/>
                <a:gd fmla="*/ 0 h 1657981" name="connsiteY13"/>
                <a:gd fmla="*/ 1123139 w 2774157" name="connsiteX14"/>
                <a:gd fmla="*/ 0 h 1657981" name="connsiteY14"/>
                <a:gd fmla="*/ 1139739 w 2774157" name="connsiteX15"/>
                <a:gd fmla="*/ 0 h 1657981" name="connsiteY15"/>
                <a:gd fmla="*/ 1213910 w 2774157" name="connsiteX16"/>
                <a:gd fmla="*/ 0 h 1657981" name="connsiteY16"/>
                <a:gd fmla="*/ 1257109 w 2774157" name="connsiteX17"/>
                <a:gd fmla="*/ 0 h 1657981" name="connsiteY17"/>
                <a:gd fmla="*/ 1268968 w 2774157" name="connsiteX18"/>
                <a:gd fmla="*/ 0 h 1657981" name="connsiteY18"/>
                <a:gd fmla="*/ 1309146 w 2774157" name="connsiteX19"/>
                <a:gd fmla="*/ 0 h 1657981" name="connsiteY19"/>
                <a:gd fmla="*/ 1358854 w 2774157" name="connsiteX20"/>
                <a:gd fmla="*/ 0 h 1657981" name="connsiteY20"/>
                <a:gd fmla="*/ 1446091 w 2774157" name="connsiteX21"/>
                <a:gd fmla="*/ 0 h 1657981" name="connsiteY21"/>
                <a:gd fmla="*/ 1463992 w 2774157" name="connsiteX22"/>
                <a:gd fmla="*/ 0 h 1657981" name="connsiteY22"/>
                <a:gd fmla="*/ 1519936 w 2774157" name="connsiteX23"/>
                <a:gd fmla="*/ 0 h 1657981" name="connsiteY23"/>
                <a:gd fmla="*/ 1581504 w 2774157" name="connsiteX24"/>
                <a:gd fmla="*/ 0 h 1657981" name="connsiteY24"/>
                <a:gd fmla="*/ 1598103 w 2774157" name="connsiteX25"/>
                <a:gd fmla="*/ 0 h 1657981" name="connsiteY25"/>
                <a:gd fmla="*/ 1672275 w 2774157" name="connsiteX26"/>
                <a:gd fmla="*/ 0 h 1657981" name="connsiteY26"/>
                <a:gd fmla="*/ 1715473 w 2774157" name="connsiteX27"/>
                <a:gd fmla="*/ 0 h 1657981" name="connsiteY27"/>
                <a:gd fmla="*/ 1727333 w 2774157" name="connsiteX28"/>
                <a:gd fmla="*/ 0 h 1657981" name="connsiteY28"/>
                <a:gd fmla="*/ 1755606 w 2774157" name="connsiteX29"/>
                <a:gd fmla="*/ 0 h 1657981" name="connsiteY29"/>
                <a:gd fmla="*/ 1766023 w 2774157" name="connsiteX30"/>
                <a:gd fmla="*/ 0 h 1657981" name="connsiteY30"/>
                <a:gd fmla="*/ 1767511 w 2774157" name="connsiteX31"/>
                <a:gd fmla="*/ 0 h 1657981" name="connsiteY31"/>
                <a:gd fmla="*/ 1817218 w 2774157" name="connsiteX32"/>
                <a:gd fmla="*/ 0 h 1657981" name="connsiteY32"/>
                <a:gd fmla="*/ 2225875 w 2774157" name="connsiteX33"/>
                <a:gd fmla="*/ 0 h 1657981" name="connsiteY33"/>
                <a:gd fmla="*/ 2372809 w 2774157" name="connsiteX34"/>
                <a:gd fmla="*/ 84397 h 1657981" name="connsiteY34"/>
                <a:gd fmla="*/ 2753750 w 2774157" name="connsiteX35"/>
                <a:gd fmla="*/ 744594 h 1657981" name="connsiteY35"/>
                <a:gd fmla="*/ 2753750 w 2774157" name="connsiteX36"/>
                <a:gd fmla="*/ 913387 h 1657981" name="connsiteY36"/>
                <a:gd fmla="*/ 2372809 w 2774157" name="connsiteX37"/>
                <a:gd fmla="*/ 1573585 h 1657981" name="connsiteY37"/>
                <a:gd fmla="*/ 2225875 w 2774157" name="connsiteX38"/>
                <a:gd fmla="*/ 1657981 h 1657981" name="connsiteY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b="b" l="l" r="r" t="t"/>
              <a:pathLst>
                <a:path h="1657981" w="2774157">
                  <a:moveTo>
                    <a:pt x="2225875" y="1657981"/>
                  </a:moveTo>
                  <a:lnTo>
                    <a:pt x="1767511" y="1657981"/>
                  </a:lnTo>
                  <a:lnTo>
                    <a:pt x="1463992" y="1657981"/>
                  </a:lnTo>
                  <a:lnTo>
                    <a:pt x="1309146" y="1657981"/>
                  </a:lnTo>
                  <a:lnTo>
                    <a:pt x="1005628" y="1657981"/>
                  </a:lnTo>
                  <a:lnTo>
                    <a:pt x="547263" y="1657981"/>
                  </a:lnTo>
                  <a:cubicBezTo>
                    <a:pt x="494204" y="1657981"/>
                    <a:pt x="427539" y="1619867"/>
                    <a:pt x="400329" y="1573585"/>
                  </a:cubicBezTo>
                  <a:cubicBezTo>
                    <a:pt x="19388" y="913387"/>
                    <a:pt x="19388" y="913387"/>
                    <a:pt x="19388" y="913387"/>
                  </a:cubicBezTo>
                  <a:cubicBezTo>
                    <a:pt x="-6462" y="867105"/>
                    <a:pt x="-6462" y="790876"/>
                    <a:pt x="19388" y="744594"/>
                  </a:cubicBezTo>
                  <a:cubicBezTo>
                    <a:pt x="400329" y="84397"/>
                    <a:pt x="400329" y="84397"/>
                    <a:pt x="400329" y="84397"/>
                  </a:cubicBezTo>
                  <a:cubicBezTo>
                    <a:pt x="427539" y="38115"/>
                    <a:pt x="494204" y="0"/>
                    <a:pt x="547263" y="0"/>
                  </a:cubicBezTo>
                  <a:cubicBezTo>
                    <a:pt x="737734" y="0"/>
                    <a:pt x="880587" y="0"/>
                    <a:pt x="987726" y="0"/>
                  </a:cubicBezTo>
                  <a:lnTo>
                    <a:pt x="1005628" y="0"/>
                  </a:lnTo>
                  <a:lnTo>
                    <a:pt x="1061571" y="0"/>
                  </a:lnTo>
                  <a:cubicBezTo>
                    <a:pt x="1084078" y="0"/>
                    <a:pt x="1104539" y="0"/>
                    <a:pt x="1123139" y="0"/>
                  </a:cubicBezTo>
                  <a:lnTo>
                    <a:pt x="1139739" y="0"/>
                  </a:lnTo>
                  <a:lnTo>
                    <a:pt x="1213910" y="0"/>
                  </a:lnTo>
                  <a:lnTo>
                    <a:pt x="1257109" y="0"/>
                  </a:lnTo>
                  <a:lnTo>
                    <a:pt x="1268968" y="0"/>
                  </a:lnTo>
                  <a:cubicBezTo>
                    <a:pt x="1309146" y="0"/>
                    <a:pt x="1309146" y="0"/>
                    <a:pt x="1309146" y="0"/>
                  </a:cubicBezTo>
                  <a:lnTo>
                    <a:pt x="1358854" y="0"/>
                  </a:lnTo>
                  <a:cubicBezTo>
                    <a:pt x="1390289" y="0"/>
                    <a:pt x="1419306" y="0"/>
                    <a:pt x="1446091" y="0"/>
                  </a:cubicBezTo>
                  <a:lnTo>
                    <a:pt x="1463992" y="0"/>
                  </a:lnTo>
                  <a:lnTo>
                    <a:pt x="1519936" y="0"/>
                  </a:lnTo>
                  <a:lnTo>
                    <a:pt x="1581504" y="0"/>
                  </a:lnTo>
                  <a:lnTo>
                    <a:pt x="1598103" y="0"/>
                  </a:lnTo>
                  <a:lnTo>
                    <a:pt x="1672275" y="0"/>
                  </a:lnTo>
                  <a:lnTo>
                    <a:pt x="1715473" y="0"/>
                  </a:lnTo>
                  <a:lnTo>
                    <a:pt x="1727333" y="0"/>
                  </a:lnTo>
                  <a:lnTo>
                    <a:pt x="1755606" y="0"/>
                  </a:lnTo>
                  <a:lnTo>
                    <a:pt x="1766023" y="0"/>
                  </a:lnTo>
                  <a:lnTo>
                    <a:pt x="1767511" y="0"/>
                  </a:lnTo>
                  <a:lnTo>
                    <a:pt x="1817218" y="0"/>
                  </a:lnTo>
                  <a:cubicBezTo>
                    <a:pt x="2225875" y="0"/>
                    <a:pt x="2225875" y="0"/>
                    <a:pt x="2225875" y="0"/>
                  </a:cubicBezTo>
                  <a:cubicBezTo>
                    <a:pt x="2280295" y="0"/>
                    <a:pt x="2345599" y="38115"/>
                    <a:pt x="2372809" y="84397"/>
                  </a:cubicBezTo>
                  <a:cubicBezTo>
                    <a:pt x="2753750" y="744594"/>
                    <a:pt x="2753750" y="744594"/>
                    <a:pt x="2753750" y="744594"/>
                  </a:cubicBezTo>
                  <a:cubicBezTo>
                    <a:pt x="2780960" y="790876"/>
                    <a:pt x="2780960" y="867105"/>
                    <a:pt x="2753750" y="913387"/>
                  </a:cubicBezTo>
                  <a:cubicBezTo>
                    <a:pt x="2372809" y="1573585"/>
                    <a:pt x="2372809" y="1573585"/>
                    <a:pt x="2372809" y="1573585"/>
                  </a:cubicBezTo>
                  <a:cubicBezTo>
                    <a:pt x="2345599" y="1619867"/>
                    <a:pt x="2280295" y="1657981"/>
                    <a:pt x="2225875" y="1657981"/>
                  </a:cubicBezTo>
                  <a:close/>
                </a:path>
              </a:pathLst>
            </a:custGeom>
            <a:gradFill>
              <a:gsLst>
                <a:gs pos="50000">
                  <a:srgbClr val="F6F6F6"/>
                </a:gs>
                <a:gs pos="50000">
                  <a:srgbClr val="FDFDFD"/>
                </a:gs>
              </a:gsLst>
              <a:lin ang="5400000" scaled="0"/>
            </a:gradFill>
            <a:ln algn="ctr" cap="flat" cmpd="sng" w="15875">
              <a:solidFill>
                <a:sysClr lastClr="FFFFFF" val="window">
                  <a:lumMod val="50000"/>
                </a:sysClr>
              </a:solidFill>
              <a:prstDash val="solid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E0D28DB-E84D-42D1-A0F6-C11DC6081BB5}"/>
                </a:ext>
              </a:extLst>
            </p:cNvPr>
            <p:cNvSpPr/>
            <p:nvPr/>
          </p:nvSpPr>
          <p:spPr>
            <a:xfrm>
              <a:off x="1922748" y="2424393"/>
              <a:ext cx="86368" cy="86368"/>
            </a:xfrm>
            <a:prstGeom prst="ellipse">
              <a:avLst/>
            </a:prstGeom>
            <a:solidFill>
              <a:srgbClr val="F6F6F8"/>
            </a:solidFill>
            <a:ln algn="ctr" cap="flat" cmpd="sng" w="15875">
              <a:solidFill>
                <a:sysClr lastClr="FFFFFF" val="window">
                  <a:lumMod val="50000"/>
                </a:sysClr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cs typeface="+mn-ea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83B8026-4B7E-4236-B326-6161FA4A108A}"/>
                </a:ext>
              </a:extLst>
            </p:cNvPr>
            <p:cNvSpPr/>
            <p:nvPr/>
          </p:nvSpPr>
          <p:spPr>
            <a:xfrm>
              <a:off x="3451884" y="2424393"/>
              <a:ext cx="86368" cy="86368"/>
            </a:xfrm>
            <a:prstGeom prst="ellipse">
              <a:avLst/>
            </a:prstGeom>
            <a:solidFill>
              <a:srgbClr val="F6F6F8"/>
            </a:solidFill>
            <a:ln algn="ctr" cap="flat" cmpd="sng" w="15875">
              <a:solidFill>
                <a:sysClr lastClr="FFFFFF" val="window">
                  <a:lumMod val="50000"/>
                </a:sysClr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cs typeface="+mn-ea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6FD7218A-6204-43A0-B848-9D466BE414E1}"/>
              </a:ext>
            </a:extLst>
          </p:cNvPr>
          <p:cNvSpPr txBox="1"/>
          <p:nvPr/>
        </p:nvSpPr>
        <p:spPr>
          <a:xfrm>
            <a:off x="4248733" y="2859377"/>
            <a:ext cx="48223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134E6C"/>
                </a:solidFill>
                <a:effectLst>
                  <a:reflection algn="bl" blurRad="6350" dir="5400000" endPos="35000" rotWithShape="0" stA="40000" sy="-100000"/>
                </a:effectLst>
                <a:latin charset="0" panose="020b0806030902050204" pitchFamily="34" typeface="Impact"/>
                <a:cs typeface="+mn-ea"/>
              </a:rPr>
              <a:t>01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3B4E7B4-28C4-4249-A379-117A9220DC61}"/>
              </a:ext>
            </a:extLst>
          </p:cNvPr>
          <p:cNvSpPr txBox="1"/>
          <p:nvPr/>
        </p:nvSpPr>
        <p:spPr>
          <a:xfrm>
            <a:off x="3970010" y="3373077"/>
            <a:ext cx="10396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prstClr val="white">
                    <a:lumMod val="50000"/>
                  </a:prstClr>
                </a:solidFill>
                <a:latin charset="0" panose="020b0502020202020204" pitchFamily="34" typeface="ITC Avant Garde Std Bk"/>
                <a:cs typeface="+mn-ea"/>
              </a:rPr>
              <a:t>OPTION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CE40580-D44A-4403-9A74-4DCF4F68A016}"/>
              </a:ext>
            </a:extLst>
          </p:cNvPr>
          <p:cNvGrpSpPr/>
          <p:nvPr/>
        </p:nvGrpSpPr>
        <p:grpSpPr>
          <a:xfrm>
            <a:off x="3286670" y="4123836"/>
            <a:ext cx="2406357" cy="1347040"/>
            <a:chOff x="1527320" y="3278884"/>
            <a:chExt cx="2406357" cy="1347040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7E31734-E8BE-4CEE-BBFD-9D47BB5BE355}"/>
                </a:ext>
              </a:extLst>
            </p:cNvPr>
            <p:cNvSpPr txBox="1"/>
            <p:nvPr/>
          </p:nvSpPr>
          <p:spPr bwMode="auto">
            <a:xfrm>
              <a:off x="1527320" y="3593205"/>
              <a:ext cx="2406357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charset="-122" panose="02000000000000000000" pitchFamily="2" typeface="方正正纤黑简体"/>
                  <a:ea charset="-122" panose="02000000000000000000" pitchFamily="2" typeface="方正正纤黑简体"/>
                </a:defRPr>
              </a:lvl1pPr>
            </a:lstStyle>
            <a:p>
              <a:pPr lvl="0"/>
              <a:r>
                <a:rPr altLang="en-US" kern="0" lang="zh-CN">
                  <a:solidFill>
                    <a:schemeClr val="tx1"/>
                  </a:solidFill>
                  <a:latin typeface="+mn-ea"/>
                  <a:ea typeface="+mn-ea"/>
                  <a:cs typeface="+mn-ea"/>
                </a:rPr>
                <a:t>目标是要能够被执行人所接受的，目标设置要坚持员工参与、上下左右沟通，使拟定的工作目标在组织及个人之间达成一致。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BF95D1C-1390-4062-A79F-DDAE5C0D1E8B}"/>
                </a:ext>
              </a:extLst>
            </p:cNvPr>
            <p:cNvSpPr txBox="1"/>
            <p:nvPr/>
          </p:nvSpPr>
          <p:spPr bwMode="auto">
            <a:xfrm>
              <a:off x="1769100" y="3278884"/>
              <a:ext cx="1922797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pc="100" sz="2000">
                  <a:solidFill>
                    <a:schemeClr val="accent1"/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defRPr>
              </a:lvl1pPr>
            </a:lstStyle>
            <a:p>
              <a:pPr lvl="0"/>
              <a:r>
                <a:rPr altLang="en-US" kern="0" lang="zh-CN">
                  <a:solidFill>
                    <a:schemeClr val="tx1"/>
                  </a:solidFill>
                  <a:latin typeface="+mn-ea"/>
                  <a:ea typeface="+mn-ea"/>
                  <a:cs typeface="+mn-ea"/>
                </a:rPr>
                <a:t>启示一</a:t>
              </a:r>
            </a:p>
          </p:txBody>
        </p:sp>
      </p:grpSp>
    </p:spTree>
    <p:extLst>
      <p:ext uri="{BB962C8B-B14F-4D97-AF65-F5344CB8AC3E}">
        <p14:creationId val="517663412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60000"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id="3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8"/>
      <p:bldP grpId="0" spid="31"/>
      <p:bldP grpId="0" spid="36"/>
      <p:bldP grpId="0" spid="37"/>
      <p:bldP grpId="0" spid="41"/>
      <p:bldP grpId="0" spid="46"/>
      <p:bldP grpId="0" spid="4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+mn-lt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22860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石匠的故事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ABFB13-30B7-4253-AD30-CE444A5334E3}"/>
              </a:ext>
            </a:extLst>
          </p:cNvPr>
          <p:cNvSpPr/>
          <p:nvPr/>
        </p:nvSpPr>
        <p:spPr>
          <a:xfrm>
            <a:off x="553270" y="1385054"/>
            <a:ext cx="11009839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有个人经过一个建筑工地，问那里的石匠们在干什么？</a:t>
            </a:r>
          </a:p>
          <a:p>
            <a:pPr indent="-285750" marL="285750">
              <a:spcBef>
                <a:spcPct val="50000"/>
              </a:spcBef>
              <a:buClr>
                <a:srgbClr val="134E6C"/>
              </a:buClr>
              <a:buFont charset="2" panose="05000000000000000000" pitchFamily="2" typeface="Wingdings"/>
              <a:buChar char="n"/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三个石匠有三个不同的回答：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34C3C4E-4792-43D9-AE45-CD896276C78B}"/>
              </a:ext>
            </a:extLst>
          </p:cNvPr>
          <p:cNvGrpSpPr/>
          <p:nvPr/>
        </p:nvGrpSpPr>
        <p:grpSpPr>
          <a:xfrm>
            <a:off x="718567" y="2983886"/>
            <a:ext cx="3217882" cy="2876255"/>
            <a:chOff x="718567" y="2983886"/>
            <a:chExt cx="3217882" cy="287625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BD3E561-3B32-4D26-9E07-CAF10F272074}"/>
                </a:ext>
              </a:extLst>
            </p:cNvPr>
            <p:cNvGrpSpPr/>
            <p:nvPr/>
          </p:nvGrpSpPr>
          <p:grpSpPr>
            <a:xfrm>
              <a:off x="718567" y="3077751"/>
              <a:ext cx="3217882" cy="2782390"/>
              <a:chOff x="718567" y="3077751"/>
              <a:chExt cx="3217882" cy="2782390"/>
            </a:xfrm>
          </p:grpSpPr>
          <p:sp>
            <p:nvSpPr>
              <p:cNvPr id="53" name="îşlïḋê">
                <a:extLst>
                  <a:ext uri="{FF2B5EF4-FFF2-40B4-BE49-F238E27FC236}">
                    <a16:creationId xmlns:a16="http://schemas.microsoft.com/office/drawing/2014/main" id="{EF75DD40-2CF6-4E0F-9735-1CE267DC2F39}"/>
                  </a:ext>
                </a:extLst>
              </p:cNvPr>
              <p:cNvSpPr/>
              <p:nvPr/>
            </p:nvSpPr>
            <p:spPr>
              <a:xfrm>
                <a:off x="731838" y="3077751"/>
                <a:ext cx="3204609" cy="2782390"/>
              </a:xfrm>
              <a:prstGeom prst="snip1Rect">
                <a:avLst>
                  <a:gd fmla="val 29383" name="adj"/>
                </a:avLst>
              </a:prstGeom>
              <a:solidFill>
                <a:schemeClr val="bg1"/>
              </a:solidFill>
              <a:ln w="3175">
                <a:solidFill>
                  <a:srgbClr val="134E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4" name="îṧḻíḑê">
                <a:extLst>
                  <a:ext uri="{FF2B5EF4-FFF2-40B4-BE49-F238E27FC236}">
                    <a16:creationId xmlns:a16="http://schemas.microsoft.com/office/drawing/2014/main" id="{7D604328-39E9-4042-818B-53E698C19A1C}"/>
                  </a:ext>
                </a:extLst>
              </p:cNvPr>
              <p:cNvSpPr/>
              <p:nvPr/>
            </p:nvSpPr>
            <p:spPr>
              <a:xfrm>
                <a:off x="718567" y="5751748"/>
                <a:ext cx="3217882" cy="108393"/>
              </a:xfrm>
              <a:prstGeom prst="rect">
                <a:avLst/>
              </a:prstGeom>
              <a:solidFill>
                <a:srgbClr val="134E6C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5" name="íšļídê">
                <a:extLst>
                  <a:ext uri="{FF2B5EF4-FFF2-40B4-BE49-F238E27FC236}">
                    <a16:creationId xmlns:a16="http://schemas.microsoft.com/office/drawing/2014/main" id="{331D4B45-2489-452B-8EDF-014DB3019786}"/>
                  </a:ext>
                </a:extLst>
              </p:cNvPr>
              <p:cNvSpPr/>
              <p:nvPr/>
            </p:nvSpPr>
            <p:spPr bwMode="auto">
              <a:xfrm>
                <a:off x="3302908" y="3077751"/>
                <a:ext cx="633540" cy="633540"/>
              </a:xfrm>
              <a:custGeom>
                <a:gdLst>
                  <a:gd fmla="*/ 608 w 608" name="T0"/>
                  <a:gd fmla="*/ 0 h 608" name="T1"/>
                  <a:gd fmla="*/ 0 w 608" name="T2"/>
                  <a:gd fmla="*/ 0 h 608" name="T3"/>
                  <a:gd fmla="*/ 608 w 608" name="T4"/>
                  <a:gd fmla="*/ 608 h 608" name="T5"/>
                  <a:gd fmla="*/ 608 w 608" name="T6"/>
                  <a:gd fmla="*/ 0 h 60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8" w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134E6C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t" anchorCtr="0" bIns="46800" compatLnSpc="1" lIns="90000" rIns="90000" tIns="46800" vert="horz" wrap="none">
                <a:prstTxWarp prst="textNoShape">
                  <a:avLst/>
                </a:prstTxWarp>
                <a:normAutofit/>
              </a:bodyPr>
              <a:lstStyle/>
              <a:p>
                <a:pPr algn="r" lvl="0"/>
                <a:r>
                  <a:rPr altLang="ko-KR" b="1" lang="en-US" sz="2800">
                    <a:solidFill>
                      <a:schemeClr val="bg1"/>
                    </a:solidFill>
                    <a:cs typeface="+mn-ea"/>
                  </a:rPr>
                  <a:t>1</a:t>
                </a: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18C8B80-F9BA-433C-92F4-BC39DDAB3667}"/>
                </a:ext>
              </a:extLst>
            </p:cNvPr>
            <p:cNvSpPr/>
            <p:nvPr/>
          </p:nvSpPr>
          <p:spPr>
            <a:xfrm>
              <a:off x="724469" y="3918238"/>
              <a:ext cx="306082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“我在做养家糊口的事，混口饭吃。”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7903DDD-D4D4-4288-A97F-49E83D209FAD}"/>
                </a:ext>
              </a:extLst>
            </p:cNvPr>
            <p:cNvSpPr/>
            <p:nvPr/>
          </p:nvSpPr>
          <p:spPr>
            <a:xfrm>
              <a:off x="1445913" y="2983886"/>
              <a:ext cx="1434455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石匠一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2E629B3-734E-4C01-9B28-4FBCFD685B16}"/>
                </a:ext>
              </a:extLst>
            </p:cNvPr>
            <p:cNvSpPr/>
            <p:nvPr/>
          </p:nvSpPr>
          <p:spPr>
            <a:xfrm>
              <a:off x="880496" y="4615161"/>
              <a:ext cx="298457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短期目标导向的人，只考虑自己的生理需求，没有大的抱负；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8AF0805-BA07-4A46-B1B5-623D8A4146DC}"/>
                </a:ext>
              </a:extLst>
            </p:cNvPr>
            <p:cNvSpPr/>
            <p:nvPr/>
          </p:nvSpPr>
          <p:spPr>
            <a:xfrm>
              <a:off x="850473" y="3607198"/>
              <a:ext cx="63354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回答：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91957B0-35E7-4249-9C81-6351D3F7EC89}"/>
                </a:ext>
              </a:extLst>
            </p:cNvPr>
            <p:cNvSpPr/>
            <p:nvPr/>
          </p:nvSpPr>
          <p:spPr>
            <a:xfrm>
              <a:off x="850473" y="4299945"/>
              <a:ext cx="63354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评价：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FFAF90E-27EE-4EA7-A81A-A905BE45C515}"/>
              </a:ext>
            </a:extLst>
          </p:cNvPr>
          <p:cNvGrpSpPr/>
          <p:nvPr/>
        </p:nvGrpSpPr>
        <p:grpSpPr>
          <a:xfrm>
            <a:off x="4462228" y="2983886"/>
            <a:ext cx="3242713" cy="2876255"/>
            <a:chOff x="4462228" y="2983886"/>
            <a:chExt cx="3242713" cy="287625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B55B84BF-E884-41E5-96C3-D041A501C9B5}"/>
                </a:ext>
              </a:extLst>
            </p:cNvPr>
            <p:cNvGrpSpPr/>
            <p:nvPr/>
          </p:nvGrpSpPr>
          <p:grpSpPr>
            <a:xfrm>
              <a:off x="4487059" y="3077751"/>
              <a:ext cx="3217882" cy="2782390"/>
              <a:chOff x="4133788" y="3077751"/>
              <a:chExt cx="3217882" cy="2782390"/>
            </a:xfrm>
          </p:grpSpPr>
          <p:sp>
            <p:nvSpPr>
              <p:cNvPr id="63" name="ïṡliḍé">
                <a:extLst>
                  <a:ext uri="{FF2B5EF4-FFF2-40B4-BE49-F238E27FC236}">
                    <a16:creationId xmlns:a16="http://schemas.microsoft.com/office/drawing/2014/main" id="{8A4A8B92-EACC-4E8C-A638-4A957745D2F5}"/>
                  </a:ext>
                </a:extLst>
              </p:cNvPr>
              <p:cNvSpPr/>
              <p:nvPr/>
            </p:nvSpPr>
            <p:spPr>
              <a:xfrm>
                <a:off x="4147059" y="3077751"/>
                <a:ext cx="3204609" cy="2782390"/>
              </a:xfrm>
              <a:prstGeom prst="snip1Rect">
                <a:avLst>
                  <a:gd fmla="val 29383" name="adj"/>
                </a:avLst>
              </a:prstGeom>
              <a:solidFill>
                <a:schemeClr val="bg1"/>
              </a:solidFill>
              <a:ln w="3175">
                <a:solidFill>
                  <a:srgbClr val="134E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4" name="ïṩļiḓé">
                <a:extLst>
                  <a:ext uri="{FF2B5EF4-FFF2-40B4-BE49-F238E27FC236}">
                    <a16:creationId xmlns:a16="http://schemas.microsoft.com/office/drawing/2014/main" id="{F9C101D3-E87D-4FF0-A025-F995E26166CF}"/>
                  </a:ext>
                </a:extLst>
              </p:cNvPr>
              <p:cNvSpPr/>
              <p:nvPr/>
            </p:nvSpPr>
            <p:spPr>
              <a:xfrm>
                <a:off x="4133788" y="5751748"/>
                <a:ext cx="3217882" cy="108393"/>
              </a:xfrm>
              <a:prstGeom prst="rect">
                <a:avLst/>
              </a:prstGeom>
              <a:solidFill>
                <a:srgbClr val="134E6C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t" anchorCtr="0" bIns="60960" compatLnSpc="1" lIns="121920" rIns="121920" tIns="6096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pPr algn="r"/>
                <a:endParaRPr b="1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5" name="îṥ1îḑê">
                <a:extLst>
                  <a:ext uri="{FF2B5EF4-FFF2-40B4-BE49-F238E27FC236}">
                    <a16:creationId xmlns:a16="http://schemas.microsoft.com/office/drawing/2014/main" id="{5A7E79D4-6E15-4D6B-8700-B35434991692}"/>
                  </a:ext>
                </a:extLst>
              </p:cNvPr>
              <p:cNvSpPr/>
              <p:nvPr/>
            </p:nvSpPr>
            <p:spPr bwMode="auto">
              <a:xfrm>
                <a:off x="6718129" y="3077751"/>
                <a:ext cx="633540" cy="633540"/>
              </a:xfrm>
              <a:custGeom>
                <a:gdLst>
                  <a:gd fmla="*/ 608 w 608" name="T0"/>
                  <a:gd fmla="*/ 0 h 608" name="T1"/>
                  <a:gd fmla="*/ 0 w 608" name="T2"/>
                  <a:gd fmla="*/ 0 h 608" name="T3"/>
                  <a:gd fmla="*/ 608 w 608" name="T4"/>
                  <a:gd fmla="*/ 608 h 608" name="T5"/>
                  <a:gd fmla="*/ 608 w 608" name="T6"/>
                  <a:gd fmla="*/ 0 h 60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8" w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134E6C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t" anchorCtr="0" bIns="46800" compatLnSpc="1" lIns="90000" rIns="90000" tIns="46800" vert="horz" wrap="none">
                <a:prstTxWarp prst="textNoShape">
                  <a:avLst/>
                </a:prstTxWarp>
                <a:normAutofit/>
              </a:bodyPr>
              <a:lstStyle/>
              <a:p>
                <a:pPr algn="r"/>
                <a:r>
                  <a:rPr altLang="zh-CN" b="1" lang="en-US" sz="2800">
                    <a:solidFill>
                      <a:schemeClr val="bg1"/>
                    </a:solidFill>
                    <a:cs typeface="+mn-ea"/>
                  </a:rPr>
                  <a:t>2</a:t>
                </a:r>
              </a:p>
            </p:txBody>
          </p:sp>
        </p:grp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EDEF150-1AAD-4B43-8A4A-F108D09B9EE9}"/>
                </a:ext>
              </a:extLst>
            </p:cNvPr>
            <p:cNvSpPr/>
            <p:nvPr/>
          </p:nvSpPr>
          <p:spPr>
            <a:xfrm>
              <a:off x="4462228" y="3918238"/>
              <a:ext cx="306082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“我在做整个国家最出色的石匠工作。”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FA70F7D-15AA-4C0E-B205-4445D405BFAB}"/>
                </a:ext>
              </a:extLst>
            </p:cNvPr>
            <p:cNvSpPr/>
            <p:nvPr/>
          </p:nvSpPr>
          <p:spPr>
            <a:xfrm>
              <a:off x="5221772" y="2983886"/>
              <a:ext cx="1434455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石匠二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AA84AA4-BDA8-4FC6-B1A8-4BF130EF7967}"/>
                </a:ext>
              </a:extLst>
            </p:cNvPr>
            <p:cNvSpPr/>
            <p:nvPr/>
          </p:nvSpPr>
          <p:spPr>
            <a:xfrm>
              <a:off x="4618255" y="4615161"/>
              <a:ext cx="2984574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职能思维导向的人，做工作时只考虑本职工作，只考虑自己要成为什么样的人，很少考虑组织的要求；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4D80634-E4B6-4BF2-9B2E-EB3CD8755F54}"/>
                </a:ext>
              </a:extLst>
            </p:cNvPr>
            <p:cNvSpPr/>
            <p:nvPr/>
          </p:nvSpPr>
          <p:spPr>
            <a:xfrm>
              <a:off x="4588232" y="3607198"/>
              <a:ext cx="63354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回答：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C5E5F26-6D13-44A3-AD09-90CF699E8CD9}"/>
                </a:ext>
              </a:extLst>
            </p:cNvPr>
            <p:cNvSpPr/>
            <p:nvPr/>
          </p:nvSpPr>
          <p:spPr>
            <a:xfrm>
              <a:off x="4588232" y="4299945"/>
              <a:ext cx="63354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评价：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AC7E9E7-6AEE-44F4-850A-C87B799569D4}"/>
              </a:ext>
            </a:extLst>
          </p:cNvPr>
          <p:cNvGrpSpPr/>
          <p:nvPr/>
        </p:nvGrpSpPr>
        <p:grpSpPr>
          <a:xfrm>
            <a:off x="8180717" y="2983886"/>
            <a:ext cx="3255983" cy="2876255"/>
            <a:chOff x="8180717" y="2983886"/>
            <a:chExt cx="3255983" cy="2876255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2F2C09A8-A700-4622-BEBD-322757C80B3E}"/>
                </a:ext>
              </a:extLst>
            </p:cNvPr>
            <p:cNvGrpSpPr/>
            <p:nvPr/>
          </p:nvGrpSpPr>
          <p:grpSpPr>
            <a:xfrm>
              <a:off x="8218818" y="3077751"/>
              <a:ext cx="3217882" cy="2782390"/>
              <a:chOff x="7048499" y="3077751"/>
              <a:chExt cx="3217882" cy="2782390"/>
            </a:xfrm>
          </p:grpSpPr>
          <p:sp>
            <p:nvSpPr>
              <p:cNvPr id="73" name="îşļïḓê">
                <a:extLst>
                  <a:ext uri="{FF2B5EF4-FFF2-40B4-BE49-F238E27FC236}">
                    <a16:creationId xmlns:a16="http://schemas.microsoft.com/office/drawing/2014/main" id="{00256681-AD1D-4BAA-B8BB-AB9DFA67D21B}"/>
                  </a:ext>
                </a:extLst>
              </p:cNvPr>
              <p:cNvSpPr/>
              <p:nvPr/>
            </p:nvSpPr>
            <p:spPr>
              <a:xfrm>
                <a:off x="7048500" y="3077751"/>
                <a:ext cx="3204609" cy="2782390"/>
              </a:xfrm>
              <a:prstGeom prst="snip1Rect">
                <a:avLst>
                  <a:gd fmla="val 29383" name="adj"/>
                </a:avLst>
              </a:prstGeom>
              <a:solidFill>
                <a:schemeClr val="bg1"/>
              </a:solidFill>
              <a:ln w="3175">
                <a:solidFill>
                  <a:srgbClr val="134E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74" name="ï$1íḍè">
                <a:extLst>
                  <a:ext uri="{FF2B5EF4-FFF2-40B4-BE49-F238E27FC236}">
                    <a16:creationId xmlns:a16="http://schemas.microsoft.com/office/drawing/2014/main" id="{2D579C4D-C9CE-412C-A631-B209B4F07B37}"/>
                  </a:ext>
                </a:extLst>
              </p:cNvPr>
              <p:cNvSpPr/>
              <p:nvPr/>
            </p:nvSpPr>
            <p:spPr>
              <a:xfrm>
                <a:off x="7048499" y="5751748"/>
                <a:ext cx="3217882" cy="108393"/>
              </a:xfrm>
              <a:prstGeom prst="rect">
                <a:avLst/>
              </a:prstGeom>
              <a:solidFill>
                <a:srgbClr val="134E6C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75" name="iSļíďê">
                <a:extLst>
                  <a:ext uri="{FF2B5EF4-FFF2-40B4-BE49-F238E27FC236}">
                    <a16:creationId xmlns:a16="http://schemas.microsoft.com/office/drawing/2014/main" id="{3745850D-4C03-43E9-BACA-D3B4C0517C6B}"/>
                  </a:ext>
                </a:extLst>
              </p:cNvPr>
              <p:cNvSpPr/>
              <p:nvPr/>
            </p:nvSpPr>
            <p:spPr bwMode="auto">
              <a:xfrm>
                <a:off x="9632841" y="3077751"/>
                <a:ext cx="633540" cy="633540"/>
              </a:xfrm>
              <a:custGeom>
                <a:gdLst>
                  <a:gd fmla="*/ 608 w 608" name="T0"/>
                  <a:gd fmla="*/ 0 h 608" name="T1"/>
                  <a:gd fmla="*/ 0 w 608" name="T2"/>
                  <a:gd fmla="*/ 0 h 608" name="T3"/>
                  <a:gd fmla="*/ 608 w 608" name="T4"/>
                  <a:gd fmla="*/ 608 h 608" name="T5"/>
                  <a:gd fmla="*/ 608 w 608" name="T6"/>
                  <a:gd fmla="*/ 0 h 60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8" w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134E6C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t" anchorCtr="0" bIns="46800" compatLnSpc="1" lIns="90000" rIns="90000" tIns="46800" vert="horz" wrap="none">
                <a:prstTxWarp prst="textNoShape">
                  <a:avLst/>
                </a:prstTxWarp>
                <a:normAutofit/>
              </a:bodyPr>
              <a:lstStyle/>
              <a:p>
                <a:pPr algn="r"/>
                <a:r>
                  <a:rPr altLang="ko-KR" b="1" lang="en-US" sz="2800">
                    <a:solidFill>
                      <a:schemeClr val="bg1"/>
                    </a:solidFill>
                    <a:cs typeface="+mn-ea"/>
                  </a:rPr>
                  <a:t>3</a:t>
                </a:r>
              </a:p>
            </p:txBody>
          </p: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DA09D4F-EC0C-4C92-A384-3E8E107688E1}"/>
                </a:ext>
              </a:extLst>
            </p:cNvPr>
            <p:cNvSpPr/>
            <p:nvPr/>
          </p:nvSpPr>
          <p:spPr>
            <a:xfrm>
              <a:off x="8180718" y="3918238"/>
              <a:ext cx="306082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“我正在建造一座大教堂。”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47B8997-6151-4994-A69D-EF2446E85679}"/>
                </a:ext>
              </a:extLst>
            </p:cNvPr>
            <p:cNvSpPr/>
            <p:nvPr/>
          </p:nvSpPr>
          <p:spPr>
            <a:xfrm>
              <a:off x="8940262" y="2983886"/>
              <a:ext cx="1434455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石匠三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37CC806C-8339-4F64-B940-E2C2139CDC27}"/>
                </a:ext>
              </a:extLst>
            </p:cNvPr>
            <p:cNvSpPr/>
            <p:nvPr/>
          </p:nvSpPr>
          <p:spPr>
            <a:xfrm>
              <a:off x="8336743" y="4615161"/>
              <a:ext cx="298457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经营思维导向的人，这些人思考目标的时候会把自己的工作和组织的目标关联，从组织价值的角度看待自己的发展，这样的员工才会获得更大的发展；</a:t>
              </a: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1D3542A2-BA02-422B-9342-DE9455DA243A}"/>
                </a:ext>
              </a:extLst>
            </p:cNvPr>
            <p:cNvSpPr/>
            <p:nvPr/>
          </p:nvSpPr>
          <p:spPr>
            <a:xfrm>
              <a:off x="8306720" y="3607198"/>
              <a:ext cx="63354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回答：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E83D85A9-66FB-497F-8E31-46559B8F0009}"/>
                </a:ext>
              </a:extLst>
            </p:cNvPr>
            <p:cNvSpPr/>
            <p:nvPr/>
          </p:nvSpPr>
          <p:spPr>
            <a:xfrm>
              <a:off x="8306720" y="4299945"/>
              <a:ext cx="63354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评价：</a:t>
              </a:r>
            </a:p>
          </p:txBody>
        </p:sp>
      </p:grpSp>
    </p:spTree>
    <p:extLst>
      <p:ext uri="{BB962C8B-B14F-4D97-AF65-F5344CB8AC3E}">
        <p14:creationId val="2364556028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6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673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Relevant 原则告诉我们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9889D58-E906-4556-AD42-F09505BDAAA6}"/>
              </a:ext>
            </a:extLst>
          </p:cNvPr>
          <p:cNvSpPr/>
          <p:nvPr/>
        </p:nvSpPr>
        <p:spPr>
          <a:xfrm>
            <a:off x="892129" y="2290210"/>
            <a:ext cx="5073632" cy="33747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63500" rotWithShape="0" sx="60000" sy="6000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540B62A-91AD-4CF8-9088-DDAE65B08274}"/>
              </a:ext>
            </a:extLst>
          </p:cNvPr>
          <p:cNvGrpSpPr/>
          <p:nvPr/>
        </p:nvGrpSpPr>
        <p:grpSpPr>
          <a:xfrm>
            <a:off x="1443028" y="5145123"/>
            <a:ext cx="916722" cy="916722"/>
            <a:chOff x="1305642" y="4543882"/>
            <a:chExt cx="916722" cy="916722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5383BAC-6C25-4214-A935-9B1C2A8C3F82}"/>
                </a:ext>
              </a:extLst>
            </p:cNvPr>
            <p:cNvSpPr/>
            <p:nvPr/>
          </p:nvSpPr>
          <p:spPr>
            <a:xfrm>
              <a:off x="1305642" y="4543882"/>
              <a:ext cx="916722" cy="916722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9" name="Freeform 109">
              <a:extLst>
                <a:ext uri="{FF2B5EF4-FFF2-40B4-BE49-F238E27FC236}">
                  <a16:creationId xmlns:a16="http://schemas.microsoft.com/office/drawing/2014/main" id="{071AD818-5D4B-4E91-8B4A-EAFD62A79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676" y="4769176"/>
              <a:ext cx="449010" cy="449006"/>
            </a:xfrm>
            <a:custGeom>
              <a:gdLst>
                <a:gd fmla="*/ 116822 w 634" name="T0"/>
                <a:gd fmla="*/ 0 h 634" name="T1"/>
                <a:gd fmla="*/ 116822 w 634" name="T2"/>
                <a:gd fmla="*/ 228190 h 634" name="T3"/>
                <a:gd fmla="*/ 116822 w 634" name="T4"/>
                <a:gd fmla="*/ 0 h 634" name="T5"/>
                <a:gd fmla="*/ 196507 w 634" name="T6"/>
                <a:gd fmla="*/ 58399 h 634" name="T7"/>
                <a:gd fmla="*/ 159369 w 634" name="T8"/>
                <a:gd fmla="*/ 105984 h 634" name="T9"/>
                <a:gd fmla="*/ 196507 w 634" name="T10"/>
                <a:gd fmla="*/ 58399 h 634" name="T11"/>
                <a:gd fmla="*/ 186051 w 634" name="T12"/>
                <a:gd fmla="*/ 47945 h 634" name="T13"/>
                <a:gd fmla="*/ 138096 w 634" name="T14"/>
                <a:gd fmla="*/ 21269 h 634" name="T15"/>
                <a:gd fmla="*/ 85093 w 634" name="T16"/>
                <a:gd fmla="*/ 105984 h 634" name="T17"/>
                <a:gd fmla="*/ 90501 w 634" name="T18"/>
                <a:gd fmla="*/ 69214 h 634" name="T19"/>
                <a:gd fmla="*/ 138096 w 634" name="T20"/>
                <a:gd fmla="*/ 69214 h 634" name="T21"/>
                <a:gd fmla="*/ 85093 w 634" name="T22"/>
                <a:gd fmla="*/ 105984 h 634" name="T23"/>
                <a:gd fmla="*/ 143504 w 634" name="T24"/>
                <a:gd fmla="*/ 122206 h 634" name="T25"/>
                <a:gd fmla="*/ 116822 w 634" name="T26"/>
                <a:gd fmla="*/ 159336 h 634" name="T27"/>
                <a:gd fmla="*/ 85093 w 634" name="T28"/>
                <a:gd fmla="*/ 122206 h 634" name="T29"/>
                <a:gd fmla="*/ 106366 w 634" name="T30"/>
                <a:gd fmla="*/ 15862 h 634" name="T31"/>
                <a:gd fmla="*/ 116822 w 634" name="T32"/>
                <a:gd fmla="*/ 15862 h 634" name="T33"/>
                <a:gd fmla="*/ 138096 w 634" name="T34"/>
                <a:gd fmla="*/ 58399 h 634" name="T35"/>
                <a:gd fmla="*/ 95549 w 634" name="T36"/>
                <a:gd fmla="*/ 58399 h 634" name="T37"/>
                <a:gd fmla="*/ 90501 w 634" name="T38"/>
                <a:gd fmla="*/ 21269 h 634" name="T39"/>
                <a:gd fmla="*/ 79684 w 634" name="T40"/>
                <a:gd fmla="*/ 52992 h 634" name="T41"/>
                <a:gd fmla="*/ 90501 w 634" name="T42"/>
                <a:gd fmla="*/ 21269 h 634" name="T43"/>
                <a:gd fmla="*/ 32090 w 634" name="T44"/>
                <a:gd fmla="*/ 58399 h 634" name="T45"/>
                <a:gd fmla="*/ 74637 w 634" name="T46"/>
                <a:gd fmla="*/ 105984 h 634" name="T47"/>
                <a:gd fmla="*/ 32090 w 634" name="T48"/>
                <a:gd fmla="*/ 58399 h 634" name="T49"/>
                <a:gd fmla="*/ 32090 w 634" name="T50"/>
                <a:gd fmla="*/ 169790 h 634" name="T51"/>
                <a:gd fmla="*/ 74637 w 634" name="T52"/>
                <a:gd fmla="*/ 122206 h 634" name="T53"/>
                <a:gd fmla="*/ 32090 w 634" name="T54"/>
                <a:gd fmla="*/ 169790 h 634" name="T55"/>
                <a:gd fmla="*/ 42546 w 634" name="T56"/>
                <a:gd fmla="*/ 180605 h 634" name="T57"/>
                <a:gd fmla="*/ 90501 w 634" name="T58"/>
                <a:gd fmla="*/ 212328 h 634" name="T59"/>
                <a:gd fmla="*/ 122231 w 634" name="T60"/>
                <a:gd fmla="*/ 212328 h 634" name="T61"/>
                <a:gd fmla="*/ 116822 w 634" name="T62"/>
                <a:gd fmla="*/ 212328 h 634" name="T63"/>
                <a:gd fmla="*/ 95549 w 634" name="T64"/>
                <a:gd fmla="*/ 169790 h 634" name="T65"/>
                <a:gd fmla="*/ 138096 w 634" name="T66"/>
                <a:gd fmla="*/ 169790 h 634" name="T67"/>
                <a:gd fmla="*/ 138096 w 634" name="T68"/>
                <a:gd fmla="*/ 212328 h 634" name="T69"/>
                <a:gd fmla="*/ 148552 w 634" name="T70"/>
                <a:gd fmla="*/ 175198 h 634" name="T71"/>
                <a:gd fmla="*/ 138096 w 634" name="T72"/>
                <a:gd fmla="*/ 212328 h 634" name="T73"/>
                <a:gd fmla="*/ 196507 w 634" name="T74"/>
                <a:gd fmla="*/ 169790 h 634" name="T75"/>
                <a:gd fmla="*/ 159369 w 634" name="T76"/>
                <a:gd fmla="*/ 122206 h 634" name="T77"/>
                <a:gd fmla="*/ 196507 w 634" name="T78"/>
                <a:gd fmla="*/ 169790 h 63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634" w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hangingPunct="1">
                <a:defRPr/>
              </a:pPr>
              <a:endParaRPr altLang="en-US" b="1" lang="zh-CN">
                <a:cs typeface="+mn-ea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37A9C69-C868-423F-8442-745915364DC9}"/>
              </a:ext>
            </a:extLst>
          </p:cNvPr>
          <p:cNvGrpSpPr/>
          <p:nvPr/>
        </p:nvGrpSpPr>
        <p:grpSpPr>
          <a:xfrm>
            <a:off x="4472906" y="5154454"/>
            <a:ext cx="916722" cy="916722"/>
            <a:chOff x="4335520" y="4553213"/>
            <a:chExt cx="916722" cy="916722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3B3A90E-FEF2-41D1-836D-8C872DA669E7}"/>
                </a:ext>
              </a:extLst>
            </p:cNvPr>
            <p:cNvSpPr/>
            <p:nvPr/>
          </p:nvSpPr>
          <p:spPr>
            <a:xfrm>
              <a:off x="4335520" y="4553213"/>
              <a:ext cx="916722" cy="916722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2" name="Freeform 159">
              <a:extLst>
                <a:ext uri="{FF2B5EF4-FFF2-40B4-BE49-F238E27FC236}">
                  <a16:creationId xmlns:a16="http://schemas.microsoft.com/office/drawing/2014/main" id="{4BCFB694-6259-42E9-A4C3-521EDCD3F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345" y="4793559"/>
              <a:ext cx="449008" cy="436030"/>
            </a:xfrm>
            <a:custGeom>
              <a:gdLst>
                <a:gd fmla="*/ 63820 w 634" name="T0"/>
                <a:gd fmla="*/ 68484 h 619" name="T1"/>
                <a:gd fmla="*/ 63820 w 634" name="T2"/>
                <a:gd fmla="*/ 68484 h 619" name="T3"/>
                <a:gd fmla="*/ 58411 w 634" name="T4"/>
                <a:gd fmla="*/ 73504 h 619" name="T5"/>
                <a:gd fmla="*/ 58411 w 634" name="T6"/>
                <a:gd fmla="*/ 147724 h 619" name="T7"/>
                <a:gd fmla="*/ 63820 w 634" name="T8"/>
                <a:gd fmla="*/ 152744 h 619" name="T9"/>
                <a:gd fmla="*/ 74637 w 634" name="T10"/>
                <a:gd fmla="*/ 147724 h 619" name="T11"/>
                <a:gd fmla="*/ 74637 w 634" name="T12"/>
                <a:gd fmla="*/ 73504 h 619" name="T13"/>
                <a:gd fmla="*/ 63820 w 634" name="T14"/>
                <a:gd fmla="*/ 68484 h 619" name="T15"/>
                <a:gd fmla="*/ 122231 w 634" name="T16"/>
                <a:gd fmla="*/ 89639 h 619" name="T17"/>
                <a:gd fmla="*/ 122231 w 634" name="T18"/>
                <a:gd fmla="*/ 89639 h 619" name="T19"/>
                <a:gd fmla="*/ 116822 w 634" name="T20"/>
                <a:gd fmla="*/ 94658 h 619" name="T21"/>
                <a:gd fmla="*/ 116822 w 634" name="T22"/>
                <a:gd fmla="*/ 136968 h 619" name="T23"/>
                <a:gd fmla="*/ 122231 w 634" name="T24"/>
                <a:gd fmla="*/ 147724 h 619" name="T25"/>
                <a:gd fmla="*/ 127639 w 634" name="T26"/>
                <a:gd fmla="*/ 136968 h 619" name="T27"/>
                <a:gd fmla="*/ 127639 w 634" name="T28"/>
                <a:gd fmla="*/ 94658 h 619" name="T29"/>
                <a:gd fmla="*/ 122231 w 634" name="T30"/>
                <a:gd fmla="*/ 89639 h 619" name="T31"/>
                <a:gd fmla="*/ 169825 w 634" name="T32"/>
                <a:gd fmla="*/ 0 h 619" name="T33"/>
                <a:gd fmla="*/ 169825 w 634" name="T34"/>
                <a:gd fmla="*/ 0 h 619" name="T35"/>
                <a:gd fmla="*/ 116822 w 634" name="T36"/>
                <a:gd fmla="*/ 41951 h 619" name="T37"/>
                <a:gd fmla="*/ 58411 w 634" name="T38"/>
                <a:gd fmla="*/ 20796 h 619" name="T39"/>
                <a:gd fmla="*/ 0 w 634" name="T40"/>
                <a:gd fmla="*/ 52707 h 619" name="T41"/>
                <a:gd fmla="*/ 0 w 634" name="T42"/>
                <a:gd fmla="*/ 221586 h 619" name="T43"/>
                <a:gd fmla="*/ 58411 w 634" name="T44"/>
                <a:gd fmla="*/ 190034 h 619" name="T45"/>
                <a:gd fmla="*/ 116822 w 634" name="T46"/>
                <a:gd fmla="*/ 210830 h 619" name="T47"/>
                <a:gd fmla="*/ 169825 w 634" name="T48"/>
                <a:gd fmla="*/ 168879 h 619" name="T49"/>
                <a:gd fmla="*/ 228236 w 634" name="T50"/>
                <a:gd fmla="*/ 210830 h 619" name="T51"/>
                <a:gd fmla="*/ 228236 w 634" name="T52"/>
                <a:gd fmla="*/ 41951 h 619" name="T53"/>
                <a:gd fmla="*/ 169825 w 634" name="T54"/>
                <a:gd fmla="*/ 0 h 619" name="T55"/>
                <a:gd fmla="*/ 212372 w 634" name="T56"/>
                <a:gd fmla="*/ 184655 h 619" name="T57"/>
                <a:gd fmla="*/ 212372 w 634" name="T58"/>
                <a:gd fmla="*/ 184655 h 619" name="T59"/>
                <a:gd fmla="*/ 169825 w 634" name="T60"/>
                <a:gd fmla="*/ 152744 h 619" name="T61"/>
                <a:gd fmla="*/ 116822 w 634" name="T62"/>
                <a:gd fmla="*/ 195053 h 619" name="T63"/>
                <a:gd fmla="*/ 58411 w 634" name="T64"/>
                <a:gd fmla="*/ 173899 h 619" name="T65"/>
                <a:gd fmla="*/ 15865 w 634" name="T66"/>
                <a:gd fmla="*/ 200432 h 619" name="T67"/>
                <a:gd fmla="*/ 15865 w 634" name="T68"/>
                <a:gd fmla="*/ 58086 h 619" name="T69"/>
                <a:gd fmla="*/ 58411 w 634" name="T70"/>
                <a:gd fmla="*/ 31553 h 619" name="T71"/>
                <a:gd fmla="*/ 116822 w 634" name="T72"/>
                <a:gd fmla="*/ 52707 h 619" name="T73"/>
                <a:gd fmla="*/ 169825 w 634" name="T74"/>
                <a:gd fmla="*/ 10398 h 619" name="T75"/>
                <a:gd fmla="*/ 212372 w 634" name="T76"/>
                <a:gd fmla="*/ 41951 h 619" name="T77"/>
                <a:gd fmla="*/ 212372 w 634" name="T78"/>
                <a:gd fmla="*/ 184655 h 619" name="T79"/>
                <a:gd fmla="*/ 169825 w 634" name="T80"/>
                <a:gd fmla="*/ 115813 h 619" name="T81"/>
                <a:gd fmla="*/ 169825 w 634" name="T82"/>
                <a:gd fmla="*/ 115813 h 619" name="T83"/>
                <a:gd fmla="*/ 180642 w 634" name="T84"/>
                <a:gd fmla="*/ 126570 h 619" name="T85"/>
                <a:gd fmla="*/ 186051 w 634" name="T86"/>
                <a:gd fmla="*/ 115813 h 619" name="T87"/>
                <a:gd fmla="*/ 186051 w 634" name="T88"/>
                <a:gd fmla="*/ 63106 h 619" name="T89"/>
                <a:gd fmla="*/ 180642 w 634" name="T90"/>
                <a:gd fmla="*/ 52707 h 619" name="T91"/>
                <a:gd fmla="*/ 169825 w 634" name="T92"/>
                <a:gd fmla="*/ 63106 h 619" name="T93"/>
                <a:gd fmla="*/ 169825 w 634" name="T94"/>
                <a:gd fmla="*/ 115813 h 619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619" w="634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hangingPunct="1">
                <a:defRPr/>
              </a:pPr>
              <a:endParaRPr altLang="en-US" b="1" lang="zh-CN">
                <a:cs typeface="+mn-ea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60A72A0-9F84-4952-858F-C107C8154431}"/>
              </a:ext>
            </a:extLst>
          </p:cNvPr>
          <p:cNvGrpSpPr/>
          <p:nvPr/>
        </p:nvGrpSpPr>
        <p:grpSpPr>
          <a:xfrm>
            <a:off x="2775186" y="5016812"/>
            <a:ext cx="1282284" cy="1282284"/>
            <a:chOff x="2637800" y="4415571"/>
            <a:chExt cx="1282284" cy="1282284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C0F094CE-C4FA-4CC6-A035-23D02EC0B191}"/>
                </a:ext>
              </a:extLst>
            </p:cNvPr>
            <p:cNvSpPr/>
            <p:nvPr/>
          </p:nvSpPr>
          <p:spPr>
            <a:xfrm>
              <a:off x="2637800" y="4415571"/>
              <a:ext cx="1282284" cy="1282284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5" name="Freeform 160">
              <a:extLst>
                <a:ext uri="{FF2B5EF4-FFF2-40B4-BE49-F238E27FC236}">
                  <a16:creationId xmlns:a16="http://schemas.microsoft.com/office/drawing/2014/main" id="{FDEB2317-8FCE-4465-B14E-D8A0D353E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389" y="4753014"/>
              <a:ext cx="483106" cy="579728"/>
            </a:xfrm>
            <a:custGeom>
              <a:gdLst>
                <a:gd fmla="*/ 179267 w 517" name="T0"/>
                <a:gd fmla="*/ 84260 h 619" name="T1"/>
                <a:gd fmla="*/ 179267 w 517" name="T2"/>
                <a:gd fmla="*/ 84260 h 619" name="T3"/>
                <a:gd fmla="*/ 158156 w 517" name="T4"/>
                <a:gd fmla="*/ 41951 h 619" name="T5"/>
                <a:gd fmla="*/ 152788 w 517" name="T6"/>
                <a:gd fmla="*/ 41951 h 619" name="T7"/>
                <a:gd fmla="*/ 110566 w 517" name="T8"/>
                <a:gd fmla="*/ 41951 h 619" name="T9"/>
                <a:gd fmla="*/ 110566 w 517" name="T10"/>
                <a:gd fmla="*/ 26174 h 619" name="T11"/>
                <a:gd fmla="*/ 84445 w 517" name="T12"/>
                <a:gd fmla="*/ 0 h 619" name="T13"/>
                <a:gd fmla="*/ 68701 w 517" name="T14"/>
                <a:gd fmla="*/ 0 h 619" name="T15"/>
                <a:gd fmla="*/ 42223 w 517" name="T16"/>
                <a:gd fmla="*/ 26174 h 619" name="T17"/>
                <a:gd fmla="*/ 42223 w 517" name="T18"/>
                <a:gd fmla="*/ 41951 h 619" name="T19"/>
                <a:gd fmla="*/ 16102 w 517" name="T20"/>
                <a:gd fmla="*/ 41951 h 619" name="T21"/>
                <a:gd fmla="*/ 0 w 517" name="T22"/>
                <a:gd fmla="*/ 52707 h 619" name="T23"/>
                <a:gd fmla="*/ 0 w 517" name="T24"/>
                <a:gd fmla="*/ 126570 h 619" name="T25"/>
                <a:gd fmla="*/ 16102 w 517" name="T26"/>
                <a:gd fmla="*/ 136968 h 619" name="T27"/>
                <a:gd fmla="*/ 42223 w 517" name="T28"/>
                <a:gd fmla="*/ 136968 h 619" name="T29"/>
                <a:gd fmla="*/ 42223 w 517" name="T30"/>
                <a:gd fmla="*/ 195053 h 619" name="T31"/>
                <a:gd fmla="*/ 68701 w 517" name="T32"/>
                <a:gd fmla="*/ 221586 h 619" name="T33"/>
                <a:gd fmla="*/ 84445 w 517" name="T34"/>
                <a:gd fmla="*/ 221586 h 619" name="T35"/>
                <a:gd fmla="*/ 110566 w 517" name="T36"/>
                <a:gd fmla="*/ 195053 h 619" name="T37"/>
                <a:gd fmla="*/ 110566 w 517" name="T38"/>
                <a:gd fmla="*/ 136968 h 619" name="T39"/>
                <a:gd fmla="*/ 152788 w 517" name="T40"/>
                <a:gd fmla="*/ 136968 h 619" name="T41"/>
                <a:gd fmla="*/ 152788 w 517" name="T42"/>
                <a:gd fmla="*/ 136968 h 619" name="T43"/>
                <a:gd fmla="*/ 158156 w 517" name="T44"/>
                <a:gd fmla="*/ 136968 h 619" name="T45"/>
                <a:gd fmla="*/ 179267 w 517" name="T46"/>
                <a:gd fmla="*/ 94658 h 619" name="T47"/>
                <a:gd fmla="*/ 184634 w 517" name="T48"/>
                <a:gd fmla="*/ 89639 h 619" name="T49"/>
                <a:gd fmla="*/ 179267 w 517" name="T50"/>
                <a:gd fmla="*/ 84260 h 619" name="T51"/>
                <a:gd fmla="*/ 57967 w 517" name="T52"/>
                <a:gd fmla="*/ 26174 h 619" name="T53"/>
                <a:gd fmla="*/ 57967 w 517" name="T54"/>
                <a:gd fmla="*/ 26174 h 619" name="T55"/>
                <a:gd fmla="*/ 68701 w 517" name="T56"/>
                <a:gd fmla="*/ 10398 h 619" name="T57"/>
                <a:gd fmla="*/ 84445 w 517" name="T58"/>
                <a:gd fmla="*/ 10398 h 619" name="T59"/>
                <a:gd fmla="*/ 100189 w 517" name="T60"/>
                <a:gd fmla="*/ 26174 h 619" name="T61"/>
                <a:gd fmla="*/ 100189 w 517" name="T62"/>
                <a:gd fmla="*/ 41951 h 619" name="T63"/>
                <a:gd fmla="*/ 57967 w 517" name="T64"/>
                <a:gd fmla="*/ 41951 h 619" name="T65"/>
                <a:gd fmla="*/ 57967 w 517" name="T66"/>
                <a:gd fmla="*/ 26174 h 619" name="T67"/>
                <a:gd fmla="*/ 100189 w 517" name="T68"/>
                <a:gd fmla="*/ 195053 h 619" name="T69"/>
                <a:gd fmla="*/ 100189 w 517" name="T70"/>
                <a:gd fmla="*/ 195053 h 619" name="T71"/>
                <a:gd fmla="*/ 84445 w 517" name="T72"/>
                <a:gd fmla="*/ 210830 h 619" name="T73"/>
                <a:gd fmla="*/ 68701 w 517" name="T74"/>
                <a:gd fmla="*/ 210830 h 619" name="T75"/>
                <a:gd fmla="*/ 57967 w 517" name="T76"/>
                <a:gd fmla="*/ 195053 h 619" name="T77"/>
                <a:gd fmla="*/ 57967 w 517" name="T78"/>
                <a:gd fmla="*/ 136968 h 619" name="T79"/>
                <a:gd fmla="*/ 100189 w 517" name="T80"/>
                <a:gd fmla="*/ 136968 h 619" name="T81"/>
                <a:gd fmla="*/ 100189 w 517" name="T82"/>
                <a:gd fmla="*/ 195053 h 619" name="T83"/>
                <a:gd fmla="*/ 152788 w 517" name="T84"/>
                <a:gd fmla="*/ 121191 h 619" name="T85"/>
                <a:gd fmla="*/ 152788 w 517" name="T86"/>
                <a:gd fmla="*/ 121191 h 619" name="T87"/>
                <a:gd fmla="*/ 147779 w 517" name="T88"/>
                <a:gd fmla="*/ 126570 h 619" name="T89"/>
                <a:gd fmla="*/ 21111 w 517" name="T90"/>
                <a:gd fmla="*/ 126570 h 619" name="T91"/>
                <a:gd fmla="*/ 16102 w 517" name="T92"/>
                <a:gd fmla="*/ 115813 h 619" name="T93"/>
                <a:gd fmla="*/ 16102 w 517" name="T94"/>
                <a:gd fmla="*/ 63106 h 619" name="T95"/>
                <a:gd fmla="*/ 21111 w 517" name="T96"/>
                <a:gd fmla="*/ 52707 h 619" name="T97"/>
                <a:gd fmla="*/ 147779 w 517" name="T98"/>
                <a:gd fmla="*/ 52707 h 619" name="T99"/>
                <a:gd fmla="*/ 152788 w 517" name="T100"/>
                <a:gd fmla="*/ 58086 h 619" name="T101"/>
                <a:gd fmla="*/ 168890 w 517" name="T102"/>
                <a:gd fmla="*/ 89639 h 619" name="T103"/>
                <a:gd fmla="*/ 152788 w 517" name="T104"/>
                <a:gd fmla="*/ 121191 h 619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619" w="517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hangingPunct="1">
                <a:defRPr/>
              </a:pPr>
              <a:endParaRPr altLang="en-US" b="1" lang="zh-CN">
                <a:cs typeface="+mn-ea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19F1AEF-817D-476B-9534-1CC3DACEC864}"/>
              </a:ext>
            </a:extLst>
          </p:cNvPr>
          <p:cNvGrpSpPr/>
          <p:nvPr/>
        </p:nvGrpSpPr>
        <p:grpSpPr>
          <a:xfrm>
            <a:off x="6516660" y="1684314"/>
            <a:ext cx="5073632" cy="1017808"/>
            <a:chOff x="7483989" y="3339882"/>
            <a:chExt cx="5073632" cy="1017808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B4B81C5-87B2-4BFD-ACCF-4268E7CAB3CD}"/>
                </a:ext>
              </a:extLst>
            </p:cNvPr>
            <p:cNvSpPr/>
            <p:nvPr/>
          </p:nvSpPr>
          <p:spPr>
            <a:xfrm>
              <a:off x="7483989" y="3732519"/>
              <a:ext cx="5073632" cy="6461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latin typeface="+mn-ea"/>
                  <a:cs typeface="+mn-ea"/>
                </a:rPr>
                <a:t>当一个人的目标与组织的目标越一致，这个人潜能发挥就越大，就越有发展！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56DB21F-2F01-4DE8-8463-B420BFFEB087}"/>
                </a:ext>
              </a:extLst>
            </p:cNvPr>
            <p:cNvSpPr/>
            <p:nvPr/>
          </p:nvSpPr>
          <p:spPr>
            <a:xfrm>
              <a:off x="7483990" y="3339882"/>
              <a:ext cx="2050552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启示一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DABE182-B774-4740-9751-F0809C7D0429}"/>
              </a:ext>
            </a:extLst>
          </p:cNvPr>
          <p:cNvGrpSpPr/>
          <p:nvPr/>
        </p:nvGrpSpPr>
        <p:grpSpPr>
          <a:xfrm>
            <a:off x="6516660" y="3062686"/>
            <a:ext cx="5073632" cy="1297885"/>
            <a:chOff x="7483989" y="3339882"/>
            <a:chExt cx="5073632" cy="129788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C7838F1-AA07-4D28-BB42-AE3AE6A1C14F}"/>
                </a:ext>
              </a:extLst>
            </p:cNvPr>
            <p:cNvSpPr/>
            <p:nvPr/>
          </p:nvSpPr>
          <p:spPr>
            <a:xfrm>
              <a:off x="7483989" y="3732519"/>
              <a:ext cx="5073632" cy="9235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latin typeface="+mn-ea"/>
                  <a:cs typeface="+mn-ea"/>
                </a:rPr>
                <a:t>德鲁克说，第三个石匠才是一个管理者，因为他用自己的工作影响着组织的绩效，它在做石匠工作的时候看到了自己的工作与建设大楼的关系，这种人的想法难能可贵！</a:t>
              </a: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3276DB9D-6067-4663-862A-35118375181C}"/>
                </a:ext>
              </a:extLst>
            </p:cNvPr>
            <p:cNvSpPr/>
            <p:nvPr/>
          </p:nvSpPr>
          <p:spPr>
            <a:xfrm>
              <a:off x="7483990" y="3339881"/>
              <a:ext cx="2050552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启示二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E0D166F-B8C8-43E0-92CD-CD098E3BD9DF}"/>
              </a:ext>
            </a:extLst>
          </p:cNvPr>
          <p:cNvGrpSpPr/>
          <p:nvPr/>
        </p:nvGrpSpPr>
        <p:grpSpPr>
          <a:xfrm>
            <a:off x="6516660" y="4441058"/>
            <a:ext cx="5073632" cy="1858038"/>
            <a:chOff x="7483989" y="3339882"/>
            <a:chExt cx="5073632" cy="1858038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4E213018-320C-4CBE-AD02-4E5CF5F2BD92}"/>
                </a:ext>
              </a:extLst>
            </p:cNvPr>
            <p:cNvSpPr/>
            <p:nvPr/>
          </p:nvSpPr>
          <p:spPr>
            <a:xfrm>
              <a:off x="7483989" y="3732519"/>
              <a:ext cx="5073632" cy="14782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latin typeface="+mn-ea"/>
                  <a:cs typeface="+mn-ea"/>
                </a:rPr>
                <a:t>目标不是孤立存在的，目标是计划相辅相成的，目标指导计划，计划的有效性影响着目标的达成。所以在执行目标的时候，要考虑清楚自己的行动计划，怎么做才能更有效地完成目标，是每个人都要想清楚的问题，否则，目标定的越高，达成的效果越差！</a:t>
              </a: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5D79C1F2-6331-44E2-818C-A0A128A33767}"/>
                </a:ext>
              </a:extLst>
            </p:cNvPr>
            <p:cNvSpPr/>
            <p:nvPr/>
          </p:nvSpPr>
          <p:spPr>
            <a:xfrm>
              <a:off x="7483990" y="3339883"/>
              <a:ext cx="2050552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启示三</a:t>
              </a:r>
            </a:p>
          </p:txBody>
        </p:sp>
      </p:grpSp>
    </p:spTree>
    <p:extLst>
      <p:ext uri="{BB962C8B-B14F-4D97-AF65-F5344CB8AC3E}">
        <p14:creationId val="1332618280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3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5266234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Time-based 原则告诉我们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2FF8492-46D1-4EEF-9E92-8CC798818090}"/>
              </a:ext>
            </a:extLst>
          </p:cNvPr>
          <p:cNvSpPr/>
          <p:nvPr/>
        </p:nvSpPr>
        <p:spPr>
          <a:xfrm>
            <a:off x="1326411" y="1722139"/>
            <a:ext cx="4612550" cy="2255482"/>
          </a:xfrm>
          <a:prstGeom prst="rect">
            <a:avLst/>
          </a:prstGeom>
          <a:blipFill dpi="0" rotWithShape="1">
            <a:blip r:embed="rId3"/>
            <a:stretch>
              <a:fillRect b="-30302" l="-2649" r="-6775" t="-18882"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CADA21D-9D39-4C35-9C8D-447D60EA0977}"/>
              </a:ext>
            </a:extLst>
          </p:cNvPr>
          <p:cNvSpPr/>
          <p:nvPr/>
        </p:nvSpPr>
        <p:spPr>
          <a:xfrm>
            <a:off x="6433428" y="1722139"/>
            <a:ext cx="4612550" cy="2255482"/>
          </a:xfrm>
          <a:prstGeom prst="rect">
            <a:avLst/>
          </a:prstGeom>
          <a:blipFill dpi="0" rotWithShape="1">
            <a:blip r:embed="rId4"/>
            <a:stretch>
              <a:fillRect b="-32053" l="-1297" r="-4259" t="-11857"/>
            </a:stretch>
          </a:blip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164C683-C0E9-4DEE-BED3-35A6BB7B21D6}"/>
              </a:ext>
            </a:extLst>
          </p:cNvPr>
          <p:cNvGrpSpPr/>
          <p:nvPr/>
        </p:nvGrpSpPr>
        <p:grpSpPr>
          <a:xfrm>
            <a:off x="1051110" y="1242357"/>
            <a:ext cx="1054905" cy="1054905"/>
            <a:chOff x="1158207" y="1972210"/>
            <a:chExt cx="1054905" cy="1054905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07835D5-3B48-4D4A-9948-A27E83B2D611}"/>
                </a:ext>
              </a:extLst>
            </p:cNvPr>
            <p:cNvSpPr/>
            <p:nvPr/>
          </p:nvSpPr>
          <p:spPr>
            <a:xfrm>
              <a:off x="1158207" y="1972210"/>
              <a:ext cx="1054905" cy="1054905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58" name="椭圆 23">
              <a:extLst>
                <a:ext uri="{FF2B5EF4-FFF2-40B4-BE49-F238E27FC236}">
                  <a16:creationId xmlns:a16="http://schemas.microsoft.com/office/drawing/2014/main" id="{3E334FF7-C4A7-4924-8C7E-C11BCFD040BE}"/>
                </a:ext>
              </a:extLst>
            </p:cNvPr>
            <p:cNvSpPr/>
            <p:nvPr/>
          </p:nvSpPr>
          <p:spPr>
            <a:xfrm>
              <a:off x="1375755" y="2190226"/>
              <a:ext cx="619808" cy="618872"/>
            </a:xfrm>
            <a:custGeom>
              <a:gdLst>
                <a:gd fmla="*/ 607639 w 607639" name="connsiteX0"/>
                <a:gd fmla="*/ 216283 h 606722" name="connsiteY0"/>
                <a:gd fmla="*/ 607639 w 607639" name="connsiteX1"/>
                <a:gd fmla="*/ 606722 h 606722" name="connsiteY1"/>
                <a:gd fmla="*/ 0 w 607639" name="connsiteX2"/>
                <a:gd fmla="*/ 606722 h 606722" name="connsiteY2"/>
                <a:gd fmla="*/ 0 w 607639" name="connsiteX3"/>
                <a:gd fmla="*/ 466118 h 606722" name="connsiteY3"/>
                <a:gd fmla="*/ 200618 w 607639" name="connsiteX4"/>
                <a:gd fmla="*/ 265788 h 606722" name="connsiteY4"/>
                <a:gd fmla="*/ 228299 w 607639" name="connsiteX5"/>
                <a:gd fmla="*/ 265788 h 606722" name="connsiteY5"/>
                <a:gd fmla="*/ 341335 w 607639" name="connsiteX6"/>
                <a:gd fmla="*/ 378662 h 606722" name="connsiteY6"/>
                <a:gd fmla="*/ 355220 w 607639" name="connsiteX7"/>
                <a:gd fmla="*/ 430389 h 606722" name="connsiteY7"/>
                <a:gd fmla="*/ 431053 w 607639" name="connsiteX8"/>
                <a:gd fmla="*/ 430389 h 606722" name="connsiteY8"/>
                <a:gd fmla="*/ 444937 w 607639" name="connsiteX9"/>
                <a:gd fmla="*/ 378662 h 606722" name="connsiteY9"/>
                <a:gd fmla="*/ 0 w 607639" name="connsiteX10"/>
                <a:gd fmla="*/ 0 h 606722" name="connsiteY10"/>
                <a:gd fmla="*/ 607639 w 607639" name="connsiteX11"/>
                <a:gd fmla="*/ 0 h 606722" name="connsiteY11"/>
                <a:gd fmla="*/ 607639 w 607639" name="connsiteX12"/>
                <a:gd fmla="*/ 140604 h 606722" name="connsiteY12"/>
                <a:gd fmla="*/ 407021 w 607639" name="connsiteX13"/>
                <a:gd fmla="*/ 340845 h 606722" name="connsiteY13"/>
                <a:gd fmla="*/ 379251 w 607639" name="connsiteX14"/>
                <a:gd fmla="*/ 340845 h 606722" name="connsiteY14"/>
                <a:gd fmla="*/ 266215 w 607639" name="connsiteX15"/>
                <a:gd fmla="*/ 227971 h 606722" name="connsiteY15"/>
                <a:gd fmla="*/ 252330 w 607639" name="connsiteX16"/>
                <a:gd fmla="*/ 176244 h 606722" name="connsiteY16"/>
                <a:gd fmla="*/ 176497 w 607639" name="connsiteX17"/>
                <a:gd fmla="*/ 176244 h 606722" name="connsiteY17"/>
                <a:gd fmla="*/ 162702 w 607639" name="connsiteX18"/>
                <a:gd fmla="*/ 227971 h 606722" name="connsiteY18"/>
                <a:gd fmla="*/ 0 w 607639" name="connsiteX19"/>
                <a:gd fmla="*/ 390439 h 606722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606722" w="607639">
                  <a:moveTo>
                    <a:pt x="607639" y="216283"/>
                  </a:moveTo>
                  <a:lnTo>
                    <a:pt x="607639" y="606722"/>
                  </a:lnTo>
                  <a:lnTo>
                    <a:pt x="0" y="606722"/>
                  </a:lnTo>
                  <a:lnTo>
                    <a:pt x="0" y="466118"/>
                  </a:lnTo>
                  <a:lnTo>
                    <a:pt x="200618" y="265788"/>
                  </a:lnTo>
                  <a:cubicBezTo>
                    <a:pt x="209696" y="268187"/>
                    <a:pt x="219220" y="268187"/>
                    <a:pt x="228299" y="265788"/>
                  </a:cubicBezTo>
                  <a:lnTo>
                    <a:pt x="341335" y="378662"/>
                  </a:lnTo>
                  <a:cubicBezTo>
                    <a:pt x="336618" y="396527"/>
                    <a:pt x="341246" y="416435"/>
                    <a:pt x="355220" y="430389"/>
                  </a:cubicBezTo>
                  <a:cubicBezTo>
                    <a:pt x="376225" y="451275"/>
                    <a:pt x="410136" y="451275"/>
                    <a:pt x="431053" y="430389"/>
                  </a:cubicBezTo>
                  <a:cubicBezTo>
                    <a:pt x="445115" y="416435"/>
                    <a:pt x="449744" y="396527"/>
                    <a:pt x="444937" y="378662"/>
                  </a:cubicBezTo>
                  <a:close/>
                  <a:moveTo>
                    <a:pt x="0" y="0"/>
                  </a:moveTo>
                  <a:lnTo>
                    <a:pt x="607639" y="0"/>
                  </a:lnTo>
                  <a:lnTo>
                    <a:pt x="607639" y="140604"/>
                  </a:lnTo>
                  <a:lnTo>
                    <a:pt x="407021" y="340845"/>
                  </a:lnTo>
                  <a:cubicBezTo>
                    <a:pt x="397943" y="338446"/>
                    <a:pt x="388330" y="338446"/>
                    <a:pt x="379251" y="340845"/>
                  </a:cubicBezTo>
                  <a:lnTo>
                    <a:pt x="266215" y="227971"/>
                  </a:lnTo>
                  <a:cubicBezTo>
                    <a:pt x="271021" y="210106"/>
                    <a:pt x="266393" y="190287"/>
                    <a:pt x="252330" y="176244"/>
                  </a:cubicBezTo>
                  <a:cubicBezTo>
                    <a:pt x="231414" y="155358"/>
                    <a:pt x="197503" y="155358"/>
                    <a:pt x="176497" y="176244"/>
                  </a:cubicBezTo>
                  <a:cubicBezTo>
                    <a:pt x="162524" y="190287"/>
                    <a:pt x="157895" y="210106"/>
                    <a:pt x="162702" y="227971"/>
                  </a:cubicBezTo>
                  <a:lnTo>
                    <a:pt x="0" y="390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F02051A-3A77-424D-9FC9-F031C84A076D}"/>
              </a:ext>
            </a:extLst>
          </p:cNvPr>
          <p:cNvGrpSpPr/>
          <p:nvPr/>
        </p:nvGrpSpPr>
        <p:grpSpPr>
          <a:xfrm>
            <a:off x="6156510" y="1242357"/>
            <a:ext cx="1054905" cy="1054905"/>
            <a:chOff x="6263607" y="1972210"/>
            <a:chExt cx="1054905" cy="1054905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55B4CF21-BE10-42B2-B21C-D568408A32CC}"/>
                </a:ext>
              </a:extLst>
            </p:cNvPr>
            <p:cNvSpPr/>
            <p:nvPr/>
          </p:nvSpPr>
          <p:spPr>
            <a:xfrm>
              <a:off x="6263607" y="1972210"/>
              <a:ext cx="1054905" cy="1054905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1" name="椭圆 24">
              <a:extLst>
                <a:ext uri="{FF2B5EF4-FFF2-40B4-BE49-F238E27FC236}">
                  <a16:creationId xmlns:a16="http://schemas.microsoft.com/office/drawing/2014/main" id="{91E7A9C1-A523-47FF-BEF0-FFB8837AEDDF}"/>
                </a:ext>
              </a:extLst>
            </p:cNvPr>
            <p:cNvSpPr/>
            <p:nvPr/>
          </p:nvSpPr>
          <p:spPr>
            <a:xfrm>
              <a:off x="6481155" y="2242473"/>
              <a:ext cx="619808" cy="514377"/>
            </a:xfrm>
            <a:custGeom>
              <a:gdLst>
                <a:gd fmla="*/ 366920 w 606086" name="connsiteX0"/>
                <a:gd fmla="*/ 157361 h 502990" name="connsiteY0"/>
                <a:gd fmla="*/ 367570 w 606086" name="connsiteX1"/>
                <a:gd fmla="*/ 157361 h 502990" name="connsiteY1"/>
                <a:gd fmla="*/ 583804 w 606086" name="connsiteX2"/>
                <a:gd fmla="*/ 157361 h 502990" name="connsiteY2"/>
                <a:gd fmla="*/ 606086 w 606086" name="connsiteX3"/>
                <a:gd fmla="*/ 179612 h 502990" name="connsiteY3"/>
                <a:gd fmla="*/ 606086 w 606086" name="connsiteX4"/>
                <a:gd fmla="*/ 480739 h 502990" name="connsiteY4"/>
                <a:gd fmla="*/ 583804 w 606086" name="connsiteX5"/>
                <a:gd fmla="*/ 502990 h 502990" name="connsiteY5"/>
                <a:gd fmla="*/ 456050 w 606086" name="connsiteX6"/>
                <a:gd fmla="*/ 502990 h 502990" name="connsiteY6"/>
                <a:gd fmla="*/ 433768 w 606086" name="connsiteX7"/>
                <a:gd fmla="*/ 480739 h 502990" name="connsiteY7"/>
                <a:gd fmla="*/ 433768 w 606086" name="connsiteX8"/>
                <a:gd fmla="*/ 284098 h 502990" name="connsiteY8"/>
                <a:gd fmla="*/ 456050 w 606086" name="connsiteX9"/>
                <a:gd fmla="*/ 261847 h 502990" name="connsiteY9"/>
                <a:gd fmla="*/ 478333 w 606086" name="connsiteX10"/>
                <a:gd fmla="*/ 284098 h 502990" name="connsiteY10"/>
                <a:gd fmla="*/ 478333 w 606086" name="connsiteX11"/>
                <a:gd fmla="*/ 458488 h 502990" name="connsiteY11"/>
                <a:gd fmla="*/ 561521 w 606086" name="connsiteX12"/>
                <a:gd fmla="*/ 458488 h 502990" name="connsiteY12"/>
                <a:gd fmla="*/ 561521 w 606086" name="connsiteX13"/>
                <a:gd fmla="*/ 201863 h 502990" name="connsiteY13"/>
                <a:gd fmla="*/ 389202 w 606086" name="connsiteX14"/>
                <a:gd fmla="*/ 201863 h 502990" name="connsiteY14"/>
                <a:gd fmla="*/ 389202 w 606086" name="connsiteX15"/>
                <a:gd fmla="*/ 480739 h 502990" name="connsiteY15"/>
                <a:gd fmla="*/ 366920 w 606086" name="connsiteX16"/>
                <a:gd fmla="*/ 502990 h 502990" name="connsiteY16"/>
                <a:gd fmla="*/ 22283 w 606086" name="connsiteX17"/>
                <a:gd fmla="*/ 502990 h 502990" name="connsiteY17"/>
                <a:gd fmla="*/ 0 w 606086" name="connsiteX18"/>
                <a:gd fmla="*/ 480739 h 502990" name="connsiteY18"/>
                <a:gd fmla="*/ 0 w 606086" name="connsiteX19"/>
                <a:gd fmla="*/ 277886 h 502990" name="connsiteY19"/>
                <a:gd fmla="*/ 22283 w 606086" name="connsiteX20"/>
                <a:gd fmla="*/ 255635 h 502990" name="connsiteY20"/>
                <a:gd fmla="*/ 150036 w 606086" name="connsiteX21"/>
                <a:gd fmla="*/ 255635 h 502990" name="connsiteY21"/>
                <a:gd fmla="*/ 172319 w 606086" name="connsiteX22"/>
                <a:gd fmla="*/ 277886 h 502990" name="connsiteY22"/>
                <a:gd fmla="*/ 172319 w 606086" name="connsiteX23"/>
                <a:gd fmla="*/ 382372 h 502990" name="connsiteY23"/>
                <a:gd fmla="*/ 150036 w 606086" name="connsiteX24"/>
                <a:gd fmla="*/ 404623 h 502990" name="connsiteY24"/>
                <a:gd fmla="*/ 127754 w 606086" name="connsiteX25"/>
                <a:gd fmla="*/ 382372 h 502990" name="connsiteY25"/>
                <a:gd fmla="*/ 127754 w 606086" name="connsiteX26"/>
                <a:gd fmla="*/ 300137 h 502990" name="connsiteY26"/>
                <a:gd fmla="*/ 44565 w 606086" name="connsiteX27"/>
                <a:gd fmla="*/ 300137 h 502990" name="connsiteY27"/>
                <a:gd fmla="*/ 44565 w 606086" name="connsiteX28"/>
                <a:gd fmla="*/ 458488 h 502990" name="connsiteY28"/>
                <a:gd fmla="*/ 344637 w 606086" name="connsiteX29"/>
                <a:gd fmla="*/ 458488 h 502990" name="connsiteY29"/>
                <a:gd fmla="*/ 344637 w 606086" name="connsiteX30"/>
                <a:gd fmla="*/ 179612 h 502990" name="connsiteY30"/>
                <a:gd fmla="*/ 366920 w 606086" name="connsiteX31"/>
                <a:gd fmla="*/ 157361 h 502990" name="connsiteY31"/>
                <a:gd fmla="*/ 239201 w 606086" name="connsiteX32"/>
                <a:gd fmla="*/ 0 h 502990" name="connsiteY32"/>
                <a:gd fmla="*/ 366956 w 606086" name="connsiteX33"/>
                <a:gd fmla="*/ 0 h 502990" name="connsiteY33"/>
                <a:gd fmla="*/ 389239 w 606086" name="connsiteX34"/>
                <a:gd fmla="*/ 22246 h 502990" name="connsiteY34"/>
                <a:gd fmla="*/ 389239 w 606086" name="connsiteX35"/>
                <a:gd fmla="*/ 83052 h 502990" name="connsiteY35"/>
                <a:gd fmla="*/ 366956 w 606086" name="connsiteX36"/>
                <a:gd fmla="*/ 105298 h 502990" name="connsiteY36"/>
                <a:gd fmla="*/ 344673 w 606086" name="connsiteX37"/>
                <a:gd fmla="*/ 83052 h 502990" name="connsiteY37"/>
                <a:gd fmla="*/ 344673 w 606086" name="connsiteX38"/>
                <a:gd fmla="*/ 44492 h 502990" name="connsiteY38"/>
                <a:gd fmla="*/ 261484 w 606086" name="connsiteX39"/>
                <a:gd fmla="*/ 44492 h 502990" name="connsiteY39"/>
                <a:gd fmla="*/ 261484 w 606086" name="connsiteX40"/>
                <a:gd fmla="*/ 382446 h 502990" name="connsiteY40"/>
                <a:gd fmla="*/ 239201 w 606086" name="connsiteX41"/>
                <a:gd fmla="*/ 404692 h 502990" name="connsiteY41"/>
                <a:gd fmla="*/ 216918 w 606086" name="connsiteX42"/>
                <a:gd fmla="*/ 382446 h 502990" name="connsiteY42"/>
                <a:gd fmla="*/ 216918 w 606086" name="connsiteX43"/>
                <a:gd fmla="*/ 22246 h 502990" name="connsiteY43"/>
                <a:gd fmla="*/ 239201 w 606086" name="connsiteX44"/>
                <a:gd fmla="*/ 0 h 502990" name="connsiteY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b="b" l="l" r="r" t="t"/>
              <a:pathLst>
                <a:path h="502990" w="606086">
                  <a:moveTo>
                    <a:pt x="366920" y="157361"/>
                  </a:moveTo>
                  <a:lnTo>
                    <a:pt x="367570" y="157361"/>
                  </a:lnTo>
                  <a:lnTo>
                    <a:pt x="583804" y="157361"/>
                  </a:lnTo>
                  <a:cubicBezTo>
                    <a:pt x="596059" y="157361"/>
                    <a:pt x="606086" y="167374"/>
                    <a:pt x="606086" y="179612"/>
                  </a:cubicBezTo>
                  <a:lnTo>
                    <a:pt x="606086" y="480739"/>
                  </a:lnTo>
                  <a:cubicBezTo>
                    <a:pt x="606086" y="492977"/>
                    <a:pt x="596059" y="502990"/>
                    <a:pt x="583804" y="502990"/>
                  </a:cubicBezTo>
                  <a:lnTo>
                    <a:pt x="456050" y="502990"/>
                  </a:lnTo>
                  <a:cubicBezTo>
                    <a:pt x="443795" y="502990"/>
                    <a:pt x="433768" y="492977"/>
                    <a:pt x="433768" y="480739"/>
                  </a:cubicBezTo>
                  <a:lnTo>
                    <a:pt x="433768" y="284098"/>
                  </a:lnTo>
                  <a:cubicBezTo>
                    <a:pt x="433768" y="271860"/>
                    <a:pt x="443795" y="261847"/>
                    <a:pt x="456050" y="261847"/>
                  </a:cubicBezTo>
                  <a:cubicBezTo>
                    <a:pt x="468306" y="261847"/>
                    <a:pt x="478333" y="271860"/>
                    <a:pt x="478333" y="284098"/>
                  </a:cubicBezTo>
                  <a:lnTo>
                    <a:pt x="478333" y="458488"/>
                  </a:lnTo>
                  <a:lnTo>
                    <a:pt x="561521" y="458488"/>
                  </a:lnTo>
                  <a:lnTo>
                    <a:pt x="561521" y="201863"/>
                  </a:lnTo>
                  <a:lnTo>
                    <a:pt x="389202" y="201863"/>
                  </a:lnTo>
                  <a:lnTo>
                    <a:pt x="389202" y="480739"/>
                  </a:lnTo>
                  <a:cubicBezTo>
                    <a:pt x="389202" y="492977"/>
                    <a:pt x="379175" y="502990"/>
                    <a:pt x="366920" y="502990"/>
                  </a:cubicBezTo>
                  <a:lnTo>
                    <a:pt x="22283" y="502990"/>
                  </a:lnTo>
                  <a:cubicBezTo>
                    <a:pt x="10027" y="502990"/>
                    <a:pt x="0" y="492977"/>
                    <a:pt x="0" y="480739"/>
                  </a:cubicBezTo>
                  <a:lnTo>
                    <a:pt x="0" y="277886"/>
                  </a:lnTo>
                  <a:cubicBezTo>
                    <a:pt x="0" y="265648"/>
                    <a:pt x="10027" y="255635"/>
                    <a:pt x="22283" y="255635"/>
                  </a:cubicBezTo>
                  <a:lnTo>
                    <a:pt x="150036" y="255635"/>
                  </a:lnTo>
                  <a:cubicBezTo>
                    <a:pt x="162292" y="255635"/>
                    <a:pt x="172319" y="265648"/>
                    <a:pt x="172319" y="277886"/>
                  </a:cubicBezTo>
                  <a:lnTo>
                    <a:pt x="172319" y="382372"/>
                  </a:lnTo>
                  <a:cubicBezTo>
                    <a:pt x="172319" y="394610"/>
                    <a:pt x="162292" y="404623"/>
                    <a:pt x="150036" y="404623"/>
                  </a:cubicBezTo>
                  <a:cubicBezTo>
                    <a:pt x="137781" y="404623"/>
                    <a:pt x="127754" y="394610"/>
                    <a:pt x="127754" y="382372"/>
                  </a:cubicBezTo>
                  <a:lnTo>
                    <a:pt x="127754" y="300137"/>
                  </a:lnTo>
                  <a:lnTo>
                    <a:pt x="44565" y="300137"/>
                  </a:lnTo>
                  <a:lnTo>
                    <a:pt x="44565" y="458488"/>
                  </a:lnTo>
                  <a:lnTo>
                    <a:pt x="344637" y="458488"/>
                  </a:lnTo>
                  <a:lnTo>
                    <a:pt x="344637" y="179612"/>
                  </a:lnTo>
                  <a:cubicBezTo>
                    <a:pt x="344637" y="167374"/>
                    <a:pt x="354664" y="157361"/>
                    <a:pt x="366920" y="157361"/>
                  </a:cubicBezTo>
                  <a:close/>
                  <a:moveTo>
                    <a:pt x="239201" y="0"/>
                  </a:moveTo>
                  <a:lnTo>
                    <a:pt x="366956" y="0"/>
                  </a:lnTo>
                  <a:cubicBezTo>
                    <a:pt x="379212" y="0"/>
                    <a:pt x="389239" y="10011"/>
                    <a:pt x="389239" y="22246"/>
                  </a:cubicBezTo>
                  <a:lnTo>
                    <a:pt x="389239" y="83052"/>
                  </a:lnTo>
                  <a:cubicBezTo>
                    <a:pt x="389239" y="95287"/>
                    <a:pt x="379212" y="105298"/>
                    <a:pt x="366956" y="105298"/>
                  </a:cubicBezTo>
                  <a:cubicBezTo>
                    <a:pt x="354608" y="105298"/>
                    <a:pt x="344673" y="95287"/>
                    <a:pt x="344673" y="83052"/>
                  </a:cubicBezTo>
                  <a:lnTo>
                    <a:pt x="344673" y="44492"/>
                  </a:lnTo>
                  <a:lnTo>
                    <a:pt x="261484" y="44492"/>
                  </a:lnTo>
                  <a:lnTo>
                    <a:pt x="261484" y="382446"/>
                  </a:lnTo>
                  <a:cubicBezTo>
                    <a:pt x="261484" y="394681"/>
                    <a:pt x="251457" y="404692"/>
                    <a:pt x="239201" y="404692"/>
                  </a:cubicBezTo>
                  <a:cubicBezTo>
                    <a:pt x="226945" y="404692"/>
                    <a:pt x="216918" y="394681"/>
                    <a:pt x="216918" y="382446"/>
                  </a:cubicBezTo>
                  <a:lnTo>
                    <a:pt x="216918" y="22246"/>
                  </a:lnTo>
                  <a:cubicBezTo>
                    <a:pt x="216918" y="10011"/>
                    <a:pt x="226945" y="0"/>
                    <a:pt x="2392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033FC3F-36DD-4AF1-8B91-0A9E45C41A68}"/>
              </a:ext>
            </a:extLst>
          </p:cNvPr>
          <p:cNvGrpSpPr/>
          <p:nvPr/>
        </p:nvGrpSpPr>
        <p:grpSpPr>
          <a:xfrm>
            <a:off x="1404925" y="4239855"/>
            <a:ext cx="4458757" cy="1633462"/>
            <a:chOff x="5354322" y="1967781"/>
            <a:chExt cx="4458757" cy="163346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0D23A349-DC11-4A89-80E5-2FA63D9796F7}"/>
                </a:ext>
              </a:extLst>
            </p:cNvPr>
            <p:cNvSpPr/>
            <p:nvPr/>
          </p:nvSpPr>
          <p:spPr>
            <a:xfrm>
              <a:off x="5354322" y="2332306"/>
              <a:ext cx="4458757" cy="1280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  <a:defRPr/>
              </a:pPr>
              <a:r>
                <a:rPr altLang="en-US" lang="zh-CN" sz="1200">
                  <a:cs typeface="+mn-ea"/>
                </a:rPr>
                <a:t>比如你和你的下属都同意，他应该让自己的英语达到四级。你平时问他，有没有在学呀？他说一直在学。然后到年底，发现他还在二级三级上徘徊，就没有意思了。</a:t>
              </a:r>
            </a:p>
            <a:p>
              <a:pPr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  <a:defRPr/>
              </a:pPr>
              <a:r>
                <a:rPr altLang="en-US" lang="zh-CN" sz="1200">
                  <a:cs typeface="+mn-ea"/>
                </a:rPr>
                <a:t>一定要规定好，比如他必须在今年的第三季度通过四级考试。要给目标设定一个大家都同意的合理的完成期限。 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FA076F8-4AAD-46C1-B6F1-230B3BBF35B7}"/>
                </a:ext>
              </a:extLst>
            </p:cNvPr>
            <p:cNvSpPr/>
            <p:nvPr/>
          </p:nvSpPr>
          <p:spPr>
            <a:xfrm>
              <a:off x="5354323" y="1967781"/>
              <a:ext cx="2084387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示例一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7BF32A1-D5B7-49DA-9F6B-EE9CA6ED41AE}"/>
              </a:ext>
            </a:extLst>
          </p:cNvPr>
          <p:cNvGrpSpPr/>
          <p:nvPr/>
        </p:nvGrpSpPr>
        <p:grpSpPr>
          <a:xfrm>
            <a:off x="6510325" y="4239855"/>
            <a:ext cx="4950155" cy="2353980"/>
            <a:chOff x="5354322" y="1967781"/>
            <a:chExt cx="4950155" cy="235398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16A48FE-DED5-4C03-999E-CF6EC4F62BD8}"/>
                </a:ext>
              </a:extLst>
            </p:cNvPr>
            <p:cNvSpPr/>
            <p:nvPr/>
          </p:nvSpPr>
          <p:spPr>
            <a:xfrm>
              <a:off x="5354322" y="2332306"/>
              <a:ext cx="4950155" cy="19933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  <a:defRPr/>
              </a:pPr>
              <a:r>
                <a:rPr altLang="en-US" lang="zh-CN" sz="1200">
                  <a:latin typeface="+mn-ea"/>
                  <a:cs typeface="+mn-ea"/>
                </a:rPr>
                <a:t>目标设置要具有时间限制，根据工作任务的权重、事情的轻重缓急，拟定出完成目标项目的时间要求。</a:t>
              </a:r>
            </a:p>
            <a:p>
              <a:pPr indent="-285750" marL="285750">
                <a:lnSpc>
                  <a:spcPct val="130000"/>
                </a:lnSpc>
                <a:buFont charset="0" panose="020b0604020202020204" pitchFamily="34" typeface="Arial"/>
                <a:buChar char="•"/>
                <a:defRPr/>
              </a:pPr>
              <a:r>
                <a:rPr altLang="en-US" lang="zh-CN" sz="1200">
                  <a:latin typeface="+mn-ea"/>
                  <a:cs typeface="+mn-ea"/>
                </a:rPr>
                <a:t>制定的每一个目标都有明确的时间期限要求，如一个季度、一年、五年，或在己知环境下的任何适当期限。在大多数情况下，目标的制定可与年度预算或主要项目的完成期限一致。但并非必须如此，这主要是要依实际情况来定。某些目标应该安排在很短的时期内完成，而另一些则要安排在更长的时期内。同样，在典型的情况下，组织层次的位置越低，为完成目标而设置的时间往往越短。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FD8CCCC4-A6D7-467C-943D-87EB0EE4CA3C}"/>
                </a:ext>
              </a:extLst>
            </p:cNvPr>
            <p:cNvSpPr/>
            <p:nvPr/>
          </p:nvSpPr>
          <p:spPr>
            <a:xfrm>
              <a:off x="5354324" y="1967781"/>
              <a:ext cx="2084387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示例二</a:t>
              </a:r>
            </a:p>
          </p:txBody>
        </p:sp>
      </p:grpSp>
    </p:spTree>
    <p:extLst>
      <p:ext uri="{BB962C8B-B14F-4D97-AF65-F5344CB8AC3E}">
        <p14:creationId val="517675111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4"/>
      <p:bldP grpId="0" spid="5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7E0735-27E6-4BED-A767-6519C94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45" r="13652" t="15793"/>
          <a:stretch>
            <a:fillRect/>
          </a:stretch>
        </p:blipFill>
        <p:spPr>
          <a:xfrm>
            <a:off x="6870602" y="2295387"/>
            <a:ext cx="5419842" cy="4560848"/>
          </a:xfrm>
          <a:prstGeom prst="rect">
            <a:avLst/>
          </a:prstGeom>
        </p:spPr>
      </p:pic>
      <p:sp>
        <p:nvSpPr>
          <p:cNvPr id="17" name="矩形: 圆角 5">
            <a:extLst>
              <a:ext uri="{FF2B5EF4-FFF2-40B4-BE49-F238E27FC236}">
                <a16:creationId xmlns:a16="http://schemas.microsoft.com/office/drawing/2014/main" id="{08B5F0F2-78E2-4657-A321-092125776C0D}"/>
              </a:ext>
            </a:extLst>
          </p:cNvPr>
          <p:cNvSpPr/>
          <p:nvPr/>
        </p:nvSpPr>
        <p:spPr>
          <a:xfrm>
            <a:off x="2930434" y="1475663"/>
            <a:ext cx="1393372" cy="1393372"/>
          </a:xfrm>
          <a:prstGeom prst="roundRect">
            <a:avLst>
              <a:gd fmla="val 33031" name="adj"/>
            </a:avLst>
          </a:prstGeom>
          <a:solidFill>
            <a:schemeClr val="bg1"/>
          </a:solidFill>
          <a:ln w="38100">
            <a:solidFill>
              <a:srgbClr val="274162"/>
            </a:solidFill>
          </a:ln>
          <a:effectLst>
            <a:outerShdw algn="t" blurRad="127000" dir="54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200">
                <a:solidFill>
                  <a:srgbClr val="134E6C"/>
                </a:solidFill>
                <a:latin charset="0" panose="020b0503020202020204" pitchFamily="34" typeface="Agency FB"/>
                <a:cs typeface="+mn-ea"/>
                <a:sym typeface="+mn-lt"/>
              </a:rPr>
              <a:t>04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F3369FB-C3A0-4C15-BA21-04EBC35C8F12}"/>
              </a:ext>
            </a:extLst>
          </p:cNvPr>
          <p:cNvSpPr txBox="1"/>
          <p:nvPr/>
        </p:nvSpPr>
        <p:spPr>
          <a:xfrm>
            <a:off x="599442" y="4110153"/>
            <a:ext cx="6055358" cy="637029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altLang="zh-CN" lang="en-US" sz="1600"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0B096E-F5F3-4A40-8062-BFB8D8B3C250}"/>
              </a:ext>
            </a:extLst>
          </p:cNvPr>
          <p:cNvSpPr txBox="1"/>
          <p:nvPr/>
        </p:nvSpPr>
        <p:spPr>
          <a:xfrm>
            <a:off x="100149" y="3090932"/>
            <a:ext cx="7053942" cy="92029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z="6000">
                <a:solidFill>
                  <a:srgbClr val="134E6C"/>
                </a:solidFill>
                <a:latin typeface="+mn-lt"/>
                <a:ea typeface="+mn-ea"/>
                <a:cs typeface="+mn-ea"/>
                <a:sym typeface="+mn-lt"/>
              </a:rPr>
              <a:t>smart 管理的意义</a:t>
            </a:r>
          </a:p>
        </p:txBody>
      </p:sp>
    </p:spTree>
    <p:extLst>
      <p:ext uri="{BB962C8B-B14F-4D97-AF65-F5344CB8AC3E}">
        <p14:creationId val="228084036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1.85185E-06 L 3.95833E-06 0.17107" pathEditMode="relative" ptsTypes="AA" rAng="0">
                                      <p:cBhvr>
                                        <p:cTn dur="1000" fill="hold" id="36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1" spid="1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5720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四、smart 管理的意义</a:t>
            </a:r>
          </a:p>
        </p:txBody>
      </p:sp>
      <p:grpSp>
        <p:nvGrpSpPr>
          <p:cNvPr id="5" name="ff54e96b-5e86-4962-b991-7ac79f264414">
            <a:extLst>
              <a:ext uri="{FF2B5EF4-FFF2-40B4-BE49-F238E27FC236}">
                <a16:creationId xmlns:a16="http://schemas.microsoft.com/office/drawing/2014/main" id="{356B9F58-0C2A-4FD8-B7D4-FB633FE17DE1}"/>
              </a:ext>
            </a:extLst>
          </p:cNvPr>
          <p:cNvGrpSpPr>
            <a:grpSpLocks noChangeAspect="1"/>
          </p:cNvGrpSpPr>
          <p:nvPr/>
        </p:nvGrpSpPr>
        <p:grpSpPr>
          <a:xfrm>
            <a:off x="4646806" y="2061632"/>
            <a:ext cx="2904142" cy="3718188"/>
            <a:chOff x="4617778" y="1774337"/>
            <a:chExt cx="2904142" cy="3718188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683C4F78-99D1-4D0A-B41F-62D8D4526F77}"/>
                </a:ext>
              </a:extLst>
            </p:cNvPr>
            <p:cNvSpPr/>
            <p:nvPr/>
          </p:nvSpPr>
          <p:spPr>
            <a:xfrm>
              <a:off x="4617778" y="1841309"/>
              <a:ext cx="965063" cy="96480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D8A395B9-697B-4E79-9F90-A196E0D7B814}"/>
                </a:ext>
              </a:extLst>
            </p:cNvPr>
            <p:cNvSpPr/>
            <p:nvPr/>
          </p:nvSpPr>
          <p:spPr>
            <a:xfrm>
              <a:off x="4617778" y="3183562"/>
              <a:ext cx="965063" cy="96480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0C130333-6F3A-4333-96C5-58E0EA23FAEE}"/>
                </a:ext>
              </a:extLst>
            </p:cNvPr>
            <p:cNvSpPr/>
            <p:nvPr/>
          </p:nvSpPr>
          <p:spPr>
            <a:xfrm>
              <a:off x="4617778" y="4527725"/>
              <a:ext cx="965063" cy="96480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F293B00E-F9E4-48B5-A78C-1753D6329436}"/>
                </a:ext>
              </a:extLst>
            </p:cNvPr>
            <p:cNvSpPr/>
            <p:nvPr/>
          </p:nvSpPr>
          <p:spPr>
            <a:xfrm>
              <a:off x="6556857" y="1839398"/>
              <a:ext cx="965063" cy="96480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A90FE885-EA2A-4AA3-9410-26FCED689026}"/>
                </a:ext>
              </a:extLst>
            </p:cNvPr>
            <p:cNvSpPr/>
            <p:nvPr/>
          </p:nvSpPr>
          <p:spPr>
            <a:xfrm>
              <a:off x="6556857" y="3183563"/>
              <a:ext cx="965063" cy="96480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45D2EBE5-AE2D-4196-9283-A4D2EDB73249}"/>
                </a:ext>
              </a:extLst>
            </p:cNvPr>
            <p:cNvSpPr/>
            <p:nvPr/>
          </p:nvSpPr>
          <p:spPr>
            <a:xfrm>
              <a:off x="6556857" y="4527723"/>
              <a:ext cx="965063" cy="964800"/>
            </a:xfrm>
            <a:prstGeom prst="ellipse">
              <a:avLst/>
            </a:pr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</a:endParaRPr>
            </a:p>
          </p:txBody>
        </p:sp>
        <p:cxnSp>
          <p:nvCxnSpPr>
            <p:cNvPr id="12" name="Straight Connector 27">
              <a:extLst>
                <a:ext uri="{FF2B5EF4-FFF2-40B4-BE49-F238E27FC236}">
                  <a16:creationId xmlns:a16="http://schemas.microsoft.com/office/drawing/2014/main" id="{AF1D928A-5266-416A-960A-9E9F523DAF2E}"/>
                </a:ext>
              </a:extLst>
            </p:cNvPr>
            <p:cNvCxnSpPr/>
            <p:nvPr/>
          </p:nvCxnSpPr>
          <p:spPr>
            <a:xfrm flipH="1" flipV="1">
              <a:off x="6096000" y="1774337"/>
              <a:ext cx="0" cy="36615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8CD81BAA-7A86-42D0-87B4-BCE58C4EE180}"/>
                </a:ext>
              </a:extLst>
            </p:cNvPr>
            <p:cNvSpPr/>
            <p:nvPr/>
          </p:nvSpPr>
          <p:spPr bwMode="auto">
            <a:xfrm>
              <a:off x="6808959" y="3421852"/>
              <a:ext cx="460856" cy="460856"/>
            </a:xfrm>
            <a:custGeom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b="b" l="0" r="r" t="0"/>
              <a:pathLst>
                <a:path h="64" w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>
                <a:cs typeface="+mn-ea"/>
              </a:endParaRPr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846DE35A-16F9-40FC-98EE-DC38C0337D8A}"/>
                </a:ext>
              </a:extLst>
            </p:cNvPr>
            <p:cNvSpPr/>
            <p:nvPr/>
          </p:nvSpPr>
          <p:spPr bwMode="auto">
            <a:xfrm>
              <a:off x="4853395" y="2063112"/>
              <a:ext cx="493827" cy="493827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>
                <a:cs typeface="+mn-ea"/>
              </a:endParaRPr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0C0D82D3-51A3-4FA7-9337-9D0A853A4B2A}"/>
                </a:ext>
              </a:extLst>
            </p:cNvPr>
            <p:cNvSpPr/>
            <p:nvPr/>
          </p:nvSpPr>
          <p:spPr bwMode="auto">
            <a:xfrm>
              <a:off x="4879234" y="3431204"/>
              <a:ext cx="442149" cy="442149"/>
            </a:xfrm>
            <a:custGeom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b="b" l="0" r="r" t="0"/>
              <a:pathLst>
                <a:path h="68" w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>
                <a:cs typeface="+mn-ea"/>
              </a:endParaRPr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13E48EFF-211B-4D63-8EBD-3AB489842EEA}"/>
                </a:ext>
              </a:extLst>
            </p:cNvPr>
            <p:cNvSpPr/>
            <p:nvPr/>
          </p:nvSpPr>
          <p:spPr bwMode="auto">
            <a:xfrm>
              <a:off x="4902548" y="4707525"/>
              <a:ext cx="395520" cy="577832"/>
            </a:xfrm>
            <a:custGeom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b="b" l="0" r="r" t="0"/>
              <a:pathLst>
                <a:path h="102" w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>
                <a:cs typeface="+mn-ea"/>
              </a:endParaRPr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4BE9C229-4F5B-45FA-BC08-843CFEE6894A}"/>
                </a:ext>
              </a:extLst>
            </p:cNvPr>
            <p:cNvSpPr/>
            <p:nvPr/>
          </p:nvSpPr>
          <p:spPr bwMode="auto">
            <a:xfrm>
              <a:off x="6786800" y="2118676"/>
              <a:ext cx="505173" cy="378881"/>
            </a:xfrm>
            <a:custGeom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b="b" l="0" r="r" t="0"/>
              <a:pathLst>
                <a:path h="57" w="7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>
                <a:cs typeface="+mn-ea"/>
              </a:endParaRPr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AE0B3C0B-E9D1-43CD-8904-307A6DF232B5}"/>
                </a:ext>
              </a:extLst>
            </p:cNvPr>
            <p:cNvSpPr/>
            <p:nvPr/>
          </p:nvSpPr>
          <p:spPr bwMode="auto">
            <a:xfrm>
              <a:off x="6837148" y="4807004"/>
              <a:ext cx="404481" cy="378881"/>
            </a:xfrm>
            <a:custGeom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b="b" l="0" r="r" t="0"/>
              <a:pathLst>
                <a:path h="68" w="73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000">
                <a:cs typeface="+mn-ea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15ABF39-593C-4679-B883-7D65FE83B96D}"/>
              </a:ext>
            </a:extLst>
          </p:cNvPr>
          <p:cNvGrpSpPr/>
          <p:nvPr/>
        </p:nvGrpSpPr>
        <p:grpSpPr>
          <a:xfrm>
            <a:off x="7780891" y="2169733"/>
            <a:ext cx="2822057" cy="835246"/>
            <a:chOff x="2291702" y="1996460"/>
            <a:chExt cx="2822057" cy="835246"/>
          </a:xfrm>
        </p:grpSpPr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6CFB7E64-0E74-46C4-8F88-FD63556EFEC5}"/>
                </a:ext>
              </a:extLst>
            </p:cNvPr>
            <p:cNvSpPr txBox="1"/>
            <p:nvPr/>
          </p:nvSpPr>
          <p:spPr>
            <a:xfrm>
              <a:off x="2291702" y="2336570"/>
              <a:ext cx="2822057" cy="512064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latin typeface="+mn-ea"/>
                  <a:cs typeface="+mn-ea"/>
                </a:rPr>
                <a:t>强调结果而不是任务，因此有助于改进计划工作。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1A483A03-C626-4E6E-91DD-976579267E39}"/>
                </a:ext>
              </a:extLst>
            </p:cNvPr>
            <p:cNvSpPr txBox="1"/>
            <p:nvPr/>
          </p:nvSpPr>
          <p:spPr>
            <a:xfrm>
              <a:off x="2291702" y="1996460"/>
              <a:ext cx="2449035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意义02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E2B439-8073-4F63-A79E-B336FB3481EC}"/>
              </a:ext>
            </a:extLst>
          </p:cNvPr>
          <p:cNvGrpSpPr/>
          <p:nvPr/>
        </p:nvGrpSpPr>
        <p:grpSpPr>
          <a:xfrm>
            <a:off x="7780891" y="3453043"/>
            <a:ext cx="2822057" cy="835246"/>
            <a:chOff x="2291702" y="1996460"/>
            <a:chExt cx="2822057" cy="835246"/>
          </a:xfrm>
        </p:grpSpPr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EE4DBB52-4315-4E67-B078-66B5BD6FAA8F}"/>
                </a:ext>
              </a:extLst>
            </p:cNvPr>
            <p:cNvSpPr txBox="1"/>
            <p:nvPr/>
          </p:nvSpPr>
          <p:spPr>
            <a:xfrm>
              <a:off x="2291702" y="2336570"/>
              <a:ext cx="2822057" cy="512064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latin typeface="+mn-ea"/>
                  <a:cs typeface="+mn-ea"/>
                </a:rPr>
                <a:t>鼓励维持短期利益与长期利益之间的平衡。</a:t>
              </a: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F45D952-C355-48F4-B132-76A7ADA52B10}"/>
                </a:ext>
              </a:extLst>
            </p:cNvPr>
            <p:cNvSpPr txBox="1"/>
            <p:nvPr/>
          </p:nvSpPr>
          <p:spPr>
            <a:xfrm>
              <a:off x="2291702" y="1996460"/>
              <a:ext cx="2449035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意义04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B194C32-7C5A-4F9F-AF97-5D372F85958A}"/>
              </a:ext>
            </a:extLst>
          </p:cNvPr>
          <p:cNvGrpSpPr/>
          <p:nvPr/>
        </p:nvGrpSpPr>
        <p:grpSpPr>
          <a:xfrm>
            <a:off x="7780891" y="4858058"/>
            <a:ext cx="2822057" cy="580753"/>
            <a:chOff x="2291702" y="1996460"/>
            <a:chExt cx="2822057" cy="580753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A4BFB72C-28A1-4422-86C7-5478356F914F}"/>
                </a:ext>
              </a:extLst>
            </p:cNvPr>
            <p:cNvSpPr txBox="1"/>
            <p:nvPr/>
          </p:nvSpPr>
          <p:spPr>
            <a:xfrm>
              <a:off x="2291702" y="2336569"/>
              <a:ext cx="2822057" cy="256032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latin typeface="+mn-ea"/>
                  <a:cs typeface="+mn-ea"/>
                </a:rPr>
                <a:t>改善上下级之间的关系。</a:t>
              </a: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E2A713C-BF8C-4B15-BA79-8E727EE9DB42}"/>
                </a:ext>
              </a:extLst>
            </p:cNvPr>
            <p:cNvSpPr txBox="1"/>
            <p:nvPr/>
          </p:nvSpPr>
          <p:spPr>
            <a:xfrm>
              <a:off x="2291702" y="1996460"/>
              <a:ext cx="2449035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意义06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ACA44EA-51B3-413C-A1C0-78DCEE19892D}"/>
              </a:ext>
            </a:extLst>
          </p:cNvPr>
          <p:cNvGrpSpPr/>
          <p:nvPr/>
        </p:nvGrpSpPr>
        <p:grpSpPr>
          <a:xfrm>
            <a:off x="1493757" y="2169733"/>
            <a:ext cx="2822057" cy="835246"/>
            <a:chOff x="2291702" y="1996460"/>
            <a:chExt cx="2822057" cy="83524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F952EE8B-9FFC-4ED1-A6CC-B20700045476}"/>
                </a:ext>
              </a:extLst>
            </p:cNvPr>
            <p:cNvSpPr txBox="1"/>
            <p:nvPr/>
          </p:nvSpPr>
          <p:spPr>
            <a:xfrm>
              <a:off x="2291702" y="2336570"/>
              <a:ext cx="2822057" cy="512064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latin typeface="+mn-ea"/>
                  <a:cs typeface="+mn-ea"/>
                </a:rPr>
                <a:t>使整个组织的宗旨、方向和意义，使员工更加清楚组织的目标。 </a:t>
              </a:r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3579BB67-0CD5-43B2-802F-D353659FF1C4}"/>
                </a:ext>
              </a:extLst>
            </p:cNvPr>
            <p:cNvSpPr txBox="1"/>
            <p:nvPr/>
          </p:nvSpPr>
          <p:spPr>
            <a:xfrm>
              <a:off x="2664724" y="1996460"/>
              <a:ext cx="2449035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意义01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EDDC415-D922-4A01-9049-B2FF6BDFE1D8}"/>
              </a:ext>
            </a:extLst>
          </p:cNvPr>
          <p:cNvGrpSpPr/>
          <p:nvPr/>
        </p:nvGrpSpPr>
        <p:grpSpPr>
          <a:xfrm>
            <a:off x="1493757" y="3453043"/>
            <a:ext cx="2822057" cy="835246"/>
            <a:chOff x="2291702" y="1996460"/>
            <a:chExt cx="2822057" cy="835246"/>
          </a:xfrm>
        </p:grpSpPr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3E66323C-9F13-4862-B9A4-E0D8E8FEA3C9}"/>
                </a:ext>
              </a:extLst>
            </p:cNvPr>
            <p:cNvSpPr txBox="1"/>
            <p:nvPr/>
          </p:nvSpPr>
          <p:spPr>
            <a:xfrm>
              <a:off x="2291702" y="2336570"/>
              <a:ext cx="2822057" cy="512064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latin typeface="+mn-ea"/>
                  <a:cs typeface="+mn-ea"/>
                </a:rPr>
                <a:t>目标有助于公司把握命运，而不是只对错误做出反应。</a:t>
              </a:r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8ECAFC1A-6F66-4CF8-8354-C57952E37D80}"/>
                </a:ext>
              </a:extLst>
            </p:cNvPr>
            <p:cNvSpPr txBox="1"/>
            <p:nvPr/>
          </p:nvSpPr>
          <p:spPr>
            <a:xfrm>
              <a:off x="2664724" y="1996460"/>
              <a:ext cx="2449035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意义03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0AA3B48-4F7A-4C70-8FCE-10C534DBFD76}"/>
              </a:ext>
            </a:extLst>
          </p:cNvPr>
          <p:cNvGrpSpPr/>
          <p:nvPr/>
        </p:nvGrpSpPr>
        <p:grpSpPr>
          <a:xfrm>
            <a:off x="1493757" y="4858058"/>
            <a:ext cx="2822057" cy="835246"/>
            <a:chOff x="2291702" y="1996460"/>
            <a:chExt cx="2822057" cy="83524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1155ABF4-B952-4776-8F21-5A407352DE91}"/>
                </a:ext>
              </a:extLst>
            </p:cNvPr>
            <p:cNvSpPr txBox="1"/>
            <p:nvPr/>
          </p:nvSpPr>
          <p:spPr>
            <a:xfrm>
              <a:off x="2291702" y="2336570"/>
              <a:ext cx="2822057" cy="512064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latin typeface="+mn-ea"/>
                  <a:cs typeface="+mn-ea"/>
                </a:rPr>
                <a:t>为各个管理层评估各自的绩效提供了参考。 </a:t>
              </a: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37D4F01B-91FF-4EF4-BD81-CBB46315AF50}"/>
                </a:ext>
              </a:extLst>
            </p:cNvPr>
            <p:cNvSpPr txBox="1"/>
            <p:nvPr/>
          </p:nvSpPr>
          <p:spPr>
            <a:xfrm>
              <a:off x="2664724" y="1996460"/>
              <a:ext cx="2449035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意义05</a:t>
              </a:r>
            </a:p>
          </p:txBody>
        </p:sp>
      </p:grpSp>
    </p:spTree>
    <p:extLst>
      <p:ext uri="{BB962C8B-B14F-4D97-AF65-F5344CB8AC3E}">
        <p14:creationId val="3053890907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4290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smart管理的意义</a:t>
            </a:r>
          </a:p>
        </p:txBody>
      </p:sp>
      <p:grpSp>
        <p:nvGrpSpPr>
          <p:cNvPr id="37" name="íśļiḋé">
            <a:extLst>
              <a:ext uri="{FF2B5EF4-FFF2-40B4-BE49-F238E27FC236}">
                <a16:creationId xmlns:a16="http://schemas.microsoft.com/office/drawing/2014/main" id="{46B5BD64-BBA7-4906-847F-71632B342102}"/>
              </a:ext>
            </a:extLst>
          </p:cNvPr>
          <p:cNvGrpSpPr/>
          <p:nvPr/>
        </p:nvGrpSpPr>
        <p:grpSpPr>
          <a:xfrm>
            <a:off x="934005" y="1796672"/>
            <a:ext cx="4610268" cy="4501014"/>
            <a:chOff x="2135560" y="1920161"/>
            <a:chExt cx="1551537" cy="1514769"/>
          </a:xfrm>
        </p:grpSpPr>
        <p:sp>
          <p:nvSpPr>
            <p:cNvPr id="38" name="îśḻïde">
              <a:extLst>
                <a:ext uri="{FF2B5EF4-FFF2-40B4-BE49-F238E27FC236}">
                  <a16:creationId xmlns:a16="http://schemas.microsoft.com/office/drawing/2014/main" id="{18877AB1-B874-4705-BF9F-246832E68512}"/>
                </a:ext>
              </a:extLst>
            </p:cNvPr>
            <p:cNvSpPr/>
            <p:nvPr/>
          </p:nvSpPr>
          <p:spPr bwMode="auto">
            <a:xfrm>
              <a:off x="2135560" y="3401944"/>
              <a:ext cx="1551537" cy="32986"/>
            </a:xfrm>
            <a:custGeom>
              <a:cxnLst>
                <a:cxn ang="0">
                  <a:pos x="465" y="1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465" y="0"/>
                </a:cxn>
                <a:cxn ang="0">
                  <a:pos x="470" y="5"/>
                </a:cxn>
                <a:cxn ang="0">
                  <a:pos x="465" y="10"/>
                </a:cxn>
              </a:cxnLst>
              <a:rect b="b" l="0" r="r" t="0"/>
              <a:pathLst>
                <a:path h="10" w="470">
                  <a:moveTo>
                    <a:pt x="46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8" y="0"/>
                    <a:pt x="470" y="2"/>
                    <a:pt x="470" y="5"/>
                  </a:cubicBezTo>
                  <a:cubicBezTo>
                    <a:pt x="470" y="7"/>
                    <a:pt x="468" y="10"/>
                    <a:pt x="465" y="10"/>
                  </a:cubicBezTo>
                  <a:close/>
                </a:path>
              </a:pathLst>
            </a:custGeom>
            <a:solidFill>
              <a:srgbClr val="A9ACA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39" name="ísḻíḍê">
              <a:extLst>
                <a:ext uri="{FF2B5EF4-FFF2-40B4-BE49-F238E27FC236}">
                  <a16:creationId xmlns:a16="http://schemas.microsoft.com/office/drawing/2014/main" id="{6E467244-CFB2-415D-8A74-206B4A7900E3}"/>
                </a:ext>
              </a:extLst>
            </p:cNvPr>
            <p:cNvSpPr/>
            <p:nvPr/>
          </p:nvSpPr>
          <p:spPr bwMode="auto">
            <a:xfrm>
              <a:off x="3116052" y="2448234"/>
              <a:ext cx="95628" cy="102286"/>
            </a:xfrm>
            <a:custGeom>
              <a:cxnLst>
                <a:cxn ang="0">
                  <a:pos x="0" y="676"/>
                </a:cxn>
                <a:cxn ang="0">
                  <a:pos x="632" y="545"/>
                </a:cxn>
                <a:cxn ang="0">
                  <a:pos x="632" y="0"/>
                </a:cxn>
                <a:cxn ang="0">
                  <a:pos x="21" y="0"/>
                </a:cxn>
                <a:cxn ang="0">
                  <a:pos x="0" y="676"/>
                </a:cxn>
              </a:cxnLst>
              <a:rect b="b" l="0" r="r" t="0"/>
              <a:pathLst>
                <a:path h="676" w="632">
                  <a:moveTo>
                    <a:pt x="0" y="676"/>
                  </a:moveTo>
                  <a:lnTo>
                    <a:pt x="632" y="545"/>
                  </a:lnTo>
                  <a:lnTo>
                    <a:pt x="632" y="0"/>
                  </a:lnTo>
                  <a:lnTo>
                    <a:pt x="21" y="0"/>
                  </a:lnTo>
                  <a:lnTo>
                    <a:pt x="0" y="676"/>
                  </a:lnTo>
                  <a:close/>
                </a:path>
              </a:pathLst>
            </a:custGeom>
            <a:solidFill>
              <a:srgbClr val="CE885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0" name="îš1iḓe">
              <a:extLst>
                <a:ext uri="{FF2B5EF4-FFF2-40B4-BE49-F238E27FC236}">
                  <a16:creationId xmlns:a16="http://schemas.microsoft.com/office/drawing/2014/main" id="{47669F25-C387-4F3E-B2CA-ED2AE5D2D362}"/>
                </a:ext>
              </a:extLst>
            </p:cNvPr>
            <p:cNvSpPr/>
            <p:nvPr/>
          </p:nvSpPr>
          <p:spPr bwMode="auto">
            <a:xfrm>
              <a:off x="3116052" y="2448234"/>
              <a:ext cx="95628" cy="102286"/>
            </a:xfrm>
            <a:custGeom>
              <a:cxnLst>
                <a:cxn ang="0">
                  <a:pos x="0" y="676"/>
                </a:cxn>
                <a:cxn ang="0">
                  <a:pos x="632" y="545"/>
                </a:cxn>
                <a:cxn ang="0">
                  <a:pos x="632" y="0"/>
                </a:cxn>
                <a:cxn ang="0">
                  <a:pos x="21" y="0"/>
                </a:cxn>
                <a:cxn ang="0">
                  <a:pos x="0" y="676"/>
                </a:cxn>
              </a:cxnLst>
              <a:rect b="b" l="0" r="r" t="0"/>
              <a:pathLst>
                <a:path h="676" w="632">
                  <a:moveTo>
                    <a:pt x="0" y="676"/>
                  </a:moveTo>
                  <a:lnTo>
                    <a:pt x="632" y="545"/>
                  </a:lnTo>
                  <a:lnTo>
                    <a:pt x="632" y="0"/>
                  </a:lnTo>
                  <a:lnTo>
                    <a:pt x="21" y="0"/>
                  </a:lnTo>
                  <a:lnTo>
                    <a:pt x="0" y="67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1" name="iṥlíďé">
              <a:extLst>
                <a:ext uri="{FF2B5EF4-FFF2-40B4-BE49-F238E27FC236}">
                  <a16:creationId xmlns:a16="http://schemas.microsoft.com/office/drawing/2014/main" id="{714EA05D-87D4-41BA-A1B2-01C22A609773}"/>
                </a:ext>
              </a:extLst>
            </p:cNvPr>
            <p:cNvSpPr/>
            <p:nvPr/>
          </p:nvSpPr>
          <p:spPr bwMode="auto">
            <a:xfrm>
              <a:off x="3102736" y="2372276"/>
              <a:ext cx="26479" cy="118779"/>
            </a:xfrm>
            <a:custGeom>
              <a:cxnLst>
                <a:cxn ang="0">
                  <a:pos x="4" y="36"/>
                </a:cxn>
                <a:cxn ang="0">
                  <a:pos x="8" y="3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32"/>
                </a:cxn>
                <a:cxn ang="0">
                  <a:pos x="4" y="36"/>
                </a:cxn>
              </a:cxnLst>
              <a:rect b="b" l="0" r="r" t="0"/>
              <a:pathLst>
                <a:path h="36" w="8">
                  <a:moveTo>
                    <a:pt x="4" y="36"/>
                  </a:moveTo>
                  <a:cubicBezTo>
                    <a:pt x="6" y="36"/>
                    <a:pt x="8" y="34"/>
                    <a:pt x="8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4" y="36"/>
                  </a:cubicBezTo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2" name="îś1íḍé">
              <a:extLst>
                <a:ext uri="{FF2B5EF4-FFF2-40B4-BE49-F238E27FC236}">
                  <a16:creationId xmlns:a16="http://schemas.microsoft.com/office/drawing/2014/main" id="{7AA28837-3AF9-478D-B2A2-BFC2F62304BC}"/>
                </a:ext>
              </a:extLst>
            </p:cNvPr>
            <p:cNvSpPr/>
            <p:nvPr/>
          </p:nvSpPr>
          <p:spPr bwMode="auto">
            <a:xfrm>
              <a:off x="3129216" y="2434919"/>
              <a:ext cx="26328" cy="56136"/>
            </a:xfrm>
            <a:custGeom>
              <a:cxnLst>
                <a:cxn ang="0">
                  <a:pos x="4" y="17"/>
                </a:cxn>
                <a:cxn ang="0">
                  <a:pos x="8" y="13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4" y="17"/>
                </a:cxn>
              </a:cxnLst>
              <a:rect b="b" l="0" r="r" t="0"/>
              <a:pathLst>
                <a:path h="17" w="8">
                  <a:moveTo>
                    <a:pt x="4" y="17"/>
                  </a:moveTo>
                  <a:cubicBezTo>
                    <a:pt x="6" y="17"/>
                    <a:pt x="8" y="15"/>
                    <a:pt x="8" y="1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3" name="íṣľiďè">
              <a:extLst>
                <a:ext uri="{FF2B5EF4-FFF2-40B4-BE49-F238E27FC236}">
                  <a16:creationId xmlns:a16="http://schemas.microsoft.com/office/drawing/2014/main" id="{052E2AC5-5B6A-4EC6-B923-1E6B1C44A751}"/>
                </a:ext>
              </a:extLst>
            </p:cNvPr>
            <p:cNvSpPr/>
            <p:nvPr/>
          </p:nvSpPr>
          <p:spPr bwMode="auto">
            <a:xfrm>
              <a:off x="3155544" y="2434919"/>
              <a:ext cx="26479" cy="56136"/>
            </a:xfrm>
            <a:custGeom>
              <a:cxnLst>
                <a:cxn ang="0">
                  <a:pos x="4" y="17"/>
                </a:cxn>
                <a:cxn ang="0">
                  <a:pos x="8" y="13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4" y="17"/>
                </a:cxn>
              </a:cxnLst>
              <a:rect b="b" l="0" r="r" t="0"/>
              <a:pathLst>
                <a:path h="17" w="8">
                  <a:moveTo>
                    <a:pt x="4" y="17"/>
                  </a:moveTo>
                  <a:cubicBezTo>
                    <a:pt x="7" y="17"/>
                    <a:pt x="8" y="15"/>
                    <a:pt x="8" y="1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4" name="ïṧḻîdé">
              <a:extLst>
                <a:ext uri="{FF2B5EF4-FFF2-40B4-BE49-F238E27FC236}">
                  <a16:creationId xmlns:a16="http://schemas.microsoft.com/office/drawing/2014/main" id="{221ED246-9003-4263-960E-360D05E54B36}"/>
                </a:ext>
              </a:extLst>
            </p:cNvPr>
            <p:cNvSpPr/>
            <p:nvPr/>
          </p:nvSpPr>
          <p:spPr bwMode="auto">
            <a:xfrm>
              <a:off x="3185352" y="2434919"/>
              <a:ext cx="26328" cy="56136"/>
            </a:xfrm>
            <a:custGeom>
              <a:cxnLst>
                <a:cxn ang="0">
                  <a:pos x="4" y="17"/>
                </a:cxn>
                <a:cxn ang="0">
                  <a:pos x="8" y="13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4" y="17"/>
                </a:cxn>
              </a:cxnLst>
              <a:rect b="b" l="0" r="r" t="0"/>
              <a:pathLst>
                <a:path h="17" w="8">
                  <a:moveTo>
                    <a:pt x="4" y="17"/>
                  </a:moveTo>
                  <a:cubicBezTo>
                    <a:pt x="6" y="17"/>
                    <a:pt x="8" y="15"/>
                    <a:pt x="8" y="1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4" y="17"/>
                  </a:cubicBezTo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5" name="işḻïḑe">
              <a:extLst>
                <a:ext uri="{FF2B5EF4-FFF2-40B4-BE49-F238E27FC236}">
                  <a16:creationId xmlns:a16="http://schemas.microsoft.com/office/drawing/2014/main" id="{BCFFA6A5-9089-43E9-B01B-61BCEC79201B}"/>
                </a:ext>
              </a:extLst>
            </p:cNvPr>
            <p:cNvSpPr/>
            <p:nvPr/>
          </p:nvSpPr>
          <p:spPr bwMode="auto">
            <a:xfrm>
              <a:off x="3092901" y="2501042"/>
              <a:ext cx="92451" cy="115450"/>
            </a:xfrm>
            <a:custGeom>
              <a:cxnLst>
                <a:cxn ang="0">
                  <a:pos x="0" y="0"/>
                </a:cxn>
                <a:cxn ang="0">
                  <a:pos x="8" y="0"/>
                </a:cxn>
                <a:cxn ang="0">
                  <a:pos x="23" y="13"/>
                </a:cxn>
                <a:cxn ang="0">
                  <a:pos x="28" y="13"/>
                </a:cxn>
                <a:cxn ang="0">
                  <a:pos x="28" y="35"/>
                </a:cxn>
                <a:cxn ang="0">
                  <a:pos x="7" y="35"/>
                </a:cxn>
                <a:cxn ang="0">
                  <a:pos x="7" y="17"/>
                </a:cxn>
                <a:cxn ang="0">
                  <a:pos x="0" y="6"/>
                </a:cxn>
                <a:cxn ang="0">
                  <a:pos x="0" y="0"/>
                </a:cxn>
              </a:cxnLst>
              <a:rect b="b" l="0" r="r" t="0"/>
              <a:pathLst>
                <a:path h="35" w="28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1" y="3"/>
                    <a:pt x="23" y="6"/>
                    <a:pt x="23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0" y="1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6" name="íş1iďe">
              <a:extLst>
                <a:ext uri="{FF2B5EF4-FFF2-40B4-BE49-F238E27FC236}">
                  <a16:creationId xmlns:a16="http://schemas.microsoft.com/office/drawing/2014/main" id="{4E6D8FFB-A2EF-4BEB-9609-D3D7981C3DF5}"/>
                </a:ext>
              </a:extLst>
            </p:cNvPr>
            <p:cNvSpPr/>
            <p:nvPr/>
          </p:nvSpPr>
          <p:spPr bwMode="auto">
            <a:xfrm>
              <a:off x="3119229" y="2481220"/>
              <a:ext cx="92451" cy="135272"/>
            </a:xfrm>
            <a:custGeom>
              <a:cxnLst>
                <a:cxn ang="0">
                  <a:pos x="28" y="6"/>
                </a:cxn>
                <a:cxn ang="0">
                  <a:pos x="12" y="19"/>
                </a:cxn>
                <a:cxn ang="0">
                  <a:pos x="0" y="19"/>
                </a:cxn>
                <a:cxn ang="0">
                  <a:pos x="0" y="41"/>
                </a:cxn>
                <a:cxn ang="0">
                  <a:pos x="21" y="41"/>
                </a:cxn>
                <a:cxn ang="0">
                  <a:pos x="21" y="23"/>
                </a:cxn>
                <a:cxn ang="0">
                  <a:pos x="28" y="14"/>
                </a:cxn>
                <a:cxn ang="0">
                  <a:pos x="28" y="6"/>
                </a:cxn>
              </a:cxnLst>
              <a:rect b="b" l="0" r="r" t="0"/>
              <a:pathLst>
                <a:path h="41" w="28">
                  <a:moveTo>
                    <a:pt x="28" y="6"/>
                  </a:moveTo>
                  <a:cubicBezTo>
                    <a:pt x="28" y="6"/>
                    <a:pt x="12" y="0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8" y="23"/>
                    <a:pt x="28" y="14"/>
                  </a:cubicBezTo>
                  <a:cubicBezTo>
                    <a:pt x="28" y="6"/>
                    <a:pt x="28" y="6"/>
                    <a:pt x="28" y="6"/>
                  </a:cubicBezTo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7" name="isliḋé">
              <a:extLst>
                <a:ext uri="{FF2B5EF4-FFF2-40B4-BE49-F238E27FC236}">
                  <a16:creationId xmlns:a16="http://schemas.microsoft.com/office/drawing/2014/main" id="{A71F46DE-6B64-4B65-8DCE-0BDE8E0CFF77}"/>
                </a:ext>
              </a:extLst>
            </p:cNvPr>
            <p:cNvSpPr/>
            <p:nvPr/>
          </p:nvSpPr>
          <p:spPr bwMode="auto">
            <a:xfrm>
              <a:off x="3116052" y="2557027"/>
              <a:ext cx="3178" cy="39643"/>
            </a:xfrm>
            <a:custGeom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1" y="0"/>
                </a:cxn>
                <a:cxn ang="0">
                  <a:pos x="0" y="0"/>
                </a:cxn>
              </a:cxnLst>
              <a:rect b="b" l="0" r="r" t="0"/>
              <a:pathLst>
                <a:path h="12" w="1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8" name="isḷidé">
              <a:extLst>
                <a:ext uri="{FF2B5EF4-FFF2-40B4-BE49-F238E27FC236}">
                  <a16:creationId xmlns:a16="http://schemas.microsoft.com/office/drawing/2014/main" id="{AADC7A51-D9DF-46AF-BABE-9F58FFC5E15F}"/>
                </a:ext>
              </a:extLst>
            </p:cNvPr>
            <p:cNvSpPr/>
            <p:nvPr/>
          </p:nvSpPr>
          <p:spPr bwMode="auto">
            <a:xfrm>
              <a:off x="3119229" y="2553849"/>
              <a:ext cx="69452" cy="52807"/>
            </a:xfrm>
            <a:custGeom>
              <a:cxnLst>
                <a:cxn ang="0">
                  <a:pos x="13" y="0"/>
                </a:cxn>
                <a:cxn ang="0">
                  <a:pos x="5" y="2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21" y="16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3" y="0"/>
                </a:cxn>
              </a:cxnLst>
              <a:rect b="b" l="0" r="r" t="0"/>
              <a:pathLst>
                <a:path h="16" w="21">
                  <a:moveTo>
                    <a:pt x="13" y="0"/>
                  </a:moveTo>
                  <a:cubicBezTo>
                    <a:pt x="10" y="1"/>
                    <a:pt x="7" y="2"/>
                    <a:pt x="5" y="2"/>
                  </a:cubicBezTo>
                  <a:cubicBezTo>
                    <a:pt x="3" y="2"/>
                    <a:pt x="1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5" y="15"/>
                    <a:pt x="21" y="1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5" y="1"/>
                    <a:pt x="13" y="0"/>
                    <a:pt x="13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49" name="íṥḻîḋe">
              <a:extLst>
                <a:ext uri="{FF2B5EF4-FFF2-40B4-BE49-F238E27FC236}">
                  <a16:creationId xmlns:a16="http://schemas.microsoft.com/office/drawing/2014/main" id="{095712BC-A1C8-464B-A9E7-B498903F141A}"/>
                </a:ext>
              </a:extLst>
            </p:cNvPr>
            <p:cNvSpPr/>
            <p:nvPr/>
          </p:nvSpPr>
          <p:spPr bwMode="auto">
            <a:xfrm>
              <a:off x="3092901" y="2474562"/>
              <a:ext cx="26328" cy="46301"/>
            </a:xfrm>
            <a:prstGeom prst="rect">
              <a:avLst/>
            </a:prstGeom>
            <a:solidFill>
              <a:srgbClr val="FBC49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0" name="iṩľîḋe">
              <a:extLst>
                <a:ext uri="{FF2B5EF4-FFF2-40B4-BE49-F238E27FC236}">
                  <a16:creationId xmlns:a16="http://schemas.microsoft.com/office/drawing/2014/main" id="{70706D7F-C6B2-495D-9CF6-34738CE244FE}"/>
                </a:ext>
              </a:extLst>
            </p:cNvPr>
            <p:cNvSpPr/>
            <p:nvPr/>
          </p:nvSpPr>
          <p:spPr bwMode="auto">
            <a:xfrm>
              <a:off x="3092901" y="2474562"/>
              <a:ext cx="26328" cy="46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1" name="ïŝḷidè">
              <a:extLst>
                <a:ext uri="{FF2B5EF4-FFF2-40B4-BE49-F238E27FC236}">
                  <a16:creationId xmlns:a16="http://schemas.microsoft.com/office/drawing/2014/main" id="{059E3B28-BFBE-4BBF-95EC-43DE5323E1B3}"/>
                </a:ext>
              </a:extLst>
            </p:cNvPr>
            <p:cNvSpPr/>
            <p:nvPr/>
          </p:nvSpPr>
          <p:spPr bwMode="auto">
            <a:xfrm>
              <a:off x="3155544" y="2461398"/>
              <a:ext cx="26479" cy="29657"/>
            </a:xfrm>
            <a:custGeom>
              <a:cxnLst>
                <a:cxn ang="0">
                  <a:pos x="8" y="0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8" y="5"/>
                </a:cxn>
                <a:cxn ang="0">
                  <a:pos x="8" y="0"/>
                </a:cxn>
              </a:cxnLst>
              <a:rect b="b" l="0" r="r" t="0"/>
              <a:pathLst>
                <a:path h="9" w="8">
                  <a:moveTo>
                    <a:pt x="8" y="0"/>
                  </a:moveTo>
                  <a:cubicBezTo>
                    <a:pt x="8" y="2"/>
                    <a:pt x="7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2" name="î$ḷíďê">
              <a:extLst>
                <a:ext uri="{FF2B5EF4-FFF2-40B4-BE49-F238E27FC236}">
                  <a16:creationId xmlns:a16="http://schemas.microsoft.com/office/drawing/2014/main" id="{B58B3D97-A9E0-4F2A-B7FC-E60CC0CE157A}"/>
                </a:ext>
              </a:extLst>
            </p:cNvPr>
            <p:cNvSpPr/>
            <p:nvPr/>
          </p:nvSpPr>
          <p:spPr bwMode="auto">
            <a:xfrm>
              <a:off x="3185352" y="2461398"/>
              <a:ext cx="26328" cy="29657"/>
            </a:xfrm>
            <a:custGeom>
              <a:cxnLst>
                <a:cxn ang="0">
                  <a:pos x="8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8" y="5"/>
                </a:cxn>
                <a:cxn ang="0">
                  <a:pos x="8" y="0"/>
                </a:cxn>
              </a:cxnLst>
              <a:rect b="b" l="0" r="r" t="0"/>
              <a:pathLst>
                <a:path h="9" w="8">
                  <a:moveTo>
                    <a:pt x="8" y="0"/>
                  </a:moveTo>
                  <a:cubicBezTo>
                    <a:pt x="8" y="2"/>
                    <a:pt x="7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3" name="iṥľíḍê">
              <a:extLst>
                <a:ext uri="{FF2B5EF4-FFF2-40B4-BE49-F238E27FC236}">
                  <a16:creationId xmlns:a16="http://schemas.microsoft.com/office/drawing/2014/main" id="{0E92412B-ACA5-4B85-84FD-748C76CE0B7D}"/>
                </a:ext>
              </a:extLst>
            </p:cNvPr>
            <p:cNvSpPr/>
            <p:nvPr/>
          </p:nvSpPr>
          <p:spPr bwMode="auto">
            <a:xfrm>
              <a:off x="3129216" y="2477891"/>
              <a:ext cx="151" cy="151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784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4" name="ïsḻiḑê">
              <a:extLst>
                <a:ext uri="{FF2B5EF4-FFF2-40B4-BE49-F238E27FC236}">
                  <a16:creationId xmlns:a16="http://schemas.microsoft.com/office/drawing/2014/main" id="{DE2FAA72-9216-4F05-B45E-ED006C6AE23A}"/>
                </a:ext>
              </a:extLst>
            </p:cNvPr>
            <p:cNvSpPr/>
            <p:nvPr/>
          </p:nvSpPr>
          <p:spPr bwMode="auto">
            <a:xfrm>
              <a:off x="3102736" y="2458069"/>
              <a:ext cx="26479" cy="29657"/>
            </a:xfrm>
            <a:custGeom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0"/>
                </a:cxn>
              </a:cxnLst>
              <a:rect b="b" l="0" r="r" t="0"/>
              <a:pathLst>
                <a:path h="9"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5" name="iṧļidè">
              <a:extLst>
                <a:ext uri="{FF2B5EF4-FFF2-40B4-BE49-F238E27FC236}">
                  <a16:creationId xmlns:a16="http://schemas.microsoft.com/office/drawing/2014/main" id="{5A188987-4FD8-4E9C-A277-C6E78336B1AC}"/>
                </a:ext>
              </a:extLst>
            </p:cNvPr>
            <p:cNvSpPr/>
            <p:nvPr/>
          </p:nvSpPr>
          <p:spPr bwMode="auto">
            <a:xfrm>
              <a:off x="3102736" y="2474562"/>
              <a:ext cx="16493" cy="13164"/>
            </a:xfrm>
            <a:custGeom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5" y="4"/>
                </a:cxn>
                <a:cxn ang="0">
                  <a:pos x="5" y="0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6" name="îŝḻiḍé">
              <a:extLst>
                <a:ext uri="{FF2B5EF4-FFF2-40B4-BE49-F238E27FC236}">
                  <a16:creationId xmlns:a16="http://schemas.microsoft.com/office/drawing/2014/main" id="{C63738D3-4A8D-4C07-BF08-62B07223BB9A}"/>
                </a:ext>
              </a:extLst>
            </p:cNvPr>
            <p:cNvSpPr/>
            <p:nvPr/>
          </p:nvSpPr>
          <p:spPr bwMode="auto">
            <a:xfrm>
              <a:off x="3142380" y="2491055"/>
              <a:ext cx="151" cy="151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0784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7" name="ïS1íḑê">
              <a:extLst>
                <a:ext uri="{FF2B5EF4-FFF2-40B4-BE49-F238E27FC236}">
                  <a16:creationId xmlns:a16="http://schemas.microsoft.com/office/drawing/2014/main" id="{523D74E7-AA5C-42C5-BAF0-945069CB2F9F}"/>
                </a:ext>
              </a:extLst>
            </p:cNvPr>
            <p:cNvSpPr/>
            <p:nvPr/>
          </p:nvSpPr>
          <p:spPr bwMode="auto">
            <a:xfrm>
              <a:off x="3129216" y="2458069"/>
              <a:ext cx="26328" cy="32986"/>
            </a:xfrm>
            <a:custGeom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0"/>
                </a:cxn>
              </a:cxnLst>
              <a:rect b="b" l="0" r="r" t="0"/>
              <a:pathLst>
                <a:path h="10"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8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AAD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8" name="ïşļiḋê">
              <a:extLst>
                <a:ext uri="{FF2B5EF4-FFF2-40B4-BE49-F238E27FC236}">
                  <a16:creationId xmlns:a16="http://schemas.microsoft.com/office/drawing/2014/main" id="{D3D4E9F7-A4DE-4870-919B-E17B80E7528A}"/>
                </a:ext>
              </a:extLst>
            </p:cNvPr>
            <p:cNvSpPr/>
            <p:nvPr/>
          </p:nvSpPr>
          <p:spPr bwMode="auto">
            <a:xfrm>
              <a:off x="3092901" y="2461398"/>
              <a:ext cx="56136" cy="29657"/>
            </a:xfrm>
            <a:custGeom>
              <a:cxnLst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0" y="9"/>
                </a:cxn>
                <a:cxn ang="0">
                  <a:pos x="0" y="9"/>
                </a:cxn>
              </a:cxnLst>
              <a:rect b="b" l="0" r="r" t="0"/>
              <a:pathLst>
                <a:path h="9" w="17">
                  <a:moveTo>
                    <a:pt x="0" y="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6"/>
                    <a:pt x="14" y="9"/>
                    <a:pt x="1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59" name="îṧḻîḑe">
              <a:extLst>
                <a:ext uri="{FF2B5EF4-FFF2-40B4-BE49-F238E27FC236}">
                  <a16:creationId xmlns:a16="http://schemas.microsoft.com/office/drawing/2014/main" id="{8CEC1963-2572-4B49-9F37-C28179D49AF0}"/>
                </a:ext>
              </a:extLst>
            </p:cNvPr>
            <p:cNvSpPr/>
            <p:nvPr/>
          </p:nvSpPr>
          <p:spPr bwMode="auto">
            <a:xfrm>
              <a:off x="3116052" y="2570342"/>
              <a:ext cx="72629" cy="164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0" name="iṣ1ïďè">
              <a:extLst>
                <a:ext uri="{FF2B5EF4-FFF2-40B4-BE49-F238E27FC236}">
                  <a16:creationId xmlns:a16="http://schemas.microsoft.com/office/drawing/2014/main" id="{4C709072-8C0A-4888-BFE8-13E93C932EF7}"/>
                </a:ext>
              </a:extLst>
            </p:cNvPr>
            <p:cNvSpPr/>
            <p:nvPr/>
          </p:nvSpPr>
          <p:spPr bwMode="auto">
            <a:xfrm>
              <a:off x="2987286" y="2586835"/>
              <a:ext cx="207901" cy="244215"/>
            </a:xfrm>
            <a:custGeom>
              <a:cxnLst>
                <a:cxn ang="0">
                  <a:pos x="44" y="71"/>
                </a:cxn>
                <a:cxn ang="0">
                  <a:pos x="0" y="55"/>
                </a:cxn>
                <a:cxn ang="0">
                  <a:pos x="8" y="31"/>
                </a:cxn>
                <a:cxn ang="0">
                  <a:pos x="37" y="41"/>
                </a:cxn>
                <a:cxn ang="0">
                  <a:pos x="37" y="0"/>
                </a:cxn>
                <a:cxn ang="0">
                  <a:pos x="63" y="0"/>
                </a:cxn>
                <a:cxn ang="0">
                  <a:pos x="63" y="58"/>
                </a:cxn>
                <a:cxn ang="0">
                  <a:pos x="44" y="71"/>
                </a:cxn>
              </a:cxnLst>
              <a:rect b="b" l="0" r="r" t="0"/>
              <a:pathLst>
                <a:path h="74" w="62">
                  <a:moveTo>
                    <a:pt x="44" y="71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68"/>
                    <a:pt x="54" y="74"/>
                    <a:pt x="44" y="71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1" name="îṥlíḓe">
              <a:extLst>
                <a:ext uri="{FF2B5EF4-FFF2-40B4-BE49-F238E27FC236}">
                  <a16:creationId xmlns:a16="http://schemas.microsoft.com/office/drawing/2014/main" id="{C205268E-E44A-4346-912B-A12D3C14CAA9}"/>
                </a:ext>
              </a:extLst>
            </p:cNvPr>
            <p:cNvSpPr/>
            <p:nvPr/>
          </p:nvSpPr>
          <p:spPr bwMode="auto">
            <a:xfrm>
              <a:off x="2719770" y="2784749"/>
              <a:ext cx="69452" cy="141929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2" name="ïş1ïḍè">
              <a:extLst>
                <a:ext uri="{FF2B5EF4-FFF2-40B4-BE49-F238E27FC236}">
                  <a16:creationId xmlns:a16="http://schemas.microsoft.com/office/drawing/2014/main" id="{9DEA0B60-32DC-432D-A1AC-C02B04D92F96}"/>
                </a:ext>
              </a:extLst>
            </p:cNvPr>
            <p:cNvSpPr/>
            <p:nvPr/>
          </p:nvSpPr>
          <p:spPr bwMode="auto">
            <a:xfrm>
              <a:off x="2805714" y="2788078"/>
              <a:ext cx="231051" cy="300351"/>
            </a:xfrm>
            <a:custGeom>
              <a:cxnLst>
                <a:cxn ang="0">
                  <a:pos x="1527" y="1985"/>
                </a:cxn>
                <a:cxn ang="0">
                  <a:pos x="1527" y="66"/>
                </a:cxn>
                <a:cxn ang="0">
                  <a:pos x="1222" y="0"/>
                </a:cxn>
                <a:cxn ang="0">
                  <a:pos x="283" y="0"/>
                </a:cxn>
                <a:cxn ang="0">
                  <a:pos x="0" y="66"/>
                </a:cxn>
                <a:cxn ang="0">
                  <a:pos x="0" y="1985"/>
                </a:cxn>
                <a:cxn ang="0">
                  <a:pos x="1527" y="1985"/>
                </a:cxn>
              </a:cxnLst>
              <a:rect b="b" l="0" r="r" t="0"/>
              <a:pathLst>
                <a:path h="1985" w="1527">
                  <a:moveTo>
                    <a:pt x="1527" y="1985"/>
                  </a:moveTo>
                  <a:lnTo>
                    <a:pt x="1527" y="66"/>
                  </a:lnTo>
                  <a:lnTo>
                    <a:pt x="1222" y="0"/>
                  </a:lnTo>
                  <a:lnTo>
                    <a:pt x="283" y="0"/>
                  </a:lnTo>
                  <a:lnTo>
                    <a:pt x="0" y="66"/>
                  </a:lnTo>
                  <a:lnTo>
                    <a:pt x="0" y="1985"/>
                  </a:lnTo>
                  <a:lnTo>
                    <a:pt x="1527" y="1985"/>
                  </a:lnTo>
                  <a:close/>
                </a:path>
              </a:pathLst>
            </a:custGeom>
            <a:solidFill>
              <a:srgbClr val="4E4E4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3" name="ïṥļiḋé">
              <a:extLst>
                <a:ext uri="{FF2B5EF4-FFF2-40B4-BE49-F238E27FC236}">
                  <a16:creationId xmlns:a16="http://schemas.microsoft.com/office/drawing/2014/main" id="{6AE5EC64-74AC-4E57-932C-3D27EEBC070B}"/>
                </a:ext>
              </a:extLst>
            </p:cNvPr>
            <p:cNvSpPr/>
            <p:nvPr/>
          </p:nvSpPr>
          <p:spPr bwMode="auto">
            <a:xfrm>
              <a:off x="2805714" y="2788078"/>
              <a:ext cx="231051" cy="300351"/>
            </a:xfrm>
            <a:custGeom>
              <a:cxnLst>
                <a:cxn ang="0">
                  <a:pos x="1527" y="1985"/>
                </a:cxn>
                <a:cxn ang="0">
                  <a:pos x="1527" y="66"/>
                </a:cxn>
                <a:cxn ang="0">
                  <a:pos x="1222" y="0"/>
                </a:cxn>
                <a:cxn ang="0">
                  <a:pos x="283" y="0"/>
                </a:cxn>
                <a:cxn ang="0">
                  <a:pos x="0" y="66"/>
                </a:cxn>
                <a:cxn ang="0">
                  <a:pos x="0" y="1985"/>
                </a:cxn>
                <a:cxn ang="0">
                  <a:pos x="1527" y="1985"/>
                </a:cxn>
              </a:cxnLst>
              <a:rect b="b" l="0" r="r" t="0"/>
              <a:pathLst>
                <a:path h="1985" w="1527">
                  <a:moveTo>
                    <a:pt x="1527" y="1985"/>
                  </a:moveTo>
                  <a:lnTo>
                    <a:pt x="1527" y="66"/>
                  </a:lnTo>
                  <a:lnTo>
                    <a:pt x="1222" y="0"/>
                  </a:lnTo>
                  <a:lnTo>
                    <a:pt x="283" y="0"/>
                  </a:lnTo>
                  <a:lnTo>
                    <a:pt x="0" y="66"/>
                  </a:lnTo>
                  <a:lnTo>
                    <a:pt x="0" y="1985"/>
                  </a:lnTo>
                  <a:lnTo>
                    <a:pt x="1527" y="198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4" name="íšľïḑè">
              <a:extLst>
                <a:ext uri="{FF2B5EF4-FFF2-40B4-BE49-F238E27FC236}">
                  <a16:creationId xmlns:a16="http://schemas.microsoft.com/office/drawing/2014/main" id="{6F6D40F8-2298-411B-BA14-92EE782427C2}"/>
                </a:ext>
              </a:extLst>
            </p:cNvPr>
            <p:cNvSpPr/>
            <p:nvPr/>
          </p:nvSpPr>
          <p:spPr bwMode="auto">
            <a:xfrm>
              <a:off x="2799056" y="2685792"/>
              <a:ext cx="241038" cy="303680"/>
            </a:xfrm>
            <a:custGeom>
              <a:cxnLst>
                <a:cxn ang="0">
                  <a:pos x="1593" y="2007"/>
                </a:cxn>
                <a:cxn ang="0">
                  <a:pos x="1593" y="66"/>
                </a:cxn>
                <a:cxn ang="0">
                  <a:pos x="1287" y="0"/>
                </a:cxn>
                <a:cxn ang="0">
                  <a:pos x="306" y="0"/>
                </a:cxn>
                <a:cxn ang="0">
                  <a:pos x="0" y="66"/>
                </a:cxn>
                <a:cxn ang="0">
                  <a:pos x="0" y="2007"/>
                </a:cxn>
                <a:cxn ang="0">
                  <a:pos x="1593" y="2007"/>
                </a:cxn>
              </a:cxnLst>
              <a:rect b="b" l="0" r="r" t="0"/>
              <a:pathLst>
                <a:path h="2007" w="1592">
                  <a:moveTo>
                    <a:pt x="1593" y="2007"/>
                  </a:moveTo>
                  <a:lnTo>
                    <a:pt x="1593" y="66"/>
                  </a:lnTo>
                  <a:lnTo>
                    <a:pt x="1287" y="0"/>
                  </a:lnTo>
                  <a:lnTo>
                    <a:pt x="306" y="0"/>
                  </a:lnTo>
                  <a:lnTo>
                    <a:pt x="0" y="66"/>
                  </a:lnTo>
                  <a:lnTo>
                    <a:pt x="0" y="2007"/>
                  </a:lnTo>
                  <a:lnTo>
                    <a:pt x="1593" y="2007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5" name="íS1ïdê">
              <a:extLst>
                <a:ext uri="{FF2B5EF4-FFF2-40B4-BE49-F238E27FC236}">
                  <a16:creationId xmlns:a16="http://schemas.microsoft.com/office/drawing/2014/main" id="{BB3E7E08-9CF5-4649-9A6A-5B8FD9B261E9}"/>
                </a:ext>
              </a:extLst>
            </p:cNvPr>
            <p:cNvSpPr/>
            <p:nvPr/>
          </p:nvSpPr>
          <p:spPr bwMode="auto">
            <a:xfrm>
              <a:off x="2799056" y="2685792"/>
              <a:ext cx="241038" cy="303680"/>
            </a:xfrm>
            <a:custGeom>
              <a:cxnLst>
                <a:cxn ang="0">
                  <a:pos x="1593" y="2007"/>
                </a:cxn>
                <a:cxn ang="0">
                  <a:pos x="1593" y="66"/>
                </a:cxn>
                <a:cxn ang="0">
                  <a:pos x="1287" y="0"/>
                </a:cxn>
                <a:cxn ang="0">
                  <a:pos x="306" y="0"/>
                </a:cxn>
                <a:cxn ang="0">
                  <a:pos x="0" y="66"/>
                </a:cxn>
                <a:cxn ang="0">
                  <a:pos x="0" y="2007"/>
                </a:cxn>
                <a:cxn ang="0">
                  <a:pos x="1593" y="2007"/>
                </a:cxn>
              </a:cxnLst>
              <a:rect b="b" l="0" r="r" t="0"/>
              <a:pathLst>
                <a:path h="2007" w="1592">
                  <a:moveTo>
                    <a:pt x="1593" y="2007"/>
                  </a:moveTo>
                  <a:lnTo>
                    <a:pt x="1593" y="66"/>
                  </a:lnTo>
                  <a:lnTo>
                    <a:pt x="1287" y="0"/>
                  </a:lnTo>
                  <a:lnTo>
                    <a:pt x="306" y="0"/>
                  </a:lnTo>
                  <a:lnTo>
                    <a:pt x="0" y="66"/>
                  </a:lnTo>
                  <a:lnTo>
                    <a:pt x="0" y="2007"/>
                  </a:lnTo>
                  <a:lnTo>
                    <a:pt x="1593" y="2007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6" name="îS1ïḑe">
              <a:extLst>
                <a:ext uri="{FF2B5EF4-FFF2-40B4-BE49-F238E27FC236}">
                  <a16:creationId xmlns:a16="http://schemas.microsoft.com/office/drawing/2014/main" id="{D8ADC068-0F10-4749-86FA-4D70309014CD}"/>
                </a:ext>
              </a:extLst>
            </p:cNvPr>
            <p:cNvSpPr/>
            <p:nvPr/>
          </p:nvSpPr>
          <p:spPr bwMode="auto">
            <a:xfrm>
              <a:off x="2799056" y="2679134"/>
              <a:ext cx="241038" cy="39643"/>
            </a:xfrm>
            <a:custGeom>
              <a:cxnLst>
                <a:cxn ang="0">
                  <a:pos x="1244" y="0"/>
                </a:cxn>
                <a:cxn ang="0">
                  <a:pos x="349" y="0"/>
                </a:cxn>
                <a:cxn ang="0">
                  <a:pos x="0" y="110"/>
                </a:cxn>
                <a:cxn ang="0">
                  <a:pos x="0" y="262"/>
                </a:cxn>
                <a:cxn ang="0">
                  <a:pos x="458" y="131"/>
                </a:cxn>
                <a:cxn ang="0">
                  <a:pos x="1135" y="131"/>
                </a:cxn>
                <a:cxn ang="0">
                  <a:pos x="1593" y="262"/>
                </a:cxn>
                <a:cxn ang="0">
                  <a:pos x="1593" y="110"/>
                </a:cxn>
                <a:cxn ang="0">
                  <a:pos x="1244" y="0"/>
                </a:cxn>
              </a:cxnLst>
              <a:rect b="b" l="0" r="r" t="0"/>
              <a:pathLst>
                <a:path h="262" w="1592">
                  <a:moveTo>
                    <a:pt x="1244" y="0"/>
                  </a:moveTo>
                  <a:lnTo>
                    <a:pt x="349" y="0"/>
                  </a:lnTo>
                  <a:lnTo>
                    <a:pt x="0" y="110"/>
                  </a:lnTo>
                  <a:lnTo>
                    <a:pt x="0" y="262"/>
                  </a:lnTo>
                  <a:lnTo>
                    <a:pt x="458" y="131"/>
                  </a:lnTo>
                  <a:lnTo>
                    <a:pt x="1135" y="131"/>
                  </a:lnTo>
                  <a:lnTo>
                    <a:pt x="1593" y="262"/>
                  </a:lnTo>
                  <a:lnTo>
                    <a:pt x="1593" y="11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7" name="îṥlíḋè">
              <a:extLst>
                <a:ext uri="{FF2B5EF4-FFF2-40B4-BE49-F238E27FC236}">
                  <a16:creationId xmlns:a16="http://schemas.microsoft.com/office/drawing/2014/main" id="{1E1C474C-2B28-46C1-A1C7-97062E8CE555}"/>
                </a:ext>
              </a:extLst>
            </p:cNvPr>
            <p:cNvSpPr/>
            <p:nvPr/>
          </p:nvSpPr>
          <p:spPr bwMode="auto">
            <a:xfrm>
              <a:off x="2799056" y="2679134"/>
              <a:ext cx="241038" cy="39643"/>
            </a:xfrm>
            <a:custGeom>
              <a:cxnLst>
                <a:cxn ang="0">
                  <a:pos x="1244" y="0"/>
                </a:cxn>
                <a:cxn ang="0">
                  <a:pos x="349" y="0"/>
                </a:cxn>
                <a:cxn ang="0">
                  <a:pos x="0" y="110"/>
                </a:cxn>
                <a:cxn ang="0">
                  <a:pos x="0" y="262"/>
                </a:cxn>
                <a:cxn ang="0">
                  <a:pos x="458" y="131"/>
                </a:cxn>
                <a:cxn ang="0">
                  <a:pos x="1135" y="131"/>
                </a:cxn>
                <a:cxn ang="0">
                  <a:pos x="1593" y="262"/>
                </a:cxn>
                <a:cxn ang="0">
                  <a:pos x="1593" y="110"/>
                </a:cxn>
                <a:cxn ang="0">
                  <a:pos x="1244" y="0"/>
                </a:cxn>
              </a:cxnLst>
              <a:rect b="b" l="0" r="r" t="0"/>
              <a:pathLst>
                <a:path h="262" w="1592">
                  <a:moveTo>
                    <a:pt x="1244" y="0"/>
                  </a:moveTo>
                  <a:lnTo>
                    <a:pt x="349" y="0"/>
                  </a:lnTo>
                  <a:lnTo>
                    <a:pt x="0" y="110"/>
                  </a:lnTo>
                  <a:lnTo>
                    <a:pt x="0" y="262"/>
                  </a:lnTo>
                  <a:lnTo>
                    <a:pt x="458" y="131"/>
                  </a:lnTo>
                  <a:lnTo>
                    <a:pt x="1135" y="131"/>
                  </a:lnTo>
                  <a:lnTo>
                    <a:pt x="1593" y="262"/>
                  </a:lnTo>
                  <a:lnTo>
                    <a:pt x="1593" y="110"/>
                  </a:lnTo>
                  <a:lnTo>
                    <a:pt x="1244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8" name="îŝľîḓe">
              <a:extLst>
                <a:ext uri="{FF2B5EF4-FFF2-40B4-BE49-F238E27FC236}">
                  <a16:creationId xmlns:a16="http://schemas.microsoft.com/office/drawing/2014/main" id="{B3F47C82-DD10-4DD9-A372-3D2ADBD0CF6A}"/>
                </a:ext>
              </a:extLst>
            </p:cNvPr>
            <p:cNvSpPr/>
            <p:nvPr/>
          </p:nvSpPr>
          <p:spPr bwMode="auto">
            <a:xfrm>
              <a:off x="2881672" y="2748434"/>
              <a:ext cx="72629" cy="181573"/>
            </a:xfrm>
            <a:custGeom>
              <a:cxnLst>
                <a:cxn ang="0">
                  <a:pos x="327" y="0"/>
                </a:cxn>
                <a:cxn ang="0">
                  <a:pos x="130" y="0"/>
                </a:cxn>
                <a:cxn ang="0">
                  <a:pos x="0" y="1200"/>
                </a:cxn>
                <a:cxn ang="0">
                  <a:pos x="480" y="1200"/>
                </a:cxn>
                <a:cxn ang="0">
                  <a:pos x="327" y="0"/>
                </a:cxn>
              </a:cxnLst>
              <a:rect b="b" l="0" r="r" t="0"/>
              <a:pathLst>
                <a:path h="1200" w="480">
                  <a:moveTo>
                    <a:pt x="327" y="0"/>
                  </a:moveTo>
                  <a:lnTo>
                    <a:pt x="130" y="0"/>
                  </a:lnTo>
                  <a:lnTo>
                    <a:pt x="0" y="1200"/>
                  </a:lnTo>
                  <a:lnTo>
                    <a:pt x="480" y="120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9" name="îslîḍe">
              <a:extLst>
                <a:ext uri="{FF2B5EF4-FFF2-40B4-BE49-F238E27FC236}">
                  <a16:creationId xmlns:a16="http://schemas.microsoft.com/office/drawing/2014/main" id="{BBA5C420-53C0-4C0F-B848-2E1B90230D3E}"/>
                </a:ext>
              </a:extLst>
            </p:cNvPr>
            <p:cNvSpPr/>
            <p:nvPr/>
          </p:nvSpPr>
          <p:spPr bwMode="auto">
            <a:xfrm>
              <a:off x="2881672" y="2748434"/>
              <a:ext cx="72629" cy="181573"/>
            </a:xfrm>
            <a:custGeom>
              <a:cxnLst>
                <a:cxn ang="0">
                  <a:pos x="327" y="0"/>
                </a:cxn>
                <a:cxn ang="0">
                  <a:pos x="130" y="0"/>
                </a:cxn>
                <a:cxn ang="0">
                  <a:pos x="0" y="1200"/>
                </a:cxn>
                <a:cxn ang="0">
                  <a:pos x="480" y="1200"/>
                </a:cxn>
                <a:cxn ang="0">
                  <a:pos x="327" y="0"/>
                </a:cxn>
              </a:cxnLst>
              <a:rect b="b" l="0" r="r" t="0"/>
              <a:pathLst>
                <a:path h="1200" w="480">
                  <a:moveTo>
                    <a:pt x="327" y="0"/>
                  </a:moveTo>
                  <a:lnTo>
                    <a:pt x="130" y="0"/>
                  </a:lnTo>
                  <a:lnTo>
                    <a:pt x="0" y="1200"/>
                  </a:lnTo>
                  <a:lnTo>
                    <a:pt x="480" y="1200"/>
                  </a:lnTo>
                  <a:lnTo>
                    <a:pt x="32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0" name="ïšḻïďê">
              <a:extLst>
                <a:ext uri="{FF2B5EF4-FFF2-40B4-BE49-F238E27FC236}">
                  <a16:creationId xmlns:a16="http://schemas.microsoft.com/office/drawing/2014/main" id="{D28EB5CE-76E3-4C85-A152-6E31142E526F}"/>
                </a:ext>
              </a:extLst>
            </p:cNvPr>
            <p:cNvSpPr/>
            <p:nvPr/>
          </p:nvSpPr>
          <p:spPr bwMode="auto">
            <a:xfrm>
              <a:off x="2898165" y="2728764"/>
              <a:ext cx="32986" cy="19670"/>
            </a:xfrm>
            <a:custGeom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21" y="130"/>
                </a:cxn>
                <a:cxn ang="0">
                  <a:pos x="218" y="130"/>
                </a:cxn>
                <a:cxn ang="0">
                  <a:pos x="43" y="130"/>
                </a:cxn>
                <a:cxn ang="0">
                  <a:pos x="0" y="0"/>
                </a:cxn>
              </a:cxnLst>
              <a:rect b="b" l="0" r="r" t="0"/>
              <a:pathLst>
                <a:path h="130" w="218">
                  <a:moveTo>
                    <a:pt x="0" y="0"/>
                  </a:moveTo>
                  <a:lnTo>
                    <a:pt x="0" y="21"/>
                  </a:lnTo>
                  <a:lnTo>
                    <a:pt x="21" y="130"/>
                  </a:lnTo>
                  <a:lnTo>
                    <a:pt x="218" y="130"/>
                  </a:lnTo>
                  <a:lnTo>
                    <a:pt x="43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1" name="isḻíḋè">
              <a:extLst>
                <a:ext uri="{FF2B5EF4-FFF2-40B4-BE49-F238E27FC236}">
                  <a16:creationId xmlns:a16="http://schemas.microsoft.com/office/drawing/2014/main" id="{E1A8A590-A504-4533-80D4-ADA2EE932980}"/>
                </a:ext>
              </a:extLst>
            </p:cNvPr>
            <p:cNvSpPr/>
            <p:nvPr/>
          </p:nvSpPr>
          <p:spPr bwMode="auto">
            <a:xfrm>
              <a:off x="2898165" y="2728764"/>
              <a:ext cx="32986" cy="19670"/>
            </a:xfrm>
            <a:custGeom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21" y="130"/>
                </a:cxn>
                <a:cxn ang="0">
                  <a:pos x="218" y="130"/>
                </a:cxn>
                <a:cxn ang="0">
                  <a:pos x="43" y="130"/>
                </a:cxn>
                <a:cxn ang="0">
                  <a:pos x="0" y="0"/>
                </a:cxn>
              </a:cxnLst>
              <a:rect b="b" l="0" r="r" t="0"/>
              <a:pathLst>
                <a:path h="130" w="218">
                  <a:moveTo>
                    <a:pt x="0" y="0"/>
                  </a:moveTo>
                  <a:lnTo>
                    <a:pt x="0" y="21"/>
                  </a:lnTo>
                  <a:lnTo>
                    <a:pt x="21" y="130"/>
                  </a:lnTo>
                  <a:lnTo>
                    <a:pt x="218" y="130"/>
                  </a:lnTo>
                  <a:lnTo>
                    <a:pt x="43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2" name="íşḻîḍê">
              <a:extLst>
                <a:ext uri="{FF2B5EF4-FFF2-40B4-BE49-F238E27FC236}">
                  <a16:creationId xmlns:a16="http://schemas.microsoft.com/office/drawing/2014/main" id="{C6FF12FA-11F9-4099-A04A-FF9BA273CE2C}"/>
                </a:ext>
              </a:extLst>
            </p:cNvPr>
            <p:cNvSpPr/>
            <p:nvPr/>
          </p:nvSpPr>
          <p:spPr bwMode="auto">
            <a:xfrm>
              <a:off x="2884849" y="2748434"/>
              <a:ext cx="69452" cy="214558"/>
            </a:xfrm>
            <a:custGeom>
              <a:cxnLst>
                <a:cxn ang="0">
                  <a:pos x="131" y="0"/>
                </a:cxn>
                <a:cxn ang="0">
                  <a:pos x="0" y="1200"/>
                </a:cxn>
                <a:cxn ang="0">
                  <a:pos x="240" y="1418"/>
                </a:cxn>
                <a:cxn ang="0">
                  <a:pos x="459" y="1200"/>
                </a:cxn>
                <a:cxn ang="0">
                  <a:pos x="328" y="0"/>
                </a:cxn>
                <a:cxn ang="0">
                  <a:pos x="131" y="0"/>
                </a:cxn>
              </a:cxnLst>
              <a:rect b="b" l="0" r="r" t="0"/>
              <a:pathLst>
                <a:path h="1418" w="459">
                  <a:moveTo>
                    <a:pt x="131" y="0"/>
                  </a:moveTo>
                  <a:lnTo>
                    <a:pt x="0" y="1200"/>
                  </a:lnTo>
                  <a:lnTo>
                    <a:pt x="240" y="1418"/>
                  </a:lnTo>
                  <a:lnTo>
                    <a:pt x="459" y="1200"/>
                  </a:lnTo>
                  <a:lnTo>
                    <a:pt x="328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AD4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3" name="íSļiḋê">
              <a:extLst>
                <a:ext uri="{FF2B5EF4-FFF2-40B4-BE49-F238E27FC236}">
                  <a16:creationId xmlns:a16="http://schemas.microsoft.com/office/drawing/2014/main" id="{2E8D1CD3-7F29-4C66-A245-F2A4C73EA2D8}"/>
                </a:ext>
              </a:extLst>
            </p:cNvPr>
            <p:cNvSpPr/>
            <p:nvPr/>
          </p:nvSpPr>
          <p:spPr bwMode="auto">
            <a:xfrm>
              <a:off x="2891507" y="2698956"/>
              <a:ext cx="56136" cy="49479"/>
            </a:xfrm>
            <a:custGeom>
              <a:cxnLst>
                <a:cxn ang="0">
                  <a:pos x="371" y="0"/>
                </a:cxn>
                <a:cxn ang="0">
                  <a:pos x="0" y="0"/>
                </a:cxn>
                <a:cxn ang="0">
                  <a:pos x="87" y="327"/>
                </a:cxn>
                <a:cxn ang="0">
                  <a:pos x="284" y="327"/>
                </a:cxn>
                <a:cxn ang="0">
                  <a:pos x="371" y="0"/>
                </a:cxn>
              </a:cxnLst>
              <a:rect b="b" l="0" r="r" t="0"/>
              <a:pathLst>
                <a:path h="327" w="371">
                  <a:moveTo>
                    <a:pt x="371" y="0"/>
                  </a:moveTo>
                  <a:lnTo>
                    <a:pt x="0" y="0"/>
                  </a:lnTo>
                  <a:lnTo>
                    <a:pt x="87" y="327"/>
                  </a:lnTo>
                  <a:lnTo>
                    <a:pt x="284" y="32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56C1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4" name="ïṧliḋê">
              <a:extLst>
                <a:ext uri="{FF2B5EF4-FFF2-40B4-BE49-F238E27FC236}">
                  <a16:creationId xmlns:a16="http://schemas.microsoft.com/office/drawing/2014/main" id="{A6F5B935-271C-415D-82CB-8E8BDEC2217D}"/>
                </a:ext>
              </a:extLst>
            </p:cNvPr>
            <p:cNvSpPr/>
            <p:nvPr/>
          </p:nvSpPr>
          <p:spPr bwMode="auto">
            <a:xfrm>
              <a:off x="2891507" y="2698956"/>
              <a:ext cx="56136" cy="49479"/>
            </a:xfrm>
            <a:custGeom>
              <a:cxnLst>
                <a:cxn ang="0">
                  <a:pos x="371" y="0"/>
                </a:cxn>
                <a:cxn ang="0">
                  <a:pos x="0" y="0"/>
                </a:cxn>
                <a:cxn ang="0">
                  <a:pos x="87" y="327"/>
                </a:cxn>
                <a:cxn ang="0">
                  <a:pos x="284" y="327"/>
                </a:cxn>
                <a:cxn ang="0">
                  <a:pos x="371" y="0"/>
                </a:cxn>
              </a:cxnLst>
              <a:rect b="b" l="0" r="r" t="0"/>
              <a:pathLst>
                <a:path h="327" w="371">
                  <a:moveTo>
                    <a:pt x="371" y="0"/>
                  </a:moveTo>
                  <a:lnTo>
                    <a:pt x="0" y="0"/>
                  </a:lnTo>
                  <a:lnTo>
                    <a:pt x="87" y="327"/>
                  </a:lnTo>
                  <a:lnTo>
                    <a:pt x="284" y="327"/>
                  </a:lnTo>
                  <a:lnTo>
                    <a:pt x="37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5" name="íşļïdê">
              <a:extLst>
                <a:ext uri="{FF2B5EF4-FFF2-40B4-BE49-F238E27FC236}">
                  <a16:creationId xmlns:a16="http://schemas.microsoft.com/office/drawing/2014/main" id="{BC8CA4A1-53BD-4B18-B254-993C5689659A}"/>
                </a:ext>
              </a:extLst>
            </p:cNvPr>
            <p:cNvSpPr/>
            <p:nvPr/>
          </p:nvSpPr>
          <p:spPr bwMode="auto">
            <a:xfrm>
              <a:off x="2851864" y="2652806"/>
              <a:ext cx="46301" cy="26328"/>
            </a:xfrm>
            <a:custGeom>
              <a:cxnLst>
                <a:cxn ang="0">
                  <a:pos x="131" y="0"/>
                </a:cxn>
                <a:cxn ang="0">
                  <a:pos x="0" y="174"/>
                </a:cxn>
                <a:cxn ang="0">
                  <a:pos x="306" y="174"/>
                </a:cxn>
                <a:cxn ang="0">
                  <a:pos x="131" y="0"/>
                </a:cxn>
              </a:cxnLst>
              <a:rect b="b" l="0" r="r" t="0"/>
              <a:pathLst>
                <a:path h="174" w="306">
                  <a:moveTo>
                    <a:pt x="131" y="0"/>
                  </a:moveTo>
                  <a:lnTo>
                    <a:pt x="0" y="174"/>
                  </a:lnTo>
                  <a:lnTo>
                    <a:pt x="306" y="17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6" name="iṧļíḍe">
              <a:extLst>
                <a:ext uri="{FF2B5EF4-FFF2-40B4-BE49-F238E27FC236}">
                  <a16:creationId xmlns:a16="http://schemas.microsoft.com/office/drawing/2014/main" id="{72B55168-32A1-447A-A87D-ED7833A249CC}"/>
                </a:ext>
              </a:extLst>
            </p:cNvPr>
            <p:cNvSpPr/>
            <p:nvPr/>
          </p:nvSpPr>
          <p:spPr bwMode="auto">
            <a:xfrm>
              <a:off x="2851864" y="2652806"/>
              <a:ext cx="46301" cy="26328"/>
            </a:xfrm>
            <a:custGeom>
              <a:cxnLst>
                <a:cxn ang="0">
                  <a:pos x="131" y="0"/>
                </a:cxn>
                <a:cxn ang="0">
                  <a:pos x="0" y="174"/>
                </a:cxn>
                <a:cxn ang="0">
                  <a:pos x="306" y="174"/>
                </a:cxn>
                <a:cxn ang="0">
                  <a:pos x="131" y="0"/>
                </a:cxn>
              </a:cxnLst>
              <a:rect b="b" l="0" r="r" t="0"/>
              <a:pathLst>
                <a:path h="174" w="306">
                  <a:moveTo>
                    <a:pt x="131" y="0"/>
                  </a:moveTo>
                  <a:lnTo>
                    <a:pt x="0" y="174"/>
                  </a:lnTo>
                  <a:lnTo>
                    <a:pt x="306" y="174"/>
                  </a:lnTo>
                  <a:lnTo>
                    <a:pt x="13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7" name="íśľiḋê">
              <a:extLst>
                <a:ext uri="{FF2B5EF4-FFF2-40B4-BE49-F238E27FC236}">
                  <a16:creationId xmlns:a16="http://schemas.microsoft.com/office/drawing/2014/main" id="{18CC0570-8487-4D66-873C-BA1A91FBD744}"/>
                </a:ext>
              </a:extLst>
            </p:cNvPr>
            <p:cNvSpPr/>
            <p:nvPr/>
          </p:nvSpPr>
          <p:spPr bwMode="auto">
            <a:xfrm>
              <a:off x="2861850" y="2698956"/>
              <a:ext cx="59314" cy="39643"/>
            </a:xfrm>
            <a:custGeom>
              <a:cxnLst>
                <a:cxn ang="0">
                  <a:pos x="371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18" y="262"/>
                </a:cxn>
                <a:cxn ang="0">
                  <a:pos x="240" y="218"/>
                </a:cxn>
                <a:cxn ang="0">
                  <a:pos x="174" y="0"/>
                </a:cxn>
                <a:cxn ang="0">
                  <a:pos x="196" y="0"/>
                </a:cxn>
                <a:cxn ang="0">
                  <a:pos x="392" y="0"/>
                </a:cxn>
                <a:cxn ang="0">
                  <a:pos x="371" y="0"/>
                </a:cxn>
              </a:cxnLst>
              <a:rect b="b" l="0" r="r" t="0"/>
              <a:pathLst>
                <a:path h="262" w="392">
                  <a:moveTo>
                    <a:pt x="371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218" y="262"/>
                  </a:lnTo>
                  <a:lnTo>
                    <a:pt x="240" y="218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392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8" name="işḷîḋè">
              <a:extLst>
                <a:ext uri="{FF2B5EF4-FFF2-40B4-BE49-F238E27FC236}">
                  <a16:creationId xmlns:a16="http://schemas.microsoft.com/office/drawing/2014/main" id="{BB3D8F9C-17FC-4363-B717-3F0F93BFE8D2}"/>
                </a:ext>
              </a:extLst>
            </p:cNvPr>
            <p:cNvSpPr/>
            <p:nvPr/>
          </p:nvSpPr>
          <p:spPr bwMode="auto">
            <a:xfrm>
              <a:off x="2861850" y="2698956"/>
              <a:ext cx="59314" cy="39643"/>
            </a:xfrm>
            <a:custGeom>
              <a:cxnLst>
                <a:cxn ang="0">
                  <a:pos x="371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18" y="262"/>
                </a:cxn>
                <a:cxn ang="0">
                  <a:pos x="240" y="218"/>
                </a:cxn>
                <a:cxn ang="0">
                  <a:pos x="174" y="0"/>
                </a:cxn>
                <a:cxn ang="0">
                  <a:pos x="196" y="0"/>
                </a:cxn>
                <a:cxn ang="0">
                  <a:pos x="392" y="0"/>
                </a:cxn>
                <a:cxn ang="0">
                  <a:pos x="371" y="0"/>
                </a:cxn>
              </a:cxnLst>
              <a:rect b="b" l="0" r="r" t="0"/>
              <a:pathLst>
                <a:path h="262" w="392">
                  <a:moveTo>
                    <a:pt x="371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218" y="262"/>
                  </a:lnTo>
                  <a:lnTo>
                    <a:pt x="240" y="218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392" y="0"/>
                  </a:lnTo>
                  <a:lnTo>
                    <a:pt x="37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9" name="íṣļide">
              <a:extLst>
                <a:ext uri="{FF2B5EF4-FFF2-40B4-BE49-F238E27FC236}">
                  <a16:creationId xmlns:a16="http://schemas.microsoft.com/office/drawing/2014/main" id="{10D7D7F6-51ED-48B6-BFE8-253493B1D7B5}"/>
                </a:ext>
              </a:extLst>
            </p:cNvPr>
            <p:cNvSpPr/>
            <p:nvPr/>
          </p:nvSpPr>
          <p:spPr bwMode="auto">
            <a:xfrm>
              <a:off x="2845357" y="2679134"/>
              <a:ext cx="72629" cy="19822"/>
            </a:xfrm>
            <a:custGeom>
              <a:cxnLst>
                <a:cxn ang="0">
                  <a:pos x="349" y="0"/>
                </a:cxn>
                <a:cxn ang="0">
                  <a:pos x="43" y="0"/>
                </a:cxn>
                <a:cxn ang="0">
                  <a:pos x="0" y="22"/>
                </a:cxn>
                <a:cxn ang="0">
                  <a:pos x="109" y="131"/>
                </a:cxn>
                <a:cxn ang="0">
                  <a:pos x="152" y="131"/>
                </a:cxn>
                <a:cxn ang="0">
                  <a:pos x="480" y="131"/>
                </a:cxn>
                <a:cxn ang="0">
                  <a:pos x="349" y="0"/>
                </a:cxn>
              </a:cxnLst>
              <a:rect b="b" l="0" r="r" t="0"/>
              <a:pathLst>
                <a:path h="131" w="480">
                  <a:moveTo>
                    <a:pt x="349" y="0"/>
                  </a:moveTo>
                  <a:lnTo>
                    <a:pt x="43" y="0"/>
                  </a:lnTo>
                  <a:lnTo>
                    <a:pt x="0" y="22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480" y="13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charset="0" panose="020b0502020202020204" pitchFamily="34" typeface="Century Gothic"/>
              </a:endParaRPr>
            </a:p>
          </p:txBody>
        </p:sp>
        <p:sp>
          <p:nvSpPr>
            <p:cNvPr id="80" name="íşḷïďè">
              <a:extLst>
                <a:ext uri="{FF2B5EF4-FFF2-40B4-BE49-F238E27FC236}">
                  <a16:creationId xmlns:a16="http://schemas.microsoft.com/office/drawing/2014/main" id="{46EFA86D-9500-4D1B-B333-63ACB551EC9F}"/>
                </a:ext>
              </a:extLst>
            </p:cNvPr>
            <p:cNvSpPr/>
            <p:nvPr/>
          </p:nvSpPr>
          <p:spPr bwMode="auto">
            <a:xfrm>
              <a:off x="2845357" y="2679134"/>
              <a:ext cx="72629" cy="19822"/>
            </a:xfrm>
            <a:custGeom>
              <a:cxnLst>
                <a:cxn ang="0">
                  <a:pos x="349" y="0"/>
                </a:cxn>
                <a:cxn ang="0">
                  <a:pos x="43" y="0"/>
                </a:cxn>
                <a:cxn ang="0">
                  <a:pos x="0" y="22"/>
                </a:cxn>
                <a:cxn ang="0">
                  <a:pos x="109" y="131"/>
                </a:cxn>
                <a:cxn ang="0">
                  <a:pos x="152" y="131"/>
                </a:cxn>
                <a:cxn ang="0">
                  <a:pos x="480" y="131"/>
                </a:cxn>
                <a:cxn ang="0">
                  <a:pos x="349" y="0"/>
                </a:cxn>
              </a:cxnLst>
              <a:rect b="b" l="0" r="r" t="0"/>
              <a:pathLst>
                <a:path h="131" w="480">
                  <a:moveTo>
                    <a:pt x="349" y="0"/>
                  </a:moveTo>
                  <a:lnTo>
                    <a:pt x="43" y="0"/>
                  </a:lnTo>
                  <a:lnTo>
                    <a:pt x="0" y="22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480" y="131"/>
                  </a:lnTo>
                  <a:lnTo>
                    <a:pt x="34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1" name="îṡḻiḑé">
              <a:extLst>
                <a:ext uri="{FF2B5EF4-FFF2-40B4-BE49-F238E27FC236}">
                  <a16:creationId xmlns:a16="http://schemas.microsoft.com/office/drawing/2014/main" id="{B2426B4C-A12C-4FA1-B650-811CF339F2D7}"/>
                </a:ext>
              </a:extLst>
            </p:cNvPr>
            <p:cNvSpPr/>
            <p:nvPr/>
          </p:nvSpPr>
          <p:spPr bwMode="auto">
            <a:xfrm>
              <a:off x="2888178" y="2698956"/>
              <a:ext cx="9986" cy="32986"/>
            </a:xfrm>
            <a:custGeom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66" y="218"/>
                </a:cxn>
                <a:cxn ang="0">
                  <a:pos x="66" y="197"/>
                </a:cxn>
                <a:cxn ang="0">
                  <a:pos x="22" y="0"/>
                </a:cxn>
              </a:cxnLst>
              <a:rect b="b" l="0" r="r" t="0"/>
              <a:pathLst>
                <a:path h="218" w="66">
                  <a:moveTo>
                    <a:pt x="22" y="0"/>
                  </a:moveTo>
                  <a:lnTo>
                    <a:pt x="0" y="0"/>
                  </a:lnTo>
                  <a:lnTo>
                    <a:pt x="66" y="218"/>
                  </a:lnTo>
                  <a:lnTo>
                    <a:pt x="66" y="19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2" name="íSḷíḓê">
              <a:extLst>
                <a:ext uri="{FF2B5EF4-FFF2-40B4-BE49-F238E27FC236}">
                  <a16:creationId xmlns:a16="http://schemas.microsoft.com/office/drawing/2014/main" id="{5EEE5FC8-FCCC-441D-84E7-38740E113620}"/>
                </a:ext>
              </a:extLst>
            </p:cNvPr>
            <p:cNvSpPr/>
            <p:nvPr/>
          </p:nvSpPr>
          <p:spPr bwMode="auto">
            <a:xfrm>
              <a:off x="2888178" y="2698956"/>
              <a:ext cx="9986" cy="32986"/>
            </a:xfrm>
            <a:custGeom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66" y="218"/>
                </a:cxn>
                <a:cxn ang="0">
                  <a:pos x="66" y="197"/>
                </a:cxn>
                <a:cxn ang="0">
                  <a:pos x="22" y="0"/>
                </a:cxn>
              </a:cxnLst>
              <a:rect b="b" l="0" r="r" t="0"/>
              <a:pathLst>
                <a:path h="218" w="66">
                  <a:moveTo>
                    <a:pt x="22" y="0"/>
                  </a:moveTo>
                  <a:lnTo>
                    <a:pt x="0" y="0"/>
                  </a:lnTo>
                  <a:lnTo>
                    <a:pt x="66" y="218"/>
                  </a:lnTo>
                  <a:lnTo>
                    <a:pt x="66" y="197"/>
                  </a:lnTo>
                  <a:lnTo>
                    <a:pt x="22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3" name="íŝļîďè">
              <a:extLst>
                <a:ext uri="{FF2B5EF4-FFF2-40B4-BE49-F238E27FC236}">
                  <a16:creationId xmlns:a16="http://schemas.microsoft.com/office/drawing/2014/main" id="{80C0C809-5B71-49A3-A447-0391E929D0A0}"/>
                </a:ext>
              </a:extLst>
            </p:cNvPr>
            <p:cNvSpPr/>
            <p:nvPr/>
          </p:nvSpPr>
          <p:spPr bwMode="auto">
            <a:xfrm>
              <a:off x="2891507" y="2698956"/>
              <a:ext cx="29657" cy="29808"/>
            </a:xfrm>
            <a:custGeom>
              <a:cxnLst>
                <a:cxn ang="0">
                  <a:pos x="196" y="0"/>
                </a:cxn>
                <a:cxn ang="0">
                  <a:pos x="0" y="0"/>
                </a:cxn>
                <a:cxn ang="0">
                  <a:pos x="44" y="197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197" w="196">
                  <a:moveTo>
                    <a:pt x="196" y="0"/>
                  </a:moveTo>
                  <a:lnTo>
                    <a:pt x="0" y="0"/>
                  </a:lnTo>
                  <a:lnTo>
                    <a:pt x="44" y="19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52B7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4" name="işḷiḍè">
              <a:extLst>
                <a:ext uri="{FF2B5EF4-FFF2-40B4-BE49-F238E27FC236}">
                  <a16:creationId xmlns:a16="http://schemas.microsoft.com/office/drawing/2014/main" id="{69421B98-0CF9-41A4-8270-90DC40DA761C}"/>
                </a:ext>
              </a:extLst>
            </p:cNvPr>
            <p:cNvSpPr/>
            <p:nvPr/>
          </p:nvSpPr>
          <p:spPr bwMode="auto">
            <a:xfrm>
              <a:off x="2891507" y="2698956"/>
              <a:ext cx="29657" cy="29808"/>
            </a:xfrm>
            <a:custGeom>
              <a:cxnLst>
                <a:cxn ang="0">
                  <a:pos x="196" y="0"/>
                </a:cxn>
                <a:cxn ang="0">
                  <a:pos x="0" y="0"/>
                </a:cxn>
                <a:cxn ang="0">
                  <a:pos x="44" y="197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197" w="196">
                  <a:moveTo>
                    <a:pt x="196" y="0"/>
                  </a:moveTo>
                  <a:lnTo>
                    <a:pt x="0" y="0"/>
                  </a:lnTo>
                  <a:lnTo>
                    <a:pt x="44" y="19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5" name="išḷíďè">
              <a:extLst>
                <a:ext uri="{FF2B5EF4-FFF2-40B4-BE49-F238E27FC236}">
                  <a16:creationId xmlns:a16="http://schemas.microsoft.com/office/drawing/2014/main" id="{68285EBB-B198-433F-A3E4-51B1EC8B2758}"/>
                </a:ext>
              </a:extLst>
            </p:cNvPr>
            <p:cNvSpPr/>
            <p:nvPr/>
          </p:nvSpPr>
          <p:spPr bwMode="auto">
            <a:xfrm>
              <a:off x="2940985" y="2652806"/>
              <a:ext cx="46301" cy="26328"/>
            </a:xfrm>
            <a:custGeom>
              <a:cxnLst>
                <a:cxn ang="0">
                  <a:pos x="175" y="0"/>
                </a:cxn>
                <a:cxn ang="0">
                  <a:pos x="0" y="174"/>
                </a:cxn>
                <a:cxn ang="0">
                  <a:pos x="306" y="174"/>
                </a:cxn>
                <a:cxn ang="0">
                  <a:pos x="175" y="0"/>
                </a:cxn>
              </a:cxnLst>
              <a:rect b="b" l="0" r="r" t="0"/>
              <a:pathLst>
                <a:path h="174" w="306">
                  <a:moveTo>
                    <a:pt x="175" y="0"/>
                  </a:moveTo>
                  <a:lnTo>
                    <a:pt x="0" y="174"/>
                  </a:lnTo>
                  <a:lnTo>
                    <a:pt x="306" y="17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6" name="íṡľiḍê">
              <a:extLst>
                <a:ext uri="{FF2B5EF4-FFF2-40B4-BE49-F238E27FC236}">
                  <a16:creationId xmlns:a16="http://schemas.microsoft.com/office/drawing/2014/main" id="{FBB3C130-4C5F-4E7D-A1AE-0D0B8D00124D}"/>
                </a:ext>
              </a:extLst>
            </p:cNvPr>
            <p:cNvSpPr/>
            <p:nvPr/>
          </p:nvSpPr>
          <p:spPr bwMode="auto">
            <a:xfrm>
              <a:off x="2940985" y="2652806"/>
              <a:ext cx="46301" cy="26328"/>
            </a:xfrm>
            <a:custGeom>
              <a:cxnLst>
                <a:cxn ang="0">
                  <a:pos x="175" y="0"/>
                </a:cxn>
                <a:cxn ang="0">
                  <a:pos x="0" y="174"/>
                </a:cxn>
                <a:cxn ang="0">
                  <a:pos x="306" y="174"/>
                </a:cxn>
                <a:cxn ang="0">
                  <a:pos x="175" y="0"/>
                </a:cxn>
              </a:cxnLst>
              <a:rect b="b" l="0" r="r" t="0"/>
              <a:pathLst>
                <a:path h="174" w="306">
                  <a:moveTo>
                    <a:pt x="175" y="0"/>
                  </a:moveTo>
                  <a:lnTo>
                    <a:pt x="0" y="174"/>
                  </a:lnTo>
                  <a:lnTo>
                    <a:pt x="306" y="174"/>
                  </a:lnTo>
                  <a:lnTo>
                    <a:pt x="1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7" name="ïSľiḋe">
              <a:extLst>
                <a:ext uri="{FF2B5EF4-FFF2-40B4-BE49-F238E27FC236}">
                  <a16:creationId xmlns:a16="http://schemas.microsoft.com/office/drawing/2014/main" id="{81763B2B-7EF5-457F-8450-2FF8824F7963}"/>
                </a:ext>
              </a:extLst>
            </p:cNvPr>
            <p:cNvSpPr/>
            <p:nvPr/>
          </p:nvSpPr>
          <p:spPr bwMode="auto">
            <a:xfrm>
              <a:off x="2921164" y="2698956"/>
              <a:ext cx="56136" cy="39643"/>
            </a:xfrm>
            <a:custGeom>
              <a:cxnLst>
                <a:cxn ang="0">
                  <a:pos x="3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5" y="0"/>
                </a:cxn>
                <a:cxn ang="0">
                  <a:pos x="131" y="197"/>
                </a:cxn>
                <a:cxn ang="0">
                  <a:pos x="153" y="262"/>
                </a:cxn>
                <a:cxn ang="0">
                  <a:pos x="371" y="0"/>
                </a:cxn>
                <a:cxn ang="0">
                  <a:pos x="328" y="0"/>
                </a:cxn>
              </a:cxnLst>
              <a:rect b="b" l="0" r="r" t="0"/>
              <a:pathLst>
                <a:path h="262" w="371">
                  <a:moveTo>
                    <a:pt x="3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31" y="197"/>
                  </a:lnTo>
                  <a:lnTo>
                    <a:pt x="153" y="262"/>
                  </a:lnTo>
                  <a:lnTo>
                    <a:pt x="371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8" name="îSḻïḓè">
              <a:extLst>
                <a:ext uri="{FF2B5EF4-FFF2-40B4-BE49-F238E27FC236}">
                  <a16:creationId xmlns:a16="http://schemas.microsoft.com/office/drawing/2014/main" id="{F4869A97-D5F3-48C6-9803-39E5E450DF0A}"/>
                </a:ext>
              </a:extLst>
            </p:cNvPr>
            <p:cNvSpPr/>
            <p:nvPr/>
          </p:nvSpPr>
          <p:spPr bwMode="auto">
            <a:xfrm>
              <a:off x="2921164" y="2698956"/>
              <a:ext cx="56136" cy="39643"/>
            </a:xfrm>
            <a:custGeom>
              <a:cxnLst>
                <a:cxn ang="0">
                  <a:pos x="32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5" y="0"/>
                </a:cxn>
                <a:cxn ang="0">
                  <a:pos x="131" y="197"/>
                </a:cxn>
                <a:cxn ang="0">
                  <a:pos x="153" y="262"/>
                </a:cxn>
                <a:cxn ang="0">
                  <a:pos x="371" y="0"/>
                </a:cxn>
                <a:cxn ang="0">
                  <a:pos x="328" y="0"/>
                </a:cxn>
              </a:cxnLst>
              <a:rect b="b" l="0" r="r" t="0"/>
              <a:pathLst>
                <a:path h="262" w="371">
                  <a:moveTo>
                    <a:pt x="3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31" y="197"/>
                  </a:lnTo>
                  <a:lnTo>
                    <a:pt x="153" y="262"/>
                  </a:lnTo>
                  <a:lnTo>
                    <a:pt x="371" y="0"/>
                  </a:lnTo>
                  <a:lnTo>
                    <a:pt x="32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89" name="îşḻîḓê">
              <a:extLst>
                <a:ext uri="{FF2B5EF4-FFF2-40B4-BE49-F238E27FC236}">
                  <a16:creationId xmlns:a16="http://schemas.microsoft.com/office/drawing/2014/main" id="{13C470D2-031B-43DD-9AE5-2128DDEE046D}"/>
                </a:ext>
              </a:extLst>
            </p:cNvPr>
            <p:cNvSpPr/>
            <p:nvPr/>
          </p:nvSpPr>
          <p:spPr bwMode="auto">
            <a:xfrm>
              <a:off x="2921164" y="2679134"/>
              <a:ext cx="72629" cy="19822"/>
            </a:xfrm>
            <a:custGeom>
              <a:cxnLst>
                <a:cxn ang="0">
                  <a:pos x="437" y="0"/>
                </a:cxn>
                <a:cxn ang="0">
                  <a:pos x="131" y="0"/>
                </a:cxn>
                <a:cxn ang="0">
                  <a:pos x="0" y="131"/>
                </a:cxn>
                <a:cxn ang="0">
                  <a:pos x="328" y="131"/>
                </a:cxn>
                <a:cxn ang="0">
                  <a:pos x="371" y="131"/>
                </a:cxn>
                <a:cxn ang="0">
                  <a:pos x="480" y="22"/>
                </a:cxn>
                <a:cxn ang="0">
                  <a:pos x="437" y="0"/>
                </a:cxn>
              </a:cxnLst>
              <a:rect b="b" l="0" r="r" t="0"/>
              <a:pathLst>
                <a:path h="131" w="480">
                  <a:moveTo>
                    <a:pt x="437" y="0"/>
                  </a:moveTo>
                  <a:lnTo>
                    <a:pt x="131" y="0"/>
                  </a:lnTo>
                  <a:lnTo>
                    <a:pt x="0" y="131"/>
                  </a:lnTo>
                  <a:lnTo>
                    <a:pt x="328" y="131"/>
                  </a:lnTo>
                  <a:lnTo>
                    <a:pt x="371" y="131"/>
                  </a:lnTo>
                  <a:lnTo>
                    <a:pt x="480" y="22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0" name="îṩḻídé">
              <a:extLst>
                <a:ext uri="{FF2B5EF4-FFF2-40B4-BE49-F238E27FC236}">
                  <a16:creationId xmlns:a16="http://schemas.microsoft.com/office/drawing/2014/main" id="{762A9640-F08E-4634-91AD-96DDFE57A0A1}"/>
                </a:ext>
              </a:extLst>
            </p:cNvPr>
            <p:cNvSpPr/>
            <p:nvPr/>
          </p:nvSpPr>
          <p:spPr bwMode="auto">
            <a:xfrm>
              <a:off x="2921164" y="2679134"/>
              <a:ext cx="72629" cy="19822"/>
            </a:xfrm>
            <a:custGeom>
              <a:cxnLst>
                <a:cxn ang="0">
                  <a:pos x="437" y="0"/>
                </a:cxn>
                <a:cxn ang="0">
                  <a:pos x="131" y="0"/>
                </a:cxn>
                <a:cxn ang="0">
                  <a:pos x="0" y="131"/>
                </a:cxn>
                <a:cxn ang="0">
                  <a:pos x="328" y="131"/>
                </a:cxn>
                <a:cxn ang="0">
                  <a:pos x="371" y="131"/>
                </a:cxn>
                <a:cxn ang="0">
                  <a:pos x="480" y="22"/>
                </a:cxn>
                <a:cxn ang="0">
                  <a:pos x="437" y="0"/>
                </a:cxn>
              </a:cxnLst>
              <a:rect b="b" l="0" r="r" t="0"/>
              <a:pathLst>
                <a:path h="131" w="480">
                  <a:moveTo>
                    <a:pt x="437" y="0"/>
                  </a:moveTo>
                  <a:lnTo>
                    <a:pt x="131" y="0"/>
                  </a:lnTo>
                  <a:lnTo>
                    <a:pt x="0" y="131"/>
                  </a:lnTo>
                  <a:lnTo>
                    <a:pt x="328" y="131"/>
                  </a:lnTo>
                  <a:lnTo>
                    <a:pt x="371" y="131"/>
                  </a:lnTo>
                  <a:lnTo>
                    <a:pt x="480" y="22"/>
                  </a:lnTo>
                  <a:lnTo>
                    <a:pt x="43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1" name="ïş1ídè">
              <a:extLst>
                <a:ext uri="{FF2B5EF4-FFF2-40B4-BE49-F238E27FC236}">
                  <a16:creationId xmlns:a16="http://schemas.microsoft.com/office/drawing/2014/main" id="{1AF5A9A9-06C2-47D0-883D-86AE93BBB75E}"/>
                </a:ext>
              </a:extLst>
            </p:cNvPr>
            <p:cNvSpPr/>
            <p:nvPr/>
          </p:nvSpPr>
          <p:spPr bwMode="auto">
            <a:xfrm>
              <a:off x="2921164" y="2698956"/>
              <a:ext cx="26479" cy="29808"/>
            </a:xfrm>
            <a:custGeom>
              <a:cxnLst>
                <a:cxn ang="0">
                  <a:pos x="17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1" y="197"/>
                </a:cxn>
                <a:cxn ang="0">
                  <a:pos x="175" y="0"/>
                </a:cxn>
              </a:cxnLst>
              <a:rect b="b" l="0" r="r" t="0"/>
              <a:pathLst>
                <a:path h="197" w="175">
                  <a:moveTo>
                    <a:pt x="1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1" y="19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2B7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2" name="íślïḑê">
              <a:extLst>
                <a:ext uri="{FF2B5EF4-FFF2-40B4-BE49-F238E27FC236}">
                  <a16:creationId xmlns:a16="http://schemas.microsoft.com/office/drawing/2014/main" id="{1DFF9712-17F8-4E36-A4C0-E87D5428149B}"/>
                </a:ext>
              </a:extLst>
            </p:cNvPr>
            <p:cNvSpPr/>
            <p:nvPr/>
          </p:nvSpPr>
          <p:spPr bwMode="auto">
            <a:xfrm>
              <a:off x="2921164" y="2698956"/>
              <a:ext cx="26479" cy="29808"/>
            </a:xfrm>
            <a:custGeom>
              <a:cxnLst>
                <a:cxn ang="0">
                  <a:pos x="17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1" y="197"/>
                </a:cxn>
                <a:cxn ang="0">
                  <a:pos x="175" y="0"/>
                </a:cxn>
              </a:cxnLst>
              <a:rect b="b" l="0" r="r" t="0"/>
              <a:pathLst>
                <a:path h="197" w="175">
                  <a:moveTo>
                    <a:pt x="1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1" y="197"/>
                  </a:lnTo>
                  <a:lnTo>
                    <a:pt x="1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3" name="ïSļîḑè">
              <a:extLst>
                <a:ext uri="{FF2B5EF4-FFF2-40B4-BE49-F238E27FC236}">
                  <a16:creationId xmlns:a16="http://schemas.microsoft.com/office/drawing/2014/main" id="{27FD2651-6D31-4671-A560-EFF0FE0D858E}"/>
                </a:ext>
              </a:extLst>
            </p:cNvPr>
            <p:cNvSpPr/>
            <p:nvPr/>
          </p:nvSpPr>
          <p:spPr bwMode="auto">
            <a:xfrm>
              <a:off x="2921164" y="2698956"/>
              <a:ext cx="151" cy="151"/>
            </a:xfrm>
            <a:prstGeom prst="rect">
              <a:avLst/>
            </a:prstGeom>
            <a:solidFill>
              <a:srgbClr val="4EAEE6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4" name="îṡ1íḓê">
              <a:extLst>
                <a:ext uri="{FF2B5EF4-FFF2-40B4-BE49-F238E27FC236}">
                  <a16:creationId xmlns:a16="http://schemas.microsoft.com/office/drawing/2014/main" id="{7B0FAD1C-79AA-448F-9E32-C86363127F56}"/>
                </a:ext>
              </a:extLst>
            </p:cNvPr>
            <p:cNvSpPr/>
            <p:nvPr/>
          </p:nvSpPr>
          <p:spPr bwMode="auto">
            <a:xfrm>
              <a:off x="2921164" y="2698956"/>
              <a:ext cx="151" cy="1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5" name="íṧļîḍê">
              <a:extLst>
                <a:ext uri="{FF2B5EF4-FFF2-40B4-BE49-F238E27FC236}">
                  <a16:creationId xmlns:a16="http://schemas.microsoft.com/office/drawing/2014/main" id="{3462F15A-67ED-4F9D-866B-14B2965FF289}"/>
                </a:ext>
              </a:extLst>
            </p:cNvPr>
            <p:cNvSpPr/>
            <p:nvPr/>
          </p:nvSpPr>
          <p:spPr bwMode="auto">
            <a:xfrm>
              <a:off x="2851864" y="2652806"/>
              <a:ext cx="135423" cy="82464"/>
            </a:xfrm>
            <a:custGeom>
              <a:cxnLst>
                <a:cxn ang="0">
                  <a:pos x="29" y="25"/>
                </a:cxn>
                <a:cxn ang="0">
                  <a:pos x="41" y="8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0" y="8"/>
                </a:cxn>
                <a:cxn ang="0">
                  <a:pos x="13" y="25"/>
                </a:cxn>
                <a:cxn ang="0">
                  <a:pos x="21" y="14"/>
                </a:cxn>
                <a:cxn ang="0">
                  <a:pos x="29" y="25"/>
                </a:cxn>
              </a:cxnLst>
              <a:rect b="b" l="0" r="r" t="0"/>
              <a:pathLst>
                <a:path h="25" w="41">
                  <a:moveTo>
                    <a:pt x="29" y="25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2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6" name="ïṥḻïḋè">
              <a:extLst>
                <a:ext uri="{FF2B5EF4-FFF2-40B4-BE49-F238E27FC236}">
                  <a16:creationId xmlns:a16="http://schemas.microsoft.com/office/drawing/2014/main" id="{D103F29A-695C-42FC-89CA-A262417B1BE0}"/>
                </a:ext>
              </a:extLst>
            </p:cNvPr>
            <p:cNvSpPr/>
            <p:nvPr/>
          </p:nvSpPr>
          <p:spPr bwMode="auto">
            <a:xfrm>
              <a:off x="2878343" y="2656135"/>
              <a:ext cx="82464" cy="42821"/>
            </a:xfrm>
            <a:custGeom>
              <a:cxnLst>
                <a:cxn ang="0">
                  <a:pos x="25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3" y="13"/>
                </a:cxn>
                <a:cxn ang="0">
                  <a:pos x="25" y="1"/>
                </a:cxn>
                <a:cxn ang="0">
                  <a:pos x="25" y="0"/>
                </a:cxn>
              </a:cxnLst>
              <a:rect b="b" l="0" r="r" t="0"/>
              <a:pathLst>
                <a:path h="13" w="25">
                  <a:moveTo>
                    <a:pt x="2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7" name="iṩ1íḍé">
              <a:extLst>
                <a:ext uri="{FF2B5EF4-FFF2-40B4-BE49-F238E27FC236}">
                  <a16:creationId xmlns:a16="http://schemas.microsoft.com/office/drawing/2014/main" id="{567D83FB-BF9C-4FC4-8B81-DF890FF0A0C3}"/>
                </a:ext>
              </a:extLst>
            </p:cNvPr>
            <p:cNvSpPr/>
            <p:nvPr/>
          </p:nvSpPr>
          <p:spPr bwMode="auto">
            <a:xfrm>
              <a:off x="2785892" y="2468056"/>
              <a:ext cx="32986" cy="72478"/>
            </a:xfrm>
            <a:custGeom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10" y="22"/>
                </a:cxn>
                <a:cxn ang="0">
                  <a:pos x="10" y="0"/>
                </a:cxn>
              </a:cxnLst>
              <a:rect b="b" l="0" r="r" t="0"/>
              <a:pathLst>
                <a:path h="22" w="10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0" y="2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CB08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8" name="ïṧľïḓê">
              <a:extLst>
                <a:ext uri="{FF2B5EF4-FFF2-40B4-BE49-F238E27FC236}">
                  <a16:creationId xmlns:a16="http://schemas.microsoft.com/office/drawing/2014/main" id="{4C4B39EA-9CDF-4B1C-9F26-6AD08574161B}"/>
                </a:ext>
              </a:extLst>
            </p:cNvPr>
            <p:cNvSpPr/>
            <p:nvPr/>
          </p:nvSpPr>
          <p:spPr bwMode="auto">
            <a:xfrm>
              <a:off x="3020272" y="2468056"/>
              <a:ext cx="36315" cy="72478"/>
            </a:xfrm>
            <a:custGeom>
              <a:cxnLst>
                <a:cxn ang="0">
                  <a:pos x="0" y="0"/>
                </a:cxn>
                <a:cxn ang="0">
                  <a:pos x="11" y="11"/>
                </a:cxn>
                <a:cxn ang="0">
                  <a:pos x="0" y="22"/>
                </a:cxn>
                <a:cxn ang="0">
                  <a:pos x="0" y="0"/>
                </a:cxn>
              </a:cxnLst>
              <a:rect b="b" l="0" r="r" t="0"/>
              <a:pathLst>
                <a:path h="22" w="11">
                  <a:moveTo>
                    <a:pt x="0" y="0"/>
                  </a:moveTo>
                  <a:cubicBezTo>
                    <a:pt x="6" y="0"/>
                    <a:pt x="11" y="5"/>
                    <a:pt x="11" y="11"/>
                  </a:cubicBezTo>
                  <a:cubicBezTo>
                    <a:pt x="11" y="17"/>
                    <a:pt x="6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B08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99" name="íSḻîḓé">
              <a:extLst>
                <a:ext uri="{FF2B5EF4-FFF2-40B4-BE49-F238E27FC236}">
                  <a16:creationId xmlns:a16="http://schemas.microsoft.com/office/drawing/2014/main" id="{1A418DF3-9C4F-4B70-B5E9-F65736DB986C}"/>
                </a:ext>
              </a:extLst>
            </p:cNvPr>
            <p:cNvSpPr/>
            <p:nvPr/>
          </p:nvSpPr>
          <p:spPr bwMode="auto">
            <a:xfrm>
              <a:off x="2881672" y="2623149"/>
              <a:ext cx="75807" cy="75807"/>
            </a:xfrm>
            <a:custGeom>
              <a:cxnLst>
                <a:cxn ang="0">
                  <a:pos x="501" y="261"/>
                </a:cxn>
                <a:cxn ang="0">
                  <a:pos x="261" y="501"/>
                </a:cxn>
                <a:cxn ang="0">
                  <a:pos x="0" y="261"/>
                </a:cxn>
                <a:cxn ang="0">
                  <a:pos x="0" y="0"/>
                </a:cxn>
                <a:cxn ang="0">
                  <a:pos x="501" y="0"/>
                </a:cxn>
                <a:cxn ang="0">
                  <a:pos x="501" y="261"/>
                </a:cxn>
              </a:cxnLst>
              <a:rect b="b" l="0" r="r" t="0"/>
              <a:pathLst>
                <a:path h="501" w="501">
                  <a:moveTo>
                    <a:pt x="501" y="261"/>
                  </a:moveTo>
                  <a:lnTo>
                    <a:pt x="261" y="501"/>
                  </a:lnTo>
                  <a:lnTo>
                    <a:pt x="0" y="261"/>
                  </a:lnTo>
                  <a:lnTo>
                    <a:pt x="0" y="0"/>
                  </a:lnTo>
                  <a:lnTo>
                    <a:pt x="501" y="0"/>
                  </a:lnTo>
                  <a:lnTo>
                    <a:pt x="501" y="261"/>
                  </a:lnTo>
                  <a:close/>
                </a:path>
              </a:pathLst>
            </a:custGeom>
            <a:solidFill>
              <a:srgbClr val="ECB08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0" name="îṩ1iḓe">
              <a:extLst>
                <a:ext uri="{FF2B5EF4-FFF2-40B4-BE49-F238E27FC236}">
                  <a16:creationId xmlns:a16="http://schemas.microsoft.com/office/drawing/2014/main" id="{F1C69E6E-DDC5-4923-9767-0A1CE74BEBF2}"/>
                </a:ext>
              </a:extLst>
            </p:cNvPr>
            <p:cNvSpPr/>
            <p:nvPr/>
          </p:nvSpPr>
          <p:spPr bwMode="auto">
            <a:xfrm>
              <a:off x="2812220" y="2388769"/>
              <a:ext cx="214710" cy="254202"/>
            </a:xfrm>
            <a:custGeom>
              <a:cxnLst>
                <a:cxn ang="0">
                  <a:pos x="0" y="0"/>
                </a:cxn>
                <a:cxn ang="0">
                  <a:pos x="3" y="54"/>
                </a:cxn>
                <a:cxn ang="0">
                  <a:pos x="17" y="74"/>
                </a:cxn>
                <a:cxn ang="0">
                  <a:pos x="24" y="77"/>
                </a:cxn>
                <a:cxn ang="0">
                  <a:pos x="41" y="77"/>
                </a:cxn>
                <a:cxn ang="0">
                  <a:pos x="48" y="75"/>
                </a:cxn>
                <a:cxn ang="0">
                  <a:pos x="62" y="54"/>
                </a:cxn>
                <a:cxn ang="0">
                  <a:pos x="65" y="0"/>
                </a:cxn>
                <a:cxn ang="0">
                  <a:pos x="0" y="0"/>
                </a:cxn>
              </a:cxnLst>
              <a:rect b="b" l="0" r="r" t="0"/>
              <a:pathLst>
                <a:path h="77" w="65">
                  <a:moveTo>
                    <a:pt x="0" y="0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3" y="65"/>
                    <a:pt x="11" y="71"/>
                    <a:pt x="17" y="74"/>
                  </a:cubicBezTo>
                  <a:cubicBezTo>
                    <a:pt x="19" y="76"/>
                    <a:pt x="21" y="77"/>
                    <a:pt x="24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77"/>
                    <a:pt x="46" y="76"/>
                    <a:pt x="48" y="75"/>
                  </a:cubicBezTo>
                  <a:cubicBezTo>
                    <a:pt x="54" y="71"/>
                    <a:pt x="62" y="65"/>
                    <a:pt x="62" y="54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1" name="ïšḻíďe">
              <a:extLst>
                <a:ext uri="{FF2B5EF4-FFF2-40B4-BE49-F238E27FC236}">
                  <a16:creationId xmlns:a16="http://schemas.microsoft.com/office/drawing/2014/main" id="{4E7CF8F0-015C-4A76-ACB3-048DD682E59F}"/>
                </a:ext>
              </a:extLst>
            </p:cNvPr>
            <p:cNvSpPr/>
            <p:nvPr/>
          </p:nvSpPr>
          <p:spPr bwMode="auto">
            <a:xfrm>
              <a:off x="2855192" y="2464727"/>
              <a:ext cx="23151" cy="22999"/>
            </a:xfrm>
            <a:prstGeom prst="ellipse">
              <a:avLst/>
            </a:prstGeom>
            <a:solidFill>
              <a:srgbClr val="5C2F1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2" name="ïsḷíḑe">
              <a:extLst>
                <a:ext uri="{FF2B5EF4-FFF2-40B4-BE49-F238E27FC236}">
                  <a16:creationId xmlns:a16="http://schemas.microsoft.com/office/drawing/2014/main" id="{63A7B07C-164E-410C-B2BE-F996648EAA8A}"/>
                </a:ext>
              </a:extLst>
            </p:cNvPr>
            <p:cNvSpPr/>
            <p:nvPr/>
          </p:nvSpPr>
          <p:spPr bwMode="auto">
            <a:xfrm>
              <a:off x="2851864" y="2510877"/>
              <a:ext cx="29808" cy="32986"/>
            </a:xfrm>
            <a:prstGeom prst="ellipse">
              <a:avLst/>
            </a:prstGeom>
            <a:solidFill>
              <a:srgbClr val="FAA67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3" name="ís1îḍe">
              <a:extLst>
                <a:ext uri="{FF2B5EF4-FFF2-40B4-BE49-F238E27FC236}">
                  <a16:creationId xmlns:a16="http://schemas.microsoft.com/office/drawing/2014/main" id="{7A2D4E5F-7B5D-4AB9-9E72-0435FF8C32C0}"/>
                </a:ext>
              </a:extLst>
            </p:cNvPr>
            <p:cNvSpPr/>
            <p:nvPr/>
          </p:nvSpPr>
          <p:spPr bwMode="auto">
            <a:xfrm>
              <a:off x="2964136" y="2464727"/>
              <a:ext cx="19822" cy="22999"/>
            </a:xfrm>
            <a:prstGeom prst="ellipse">
              <a:avLst/>
            </a:prstGeom>
            <a:solidFill>
              <a:srgbClr val="5C2F1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4" name="îṥ1ïḋè">
              <a:extLst>
                <a:ext uri="{FF2B5EF4-FFF2-40B4-BE49-F238E27FC236}">
                  <a16:creationId xmlns:a16="http://schemas.microsoft.com/office/drawing/2014/main" id="{7AAF292C-2CB7-464D-8264-DC21C239C41D}"/>
                </a:ext>
              </a:extLst>
            </p:cNvPr>
            <p:cNvSpPr/>
            <p:nvPr/>
          </p:nvSpPr>
          <p:spPr bwMode="auto">
            <a:xfrm>
              <a:off x="2957478" y="2510877"/>
              <a:ext cx="29808" cy="32986"/>
            </a:xfrm>
            <a:prstGeom prst="ellipse">
              <a:avLst/>
            </a:prstGeom>
            <a:solidFill>
              <a:srgbClr val="FAA67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5" name="iṡḷídê">
              <a:extLst>
                <a:ext uri="{FF2B5EF4-FFF2-40B4-BE49-F238E27FC236}">
                  <a16:creationId xmlns:a16="http://schemas.microsoft.com/office/drawing/2014/main" id="{0EC82D00-3438-49CF-9211-3E8682AD5A2C}"/>
                </a:ext>
              </a:extLst>
            </p:cNvPr>
            <p:cNvSpPr/>
            <p:nvPr/>
          </p:nvSpPr>
          <p:spPr bwMode="auto">
            <a:xfrm>
              <a:off x="2904671" y="2474562"/>
              <a:ext cx="32986" cy="89122"/>
            </a:xfrm>
            <a:custGeom>
              <a:cxnLst>
                <a:cxn ang="0">
                  <a:pos x="5" y="27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5" y="27"/>
                </a:cxn>
              </a:cxnLst>
              <a:rect b="b" l="0" r="r" t="0"/>
              <a:pathLst>
                <a:path h="27" w="10">
                  <a:moveTo>
                    <a:pt x="5" y="27"/>
                  </a:move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8" y="27"/>
                    <a:pt x="5" y="27"/>
                  </a:cubicBezTo>
                  <a:close/>
                </a:path>
              </a:pathLst>
            </a:custGeom>
            <a:solidFill>
              <a:srgbClr val="FFD3A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6" name="išḷïḑè">
              <a:extLst>
                <a:ext uri="{FF2B5EF4-FFF2-40B4-BE49-F238E27FC236}">
                  <a16:creationId xmlns:a16="http://schemas.microsoft.com/office/drawing/2014/main" id="{69FE2656-2877-4AD1-8654-730C54A0EFD6}"/>
                </a:ext>
              </a:extLst>
            </p:cNvPr>
            <p:cNvSpPr/>
            <p:nvPr/>
          </p:nvSpPr>
          <p:spPr bwMode="auto">
            <a:xfrm>
              <a:off x="2914657" y="2329304"/>
              <a:ext cx="118779" cy="184901"/>
            </a:xfrm>
            <a:custGeom>
              <a:cxnLst>
                <a:cxn ang="0">
                  <a:pos x="4" y="0"/>
                </a:cxn>
                <a:cxn ang="0">
                  <a:pos x="36" y="2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35" y="55"/>
                </a:cxn>
                <a:cxn ang="0">
                  <a:pos x="32" y="55"/>
                </a:cxn>
                <a:cxn ang="0">
                  <a:pos x="32" y="27"/>
                </a:cxn>
                <a:cxn ang="0">
                  <a:pos x="25" y="19"/>
                </a:cxn>
                <a:cxn ang="0">
                  <a:pos x="0" y="22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4" y="0"/>
                </a:cxn>
              </a:cxnLst>
              <a:rect b="b" l="0" r="r" t="0"/>
              <a:pathLst>
                <a:path h="56" w="36">
                  <a:moveTo>
                    <a:pt x="4" y="0"/>
                  </a:moveTo>
                  <a:cubicBezTo>
                    <a:pt x="30" y="0"/>
                    <a:pt x="35" y="15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6"/>
                    <a:pt x="33" y="55"/>
                    <a:pt x="32" y="55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3"/>
                    <a:pt x="29" y="19"/>
                    <a:pt x="25" y="19"/>
                  </a:cubicBezTo>
                  <a:cubicBezTo>
                    <a:pt x="17" y="21"/>
                    <a:pt x="8" y="22"/>
                    <a:pt x="0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E7F3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7" name="îṣḻíďé">
              <a:extLst>
                <a:ext uri="{FF2B5EF4-FFF2-40B4-BE49-F238E27FC236}">
                  <a16:creationId xmlns:a16="http://schemas.microsoft.com/office/drawing/2014/main" id="{8571DDB7-1D3F-4B97-A610-7FC01A663156}"/>
                </a:ext>
              </a:extLst>
            </p:cNvPr>
            <p:cNvSpPr/>
            <p:nvPr/>
          </p:nvSpPr>
          <p:spPr bwMode="auto">
            <a:xfrm>
              <a:off x="2805714" y="2329304"/>
              <a:ext cx="181573" cy="184901"/>
            </a:xfrm>
            <a:custGeom>
              <a:cxnLst>
                <a:cxn ang="0">
                  <a:pos x="37" y="0"/>
                </a:cxn>
                <a:cxn ang="0">
                  <a:pos x="33" y="0"/>
                </a:cxn>
                <a:cxn ang="0">
                  <a:pos x="1" y="2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2" y="55"/>
                </a:cxn>
                <a:cxn ang="0">
                  <a:pos x="4" y="55"/>
                </a:cxn>
                <a:cxn ang="0">
                  <a:pos x="4" y="27"/>
                </a:cxn>
                <a:cxn ang="0">
                  <a:pos x="11" y="19"/>
                </a:cxn>
                <a:cxn ang="0">
                  <a:pos x="33" y="22"/>
                </a:cxn>
                <a:cxn ang="0">
                  <a:pos x="38" y="22"/>
                </a:cxn>
                <a:cxn ang="0">
                  <a:pos x="37" y="0"/>
                </a:cxn>
              </a:cxnLst>
              <a:rect b="b" l="0" r="r" t="0"/>
              <a:pathLst>
                <a:path h="56" w="55">
                  <a:moveTo>
                    <a:pt x="3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6" y="0"/>
                    <a:pt x="2" y="15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3" y="55"/>
                    <a:pt x="4" y="5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3"/>
                    <a:pt x="7" y="19"/>
                    <a:pt x="11" y="19"/>
                  </a:cubicBezTo>
                  <a:cubicBezTo>
                    <a:pt x="18" y="21"/>
                    <a:pt x="25" y="22"/>
                    <a:pt x="33" y="22"/>
                  </a:cubicBezTo>
                  <a:cubicBezTo>
                    <a:pt x="33" y="22"/>
                    <a:pt x="35" y="22"/>
                    <a:pt x="38" y="22"/>
                  </a:cubicBezTo>
                  <a:cubicBezTo>
                    <a:pt x="55" y="21"/>
                    <a:pt x="54" y="0"/>
                    <a:pt x="37" y="0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8" name="ïşľïdé">
              <a:extLst>
                <a:ext uri="{FF2B5EF4-FFF2-40B4-BE49-F238E27FC236}">
                  <a16:creationId xmlns:a16="http://schemas.microsoft.com/office/drawing/2014/main" id="{F1B8E679-56F8-4D7F-B30A-927FC5B77490}"/>
                </a:ext>
              </a:extLst>
            </p:cNvPr>
            <p:cNvSpPr/>
            <p:nvPr/>
          </p:nvSpPr>
          <p:spPr bwMode="auto">
            <a:xfrm>
              <a:off x="2888178" y="2586835"/>
              <a:ext cx="66123" cy="16493"/>
            </a:xfrm>
            <a:custGeom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5" y="5"/>
                </a:cxn>
                <a:cxn ang="0">
                  <a:pos x="20" y="0"/>
                </a:cxn>
              </a:cxnLst>
              <a:rect b="b" l="0" r="r" t="0"/>
              <a:pathLst>
                <a:path h="5" w="20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5"/>
                    <a:pt x="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5"/>
                    <a:pt x="20" y="3"/>
                    <a:pt x="20" y="0"/>
                  </a:cubicBezTo>
                  <a:close/>
                </a:path>
              </a:pathLst>
            </a:custGeom>
            <a:solidFill>
              <a:srgbClr val="FAA67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09" name="îs1iḑè">
              <a:extLst>
                <a:ext uri="{FF2B5EF4-FFF2-40B4-BE49-F238E27FC236}">
                  <a16:creationId xmlns:a16="http://schemas.microsoft.com/office/drawing/2014/main" id="{4D828AFD-91D0-4E49-9674-829CDB2B3CED}"/>
                </a:ext>
              </a:extLst>
            </p:cNvPr>
            <p:cNvSpPr/>
            <p:nvPr/>
          </p:nvSpPr>
          <p:spPr bwMode="auto">
            <a:xfrm>
              <a:off x="2987286" y="2814557"/>
              <a:ext cx="75958" cy="89122"/>
            </a:xfrm>
            <a:prstGeom prst="rect">
              <a:avLst/>
            </a:prstGeom>
            <a:solidFill>
              <a:srgbClr val="BF1E2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0" name="iSļíḋè">
              <a:extLst>
                <a:ext uri="{FF2B5EF4-FFF2-40B4-BE49-F238E27FC236}">
                  <a16:creationId xmlns:a16="http://schemas.microsoft.com/office/drawing/2014/main" id="{A8B10E22-04F9-4EF1-9BF9-791F30F9BC14}"/>
                </a:ext>
              </a:extLst>
            </p:cNvPr>
            <p:cNvSpPr/>
            <p:nvPr/>
          </p:nvSpPr>
          <p:spPr bwMode="auto">
            <a:xfrm>
              <a:off x="2719770" y="2695778"/>
              <a:ext cx="79287" cy="88971"/>
            </a:xfrm>
            <a:custGeom>
              <a:cxnLst>
                <a:cxn ang="0">
                  <a:pos x="0" y="27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0" y="27"/>
                </a:cxn>
              </a:cxnLst>
              <a:rect b="b" l="0" r="r" t="0"/>
              <a:pathLst>
                <a:path h="27" w="24">
                  <a:moveTo>
                    <a:pt x="0" y="27"/>
                  </a:moveTo>
                  <a:cubicBezTo>
                    <a:pt x="0" y="27"/>
                    <a:pt x="1" y="9"/>
                    <a:pt x="24" y="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1" name="íṣḻidé">
              <a:extLst>
                <a:ext uri="{FF2B5EF4-FFF2-40B4-BE49-F238E27FC236}">
                  <a16:creationId xmlns:a16="http://schemas.microsoft.com/office/drawing/2014/main" id="{B76F9572-87BA-498E-903D-CFAA9C457C59}"/>
                </a:ext>
              </a:extLst>
            </p:cNvPr>
            <p:cNvSpPr/>
            <p:nvPr/>
          </p:nvSpPr>
          <p:spPr bwMode="auto">
            <a:xfrm>
              <a:off x="3512182" y="2781571"/>
              <a:ext cx="158422" cy="366323"/>
            </a:xfrm>
            <a:custGeom>
              <a:cxnLst>
                <a:cxn ang="0">
                  <a:pos x="39" y="93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48" y="93"/>
                </a:cxn>
                <a:cxn ang="0">
                  <a:pos x="31" y="111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28" y="104"/>
                </a:cxn>
                <a:cxn ang="0">
                  <a:pos x="39" y="93"/>
                </a:cxn>
              </a:cxnLst>
              <a:rect b="b" l="0" r="r" t="0"/>
              <a:pathLst>
                <a:path h="110" w="48">
                  <a:moveTo>
                    <a:pt x="39" y="9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103"/>
                    <a:pt x="40" y="111"/>
                    <a:pt x="3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34" y="104"/>
                    <a:pt x="39" y="99"/>
                    <a:pt x="39" y="93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2" name="íṥľîďê">
              <a:extLst>
                <a:ext uri="{FF2B5EF4-FFF2-40B4-BE49-F238E27FC236}">
                  <a16:creationId xmlns:a16="http://schemas.microsoft.com/office/drawing/2014/main" id="{4F479C0B-D5AF-4423-AF0B-B6C58D44C0A0}"/>
                </a:ext>
              </a:extLst>
            </p:cNvPr>
            <p:cNvSpPr/>
            <p:nvPr/>
          </p:nvSpPr>
          <p:spPr bwMode="auto">
            <a:xfrm>
              <a:off x="3393252" y="2913514"/>
              <a:ext cx="184901" cy="184750"/>
            </a:xfrm>
            <a:prstGeom prst="ellipse">
              <a:avLst/>
            </a:pr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3" name="iśļîḓè">
              <a:extLst>
                <a:ext uri="{FF2B5EF4-FFF2-40B4-BE49-F238E27FC236}">
                  <a16:creationId xmlns:a16="http://schemas.microsoft.com/office/drawing/2014/main" id="{4B404A48-C0C4-493A-91B2-0995B3B043CA}"/>
                </a:ext>
              </a:extLst>
            </p:cNvPr>
            <p:cNvSpPr/>
            <p:nvPr/>
          </p:nvSpPr>
          <p:spPr bwMode="auto">
            <a:xfrm>
              <a:off x="3102736" y="3339301"/>
              <a:ext cx="181573" cy="79135"/>
            </a:xfrm>
            <a:custGeom>
              <a:cxnLst>
                <a:cxn ang="0">
                  <a:pos x="4" y="24"/>
                </a:cxn>
                <a:cxn ang="0">
                  <a:pos x="26" y="24"/>
                </a:cxn>
                <a:cxn ang="0">
                  <a:pos x="38" y="21"/>
                </a:cxn>
                <a:cxn ang="0">
                  <a:pos x="38" y="24"/>
                </a:cxn>
                <a:cxn ang="0">
                  <a:pos x="55" y="24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26" y="9"/>
                </a:cxn>
                <a:cxn ang="0">
                  <a:pos x="6" y="13"/>
                </a:cxn>
                <a:cxn ang="0">
                  <a:pos x="1" y="21"/>
                </a:cxn>
                <a:cxn ang="0">
                  <a:pos x="4" y="24"/>
                </a:cxn>
              </a:cxnLst>
              <a:rect b="b" l="0" r="r" t="0"/>
              <a:pathLst>
                <a:path h="24" w="55">
                  <a:moveTo>
                    <a:pt x="4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5"/>
                    <a:pt x="1" y="15"/>
                    <a:pt x="1" y="21"/>
                  </a:cubicBezTo>
                  <a:cubicBezTo>
                    <a:pt x="1" y="23"/>
                    <a:pt x="2" y="24"/>
                    <a:pt x="4" y="24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4" name="ïsliḓe">
              <a:extLst>
                <a:ext uri="{FF2B5EF4-FFF2-40B4-BE49-F238E27FC236}">
                  <a16:creationId xmlns:a16="http://schemas.microsoft.com/office/drawing/2014/main" id="{AA98DC3F-F5B1-4A67-9FA5-A9ED765916DD}"/>
                </a:ext>
              </a:extLst>
            </p:cNvPr>
            <p:cNvSpPr/>
            <p:nvPr/>
          </p:nvSpPr>
          <p:spPr bwMode="auto">
            <a:xfrm>
              <a:off x="3191858" y="2979485"/>
              <a:ext cx="277352" cy="382815"/>
            </a:xfrm>
            <a:custGeom>
              <a:cxnLst>
                <a:cxn ang="0">
                  <a:pos x="29" y="116"/>
                </a:cxn>
                <a:cxn ang="0">
                  <a:pos x="0" y="116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84" y="0"/>
                </a:cxn>
                <a:cxn ang="0">
                  <a:pos x="84" y="29"/>
                </a:cxn>
                <a:cxn ang="0">
                  <a:pos x="29" y="29"/>
                </a:cxn>
                <a:cxn ang="0">
                  <a:pos x="29" y="116"/>
                </a:cxn>
              </a:cxnLst>
              <a:rect b="b" l="0" r="r" t="0"/>
              <a:pathLst>
                <a:path h="115" w="84">
                  <a:moveTo>
                    <a:pt x="29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29" y="29"/>
                    <a:pt x="29" y="29"/>
                    <a:pt x="29" y="29"/>
                  </a:cubicBezTo>
                  <a:lnTo>
                    <a:pt x="29" y="1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5" name="î$ľíḓé">
              <a:extLst>
                <a:ext uri="{FF2B5EF4-FFF2-40B4-BE49-F238E27FC236}">
                  <a16:creationId xmlns:a16="http://schemas.microsoft.com/office/drawing/2014/main" id="{55E30A01-886B-4ACD-925B-5B4432BBE284}"/>
                </a:ext>
              </a:extLst>
            </p:cNvPr>
            <p:cNvSpPr/>
            <p:nvPr/>
          </p:nvSpPr>
          <p:spPr bwMode="auto">
            <a:xfrm>
              <a:off x="3366924" y="2675957"/>
              <a:ext cx="52807" cy="168257"/>
            </a:xfrm>
            <a:custGeom>
              <a:cxnLst>
                <a:cxn ang="0">
                  <a:pos x="9" y="0"/>
                </a:cxn>
                <a:cxn ang="0">
                  <a:pos x="0" y="30"/>
                </a:cxn>
                <a:cxn ang="0">
                  <a:pos x="16" y="19"/>
                </a:cxn>
                <a:cxn ang="0">
                  <a:pos x="9" y="0"/>
                </a:cxn>
              </a:cxnLst>
              <a:rect b="b" l="0" r="r" t="0"/>
              <a:pathLst>
                <a:path h="51" w="16">
                  <a:moveTo>
                    <a:pt x="9" y="0"/>
                  </a:moveTo>
                  <a:cubicBezTo>
                    <a:pt x="9" y="0"/>
                    <a:pt x="0" y="5"/>
                    <a:pt x="0" y="30"/>
                  </a:cubicBezTo>
                  <a:cubicBezTo>
                    <a:pt x="0" y="51"/>
                    <a:pt x="16" y="19"/>
                    <a:pt x="16" y="1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7B5D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6" name="ï$lídè">
              <a:extLst>
                <a:ext uri="{FF2B5EF4-FFF2-40B4-BE49-F238E27FC236}">
                  <a16:creationId xmlns:a16="http://schemas.microsoft.com/office/drawing/2014/main" id="{B6305786-20B8-4852-B05A-87E85FFDF46B}"/>
                </a:ext>
              </a:extLst>
            </p:cNvPr>
            <p:cNvSpPr/>
            <p:nvPr/>
          </p:nvSpPr>
          <p:spPr bwMode="auto">
            <a:xfrm>
              <a:off x="3406568" y="2557027"/>
              <a:ext cx="95628" cy="241038"/>
            </a:xfrm>
            <a:prstGeom prst="rect">
              <a:avLst/>
            </a:prstGeom>
            <a:solidFill>
              <a:srgbClr val="ECB08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7" name="îşḻïḑé">
              <a:extLst>
                <a:ext uri="{FF2B5EF4-FFF2-40B4-BE49-F238E27FC236}">
                  <a16:creationId xmlns:a16="http://schemas.microsoft.com/office/drawing/2014/main" id="{0B8EAD6F-F0E2-4319-88D8-7CC42BE16662}"/>
                </a:ext>
              </a:extLst>
            </p:cNvPr>
            <p:cNvSpPr/>
            <p:nvPr/>
          </p:nvSpPr>
          <p:spPr bwMode="auto">
            <a:xfrm>
              <a:off x="3277802" y="2382112"/>
              <a:ext cx="62643" cy="174915"/>
            </a:xfrm>
            <a:custGeom>
              <a:cxnLst>
                <a:cxn ang="0">
                  <a:pos x="19" y="0"/>
                </a:cxn>
                <a:cxn ang="0">
                  <a:pos x="19" y="53"/>
                </a:cxn>
                <a:cxn ang="0">
                  <a:pos x="6" y="53"/>
                </a:cxn>
                <a:cxn ang="0">
                  <a:pos x="1" y="46"/>
                </a:cxn>
                <a:cxn ang="0">
                  <a:pos x="19" y="0"/>
                </a:cxn>
              </a:cxnLst>
              <a:rect b="b" l="0" r="r" t="0"/>
              <a:pathLst>
                <a:path h="52" w="19">
                  <a:moveTo>
                    <a:pt x="19" y="0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49"/>
                    <a:pt x="1" y="46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CD1B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8" name="islíďe">
              <a:extLst>
                <a:ext uri="{FF2B5EF4-FFF2-40B4-BE49-F238E27FC236}">
                  <a16:creationId xmlns:a16="http://schemas.microsoft.com/office/drawing/2014/main" id="{892D8199-A886-420E-803F-826BCD3C2A41}"/>
                </a:ext>
              </a:extLst>
            </p:cNvPr>
            <p:cNvSpPr/>
            <p:nvPr/>
          </p:nvSpPr>
          <p:spPr bwMode="auto">
            <a:xfrm>
              <a:off x="3314117" y="2329304"/>
              <a:ext cx="260708" cy="260859"/>
            </a:xfrm>
            <a:prstGeom prst="ellipse">
              <a:avLst/>
            </a:pr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19" name="îṥliḍe">
              <a:extLst>
                <a:ext uri="{FF2B5EF4-FFF2-40B4-BE49-F238E27FC236}">
                  <a16:creationId xmlns:a16="http://schemas.microsoft.com/office/drawing/2014/main" id="{5EC0B4FF-6699-4773-A9DA-AF03DC50C5E5}"/>
                </a:ext>
              </a:extLst>
            </p:cNvPr>
            <p:cNvSpPr/>
            <p:nvPr/>
          </p:nvSpPr>
          <p:spPr bwMode="auto">
            <a:xfrm>
              <a:off x="3314117" y="2458069"/>
              <a:ext cx="204572" cy="168257"/>
            </a:xfrm>
            <a:custGeom>
              <a:cxnLst>
                <a:cxn ang="0">
                  <a:pos x="13" y="51"/>
                </a:cxn>
                <a:cxn ang="0">
                  <a:pos x="62" y="33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3" y="51"/>
                </a:cxn>
              </a:cxnLst>
              <a:rect b="b" l="0" r="r" t="0"/>
              <a:pathLst>
                <a:path h="51" w="62">
                  <a:moveTo>
                    <a:pt x="13" y="51"/>
                  </a:moveTo>
                  <a:cubicBezTo>
                    <a:pt x="26" y="51"/>
                    <a:pt x="62" y="33"/>
                    <a:pt x="62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0" name="isḻïḍê">
              <a:extLst>
                <a:ext uri="{FF2B5EF4-FFF2-40B4-BE49-F238E27FC236}">
                  <a16:creationId xmlns:a16="http://schemas.microsoft.com/office/drawing/2014/main" id="{ADFEF4C6-B387-413D-AABE-CAD1CE0042D8}"/>
                </a:ext>
              </a:extLst>
            </p:cNvPr>
            <p:cNvSpPr/>
            <p:nvPr/>
          </p:nvSpPr>
          <p:spPr bwMode="auto">
            <a:xfrm>
              <a:off x="3333939" y="2326127"/>
              <a:ext cx="247544" cy="254050"/>
            </a:xfrm>
            <a:custGeom>
              <a:cxnLst>
                <a:cxn ang="0">
                  <a:pos x="38" y="1"/>
                </a:cxn>
                <a:cxn ang="0">
                  <a:pos x="73" y="36"/>
                </a:cxn>
                <a:cxn ang="0">
                  <a:pos x="51" y="77"/>
                </a:cxn>
                <a:cxn ang="0">
                  <a:pos x="41" y="58"/>
                </a:cxn>
                <a:cxn ang="0">
                  <a:pos x="41" y="54"/>
                </a:cxn>
                <a:cxn ang="0">
                  <a:pos x="28" y="54"/>
                </a:cxn>
                <a:cxn ang="0">
                  <a:pos x="28" y="35"/>
                </a:cxn>
                <a:cxn ang="0">
                  <a:pos x="12" y="19"/>
                </a:cxn>
                <a:cxn ang="0">
                  <a:pos x="0" y="19"/>
                </a:cxn>
                <a:cxn ang="0">
                  <a:pos x="38" y="1"/>
                </a:cxn>
              </a:cxnLst>
              <a:rect b="b" l="0" r="r" t="0"/>
              <a:pathLst>
                <a:path h="77" w="75">
                  <a:moveTo>
                    <a:pt x="38" y="1"/>
                  </a:moveTo>
                  <a:cubicBezTo>
                    <a:pt x="56" y="3"/>
                    <a:pt x="71" y="18"/>
                    <a:pt x="73" y="36"/>
                  </a:cubicBezTo>
                  <a:cubicBezTo>
                    <a:pt x="75" y="51"/>
                    <a:pt x="67" y="68"/>
                    <a:pt x="51" y="7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7"/>
                    <a:pt x="21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7"/>
                    <a:pt x="22" y="0"/>
                    <a:pt x="38" y="1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1" name="işḷïḑé">
              <a:extLst>
                <a:ext uri="{FF2B5EF4-FFF2-40B4-BE49-F238E27FC236}">
                  <a16:creationId xmlns:a16="http://schemas.microsoft.com/office/drawing/2014/main" id="{28C2A9D6-CA75-4C9D-9882-8123082E98B8}"/>
                </a:ext>
              </a:extLst>
            </p:cNvPr>
            <p:cNvSpPr/>
            <p:nvPr/>
          </p:nvSpPr>
          <p:spPr bwMode="auto">
            <a:xfrm>
              <a:off x="3456046" y="2458069"/>
              <a:ext cx="29657" cy="62794"/>
            </a:xfrm>
            <a:custGeom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9"/>
                </a:cxn>
                <a:cxn ang="0">
                  <a:pos x="0" y="0"/>
                </a:cxn>
              </a:cxnLst>
              <a:rect b="b" l="0" r="r" t="0"/>
              <a:pathLst>
                <a:path h="19" w="9">
                  <a:moveTo>
                    <a:pt x="0" y="0"/>
                  </a:moveTo>
                  <a:cubicBezTo>
                    <a:pt x="5" y="0"/>
                    <a:pt x="9" y="5"/>
                    <a:pt x="9" y="10"/>
                  </a:cubicBezTo>
                  <a:cubicBezTo>
                    <a:pt x="9" y="15"/>
                    <a:pt x="5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2" name="íṧliďê">
              <a:extLst>
                <a:ext uri="{FF2B5EF4-FFF2-40B4-BE49-F238E27FC236}">
                  <a16:creationId xmlns:a16="http://schemas.microsoft.com/office/drawing/2014/main" id="{07EA667A-F435-491D-B78B-AF811EEA2325}"/>
                </a:ext>
              </a:extLst>
            </p:cNvPr>
            <p:cNvSpPr/>
            <p:nvPr/>
          </p:nvSpPr>
          <p:spPr bwMode="auto">
            <a:xfrm>
              <a:off x="3347103" y="2454741"/>
              <a:ext cx="23151" cy="23151"/>
            </a:xfrm>
            <a:prstGeom prst="ellipse">
              <a:avLst/>
            </a:prstGeom>
            <a:solidFill>
              <a:srgbClr val="5C2F1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3" name="îSļîdé">
              <a:extLst>
                <a:ext uri="{FF2B5EF4-FFF2-40B4-BE49-F238E27FC236}">
                  <a16:creationId xmlns:a16="http://schemas.microsoft.com/office/drawing/2014/main" id="{9DC030B0-BC1D-403A-BE29-E922AD973B79}"/>
                </a:ext>
              </a:extLst>
            </p:cNvPr>
            <p:cNvSpPr/>
            <p:nvPr/>
          </p:nvSpPr>
          <p:spPr bwMode="auto">
            <a:xfrm>
              <a:off x="3340445" y="2507548"/>
              <a:ext cx="32986" cy="32986"/>
            </a:xfrm>
            <a:prstGeom prst="ellipse">
              <a:avLst/>
            </a:prstGeom>
            <a:solidFill>
              <a:srgbClr val="FAA67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4" name="ïṡliḓe">
              <a:extLst>
                <a:ext uri="{FF2B5EF4-FFF2-40B4-BE49-F238E27FC236}">
                  <a16:creationId xmlns:a16="http://schemas.microsoft.com/office/drawing/2014/main" id="{FBB05F97-0A52-4716-BA87-02E2119B1791}"/>
                </a:ext>
              </a:extLst>
            </p:cNvPr>
            <p:cNvSpPr/>
            <p:nvPr/>
          </p:nvSpPr>
          <p:spPr bwMode="auto">
            <a:xfrm>
              <a:off x="3304130" y="2329304"/>
              <a:ext cx="151916" cy="59465"/>
            </a:xfrm>
            <a:custGeom>
              <a:cxnLst>
                <a:cxn ang="0">
                  <a:pos x="46" y="0"/>
                </a:cxn>
                <a:cxn ang="0">
                  <a:pos x="46" y="18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13" y="0"/>
                </a:cxn>
                <a:cxn ang="0">
                  <a:pos x="46" y="0"/>
                </a:cxn>
              </a:cxnLst>
              <a:rect b="b" l="0" r="r" t="0"/>
              <a:pathLst>
                <a:path h="18" w="46">
                  <a:moveTo>
                    <a:pt x="46" y="0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0" y="14"/>
                    <a:pt x="3" y="0"/>
                    <a:pt x="13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5" name="íŝḷidê">
              <a:extLst>
                <a:ext uri="{FF2B5EF4-FFF2-40B4-BE49-F238E27FC236}">
                  <a16:creationId xmlns:a16="http://schemas.microsoft.com/office/drawing/2014/main" id="{8AB15FDF-EF08-491D-8B9A-C27594EE6489}"/>
                </a:ext>
              </a:extLst>
            </p:cNvPr>
            <p:cNvSpPr/>
            <p:nvPr/>
          </p:nvSpPr>
          <p:spPr bwMode="auto">
            <a:xfrm>
              <a:off x="3393252" y="2639642"/>
              <a:ext cx="122108" cy="115450"/>
            </a:xfrm>
            <a:custGeom>
              <a:cxnLst>
                <a:cxn ang="0">
                  <a:pos x="0" y="480"/>
                </a:cxn>
                <a:cxn ang="0">
                  <a:pos x="742" y="0"/>
                </a:cxn>
                <a:cxn ang="0">
                  <a:pos x="807" y="240"/>
                </a:cxn>
                <a:cxn ang="0">
                  <a:pos x="88" y="763"/>
                </a:cxn>
                <a:cxn ang="0">
                  <a:pos x="0" y="480"/>
                </a:cxn>
              </a:cxnLst>
              <a:rect b="b" l="0" r="r" t="0"/>
              <a:pathLst>
                <a:path h="763" w="806">
                  <a:moveTo>
                    <a:pt x="0" y="480"/>
                  </a:moveTo>
                  <a:lnTo>
                    <a:pt x="742" y="0"/>
                  </a:lnTo>
                  <a:lnTo>
                    <a:pt x="807" y="240"/>
                  </a:lnTo>
                  <a:lnTo>
                    <a:pt x="88" y="763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6" name="íŝļïḑé">
              <a:extLst>
                <a:ext uri="{FF2B5EF4-FFF2-40B4-BE49-F238E27FC236}">
                  <a16:creationId xmlns:a16="http://schemas.microsoft.com/office/drawing/2014/main" id="{342F5D21-343A-489D-871A-7D883C4BE664}"/>
                </a:ext>
              </a:extLst>
            </p:cNvPr>
            <p:cNvSpPr/>
            <p:nvPr/>
          </p:nvSpPr>
          <p:spPr bwMode="auto">
            <a:xfrm>
              <a:off x="3393252" y="2606656"/>
              <a:ext cx="122108" cy="112121"/>
            </a:xfrm>
            <a:custGeom>
              <a:cxnLst>
                <a:cxn ang="0">
                  <a:pos x="0" y="458"/>
                </a:cxn>
                <a:cxn ang="0">
                  <a:pos x="742" y="0"/>
                </a:cxn>
                <a:cxn ang="0">
                  <a:pos x="807" y="218"/>
                </a:cxn>
                <a:cxn ang="0">
                  <a:pos x="88" y="741"/>
                </a:cxn>
                <a:cxn ang="0">
                  <a:pos x="0" y="458"/>
                </a:cxn>
              </a:cxnLst>
              <a:rect b="b" l="0" r="r" t="0"/>
              <a:pathLst>
                <a:path h="741" w="806">
                  <a:moveTo>
                    <a:pt x="0" y="458"/>
                  </a:moveTo>
                  <a:lnTo>
                    <a:pt x="742" y="0"/>
                  </a:lnTo>
                  <a:lnTo>
                    <a:pt x="807" y="218"/>
                  </a:lnTo>
                  <a:lnTo>
                    <a:pt x="88" y="74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BFBF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7" name="ïśļîďe">
              <a:extLst>
                <a:ext uri="{FF2B5EF4-FFF2-40B4-BE49-F238E27FC236}">
                  <a16:creationId xmlns:a16="http://schemas.microsoft.com/office/drawing/2014/main" id="{B75B3056-B41C-425B-ABC2-1A021515837C}"/>
                </a:ext>
              </a:extLst>
            </p:cNvPr>
            <p:cNvSpPr/>
            <p:nvPr/>
          </p:nvSpPr>
          <p:spPr bwMode="auto">
            <a:xfrm>
              <a:off x="3053258" y="2847543"/>
              <a:ext cx="188230" cy="52807"/>
            </a:xfrm>
            <a:custGeom>
              <a:cxnLst>
                <a:cxn ang="0">
                  <a:pos x="52" y="0"/>
                </a:cxn>
                <a:cxn ang="0">
                  <a:pos x="32" y="0"/>
                </a:cxn>
                <a:cxn ang="0">
                  <a:pos x="9" y="8"/>
                </a:cxn>
                <a:cxn ang="0">
                  <a:pos x="12" y="16"/>
                </a:cxn>
                <a:cxn ang="0">
                  <a:pos x="57" y="16"/>
                </a:cxn>
                <a:cxn ang="0">
                  <a:pos x="52" y="0"/>
                </a:cxn>
              </a:cxnLst>
              <a:rect b="b" l="0" r="r" t="0"/>
              <a:pathLst>
                <a:path h="16" w="57">
                  <a:moveTo>
                    <a:pt x="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0" y="16"/>
                    <a:pt x="12" y="16"/>
                  </a:cubicBezTo>
                  <a:cubicBezTo>
                    <a:pt x="23" y="16"/>
                    <a:pt x="57" y="16"/>
                    <a:pt x="57" y="1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8" name="ïṩļíḓè">
              <a:extLst>
                <a:ext uri="{FF2B5EF4-FFF2-40B4-BE49-F238E27FC236}">
                  <a16:creationId xmlns:a16="http://schemas.microsoft.com/office/drawing/2014/main" id="{FEBB4F40-4C84-4853-A027-589013751190}"/>
                </a:ext>
              </a:extLst>
            </p:cNvPr>
            <p:cNvSpPr/>
            <p:nvPr/>
          </p:nvSpPr>
          <p:spPr bwMode="auto">
            <a:xfrm>
              <a:off x="3363595" y="2639642"/>
              <a:ext cx="224393" cy="415801"/>
            </a:xfrm>
            <a:custGeom>
              <a:cxnLst>
                <a:cxn ang="0">
                  <a:pos x="8" y="126"/>
                </a:cxn>
                <a:cxn ang="0">
                  <a:pos x="67" y="126"/>
                </a:cxn>
                <a:cxn ang="0">
                  <a:pos x="68" y="125"/>
                </a:cxn>
                <a:cxn ang="0">
                  <a:pos x="65" y="83"/>
                </a:cxn>
                <a:cxn ang="0">
                  <a:pos x="65" y="29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1" y="41"/>
                </a:cxn>
                <a:cxn ang="0">
                  <a:pos x="1" y="114"/>
                </a:cxn>
                <a:cxn ang="0">
                  <a:pos x="8" y="126"/>
                </a:cxn>
              </a:cxnLst>
              <a:rect b="b" l="0" r="r" t="0"/>
              <a:pathLst>
                <a:path h="125" w="68">
                  <a:moveTo>
                    <a:pt x="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8" y="126"/>
                    <a:pt x="68" y="125"/>
                    <a:pt x="68" y="125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15"/>
                    <a:pt x="60" y="4"/>
                    <a:pt x="4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20"/>
                    <a:pt x="1" y="126"/>
                    <a:pt x="8" y="126"/>
                  </a:cubicBezTo>
                  <a:close/>
                </a:path>
              </a:pathLst>
            </a:custGeom>
            <a:solidFill>
              <a:srgbClr val="4E4E4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29" name="îṣ1ídê">
              <a:extLst>
                <a:ext uri="{FF2B5EF4-FFF2-40B4-BE49-F238E27FC236}">
                  <a16:creationId xmlns:a16="http://schemas.microsoft.com/office/drawing/2014/main" id="{E5265055-4BDA-4BED-8342-51F1CB0E0573}"/>
                </a:ext>
              </a:extLst>
            </p:cNvPr>
            <p:cNvSpPr/>
            <p:nvPr/>
          </p:nvSpPr>
          <p:spPr bwMode="auto">
            <a:xfrm>
              <a:off x="3366924" y="2616491"/>
              <a:ext cx="161751" cy="158422"/>
            </a:xfrm>
            <a:custGeom>
              <a:cxnLst>
                <a:cxn ang="0">
                  <a:pos x="1003" y="0"/>
                </a:cxn>
                <a:cxn ang="0">
                  <a:pos x="1069" y="175"/>
                </a:cxn>
                <a:cxn ang="0">
                  <a:pos x="829" y="480"/>
                </a:cxn>
                <a:cxn ang="0">
                  <a:pos x="611" y="480"/>
                </a:cxn>
                <a:cxn ang="0">
                  <a:pos x="589" y="633"/>
                </a:cxn>
                <a:cxn ang="0">
                  <a:pos x="0" y="1047"/>
                </a:cxn>
                <a:cxn ang="0">
                  <a:pos x="1003" y="0"/>
                </a:cxn>
              </a:cxnLst>
              <a:rect b="b" l="0" r="r" t="0"/>
              <a:pathLst>
                <a:path h="1047" w="1069">
                  <a:moveTo>
                    <a:pt x="1003" y="0"/>
                  </a:moveTo>
                  <a:lnTo>
                    <a:pt x="1069" y="175"/>
                  </a:lnTo>
                  <a:lnTo>
                    <a:pt x="829" y="480"/>
                  </a:lnTo>
                  <a:lnTo>
                    <a:pt x="611" y="480"/>
                  </a:lnTo>
                  <a:lnTo>
                    <a:pt x="589" y="633"/>
                  </a:lnTo>
                  <a:lnTo>
                    <a:pt x="0" y="1047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0" name="îslîḍê">
              <a:extLst>
                <a:ext uri="{FF2B5EF4-FFF2-40B4-BE49-F238E27FC236}">
                  <a16:creationId xmlns:a16="http://schemas.microsoft.com/office/drawing/2014/main" id="{5490FD33-CCB2-4765-B12E-1C9B2227A7D3}"/>
                </a:ext>
              </a:extLst>
            </p:cNvPr>
            <p:cNvSpPr/>
            <p:nvPr/>
          </p:nvSpPr>
          <p:spPr bwMode="auto">
            <a:xfrm>
              <a:off x="3195187" y="2685792"/>
              <a:ext cx="373132" cy="227722"/>
            </a:xfrm>
            <a:custGeom>
              <a:cxnLst>
                <a:cxn ang="0">
                  <a:pos x="55" y="69"/>
                </a:cxn>
                <a:cxn ang="0">
                  <a:pos x="105" y="26"/>
                </a:cxn>
                <a:cxn ang="0">
                  <a:pos x="109" y="8"/>
                </a:cxn>
                <a:cxn ang="0">
                  <a:pos x="91" y="4"/>
                </a:cxn>
                <a:cxn ang="0">
                  <a:pos x="46" y="43"/>
                </a:cxn>
                <a:cxn ang="0">
                  <a:pos x="0" y="43"/>
                </a:cxn>
                <a:cxn ang="0">
                  <a:pos x="0" y="69"/>
                </a:cxn>
                <a:cxn ang="0">
                  <a:pos x="55" y="69"/>
                </a:cxn>
              </a:cxnLst>
              <a:rect b="b" l="0" r="r" t="0"/>
              <a:pathLst>
                <a:path h="69" w="113">
                  <a:moveTo>
                    <a:pt x="55" y="69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11" y="23"/>
                    <a:pt x="113" y="15"/>
                    <a:pt x="109" y="8"/>
                  </a:cubicBezTo>
                  <a:cubicBezTo>
                    <a:pt x="106" y="2"/>
                    <a:pt x="97" y="0"/>
                    <a:pt x="91" y="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55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1" name="ïṡḷíďe">
              <a:extLst>
                <a:ext uri="{FF2B5EF4-FFF2-40B4-BE49-F238E27FC236}">
                  <a16:creationId xmlns:a16="http://schemas.microsoft.com/office/drawing/2014/main" id="{63C063DD-EA77-44CD-93F8-EC4B176019A5}"/>
                </a:ext>
              </a:extLst>
            </p:cNvPr>
            <p:cNvSpPr/>
            <p:nvPr/>
          </p:nvSpPr>
          <p:spPr bwMode="auto">
            <a:xfrm>
              <a:off x="3584811" y="2712271"/>
              <a:ext cx="56136" cy="168257"/>
            </a:xfrm>
            <a:custGeom>
              <a:cxnLst>
                <a:cxn ang="0">
                  <a:pos x="5" y="51"/>
                </a:cxn>
                <a:cxn ang="0">
                  <a:pos x="13" y="51"/>
                </a:cxn>
                <a:cxn ang="0">
                  <a:pos x="17" y="46"/>
                </a:cxn>
                <a:cxn ang="0">
                  <a:pos x="17" y="5"/>
                </a:cxn>
                <a:cxn ang="0">
                  <a:pos x="13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46"/>
                </a:cxn>
                <a:cxn ang="0">
                  <a:pos x="5" y="51"/>
                </a:cxn>
              </a:cxnLst>
              <a:rect b="b" l="0" r="r" t="0"/>
              <a:pathLst>
                <a:path h="51" w="17">
                  <a:moveTo>
                    <a:pt x="5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5" y="51"/>
                    <a:pt x="17" y="49"/>
                    <a:pt x="17" y="4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2" name="iṥľiḓê">
              <a:extLst>
                <a:ext uri="{FF2B5EF4-FFF2-40B4-BE49-F238E27FC236}">
                  <a16:creationId xmlns:a16="http://schemas.microsoft.com/office/drawing/2014/main" id="{D7DB3B8B-699F-4138-B584-A01F1E999DFD}"/>
                </a:ext>
              </a:extLst>
            </p:cNvPr>
            <p:cNvSpPr/>
            <p:nvPr/>
          </p:nvSpPr>
          <p:spPr bwMode="auto">
            <a:xfrm>
              <a:off x="3495689" y="3147894"/>
              <a:ext cx="36315" cy="27054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3" name="iśļíde">
              <a:extLst>
                <a:ext uri="{FF2B5EF4-FFF2-40B4-BE49-F238E27FC236}">
                  <a16:creationId xmlns:a16="http://schemas.microsoft.com/office/drawing/2014/main" id="{0EC6518F-D634-453F-8D4F-0DEE92AC8540}"/>
                </a:ext>
              </a:extLst>
            </p:cNvPr>
            <p:cNvSpPr/>
            <p:nvPr/>
          </p:nvSpPr>
          <p:spPr bwMode="auto">
            <a:xfrm>
              <a:off x="3307459" y="3147894"/>
              <a:ext cx="32986" cy="27054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4" name="îS1íḑé">
              <a:extLst>
                <a:ext uri="{FF2B5EF4-FFF2-40B4-BE49-F238E27FC236}">
                  <a16:creationId xmlns:a16="http://schemas.microsoft.com/office/drawing/2014/main" id="{FB6F50B3-D922-45DC-95E9-468FAB5D1B8A}"/>
                </a:ext>
              </a:extLst>
            </p:cNvPr>
            <p:cNvSpPr/>
            <p:nvPr/>
          </p:nvSpPr>
          <p:spPr bwMode="auto">
            <a:xfrm>
              <a:off x="3274474" y="3081771"/>
              <a:ext cx="307009" cy="66123"/>
            </a:xfrm>
            <a:custGeom>
              <a:cxnLst>
                <a:cxn ang="0">
                  <a:pos x="0" y="20"/>
                </a:cxn>
                <a:cxn ang="0">
                  <a:pos x="85" y="20"/>
                </a:cxn>
                <a:cxn ang="0">
                  <a:pos x="93" y="12"/>
                </a:cxn>
                <a:cxn ang="0">
                  <a:pos x="93" y="7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0" y="20"/>
                </a:cxn>
              </a:cxnLst>
              <a:rect b="b" l="0" r="r" t="0"/>
              <a:pathLst>
                <a:path h="20" w="93">
                  <a:moveTo>
                    <a:pt x="0" y="20"/>
                  </a:moveTo>
                  <a:cubicBezTo>
                    <a:pt x="85" y="20"/>
                    <a:pt x="85" y="20"/>
                    <a:pt x="85" y="20"/>
                  </a:cubicBezTo>
                  <a:cubicBezTo>
                    <a:pt x="89" y="20"/>
                    <a:pt x="93" y="16"/>
                    <a:pt x="93" y="12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3"/>
                    <a:pt x="89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5" name="ïšļîḍé">
              <a:extLst>
                <a:ext uri="{FF2B5EF4-FFF2-40B4-BE49-F238E27FC236}">
                  <a16:creationId xmlns:a16="http://schemas.microsoft.com/office/drawing/2014/main" id="{493B3939-0897-4983-B267-BFB9535F5313}"/>
                </a:ext>
              </a:extLst>
            </p:cNvPr>
            <p:cNvSpPr/>
            <p:nvPr/>
          </p:nvSpPr>
          <p:spPr bwMode="auto">
            <a:xfrm>
              <a:off x="3257981" y="3081771"/>
              <a:ext cx="194737" cy="66123"/>
            </a:xfrm>
            <a:custGeom>
              <a:cxnLst>
                <a:cxn ang="0">
                  <a:pos x="59" y="10"/>
                </a:cxn>
                <a:cxn ang="0">
                  <a:pos x="49" y="20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49" y="0"/>
                </a:cxn>
                <a:cxn ang="0">
                  <a:pos x="59" y="10"/>
                </a:cxn>
              </a:cxnLst>
              <a:rect b="b" l="0" r="r" t="0"/>
              <a:pathLst>
                <a:path h="20" w="59">
                  <a:moveTo>
                    <a:pt x="59" y="10"/>
                  </a:moveTo>
                  <a:cubicBezTo>
                    <a:pt x="59" y="15"/>
                    <a:pt x="55" y="20"/>
                    <a:pt x="4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59" y="4"/>
                    <a:pt x="59" y="10"/>
                  </a:cubicBez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6" name="íśḻîḑé">
              <a:extLst>
                <a:ext uri="{FF2B5EF4-FFF2-40B4-BE49-F238E27FC236}">
                  <a16:creationId xmlns:a16="http://schemas.microsoft.com/office/drawing/2014/main" id="{2E29004F-2009-43D8-9406-5FCFE4CB4D4F}"/>
                </a:ext>
              </a:extLst>
            </p:cNvPr>
            <p:cNvSpPr/>
            <p:nvPr/>
          </p:nvSpPr>
          <p:spPr bwMode="auto">
            <a:xfrm>
              <a:off x="3271145" y="3091758"/>
              <a:ext cx="310338" cy="56136"/>
            </a:xfrm>
            <a:custGeom>
              <a:cxnLst>
                <a:cxn ang="0">
                  <a:pos x="94" y="4"/>
                </a:cxn>
                <a:cxn ang="0">
                  <a:pos x="94" y="9"/>
                </a:cxn>
                <a:cxn ang="0">
                  <a:pos x="86" y="17"/>
                </a:cxn>
                <a:cxn ang="0">
                  <a:pos x="45" y="17"/>
                </a:cxn>
                <a:cxn ang="0">
                  <a:pos x="4" y="17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93" y="0"/>
                </a:cxn>
                <a:cxn ang="0">
                  <a:pos x="94" y="4"/>
                </a:cxn>
              </a:cxnLst>
              <a:rect b="b" l="0" r="r" t="0"/>
              <a:pathLst>
                <a:path h="17" w="94">
                  <a:moveTo>
                    <a:pt x="94" y="4"/>
                  </a:moveTo>
                  <a:cubicBezTo>
                    <a:pt x="94" y="9"/>
                    <a:pt x="94" y="9"/>
                    <a:pt x="94" y="9"/>
                  </a:cubicBezTo>
                  <a:cubicBezTo>
                    <a:pt x="94" y="13"/>
                    <a:pt x="90" y="17"/>
                    <a:pt x="8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4" y="3"/>
                    <a:pt x="94" y="4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7" name="íŝļíḋe">
              <a:extLst>
                <a:ext uri="{FF2B5EF4-FFF2-40B4-BE49-F238E27FC236}">
                  <a16:creationId xmlns:a16="http://schemas.microsoft.com/office/drawing/2014/main" id="{AD8EE676-DEE2-49FE-809C-E1FF6F6F5C36}"/>
                </a:ext>
              </a:extLst>
            </p:cNvPr>
            <p:cNvSpPr/>
            <p:nvPr/>
          </p:nvSpPr>
          <p:spPr bwMode="auto">
            <a:xfrm>
              <a:off x="2739591" y="3091758"/>
              <a:ext cx="363145" cy="56136"/>
            </a:xfrm>
            <a:prstGeom prst="rect">
              <a:avLst/>
            </a:prstGeom>
            <a:solidFill>
              <a:srgbClr val="975837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8" name="ïṥḻíḍê">
              <a:extLst>
                <a:ext uri="{FF2B5EF4-FFF2-40B4-BE49-F238E27FC236}">
                  <a16:creationId xmlns:a16="http://schemas.microsoft.com/office/drawing/2014/main" id="{6A83C6BE-8542-4B90-AB45-62F9E34950C6}"/>
                </a:ext>
              </a:extLst>
            </p:cNvPr>
            <p:cNvSpPr/>
            <p:nvPr/>
          </p:nvSpPr>
          <p:spPr bwMode="auto">
            <a:xfrm>
              <a:off x="3594646" y="2725435"/>
              <a:ext cx="46301" cy="155093"/>
            </a:xfrm>
            <a:custGeom>
              <a:cxnLst>
                <a:cxn ang="0">
                  <a:pos x="4" y="47"/>
                </a:cxn>
                <a:cxn ang="0">
                  <a:pos x="10" y="47"/>
                </a:cxn>
                <a:cxn ang="0">
                  <a:pos x="14" y="43"/>
                </a:cxn>
                <a:cxn ang="0">
                  <a:pos x="14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3"/>
                </a:cxn>
                <a:cxn ang="0">
                  <a:pos x="4" y="47"/>
                </a:cxn>
              </a:cxnLst>
              <a:rect b="b" l="0" r="r" t="0"/>
              <a:pathLst>
                <a:path h="47" w="14">
                  <a:moveTo>
                    <a:pt x="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3" y="47"/>
                    <a:pt x="14" y="45"/>
                    <a:pt x="14" y="4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3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39" name="íśḻiďè">
              <a:extLst>
                <a:ext uri="{FF2B5EF4-FFF2-40B4-BE49-F238E27FC236}">
                  <a16:creationId xmlns:a16="http://schemas.microsoft.com/office/drawing/2014/main" id="{90058C20-831C-45CC-8262-925230C3AD4F}"/>
                </a:ext>
              </a:extLst>
            </p:cNvPr>
            <p:cNvSpPr/>
            <p:nvPr/>
          </p:nvSpPr>
          <p:spPr bwMode="auto">
            <a:xfrm>
              <a:off x="2168546" y="2781571"/>
              <a:ext cx="161751" cy="366323"/>
            </a:xfrm>
            <a:custGeom>
              <a:cxnLst>
                <a:cxn ang="0">
                  <a:pos x="9" y="93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93"/>
                </a:cxn>
                <a:cxn ang="0">
                  <a:pos x="18" y="111"/>
                </a:cxn>
                <a:cxn ang="0">
                  <a:pos x="49" y="111"/>
                </a:cxn>
                <a:cxn ang="0">
                  <a:pos x="49" y="104"/>
                </a:cxn>
                <a:cxn ang="0">
                  <a:pos x="20" y="104"/>
                </a:cxn>
                <a:cxn ang="0">
                  <a:pos x="9" y="93"/>
                </a:cxn>
              </a:cxnLst>
              <a:rect b="b" l="0" r="r" t="0"/>
              <a:pathLst>
                <a:path h="110" w="49">
                  <a:moveTo>
                    <a:pt x="9" y="9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8" y="111"/>
                    <a:pt x="18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4" y="104"/>
                    <a:pt x="9" y="99"/>
                    <a:pt x="9" y="93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0" name="ïŝḷiḍe">
              <a:extLst>
                <a:ext uri="{FF2B5EF4-FFF2-40B4-BE49-F238E27FC236}">
                  <a16:creationId xmlns:a16="http://schemas.microsoft.com/office/drawing/2014/main" id="{135B09BB-26D2-41F2-8182-C3EBBF1372AD}"/>
                </a:ext>
              </a:extLst>
            </p:cNvPr>
            <p:cNvSpPr/>
            <p:nvPr/>
          </p:nvSpPr>
          <p:spPr bwMode="auto">
            <a:xfrm>
              <a:off x="2264325" y="2913514"/>
              <a:ext cx="181573" cy="184750"/>
            </a:xfrm>
            <a:prstGeom prst="ellipse">
              <a:avLst/>
            </a:pr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1" name="îṥ1ïḓè">
              <a:extLst>
                <a:ext uri="{FF2B5EF4-FFF2-40B4-BE49-F238E27FC236}">
                  <a16:creationId xmlns:a16="http://schemas.microsoft.com/office/drawing/2014/main" id="{82887255-F900-4120-B854-341C0B7D039D}"/>
                </a:ext>
              </a:extLst>
            </p:cNvPr>
            <p:cNvSpPr/>
            <p:nvPr/>
          </p:nvSpPr>
          <p:spPr bwMode="auto">
            <a:xfrm>
              <a:off x="2554841" y="3339301"/>
              <a:ext cx="181573" cy="79135"/>
            </a:xfrm>
            <a:custGeom>
              <a:cxnLst>
                <a:cxn ang="0">
                  <a:pos x="51" y="24"/>
                </a:cxn>
                <a:cxn ang="0">
                  <a:pos x="29" y="24"/>
                </a:cxn>
                <a:cxn ang="0">
                  <a:pos x="18" y="21"/>
                </a:cxn>
                <a:cxn ang="0">
                  <a:pos x="1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9" y="9"/>
                </a:cxn>
                <a:cxn ang="0">
                  <a:pos x="50" y="13"/>
                </a:cxn>
                <a:cxn ang="0">
                  <a:pos x="55" y="21"/>
                </a:cxn>
                <a:cxn ang="0">
                  <a:pos x="51" y="24"/>
                </a:cxn>
              </a:cxnLst>
              <a:rect b="b" l="0" r="r" t="0"/>
              <a:pathLst>
                <a:path h="24" w="55">
                  <a:moveTo>
                    <a:pt x="51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5" y="15"/>
                    <a:pt x="55" y="15"/>
                    <a:pt x="55" y="21"/>
                  </a:cubicBezTo>
                  <a:cubicBezTo>
                    <a:pt x="55" y="23"/>
                    <a:pt x="53" y="24"/>
                    <a:pt x="51" y="24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2" name="ïṡḷiďè">
              <a:extLst>
                <a:ext uri="{FF2B5EF4-FFF2-40B4-BE49-F238E27FC236}">
                  <a16:creationId xmlns:a16="http://schemas.microsoft.com/office/drawing/2014/main" id="{186A874D-A085-417D-80CB-F73C784146BF}"/>
                </a:ext>
              </a:extLst>
            </p:cNvPr>
            <p:cNvSpPr/>
            <p:nvPr/>
          </p:nvSpPr>
          <p:spPr bwMode="auto">
            <a:xfrm>
              <a:off x="2373269" y="2979485"/>
              <a:ext cx="277201" cy="382815"/>
            </a:xfrm>
            <a:custGeom>
              <a:cxnLst>
                <a:cxn ang="0">
                  <a:pos x="84" y="116"/>
                </a:cxn>
                <a:cxn ang="0">
                  <a:pos x="54" y="116"/>
                </a:cxn>
                <a:cxn ang="0">
                  <a:pos x="54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84" y="29"/>
                </a:cxn>
                <a:cxn ang="0">
                  <a:pos x="84" y="116"/>
                </a:cxn>
              </a:cxnLst>
              <a:rect b="b" l="0" r="r" t="0"/>
              <a:pathLst>
                <a:path h="115" w="84">
                  <a:moveTo>
                    <a:pt x="8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1" y="0"/>
                    <a:pt x="84" y="13"/>
                    <a:pt x="84" y="29"/>
                  </a:cubicBezTo>
                  <a:lnTo>
                    <a:pt x="84" y="1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3" name="îśḻïḍê">
              <a:extLst>
                <a:ext uri="{FF2B5EF4-FFF2-40B4-BE49-F238E27FC236}">
                  <a16:creationId xmlns:a16="http://schemas.microsoft.com/office/drawing/2014/main" id="{46F9E7F5-1547-4C59-9245-409BB128F193}"/>
                </a:ext>
              </a:extLst>
            </p:cNvPr>
            <p:cNvSpPr/>
            <p:nvPr/>
          </p:nvSpPr>
          <p:spPr bwMode="auto">
            <a:xfrm>
              <a:off x="2419418" y="2675957"/>
              <a:ext cx="56136" cy="168257"/>
            </a:xfrm>
            <a:custGeom>
              <a:cxnLst>
                <a:cxn ang="0">
                  <a:pos x="7" y="0"/>
                </a:cxn>
                <a:cxn ang="0">
                  <a:pos x="17" y="30"/>
                </a:cxn>
                <a:cxn ang="0">
                  <a:pos x="0" y="19"/>
                </a:cxn>
                <a:cxn ang="0">
                  <a:pos x="7" y="0"/>
                </a:cxn>
              </a:cxnLst>
              <a:rect b="b" l="0" r="r" t="0"/>
              <a:pathLst>
                <a:path h="51" w="17">
                  <a:moveTo>
                    <a:pt x="7" y="0"/>
                  </a:moveTo>
                  <a:cubicBezTo>
                    <a:pt x="7" y="0"/>
                    <a:pt x="17" y="5"/>
                    <a:pt x="17" y="30"/>
                  </a:cubicBezTo>
                  <a:cubicBezTo>
                    <a:pt x="17" y="51"/>
                    <a:pt x="0" y="19"/>
                    <a:pt x="0" y="1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7B5D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4" name="îṥľîḋe">
              <a:extLst>
                <a:ext uri="{FF2B5EF4-FFF2-40B4-BE49-F238E27FC236}">
                  <a16:creationId xmlns:a16="http://schemas.microsoft.com/office/drawing/2014/main" id="{E7F3D1EE-904F-4865-89C0-AC81A44725DC}"/>
                </a:ext>
              </a:extLst>
            </p:cNvPr>
            <p:cNvSpPr/>
            <p:nvPr/>
          </p:nvSpPr>
          <p:spPr bwMode="auto">
            <a:xfrm>
              <a:off x="2336954" y="2557027"/>
              <a:ext cx="95628" cy="241038"/>
            </a:xfrm>
            <a:prstGeom prst="rect">
              <a:avLst/>
            </a:prstGeom>
            <a:solidFill>
              <a:srgbClr val="ECB08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5" name="î$ľíḓê">
              <a:extLst>
                <a:ext uri="{FF2B5EF4-FFF2-40B4-BE49-F238E27FC236}">
                  <a16:creationId xmlns:a16="http://schemas.microsoft.com/office/drawing/2014/main" id="{B49EAD4F-D95D-412A-9065-DA2BCF921F9B}"/>
                </a:ext>
              </a:extLst>
            </p:cNvPr>
            <p:cNvSpPr/>
            <p:nvPr/>
          </p:nvSpPr>
          <p:spPr bwMode="auto">
            <a:xfrm>
              <a:off x="2498705" y="2382112"/>
              <a:ext cx="62643" cy="174915"/>
            </a:xfrm>
            <a:custGeom>
              <a:cxnLst>
                <a:cxn ang="0">
                  <a:pos x="0" y="0"/>
                </a:cxn>
                <a:cxn ang="0">
                  <a:pos x="0" y="53"/>
                </a:cxn>
                <a:cxn ang="0">
                  <a:pos x="14" y="53"/>
                </a:cxn>
                <a:cxn ang="0">
                  <a:pos x="18" y="46"/>
                </a:cxn>
                <a:cxn ang="0">
                  <a:pos x="0" y="0"/>
                </a:cxn>
              </a:cxnLst>
              <a:rect b="b" l="0" r="r" t="0"/>
              <a:pathLst>
                <a:path h="52" w="19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7" y="53"/>
                    <a:pt x="19" y="49"/>
                    <a:pt x="18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D1B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6" name="î$lîḓé">
              <a:extLst>
                <a:ext uri="{FF2B5EF4-FFF2-40B4-BE49-F238E27FC236}">
                  <a16:creationId xmlns:a16="http://schemas.microsoft.com/office/drawing/2014/main" id="{FEE0646B-7E73-44BF-BBB8-588D1C27234E}"/>
                </a:ext>
              </a:extLst>
            </p:cNvPr>
            <p:cNvSpPr/>
            <p:nvPr/>
          </p:nvSpPr>
          <p:spPr bwMode="auto">
            <a:xfrm>
              <a:off x="2264325" y="2329304"/>
              <a:ext cx="260708" cy="260859"/>
            </a:xfrm>
            <a:prstGeom prst="ellipse">
              <a:avLst/>
            </a:pr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7" name="iSḷíḍê">
              <a:extLst>
                <a:ext uri="{FF2B5EF4-FFF2-40B4-BE49-F238E27FC236}">
                  <a16:creationId xmlns:a16="http://schemas.microsoft.com/office/drawing/2014/main" id="{D3210932-3A72-49FE-A136-DCFEDFF32FE2}"/>
                </a:ext>
              </a:extLst>
            </p:cNvPr>
            <p:cNvSpPr/>
            <p:nvPr/>
          </p:nvSpPr>
          <p:spPr bwMode="auto">
            <a:xfrm>
              <a:off x="2320461" y="2458069"/>
              <a:ext cx="204572" cy="168257"/>
            </a:xfrm>
            <a:custGeom>
              <a:cxnLst>
                <a:cxn ang="0">
                  <a:pos x="49" y="51"/>
                </a:cxn>
                <a:cxn ang="0">
                  <a:pos x="0" y="33"/>
                </a:cxn>
                <a:cxn ang="0">
                  <a:pos x="62" y="0"/>
                </a:cxn>
                <a:cxn ang="0">
                  <a:pos x="62" y="39"/>
                </a:cxn>
                <a:cxn ang="0">
                  <a:pos x="49" y="51"/>
                </a:cxn>
              </a:cxnLst>
              <a:rect b="b" l="0" r="r" t="0"/>
              <a:pathLst>
                <a:path h="51" w="62">
                  <a:moveTo>
                    <a:pt x="49" y="51"/>
                  </a:moveTo>
                  <a:cubicBezTo>
                    <a:pt x="37" y="51"/>
                    <a:pt x="0" y="33"/>
                    <a:pt x="0" y="3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46"/>
                    <a:pt x="56" y="51"/>
                    <a:pt x="49" y="51"/>
                  </a:cubicBez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8" name="iṩľíḍé">
              <a:extLst>
                <a:ext uri="{FF2B5EF4-FFF2-40B4-BE49-F238E27FC236}">
                  <a16:creationId xmlns:a16="http://schemas.microsoft.com/office/drawing/2014/main" id="{E8F981E0-9CA7-4A84-94C1-8D0474EE037A}"/>
                </a:ext>
              </a:extLst>
            </p:cNvPr>
            <p:cNvSpPr/>
            <p:nvPr/>
          </p:nvSpPr>
          <p:spPr bwMode="auto">
            <a:xfrm>
              <a:off x="2260996" y="2326127"/>
              <a:ext cx="244215" cy="254050"/>
            </a:xfrm>
            <a:custGeom>
              <a:cxnLst>
                <a:cxn ang="0">
                  <a:pos x="37" y="1"/>
                </a:cxn>
                <a:cxn ang="0">
                  <a:pos x="1" y="36"/>
                </a:cxn>
                <a:cxn ang="0">
                  <a:pos x="24" y="77"/>
                </a:cxn>
                <a:cxn ang="0">
                  <a:pos x="33" y="58"/>
                </a:cxn>
                <a:cxn ang="0">
                  <a:pos x="33" y="54"/>
                </a:cxn>
                <a:cxn ang="0">
                  <a:pos x="47" y="54"/>
                </a:cxn>
                <a:cxn ang="0">
                  <a:pos x="47" y="35"/>
                </a:cxn>
                <a:cxn ang="0">
                  <a:pos x="62" y="19"/>
                </a:cxn>
                <a:cxn ang="0">
                  <a:pos x="74" y="19"/>
                </a:cxn>
                <a:cxn ang="0">
                  <a:pos x="37" y="1"/>
                </a:cxn>
              </a:cxnLst>
              <a:rect b="b" l="0" r="r" t="0"/>
              <a:pathLst>
                <a:path h="77" w="74">
                  <a:moveTo>
                    <a:pt x="37" y="1"/>
                  </a:moveTo>
                  <a:cubicBezTo>
                    <a:pt x="18" y="3"/>
                    <a:pt x="3" y="18"/>
                    <a:pt x="1" y="36"/>
                  </a:cubicBezTo>
                  <a:cubicBezTo>
                    <a:pt x="0" y="51"/>
                    <a:pt x="8" y="68"/>
                    <a:pt x="24" y="7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27"/>
                    <a:pt x="54" y="19"/>
                    <a:pt x="6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66" y="7"/>
                    <a:pt x="53" y="0"/>
                    <a:pt x="37" y="1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49" name="îşľïḍê">
              <a:extLst>
                <a:ext uri="{FF2B5EF4-FFF2-40B4-BE49-F238E27FC236}">
                  <a16:creationId xmlns:a16="http://schemas.microsoft.com/office/drawing/2014/main" id="{6EC3ABFC-A5A8-45FA-919F-B28D0D2E13C2}"/>
                </a:ext>
              </a:extLst>
            </p:cNvPr>
            <p:cNvSpPr/>
            <p:nvPr/>
          </p:nvSpPr>
          <p:spPr bwMode="auto">
            <a:xfrm>
              <a:off x="2356776" y="2458069"/>
              <a:ext cx="29657" cy="62794"/>
            </a:xfrm>
            <a:custGeom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" y="19"/>
                </a:cxn>
                <a:cxn ang="0">
                  <a:pos x="9" y="0"/>
                </a:cxn>
              </a:cxnLst>
              <a:rect b="b" l="0" r="r" t="0"/>
              <a:pathLst>
                <a:path h="19" w="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0" name="îşlïḋé">
              <a:extLst>
                <a:ext uri="{FF2B5EF4-FFF2-40B4-BE49-F238E27FC236}">
                  <a16:creationId xmlns:a16="http://schemas.microsoft.com/office/drawing/2014/main" id="{42650B5F-84AC-44A5-BAF9-F430B80A6159}"/>
                </a:ext>
              </a:extLst>
            </p:cNvPr>
            <p:cNvSpPr/>
            <p:nvPr/>
          </p:nvSpPr>
          <p:spPr bwMode="auto">
            <a:xfrm>
              <a:off x="2468897" y="2454741"/>
              <a:ext cx="26479" cy="23151"/>
            </a:xfrm>
            <a:prstGeom prst="ellipse">
              <a:avLst/>
            </a:prstGeom>
            <a:solidFill>
              <a:srgbClr val="5C2F1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Calibri"/>
              </a:endParaRPr>
            </a:p>
          </p:txBody>
        </p:sp>
        <p:sp>
          <p:nvSpPr>
            <p:cNvPr id="151" name="iṩļïḋé">
              <a:extLst>
                <a:ext uri="{FF2B5EF4-FFF2-40B4-BE49-F238E27FC236}">
                  <a16:creationId xmlns:a16="http://schemas.microsoft.com/office/drawing/2014/main" id="{B9C2303A-F61C-4B7C-9164-FD1841A03522}"/>
                </a:ext>
              </a:extLst>
            </p:cNvPr>
            <p:cNvSpPr/>
            <p:nvPr/>
          </p:nvSpPr>
          <p:spPr bwMode="auto">
            <a:xfrm>
              <a:off x="2465719" y="2507548"/>
              <a:ext cx="32986" cy="32986"/>
            </a:xfrm>
            <a:prstGeom prst="ellipse">
              <a:avLst/>
            </a:prstGeom>
            <a:solidFill>
              <a:srgbClr val="FAA67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2" name="iSļiḓè">
              <a:extLst>
                <a:ext uri="{FF2B5EF4-FFF2-40B4-BE49-F238E27FC236}">
                  <a16:creationId xmlns:a16="http://schemas.microsoft.com/office/drawing/2014/main" id="{82FDB158-BBC7-403D-8DDF-51163B48D878}"/>
                </a:ext>
              </a:extLst>
            </p:cNvPr>
            <p:cNvSpPr/>
            <p:nvPr/>
          </p:nvSpPr>
          <p:spPr bwMode="auto">
            <a:xfrm>
              <a:off x="2386433" y="2329304"/>
              <a:ext cx="151916" cy="59465"/>
            </a:xfrm>
            <a:custGeom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2" y="0"/>
                </a:cxn>
                <a:cxn ang="0">
                  <a:pos x="0" y="0"/>
                </a:cxn>
              </a:cxnLst>
              <a:rect b="b" l="0" r="r" t="0"/>
              <a:pathLst>
                <a:path h="18" w="46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6" y="14"/>
                    <a:pt x="4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3" name="iś1îḑê">
              <a:extLst>
                <a:ext uri="{FF2B5EF4-FFF2-40B4-BE49-F238E27FC236}">
                  <a16:creationId xmlns:a16="http://schemas.microsoft.com/office/drawing/2014/main" id="{C5CE5EDF-36DB-440D-A8A3-4A8B303D3834}"/>
                </a:ext>
              </a:extLst>
            </p:cNvPr>
            <p:cNvSpPr/>
            <p:nvPr/>
          </p:nvSpPr>
          <p:spPr bwMode="auto">
            <a:xfrm>
              <a:off x="2323639" y="2639642"/>
              <a:ext cx="122259" cy="115450"/>
            </a:xfrm>
            <a:custGeom>
              <a:cxnLst>
                <a:cxn ang="0">
                  <a:pos x="808" y="480"/>
                </a:cxn>
                <a:cxn ang="0">
                  <a:pos x="88" y="0"/>
                </a:cxn>
                <a:cxn ang="0">
                  <a:pos x="0" y="240"/>
                </a:cxn>
                <a:cxn ang="0">
                  <a:pos x="720" y="763"/>
                </a:cxn>
                <a:cxn ang="0">
                  <a:pos x="808" y="480"/>
                </a:cxn>
              </a:cxnLst>
              <a:rect b="b" l="0" r="r" t="0"/>
              <a:pathLst>
                <a:path h="763" w="807">
                  <a:moveTo>
                    <a:pt x="808" y="480"/>
                  </a:moveTo>
                  <a:lnTo>
                    <a:pt x="88" y="0"/>
                  </a:lnTo>
                  <a:lnTo>
                    <a:pt x="0" y="240"/>
                  </a:lnTo>
                  <a:lnTo>
                    <a:pt x="720" y="763"/>
                  </a:lnTo>
                  <a:lnTo>
                    <a:pt x="808" y="48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4" name="ïsḷïďê">
              <a:extLst>
                <a:ext uri="{FF2B5EF4-FFF2-40B4-BE49-F238E27FC236}">
                  <a16:creationId xmlns:a16="http://schemas.microsoft.com/office/drawing/2014/main" id="{CC09E273-6E71-4E83-829B-83C7F43FE689}"/>
                </a:ext>
              </a:extLst>
            </p:cNvPr>
            <p:cNvSpPr/>
            <p:nvPr/>
          </p:nvSpPr>
          <p:spPr bwMode="auto">
            <a:xfrm>
              <a:off x="2822207" y="2788078"/>
              <a:ext cx="56136" cy="69300"/>
            </a:xfrm>
            <a:custGeom>
              <a:cxnLst>
                <a:cxn ang="0">
                  <a:pos x="11" y="21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5"/>
                </a:cxn>
                <a:cxn ang="0">
                  <a:pos x="11" y="21"/>
                </a:cxn>
              </a:cxnLst>
              <a:rect b="b" l="0" r="r" t="0"/>
              <a:pathLst>
                <a:path h="21" w="17">
                  <a:moveTo>
                    <a:pt x="11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9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5" name="îšḷídê">
              <a:extLst>
                <a:ext uri="{FF2B5EF4-FFF2-40B4-BE49-F238E27FC236}">
                  <a16:creationId xmlns:a16="http://schemas.microsoft.com/office/drawing/2014/main" id="{695FD374-903C-4F02-B245-53049A2C4F62}"/>
                </a:ext>
              </a:extLst>
            </p:cNvPr>
            <p:cNvSpPr/>
            <p:nvPr/>
          </p:nvSpPr>
          <p:spPr bwMode="auto">
            <a:xfrm>
              <a:off x="2323639" y="2606656"/>
              <a:ext cx="122259" cy="112121"/>
            </a:xfrm>
            <a:custGeom>
              <a:cxnLst>
                <a:cxn ang="0">
                  <a:pos x="808" y="458"/>
                </a:cxn>
                <a:cxn ang="0">
                  <a:pos x="88" y="0"/>
                </a:cxn>
                <a:cxn ang="0">
                  <a:pos x="0" y="218"/>
                </a:cxn>
                <a:cxn ang="0">
                  <a:pos x="720" y="741"/>
                </a:cxn>
                <a:cxn ang="0">
                  <a:pos x="808" y="458"/>
                </a:cxn>
              </a:cxnLst>
              <a:rect b="b" l="0" r="r" t="0"/>
              <a:pathLst>
                <a:path h="741" w="807">
                  <a:moveTo>
                    <a:pt x="808" y="458"/>
                  </a:moveTo>
                  <a:lnTo>
                    <a:pt x="88" y="0"/>
                  </a:lnTo>
                  <a:lnTo>
                    <a:pt x="0" y="218"/>
                  </a:lnTo>
                  <a:lnTo>
                    <a:pt x="720" y="741"/>
                  </a:lnTo>
                  <a:lnTo>
                    <a:pt x="808" y="458"/>
                  </a:lnTo>
                  <a:close/>
                </a:path>
              </a:pathLst>
            </a:custGeom>
            <a:solidFill>
              <a:srgbClr val="FBFBF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6" name="ísḷiḍê">
              <a:extLst>
                <a:ext uri="{FF2B5EF4-FFF2-40B4-BE49-F238E27FC236}">
                  <a16:creationId xmlns:a16="http://schemas.microsoft.com/office/drawing/2014/main" id="{ABD8182F-1727-4C4C-8DF7-93DF91F7176E}"/>
                </a:ext>
              </a:extLst>
            </p:cNvPr>
            <p:cNvSpPr/>
            <p:nvPr/>
          </p:nvSpPr>
          <p:spPr bwMode="auto">
            <a:xfrm>
              <a:off x="2600991" y="2847543"/>
              <a:ext cx="188230" cy="52807"/>
            </a:xfrm>
            <a:custGeom>
              <a:cxnLst>
                <a:cxn ang="0">
                  <a:pos x="5" y="0"/>
                </a:cxn>
                <a:cxn ang="0">
                  <a:pos x="25" y="0"/>
                </a:cxn>
                <a:cxn ang="0">
                  <a:pos x="48" y="8"/>
                </a:cxn>
                <a:cxn ang="0">
                  <a:pos x="45" y="16"/>
                </a:cxn>
                <a:cxn ang="0">
                  <a:pos x="0" y="16"/>
                </a:cxn>
                <a:cxn ang="0">
                  <a:pos x="5" y="0"/>
                </a:cxn>
              </a:cxnLst>
              <a:rect b="b" l="0" r="r" t="0"/>
              <a:pathLst>
                <a:path h="16" w="57">
                  <a:moveTo>
                    <a:pt x="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57" y="16"/>
                    <a:pt x="45" y="16"/>
                  </a:cubicBezTo>
                  <a:cubicBezTo>
                    <a:pt x="34" y="16"/>
                    <a:pt x="0" y="16"/>
                    <a:pt x="0" y="1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BC49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7" name="íś1îḋè">
              <a:extLst>
                <a:ext uri="{FF2B5EF4-FFF2-40B4-BE49-F238E27FC236}">
                  <a16:creationId xmlns:a16="http://schemas.microsoft.com/office/drawing/2014/main" id="{457902AE-77A1-49AD-AB6B-386A734C1DDB}"/>
                </a:ext>
              </a:extLst>
            </p:cNvPr>
            <p:cNvSpPr/>
            <p:nvPr/>
          </p:nvSpPr>
          <p:spPr bwMode="auto">
            <a:xfrm>
              <a:off x="2251010" y="2639642"/>
              <a:ext cx="224545" cy="415801"/>
            </a:xfrm>
            <a:custGeom>
              <a:cxnLst>
                <a:cxn ang="0">
                  <a:pos x="61" y="126"/>
                </a:cxn>
                <a:cxn ang="0">
                  <a:pos x="1" y="126"/>
                </a:cxn>
                <a:cxn ang="0">
                  <a:pos x="0" y="125"/>
                </a:cxn>
                <a:cxn ang="0">
                  <a:pos x="4" y="83"/>
                </a:cxn>
                <a:cxn ang="0">
                  <a:pos x="4" y="29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68" y="41"/>
                </a:cxn>
                <a:cxn ang="0">
                  <a:pos x="68" y="114"/>
                </a:cxn>
                <a:cxn ang="0">
                  <a:pos x="61" y="126"/>
                </a:cxn>
              </a:cxnLst>
              <a:rect b="b" l="0" r="r" t="0"/>
              <a:pathLst>
                <a:path h="125" w="68">
                  <a:moveTo>
                    <a:pt x="61" y="126"/>
                  </a:move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0" y="125"/>
                    <a:pt x="0" y="125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15"/>
                    <a:pt x="9" y="4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20"/>
                    <a:pt x="67" y="126"/>
                    <a:pt x="61" y="126"/>
                  </a:cubicBezTo>
                  <a:close/>
                </a:path>
              </a:pathLst>
            </a:custGeom>
            <a:solidFill>
              <a:srgbClr val="4E4E4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8" name="iś1iḑe">
              <a:extLst>
                <a:ext uri="{FF2B5EF4-FFF2-40B4-BE49-F238E27FC236}">
                  <a16:creationId xmlns:a16="http://schemas.microsoft.com/office/drawing/2014/main" id="{71C8C114-B57F-4907-B58E-6F57E3045220}"/>
                </a:ext>
              </a:extLst>
            </p:cNvPr>
            <p:cNvSpPr/>
            <p:nvPr/>
          </p:nvSpPr>
          <p:spPr bwMode="auto">
            <a:xfrm>
              <a:off x="2310475" y="2616491"/>
              <a:ext cx="165080" cy="158422"/>
            </a:xfrm>
            <a:custGeom>
              <a:cxnLst>
                <a:cxn ang="0">
                  <a:pos x="66" y="0"/>
                </a:cxn>
                <a:cxn ang="0">
                  <a:pos x="0" y="175"/>
                </a:cxn>
                <a:cxn ang="0">
                  <a:pos x="262" y="480"/>
                </a:cxn>
                <a:cxn ang="0">
                  <a:pos x="458" y="480"/>
                </a:cxn>
                <a:cxn ang="0">
                  <a:pos x="480" y="633"/>
                </a:cxn>
                <a:cxn ang="0">
                  <a:pos x="1091" y="1047"/>
                </a:cxn>
                <a:cxn ang="0">
                  <a:pos x="66" y="0"/>
                </a:cxn>
              </a:cxnLst>
              <a:rect b="b" l="0" r="r" t="0"/>
              <a:pathLst>
                <a:path h="1047" w="1091">
                  <a:moveTo>
                    <a:pt x="66" y="0"/>
                  </a:moveTo>
                  <a:lnTo>
                    <a:pt x="0" y="175"/>
                  </a:lnTo>
                  <a:lnTo>
                    <a:pt x="262" y="480"/>
                  </a:lnTo>
                  <a:lnTo>
                    <a:pt x="458" y="480"/>
                  </a:lnTo>
                  <a:lnTo>
                    <a:pt x="480" y="633"/>
                  </a:lnTo>
                  <a:lnTo>
                    <a:pt x="1091" y="10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59" name="îSlîḋe">
              <a:extLst>
                <a:ext uri="{FF2B5EF4-FFF2-40B4-BE49-F238E27FC236}">
                  <a16:creationId xmlns:a16="http://schemas.microsoft.com/office/drawing/2014/main" id="{59F11E71-D0FB-4465-98BC-642800DBDC2B}"/>
                </a:ext>
              </a:extLst>
            </p:cNvPr>
            <p:cNvSpPr/>
            <p:nvPr/>
          </p:nvSpPr>
          <p:spPr bwMode="auto">
            <a:xfrm>
              <a:off x="2270832" y="2685792"/>
              <a:ext cx="373132" cy="227722"/>
            </a:xfrm>
            <a:custGeom>
              <a:cxnLst>
                <a:cxn ang="0">
                  <a:pos x="59" y="69"/>
                </a:cxn>
                <a:cxn ang="0">
                  <a:pos x="8" y="26"/>
                </a:cxn>
                <a:cxn ang="0">
                  <a:pos x="4" y="8"/>
                </a:cxn>
                <a:cxn ang="0">
                  <a:pos x="22" y="4"/>
                </a:cxn>
                <a:cxn ang="0">
                  <a:pos x="67" y="43"/>
                </a:cxn>
                <a:cxn ang="0">
                  <a:pos x="113" y="43"/>
                </a:cxn>
                <a:cxn ang="0">
                  <a:pos x="113" y="69"/>
                </a:cxn>
                <a:cxn ang="0">
                  <a:pos x="59" y="69"/>
                </a:cxn>
              </a:cxnLst>
              <a:rect b="b" l="0" r="r" t="0"/>
              <a:pathLst>
                <a:path h="69" w="113">
                  <a:moveTo>
                    <a:pt x="59" y="69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2" y="23"/>
                    <a:pt x="0" y="15"/>
                    <a:pt x="4" y="8"/>
                  </a:cubicBezTo>
                  <a:cubicBezTo>
                    <a:pt x="8" y="2"/>
                    <a:pt x="16" y="0"/>
                    <a:pt x="22" y="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9"/>
                    <a:pt x="113" y="69"/>
                    <a:pt x="113" y="69"/>
                  </a:cubicBezTo>
                  <a:lnTo>
                    <a:pt x="59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0" name="ï$ľïḋè">
              <a:extLst>
                <a:ext uri="{FF2B5EF4-FFF2-40B4-BE49-F238E27FC236}">
                  <a16:creationId xmlns:a16="http://schemas.microsoft.com/office/drawing/2014/main" id="{822C9E60-DEF4-4B0B-8C79-5F74C55FC96D}"/>
                </a:ext>
              </a:extLst>
            </p:cNvPr>
            <p:cNvSpPr/>
            <p:nvPr/>
          </p:nvSpPr>
          <p:spPr bwMode="auto">
            <a:xfrm>
              <a:off x="2643963" y="2840885"/>
              <a:ext cx="22999" cy="72629"/>
            </a:xfrm>
            <a:prstGeom prst="rect">
              <a:avLst/>
            </a:prstGeom>
            <a:solidFill>
              <a:srgbClr val="FBFBF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1" name="ïŝḻîḓé">
              <a:extLst>
                <a:ext uri="{FF2B5EF4-FFF2-40B4-BE49-F238E27FC236}">
                  <a16:creationId xmlns:a16="http://schemas.microsoft.com/office/drawing/2014/main" id="{29E65A5A-B093-4AF4-BD34-650C3141E176}"/>
                </a:ext>
              </a:extLst>
            </p:cNvPr>
            <p:cNvSpPr/>
            <p:nvPr/>
          </p:nvSpPr>
          <p:spPr bwMode="auto">
            <a:xfrm>
              <a:off x="3172036" y="2840885"/>
              <a:ext cx="23151" cy="72629"/>
            </a:xfrm>
            <a:prstGeom prst="rect">
              <a:avLst/>
            </a:prstGeom>
            <a:solidFill>
              <a:srgbClr val="FBFBF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2" name="îşḻidè">
              <a:extLst>
                <a:ext uri="{FF2B5EF4-FFF2-40B4-BE49-F238E27FC236}">
                  <a16:creationId xmlns:a16="http://schemas.microsoft.com/office/drawing/2014/main" id="{18775FE0-70B7-43BC-A7E7-43852B5EFB3E}"/>
                </a:ext>
              </a:extLst>
            </p:cNvPr>
            <p:cNvSpPr/>
            <p:nvPr/>
          </p:nvSpPr>
          <p:spPr bwMode="auto">
            <a:xfrm>
              <a:off x="2442569" y="1920161"/>
              <a:ext cx="399460" cy="395979"/>
            </a:xfrm>
            <a:custGeom>
              <a:cxnLst>
                <a:cxn ang="0">
                  <a:pos x="118" y="64"/>
                </a:cxn>
                <a:cxn ang="0">
                  <a:pos x="57" y="118"/>
                </a:cxn>
                <a:cxn ang="0">
                  <a:pos x="2" y="56"/>
                </a:cxn>
                <a:cxn ang="0">
                  <a:pos x="64" y="2"/>
                </a:cxn>
                <a:cxn ang="0">
                  <a:pos x="118" y="64"/>
                </a:cxn>
              </a:cxnLst>
              <a:rect b="b" l="0" r="r" t="0"/>
              <a:pathLst>
                <a:path h="120" w="120">
                  <a:moveTo>
                    <a:pt x="118" y="64"/>
                  </a:moveTo>
                  <a:cubicBezTo>
                    <a:pt x="116" y="96"/>
                    <a:pt x="89" y="120"/>
                    <a:pt x="57" y="118"/>
                  </a:cubicBezTo>
                  <a:cubicBezTo>
                    <a:pt x="25" y="116"/>
                    <a:pt x="0" y="88"/>
                    <a:pt x="2" y="56"/>
                  </a:cubicBezTo>
                  <a:cubicBezTo>
                    <a:pt x="5" y="24"/>
                    <a:pt x="32" y="0"/>
                    <a:pt x="64" y="2"/>
                  </a:cubicBezTo>
                  <a:cubicBezTo>
                    <a:pt x="96" y="4"/>
                    <a:pt x="121" y="32"/>
                    <a:pt x="118" y="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3" name="îsḷiḓé">
              <a:extLst>
                <a:ext uri="{FF2B5EF4-FFF2-40B4-BE49-F238E27FC236}">
                  <a16:creationId xmlns:a16="http://schemas.microsoft.com/office/drawing/2014/main" id="{72034B15-B352-47DD-AEEF-220E9865E035}"/>
                </a:ext>
              </a:extLst>
            </p:cNvPr>
            <p:cNvSpPr/>
            <p:nvPr/>
          </p:nvSpPr>
          <p:spPr bwMode="auto">
            <a:xfrm>
              <a:off x="2723098" y="2256827"/>
              <a:ext cx="89122" cy="89122"/>
            </a:xfrm>
            <a:custGeom>
              <a:cxnLst>
                <a:cxn ang="0">
                  <a:pos x="27" y="15"/>
                </a:cxn>
                <a:cxn ang="0">
                  <a:pos x="13" y="27"/>
                </a:cxn>
                <a:cxn ang="0">
                  <a:pos x="1" y="13"/>
                </a:cxn>
                <a:cxn ang="0">
                  <a:pos x="14" y="1"/>
                </a:cxn>
                <a:cxn ang="0">
                  <a:pos x="27" y="15"/>
                </a:cxn>
              </a:cxnLst>
              <a:rect b="b" l="0" r="r" t="0"/>
              <a:pathLst>
                <a:path h="27" w="27">
                  <a:moveTo>
                    <a:pt x="27" y="15"/>
                  </a:moveTo>
                  <a:cubicBezTo>
                    <a:pt x="26" y="22"/>
                    <a:pt x="20" y="27"/>
                    <a:pt x="13" y="27"/>
                  </a:cubicBezTo>
                  <a:cubicBezTo>
                    <a:pt x="5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2" y="1"/>
                    <a:pt x="27" y="7"/>
                    <a:pt x="27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4" name="îṩlîḓe">
              <a:extLst>
                <a:ext uri="{FF2B5EF4-FFF2-40B4-BE49-F238E27FC236}">
                  <a16:creationId xmlns:a16="http://schemas.microsoft.com/office/drawing/2014/main" id="{79C1BF19-2F0D-4AED-A763-49D8E0C2ACC6}"/>
                </a:ext>
              </a:extLst>
            </p:cNvPr>
            <p:cNvSpPr/>
            <p:nvPr/>
          </p:nvSpPr>
          <p:spPr bwMode="auto">
            <a:xfrm>
              <a:off x="2782563" y="3322809"/>
              <a:ext cx="85793" cy="59314"/>
            </a:xfrm>
            <a:custGeom>
              <a:cxnLst>
                <a:cxn ang="0">
                  <a:pos x="567" y="392"/>
                </a:cxn>
                <a:cxn ang="0">
                  <a:pos x="0" y="392"/>
                </a:cxn>
                <a:cxn ang="0">
                  <a:pos x="65" y="0"/>
                </a:cxn>
                <a:cxn ang="0">
                  <a:pos x="502" y="0"/>
                </a:cxn>
                <a:cxn ang="0">
                  <a:pos x="567" y="392"/>
                </a:cxn>
              </a:cxnLst>
              <a:rect b="b" l="0" r="r" t="0"/>
              <a:pathLst>
                <a:path h="392" w="567">
                  <a:moveTo>
                    <a:pt x="567" y="392"/>
                  </a:moveTo>
                  <a:lnTo>
                    <a:pt x="0" y="392"/>
                  </a:lnTo>
                  <a:lnTo>
                    <a:pt x="65" y="0"/>
                  </a:lnTo>
                  <a:lnTo>
                    <a:pt x="502" y="0"/>
                  </a:lnTo>
                  <a:lnTo>
                    <a:pt x="567" y="392"/>
                  </a:ln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5" name="íšḻîḍe">
              <a:extLst>
                <a:ext uri="{FF2B5EF4-FFF2-40B4-BE49-F238E27FC236}">
                  <a16:creationId xmlns:a16="http://schemas.microsoft.com/office/drawing/2014/main" id="{24179552-DA0F-4191-9797-4A89A94F054D}"/>
                </a:ext>
              </a:extLst>
            </p:cNvPr>
            <p:cNvSpPr/>
            <p:nvPr/>
          </p:nvSpPr>
          <p:spPr bwMode="auto">
            <a:xfrm>
              <a:off x="2769399" y="3378793"/>
              <a:ext cx="105615" cy="39643"/>
            </a:xfrm>
            <a:custGeom>
              <a:cxnLst>
                <a:cxn ang="0">
                  <a:pos x="32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12"/>
                </a:cxn>
              </a:cxnLst>
              <a:rect b="b" l="0" r="r" t="0"/>
              <a:pathLst>
                <a:path h="12" w="32">
                  <a:moveTo>
                    <a:pt x="32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2" y="4"/>
                    <a:pt x="32" y="8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6" name="íṣḻîḓé">
              <a:extLst>
                <a:ext uri="{FF2B5EF4-FFF2-40B4-BE49-F238E27FC236}">
                  <a16:creationId xmlns:a16="http://schemas.microsoft.com/office/drawing/2014/main" id="{4001F542-9EE0-4599-AD9A-58611FDEC373}"/>
                </a:ext>
              </a:extLst>
            </p:cNvPr>
            <p:cNvSpPr/>
            <p:nvPr/>
          </p:nvSpPr>
          <p:spPr bwMode="auto">
            <a:xfrm>
              <a:off x="2772728" y="2979485"/>
              <a:ext cx="108944" cy="362994"/>
            </a:xfrm>
            <a:custGeom>
              <a:cxnLst>
                <a:cxn ang="0">
                  <a:pos x="33" y="110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0" y="110"/>
                </a:cxn>
                <a:cxn ang="0">
                  <a:pos x="33" y="110"/>
                </a:cxn>
              </a:cxnLst>
              <a:rect b="b" l="0" r="r" t="0"/>
              <a:pathLst>
                <a:path h="110" w="33">
                  <a:moveTo>
                    <a:pt x="33" y="110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33" y="1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7" name="íṡļíḍé">
              <a:extLst>
                <a:ext uri="{FF2B5EF4-FFF2-40B4-BE49-F238E27FC236}">
                  <a16:creationId xmlns:a16="http://schemas.microsoft.com/office/drawing/2014/main" id="{EF92A3D4-4C7A-4754-ABE0-9128A471CDD3}"/>
                </a:ext>
              </a:extLst>
            </p:cNvPr>
            <p:cNvSpPr/>
            <p:nvPr/>
          </p:nvSpPr>
          <p:spPr bwMode="auto">
            <a:xfrm>
              <a:off x="2769399" y="3365629"/>
              <a:ext cx="105615" cy="42972"/>
            </a:xfrm>
            <a:custGeom>
              <a:cxnLst>
                <a:cxn ang="0">
                  <a:pos x="32" y="13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13"/>
                </a:cxn>
              </a:cxnLst>
              <a:rect b="b" l="0" r="r" t="0"/>
              <a:pathLst>
                <a:path h="13" w="32">
                  <a:moveTo>
                    <a:pt x="32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2" y="4"/>
                    <a:pt x="32" y="8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8" name="iṩḻïḓe">
              <a:extLst>
                <a:ext uri="{FF2B5EF4-FFF2-40B4-BE49-F238E27FC236}">
                  <a16:creationId xmlns:a16="http://schemas.microsoft.com/office/drawing/2014/main" id="{132CAE97-4DD5-491C-BE7E-E13D99D43DFB}"/>
                </a:ext>
              </a:extLst>
            </p:cNvPr>
            <p:cNvSpPr/>
            <p:nvPr/>
          </p:nvSpPr>
          <p:spPr bwMode="auto">
            <a:xfrm>
              <a:off x="2789221" y="3388780"/>
              <a:ext cx="65971" cy="9835"/>
            </a:xfrm>
            <a:prstGeom prst="rect">
              <a:avLst/>
            </a:prstGeom>
            <a:solidFill>
              <a:srgbClr val="7136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69" name="íṣļïdê">
              <a:extLst>
                <a:ext uri="{FF2B5EF4-FFF2-40B4-BE49-F238E27FC236}">
                  <a16:creationId xmlns:a16="http://schemas.microsoft.com/office/drawing/2014/main" id="{4ACCFDF3-EE07-4290-90E8-0FA211EA8AE0}"/>
                </a:ext>
              </a:extLst>
            </p:cNvPr>
            <p:cNvSpPr/>
            <p:nvPr/>
          </p:nvSpPr>
          <p:spPr bwMode="auto">
            <a:xfrm>
              <a:off x="2970794" y="3322809"/>
              <a:ext cx="89122" cy="59314"/>
            </a:xfrm>
            <a:custGeom>
              <a:cxnLst>
                <a:cxn ang="0">
                  <a:pos x="0" y="392"/>
                </a:cxn>
                <a:cxn ang="0">
                  <a:pos x="589" y="392"/>
                </a:cxn>
                <a:cxn ang="0">
                  <a:pos x="501" y="0"/>
                </a:cxn>
                <a:cxn ang="0">
                  <a:pos x="65" y="0"/>
                </a:cxn>
                <a:cxn ang="0">
                  <a:pos x="0" y="392"/>
                </a:cxn>
              </a:cxnLst>
              <a:rect b="b" l="0" r="r" t="0"/>
              <a:pathLst>
                <a:path h="392" w="589">
                  <a:moveTo>
                    <a:pt x="0" y="392"/>
                  </a:moveTo>
                  <a:lnTo>
                    <a:pt x="589" y="392"/>
                  </a:lnTo>
                  <a:lnTo>
                    <a:pt x="501" y="0"/>
                  </a:lnTo>
                  <a:lnTo>
                    <a:pt x="65" y="0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0" name="íṡḻïḋê">
              <a:extLst>
                <a:ext uri="{FF2B5EF4-FFF2-40B4-BE49-F238E27FC236}">
                  <a16:creationId xmlns:a16="http://schemas.microsoft.com/office/drawing/2014/main" id="{C36A17BE-1CF1-40F9-8E0F-021ACB7C51DB}"/>
                </a:ext>
              </a:extLst>
            </p:cNvPr>
            <p:cNvSpPr/>
            <p:nvPr/>
          </p:nvSpPr>
          <p:spPr bwMode="auto">
            <a:xfrm>
              <a:off x="2964136" y="3378793"/>
              <a:ext cx="105615" cy="39643"/>
            </a:xfrm>
            <a:custGeom>
              <a:cxnLst>
                <a:cxn ang="0">
                  <a:pos x="0" y="12"/>
                </a:cxn>
                <a:cxn ang="0">
                  <a:pos x="32" y="12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2"/>
                </a:cxn>
              </a:cxnLst>
              <a:rect b="b" l="0" r="r" t="0"/>
              <a:pathLst>
                <a:path h="12" w="32">
                  <a:moveTo>
                    <a:pt x="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1" name="ïSļïḓé">
              <a:extLst>
                <a:ext uri="{FF2B5EF4-FFF2-40B4-BE49-F238E27FC236}">
                  <a16:creationId xmlns:a16="http://schemas.microsoft.com/office/drawing/2014/main" id="{7C8903D6-81BE-47A9-B1C2-C3C729AC49C7}"/>
                </a:ext>
              </a:extLst>
            </p:cNvPr>
            <p:cNvSpPr/>
            <p:nvPr/>
          </p:nvSpPr>
          <p:spPr bwMode="auto">
            <a:xfrm>
              <a:off x="2957478" y="2979485"/>
              <a:ext cx="108944" cy="362994"/>
            </a:xfrm>
            <a:custGeom>
              <a:cxnLst>
                <a:cxn ang="0">
                  <a:pos x="0" y="110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3" y="16"/>
                </a:cxn>
                <a:cxn ang="0">
                  <a:pos x="33" y="110"/>
                </a:cxn>
                <a:cxn ang="0">
                  <a:pos x="0" y="110"/>
                </a:cxn>
              </a:cxnLst>
              <a:rect b="b" l="0" r="r" t="0"/>
              <a:pathLst>
                <a:path h="110" w="33">
                  <a:moveTo>
                    <a:pt x="0" y="1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10"/>
                    <a:pt x="33" y="110"/>
                    <a:pt x="33" y="1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2" name="ísľiḓè">
              <a:extLst>
                <a:ext uri="{FF2B5EF4-FFF2-40B4-BE49-F238E27FC236}">
                  <a16:creationId xmlns:a16="http://schemas.microsoft.com/office/drawing/2014/main" id="{14471263-1744-401C-85FF-F5C19E58E262}"/>
                </a:ext>
              </a:extLst>
            </p:cNvPr>
            <p:cNvSpPr/>
            <p:nvPr/>
          </p:nvSpPr>
          <p:spPr bwMode="auto">
            <a:xfrm>
              <a:off x="2964136" y="3365629"/>
              <a:ext cx="105615" cy="42972"/>
            </a:xfrm>
            <a:custGeom>
              <a:cxnLst>
                <a:cxn ang="0">
                  <a:pos x="0" y="13"/>
                </a:cxn>
                <a:cxn ang="0">
                  <a:pos x="32" y="13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3"/>
                </a:cxn>
              </a:cxnLst>
              <a:rect b="b" l="0" r="r" t="0"/>
              <a:pathLst>
                <a:path h="13" w="32">
                  <a:moveTo>
                    <a:pt x="0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3" name="iṡ1îḍè">
              <a:extLst>
                <a:ext uri="{FF2B5EF4-FFF2-40B4-BE49-F238E27FC236}">
                  <a16:creationId xmlns:a16="http://schemas.microsoft.com/office/drawing/2014/main" id="{93DB84C6-8BC2-4617-898B-235E31666D25}"/>
                </a:ext>
              </a:extLst>
            </p:cNvPr>
            <p:cNvSpPr/>
            <p:nvPr/>
          </p:nvSpPr>
          <p:spPr bwMode="auto">
            <a:xfrm>
              <a:off x="2983958" y="3388780"/>
              <a:ext cx="65971" cy="9835"/>
            </a:xfrm>
            <a:prstGeom prst="rect">
              <a:avLst/>
            </a:prstGeom>
            <a:solidFill>
              <a:srgbClr val="7136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4" name="iṥ1ïdé">
              <a:extLst>
                <a:ext uri="{FF2B5EF4-FFF2-40B4-BE49-F238E27FC236}">
                  <a16:creationId xmlns:a16="http://schemas.microsoft.com/office/drawing/2014/main" id="{4670007C-13D2-4640-A6D3-7627A6D01D64}"/>
                </a:ext>
              </a:extLst>
            </p:cNvPr>
            <p:cNvSpPr/>
            <p:nvPr/>
          </p:nvSpPr>
          <p:spPr bwMode="auto">
            <a:xfrm>
              <a:off x="2198203" y="2712271"/>
              <a:ext cx="56136" cy="168257"/>
            </a:xfrm>
            <a:custGeom>
              <a:cxnLst>
                <a:cxn ang="0">
                  <a:pos x="13" y="51"/>
                </a:cxn>
                <a:cxn ang="0">
                  <a:pos x="5" y="51"/>
                </a:cxn>
                <a:cxn ang="0">
                  <a:pos x="0" y="46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0"/>
                </a:cxn>
                <a:cxn ang="0">
                  <a:pos x="17" y="5"/>
                </a:cxn>
                <a:cxn ang="0">
                  <a:pos x="17" y="46"/>
                </a:cxn>
                <a:cxn ang="0">
                  <a:pos x="13" y="51"/>
                </a:cxn>
              </a:cxnLst>
              <a:rect b="b" l="0" r="r" t="0"/>
              <a:pathLst>
                <a:path h="51" w="17">
                  <a:moveTo>
                    <a:pt x="13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49"/>
                    <a:pt x="0" y="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9"/>
                    <a:pt x="15" y="51"/>
                    <a:pt x="13" y="51"/>
                  </a:cubicBez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5" name="îṥļiḋè">
              <a:extLst>
                <a:ext uri="{FF2B5EF4-FFF2-40B4-BE49-F238E27FC236}">
                  <a16:creationId xmlns:a16="http://schemas.microsoft.com/office/drawing/2014/main" id="{42B6E15A-3089-42CE-B721-53CDB29017ED}"/>
                </a:ext>
              </a:extLst>
            </p:cNvPr>
            <p:cNvSpPr/>
            <p:nvPr/>
          </p:nvSpPr>
          <p:spPr bwMode="auto">
            <a:xfrm>
              <a:off x="2310475" y="3147894"/>
              <a:ext cx="32986" cy="27054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6" name="îṥlîḑè">
              <a:extLst>
                <a:ext uri="{FF2B5EF4-FFF2-40B4-BE49-F238E27FC236}">
                  <a16:creationId xmlns:a16="http://schemas.microsoft.com/office/drawing/2014/main" id="{2181156B-DBEF-41A6-A089-15BB5756D3E1}"/>
                </a:ext>
              </a:extLst>
            </p:cNvPr>
            <p:cNvSpPr/>
            <p:nvPr/>
          </p:nvSpPr>
          <p:spPr bwMode="auto">
            <a:xfrm>
              <a:off x="2498705" y="3147894"/>
              <a:ext cx="36315" cy="27054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7" name="ïṡḷíḑé">
              <a:extLst>
                <a:ext uri="{FF2B5EF4-FFF2-40B4-BE49-F238E27FC236}">
                  <a16:creationId xmlns:a16="http://schemas.microsoft.com/office/drawing/2014/main" id="{88B6BC84-7D75-41C3-A647-5EDCDAC850BA}"/>
                </a:ext>
              </a:extLst>
            </p:cNvPr>
            <p:cNvSpPr/>
            <p:nvPr/>
          </p:nvSpPr>
          <p:spPr bwMode="auto">
            <a:xfrm>
              <a:off x="2260996" y="3081771"/>
              <a:ext cx="303680" cy="66123"/>
            </a:xfrm>
            <a:custGeom>
              <a:cxnLst>
                <a:cxn ang="0">
                  <a:pos x="92" y="20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92" y="0"/>
                </a:cxn>
                <a:cxn ang="0">
                  <a:pos x="92" y="20"/>
                </a:cxn>
              </a:cxnLst>
              <a:rect b="b" l="0" r="r" t="0"/>
              <a:pathLst>
                <a:path h="20" w="92">
                  <a:moveTo>
                    <a:pt x="92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0"/>
                  </a:ln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8" name="î$ḻíḓé">
              <a:extLst>
                <a:ext uri="{FF2B5EF4-FFF2-40B4-BE49-F238E27FC236}">
                  <a16:creationId xmlns:a16="http://schemas.microsoft.com/office/drawing/2014/main" id="{23C94E30-61AF-407D-9C8D-C1C1FD06BA48}"/>
                </a:ext>
              </a:extLst>
            </p:cNvPr>
            <p:cNvSpPr/>
            <p:nvPr/>
          </p:nvSpPr>
          <p:spPr bwMode="auto">
            <a:xfrm>
              <a:off x="2386433" y="3081771"/>
              <a:ext cx="198065" cy="66123"/>
            </a:xfrm>
            <a:custGeom>
              <a:cxnLst>
                <a:cxn ang="0">
                  <a:pos x="0" y="10"/>
                </a:cxn>
                <a:cxn ang="0">
                  <a:pos x="10" y="20"/>
                </a:cxn>
                <a:cxn ang="0">
                  <a:pos x="52" y="20"/>
                </a:cxn>
                <a:cxn ang="0">
                  <a:pos x="60" y="12"/>
                </a:cxn>
                <a:cxn ang="0">
                  <a:pos x="60" y="7"/>
                </a:cxn>
                <a:cxn ang="0">
                  <a:pos x="52" y="0"/>
                </a:cxn>
                <a:cxn ang="0">
                  <a:pos x="10" y="0"/>
                </a:cxn>
                <a:cxn ang="0">
                  <a:pos x="0" y="10"/>
                </a:cxn>
              </a:cxnLst>
              <a:rect b="b" l="0" r="r" t="0"/>
              <a:pathLst>
                <a:path h="20" w="60">
                  <a:moveTo>
                    <a:pt x="0" y="10"/>
                  </a:moveTo>
                  <a:cubicBezTo>
                    <a:pt x="0" y="15"/>
                    <a:pt x="5" y="20"/>
                    <a:pt x="10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6" y="20"/>
                    <a:pt x="60" y="16"/>
                    <a:pt x="60" y="12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3"/>
                    <a:pt x="56" y="0"/>
                    <a:pt x="5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713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79" name="ïŝḻîḓé">
              <a:extLst>
                <a:ext uri="{FF2B5EF4-FFF2-40B4-BE49-F238E27FC236}">
                  <a16:creationId xmlns:a16="http://schemas.microsoft.com/office/drawing/2014/main" id="{052625FE-F93C-4508-8C3C-E7C2E41365CE}"/>
                </a:ext>
              </a:extLst>
            </p:cNvPr>
            <p:cNvSpPr/>
            <p:nvPr/>
          </p:nvSpPr>
          <p:spPr bwMode="auto">
            <a:xfrm>
              <a:off x="2260996" y="3091758"/>
              <a:ext cx="307009" cy="56136"/>
            </a:xfrm>
            <a:custGeom>
              <a:cxnLst>
                <a:cxn ang="0">
                  <a:pos x="0" y="4"/>
                </a:cxn>
                <a:cxn ang="0">
                  <a:pos x="0" y="9"/>
                </a:cxn>
                <a:cxn ang="0">
                  <a:pos x="8" y="17"/>
                </a:cxn>
                <a:cxn ang="0">
                  <a:pos x="48" y="17"/>
                </a:cxn>
                <a:cxn ang="0">
                  <a:pos x="90" y="17"/>
                </a:cxn>
                <a:cxn ang="0">
                  <a:pos x="92" y="17"/>
                </a:cxn>
                <a:cxn ang="0">
                  <a:pos x="92" y="17"/>
                </a:cxn>
                <a:cxn ang="0">
                  <a:pos x="93" y="16"/>
                </a:cxn>
                <a:cxn ang="0">
                  <a:pos x="93" y="0"/>
                </a:cxn>
                <a:cxn ang="0">
                  <a:pos x="1" y="0"/>
                </a:cxn>
                <a:cxn ang="0">
                  <a:pos x="0" y="4"/>
                </a:cxn>
              </a:cxnLst>
              <a:rect b="b" l="0" r="r" t="0"/>
              <a:pathLst>
                <a:path h="17" w="93">
                  <a:moveTo>
                    <a:pt x="0" y="4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0" name="ïSḻïḋe">
              <a:extLst>
                <a:ext uri="{FF2B5EF4-FFF2-40B4-BE49-F238E27FC236}">
                  <a16:creationId xmlns:a16="http://schemas.microsoft.com/office/drawing/2014/main" id="{961C501B-049A-4F0F-8A97-3A6D51017EED}"/>
                </a:ext>
              </a:extLst>
            </p:cNvPr>
            <p:cNvSpPr/>
            <p:nvPr/>
          </p:nvSpPr>
          <p:spPr bwMode="auto">
            <a:xfrm>
              <a:off x="2412761" y="2900350"/>
              <a:ext cx="1013477" cy="39643"/>
            </a:xfrm>
            <a:prstGeom prst="rect">
              <a:avLst/>
            </a:prstGeom>
            <a:solidFill>
              <a:srgbClr val="B4B0A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1" name="ïṡḷiḑe">
              <a:extLst>
                <a:ext uri="{FF2B5EF4-FFF2-40B4-BE49-F238E27FC236}">
                  <a16:creationId xmlns:a16="http://schemas.microsoft.com/office/drawing/2014/main" id="{BC68D4BD-93BE-45A5-B845-100AE60B5742}"/>
                </a:ext>
              </a:extLst>
            </p:cNvPr>
            <p:cNvSpPr/>
            <p:nvPr/>
          </p:nvSpPr>
          <p:spPr bwMode="auto">
            <a:xfrm>
              <a:off x="2548183" y="2933336"/>
              <a:ext cx="42972" cy="485101"/>
            </a:xfrm>
            <a:prstGeom prst="rect">
              <a:avLst/>
            </a:prstGeom>
            <a:solidFill>
              <a:srgbClr val="B4B0A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2" name="iṥḷîḑe">
              <a:extLst>
                <a:ext uri="{FF2B5EF4-FFF2-40B4-BE49-F238E27FC236}">
                  <a16:creationId xmlns:a16="http://schemas.microsoft.com/office/drawing/2014/main" id="{0ECC381D-898B-4EE9-A33E-9590821925A0}"/>
                </a:ext>
              </a:extLst>
            </p:cNvPr>
            <p:cNvSpPr/>
            <p:nvPr/>
          </p:nvSpPr>
          <p:spPr bwMode="auto">
            <a:xfrm>
              <a:off x="3254652" y="2933336"/>
              <a:ext cx="39643" cy="485101"/>
            </a:xfrm>
            <a:prstGeom prst="rect">
              <a:avLst/>
            </a:prstGeom>
            <a:solidFill>
              <a:srgbClr val="B4B0A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3" name="îšḻídê">
              <a:extLst>
                <a:ext uri="{FF2B5EF4-FFF2-40B4-BE49-F238E27FC236}">
                  <a16:creationId xmlns:a16="http://schemas.microsoft.com/office/drawing/2014/main" id="{20049B47-C9DE-430D-B00C-08E9AF2A27F4}"/>
                </a:ext>
              </a:extLst>
            </p:cNvPr>
            <p:cNvSpPr/>
            <p:nvPr/>
          </p:nvSpPr>
          <p:spPr bwMode="auto">
            <a:xfrm>
              <a:off x="2198203" y="2725435"/>
              <a:ext cx="46301" cy="155093"/>
            </a:xfrm>
            <a:custGeom>
              <a:cxnLst>
                <a:cxn ang="0">
                  <a:pos x="10" y="47"/>
                </a:cxn>
                <a:cxn ang="0">
                  <a:pos x="4" y="47"/>
                </a:cxn>
                <a:cxn ang="0">
                  <a:pos x="0" y="43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43"/>
                </a:cxn>
                <a:cxn ang="0">
                  <a:pos x="10" y="47"/>
                </a:cxn>
              </a:cxnLst>
              <a:rect b="b" l="0" r="r" t="0"/>
              <a:pathLst>
                <a:path h="47" w="14">
                  <a:moveTo>
                    <a:pt x="10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5"/>
                    <a:pt x="13" y="47"/>
                    <a:pt x="10" y="47"/>
                  </a:cubicBezTo>
                  <a:close/>
                </a:path>
              </a:pathLst>
            </a:custGeom>
            <a:solidFill>
              <a:srgbClr val="97583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4" name="ïśḷïḋé">
              <a:extLst>
                <a:ext uri="{FF2B5EF4-FFF2-40B4-BE49-F238E27FC236}">
                  <a16:creationId xmlns:a16="http://schemas.microsoft.com/office/drawing/2014/main" id="{C075B706-FEB0-4A76-9A49-C3258F735572}"/>
                </a:ext>
              </a:extLst>
            </p:cNvPr>
            <p:cNvSpPr/>
            <p:nvPr/>
          </p:nvSpPr>
          <p:spPr bwMode="auto">
            <a:xfrm>
              <a:off x="2488719" y="1962982"/>
              <a:ext cx="307009" cy="310338"/>
            </a:xfrm>
            <a:custGeom>
              <a:cxnLst>
                <a:cxn ang="0">
                  <a:pos x="92" y="50"/>
                </a:cxn>
                <a:cxn ang="0">
                  <a:pos x="43" y="92"/>
                </a:cxn>
                <a:cxn ang="0">
                  <a:pos x="1" y="44"/>
                </a:cxn>
                <a:cxn ang="0">
                  <a:pos x="50" y="2"/>
                </a:cxn>
                <a:cxn ang="0">
                  <a:pos x="92" y="50"/>
                </a:cxn>
              </a:cxnLst>
              <a:rect b="b" l="0" r="r" t="0"/>
              <a:pathLst>
                <a:path h="94" w="93">
                  <a:moveTo>
                    <a:pt x="92" y="50"/>
                  </a:moveTo>
                  <a:cubicBezTo>
                    <a:pt x="90" y="75"/>
                    <a:pt x="68" y="94"/>
                    <a:pt x="43" y="92"/>
                  </a:cubicBezTo>
                  <a:cubicBezTo>
                    <a:pt x="18" y="91"/>
                    <a:pt x="0" y="69"/>
                    <a:pt x="1" y="44"/>
                  </a:cubicBezTo>
                  <a:cubicBezTo>
                    <a:pt x="3" y="19"/>
                    <a:pt x="25" y="0"/>
                    <a:pt x="50" y="2"/>
                  </a:cubicBezTo>
                  <a:cubicBezTo>
                    <a:pt x="75" y="4"/>
                    <a:pt x="93" y="25"/>
                    <a:pt x="92" y="50"/>
                  </a:cubicBezTo>
                  <a:close/>
                </a:path>
              </a:pathLst>
            </a:custGeom>
            <a:solidFill>
              <a:srgbClr val="4A494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5" name="íšḷíḓè">
              <a:extLst>
                <a:ext uri="{FF2B5EF4-FFF2-40B4-BE49-F238E27FC236}">
                  <a16:creationId xmlns:a16="http://schemas.microsoft.com/office/drawing/2014/main" id="{E0AD9B4F-E2D9-4F72-9995-BE07FCC79489}"/>
                </a:ext>
              </a:extLst>
            </p:cNvPr>
            <p:cNvSpPr/>
            <p:nvPr/>
          </p:nvSpPr>
          <p:spPr bwMode="auto">
            <a:xfrm>
              <a:off x="2515198" y="1992790"/>
              <a:ext cx="254202" cy="254050"/>
            </a:xfrm>
            <a:custGeom>
              <a:cxnLst>
                <a:cxn ang="0">
                  <a:pos x="76" y="41"/>
                </a:cxn>
                <a:cxn ang="0">
                  <a:pos x="36" y="75"/>
                </a:cxn>
                <a:cxn ang="0">
                  <a:pos x="1" y="36"/>
                </a:cxn>
                <a:cxn ang="0">
                  <a:pos x="41" y="1"/>
                </a:cxn>
                <a:cxn ang="0">
                  <a:pos x="76" y="41"/>
                </a:cxn>
              </a:cxnLst>
              <a:rect b="b" l="0" r="r" t="0"/>
              <a:pathLst>
                <a:path h="77" w="77">
                  <a:moveTo>
                    <a:pt x="76" y="41"/>
                  </a:moveTo>
                  <a:cubicBezTo>
                    <a:pt x="74" y="61"/>
                    <a:pt x="57" y="77"/>
                    <a:pt x="36" y="75"/>
                  </a:cubicBezTo>
                  <a:cubicBezTo>
                    <a:pt x="15" y="74"/>
                    <a:pt x="0" y="56"/>
                    <a:pt x="1" y="36"/>
                  </a:cubicBezTo>
                  <a:cubicBezTo>
                    <a:pt x="3" y="15"/>
                    <a:pt x="20" y="0"/>
                    <a:pt x="41" y="1"/>
                  </a:cubicBezTo>
                  <a:cubicBezTo>
                    <a:pt x="62" y="2"/>
                    <a:pt x="77" y="20"/>
                    <a:pt x="76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6" name="îS1îḍe">
              <a:extLst>
                <a:ext uri="{FF2B5EF4-FFF2-40B4-BE49-F238E27FC236}">
                  <a16:creationId xmlns:a16="http://schemas.microsoft.com/office/drawing/2014/main" id="{942E4B0C-AA76-4F25-B13A-4FF2B1CFA942}"/>
                </a:ext>
              </a:extLst>
            </p:cNvPr>
            <p:cNvSpPr/>
            <p:nvPr/>
          </p:nvSpPr>
          <p:spPr bwMode="auto">
            <a:xfrm>
              <a:off x="2538348" y="2015789"/>
              <a:ext cx="207901" cy="204723"/>
            </a:xfrm>
            <a:custGeom>
              <a:cxnLst>
                <a:cxn ang="0">
                  <a:pos x="62" y="33"/>
                </a:cxn>
                <a:cxn ang="0">
                  <a:pos x="29" y="61"/>
                </a:cxn>
                <a:cxn ang="0">
                  <a:pos x="1" y="29"/>
                </a:cxn>
                <a:cxn ang="0">
                  <a:pos x="34" y="1"/>
                </a:cxn>
                <a:cxn ang="0">
                  <a:pos x="62" y="33"/>
                </a:cxn>
              </a:cxnLst>
              <a:rect b="b" l="0" r="r" t="0"/>
              <a:pathLst>
                <a:path h="62" w="62">
                  <a:moveTo>
                    <a:pt x="62" y="33"/>
                  </a:moveTo>
                  <a:cubicBezTo>
                    <a:pt x="61" y="50"/>
                    <a:pt x="46" y="62"/>
                    <a:pt x="29" y="61"/>
                  </a:cubicBezTo>
                  <a:cubicBezTo>
                    <a:pt x="13" y="60"/>
                    <a:pt x="0" y="46"/>
                    <a:pt x="1" y="29"/>
                  </a:cubicBezTo>
                  <a:cubicBezTo>
                    <a:pt x="2" y="12"/>
                    <a:pt x="17" y="0"/>
                    <a:pt x="34" y="1"/>
                  </a:cubicBezTo>
                  <a:cubicBezTo>
                    <a:pt x="50" y="2"/>
                    <a:pt x="63" y="17"/>
                    <a:pt x="62" y="33"/>
                  </a:cubicBezTo>
                  <a:close/>
                </a:path>
              </a:pathLst>
            </a:custGeom>
            <a:solidFill>
              <a:srgbClr val="63B0D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7" name="ïŝļîde">
              <a:extLst>
                <a:ext uri="{FF2B5EF4-FFF2-40B4-BE49-F238E27FC236}">
                  <a16:creationId xmlns:a16="http://schemas.microsoft.com/office/drawing/2014/main" id="{A843C33C-6A23-4DE8-9DA4-075D349E982F}"/>
                </a:ext>
              </a:extLst>
            </p:cNvPr>
            <p:cNvSpPr/>
            <p:nvPr/>
          </p:nvSpPr>
          <p:spPr bwMode="auto">
            <a:xfrm>
              <a:off x="2577840" y="2055432"/>
              <a:ext cx="128765" cy="125436"/>
            </a:xfrm>
            <a:custGeom>
              <a:cxnLst>
                <a:cxn ang="0">
                  <a:pos x="38" y="20"/>
                </a:cxn>
                <a:cxn ang="0">
                  <a:pos x="18" y="38"/>
                </a:cxn>
                <a:cxn ang="0">
                  <a:pos x="1" y="18"/>
                </a:cxn>
                <a:cxn ang="0">
                  <a:pos x="21" y="1"/>
                </a:cxn>
                <a:cxn ang="0">
                  <a:pos x="38" y="20"/>
                </a:cxn>
              </a:cxnLst>
              <a:rect b="b" l="0" r="r" t="0"/>
              <a:pathLst>
                <a:path h="38" w="39">
                  <a:moveTo>
                    <a:pt x="38" y="20"/>
                  </a:moveTo>
                  <a:cubicBezTo>
                    <a:pt x="37" y="31"/>
                    <a:pt x="28" y="38"/>
                    <a:pt x="18" y="38"/>
                  </a:cubicBezTo>
                  <a:cubicBezTo>
                    <a:pt x="8" y="37"/>
                    <a:pt x="0" y="28"/>
                    <a:pt x="1" y="18"/>
                  </a:cubicBezTo>
                  <a:cubicBezTo>
                    <a:pt x="2" y="8"/>
                    <a:pt x="11" y="0"/>
                    <a:pt x="21" y="1"/>
                  </a:cubicBezTo>
                  <a:cubicBezTo>
                    <a:pt x="31" y="1"/>
                    <a:pt x="39" y="10"/>
                    <a:pt x="38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8" name="ïś1ïḋê">
              <a:extLst>
                <a:ext uri="{FF2B5EF4-FFF2-40B4-BE49-F238E27FC236}">
                  <a16:creationId xmlns:a16="http://schemas.microsoft.com/office/drawing/2014/main" id="{CBE3AE23-A2A6-4BCE-A253-FEA9578105D5}"/>
                </a:ext>
              </a:extLst>
            </p:cNvPr>
            <p:cNvSpPr/>
            <p:nvPr/>
          </p:nvSpPr>
          <p:spPr bwMode="auto">
            <a:xfrm>
              <a:off x="2600991" y="2078583"/>
              <a:ext cx="82464" cy="79135"/>
            </a:xfrm>
            <a:custGeom>
              <a:cxnLst>
                <a:cxn ang="0">
                  <a:pos x="24" y="13"/>
                </a:cxn>
                <a:cxn ang="0">
                  <a:pos x="12" y="24"/>
                </a:cxn>
                <a:cxn ang="0">
                  <a:pos x="1" y="11"/>
                </a:cxn>
                <a:cxn ang="0">
                  <a:pos x="13" y="0"/>
                </a:cxn>
                <a:cxn ang="0">
                  <a:pos x="24" y="13"/>
                </a:cxn>
              </a:cxnLst>
              <a:rect b="b" l="0" r="r" t="0"/>
              <a:pathLst>
                <a:path h="24" w="25">
                  <a:moveTo>
                    <a:pt x="24" y="13"/>
                  </a:moveTo>
                  <a:cubicBezTo>
                    <a:pt x="24" y="19"/>
                    <a:pt x="18" y="24"/>
                    <a:pt x="12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1" y="5"/>
                    <a:pt x="7" y="0"/>
                    <a:pt x="13" y="0"/>
                  </a:cubicBezTo>
                  <a:cubicBezTo>
                    <a:pt x="20" y="1"/>
                    <a:pt x="25" y="6"/>
                    <a:pt x="24" y="13"/>
                  </a:cubicBezTo>
                  <a:close/>
                </a:path>
              </a:pathLst>
            </a:custGeom>
            <a:solidFill>
              <a:srgbClr val="DC512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89" name="îṥ1ïdê">
              <a:extLst>
                <a:ext uri="{FF2B5EF4-FFF2-40B4-BE49-F238E27FC236}">
                  <a16:creationId xmlns:a16="http://schemas.microsoft.com/office/drawing/2014/main" id="{FA80D337-FC91-4C7A-89C9-7F46EED19F99}"/>
                </a:ext>
              </a:extLst>
            </p:cNvPr>
            <p:cNvSpPr/>
            <p:nvPr/>
          </p:nvSpPr>
          <p:spPr bwMode="auto">
            <a:xfrm>
              <a:off x="2650469" y="2118226"/>
              <a:ext cx="82615" cy="6506"/>
            </a:xfrm>
            <a:custGeom>
              <a:cxnLst>
                <a:cxn ang="0">
                  <a:pos x="66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66" y="43"/>
                </a:cxn>
                <a:cxn ang="0">
                  <a:pos x="546" y="43"/>
                </a:cxn>
                <a:cxn ang="0">
                  <a:pos x="546" y="0"/>
                </a:cxn>
                <a:cxn ang="0">
                  <a:pos x="66" y="0"/>
                </a:cxn>
              </a:cxnLst>
              <a:rect b="b" l="0" r="r" t="0"/>
              <a:pathLst>
                <a:path h="43" w="546">
                  <a:moveTo>
                    <a:pt x="66" y="0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66" y="43"/>
                  </a:lnTo>
                  <a:lnTo>
                    <a:pt x="546" y="43"/>
                  </a:lnTo>
                  <a:lnTo>
                    <a:pt x="54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0" name="íş1iḓé">
              <a:extLst>
                <a:ext uri="{FF2B5EF4-FFF2-40B4-BE49-F238E27FC236}">
                  <a16:creationId xmlns:a16="http://schemas.microsoft.com/office/drawing/2014/main" id="{452BEF49-3A7F-4957-A171-07B8D61D8793}"/>
                </a:ext>
              </a:extLst>
            </p:cNvPr>
            <p:cNvSpPr/>
            <p:nvPr/>
          </p:nvSpPr>
          <p:spPr bwMode="auto">
            <a:xfrm>
              <a:off x="2845357" y="2108240"/>
              <a:ext cx="237557" cy="26479"/>
            </a:xfrm>
            <a:custGeom>
              <a:cxnLst>
                <a:cxn ang="0">
                  <a:pos x="6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69" y="7"/>
                </a:cxn>
                <a:cxn ang="0">
                  <a:pos x="72" y="4"/>
                </a:cxn>
                <a:cxn ang="0">
                  <a:pos x="69" y="0"/>
                </a:cxn>
              </a:cxnLst>
              <a:rect b="b" l="0" r="r" t="0"/>
              <a:pathLst>
                <a:path h="8" w="72">
                  <a:moveTo>
                    <a:pt x="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2" y="6"/>
                    <a:pt x="72" y="4"/>
                  </a:cubicBezTo>
                  <a:cubicBezTo>
                    <a:pt x="72" y="2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C6140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1" name="íṣḷídé">
              <a:extLst>
                <a:ext uri="{FF2B5EF4-FFF2-40B4-BE49-F238E27FC236}">
                  <a16:creationId xmlns:a16="http://schemas.microsoft.com/office/drawing/2014/main" id="{A1E4D1A5-B429-4E7A-816D-2FD14A68FDA5}"/>
                </a:ext>
              </a:extLst>
            </p:cNvPr>
            <p:cNvSpPr/>
            <p:nvPr/>
          </p:nvSpPr>
          <p:spPr bwMode="auto">
            <a:xfrm>
              <a:off x="2944314" y="2029104"/>
              <a:ext cx="155093" cy="82464"/>
            </a:xfrm>
            <a:custGeom>
              <a:cxnLst>
                <a:cxn ang="0">
                  <a:pos x="40" y="25"/>
                </a:cxn>
                <a:cxn ang="0">
                  <a:pos x="32" y="2"/>
                </a:cxn>
                <a:cxn ang="0">
                  <a:pos x="17" y="8"/>
                </a:cxn>
                <a:cxn ang="0">
                  <a:pos x="0" y="25"/>
                </a:cxn>
                <a:cxn ang="0">
                  <a:pos x="40" y="25"/>
                </a:cxn>
              </a:cxnLst>
              <a:rect b="b" l="0" r="r" t="0"/>
              <a:pathLst>
                <a:path h="25" w="47">
                  <a:moveTo>
                    <a:pt x="40" y="25"/>
                  </a:moveTo>
                  <a:cubicBezTo>
                    <a:pt x="46" y="19"/>
                    <a:pt x="47" y="5"/>
                    <a:pt x="32" y="2"/>
                  </a:cubicBezTo>
                  <a:cubicBezTo>
                    <a:pt x="25" y="0"/>
                    <a:pt x="17" y="8"/>
                    <a:pt x="17" y="8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40" y="25"/>
                  </a:lnTo>
                  <a:close/>
                </a:path>
              </a:pathLst>
            </a:custGeom>
            <a:solidFill>
              <a:srgbClr val="FF383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2" name="ïşļïḍè">
              <a:extLst>
                <a:ext uri="{FF2B5EF4-FFF2-40B4-BE49-F238E27FC236}">
                  <a16:creationId xmlns:a16="http://schemas.microsoft.com/office/drawing/2014/main" id="{4C466FB4-2355-42BE-998B-A92BC3B44809}"/>
                </a:ext>
              </a:extLst>
            </p:cNvPr>
            <p:cNvSpPr/>
            <p:nvPr/>
          </p:nvSpPr>
          <p:spPr bwMode="auto">
            <a:xfrm>
              <a:off x="2944314" y="2131390"/>
              <a:ext cx="155093" cy="79135"/>
            </a:xfrm>
            <a:custGeom>
              <a:cxnLst>
                <a:cxn ang="0">
                  <a:pos x="40" y="0"/>
                </a:cxn>
                <a:cxn ang="0">
                  <a:pos x="32" y="23"/>
                </a:cxn>
                <a:cxn ang="0">
                  <a:pos x="17" y="16"/>
                </a:cxn>
                <a:cxn ang="0">
                  <a:pos x="0" y="0"/>
                </a:cxn>
                <a:cxn ang="0">
                  <a:pos x="40" y="0"/>
                </a:cxn>
              </a:cxnLst>
              <a:rect b="b" l="0" r="r" t="0"/>
              <a:pathLst>
                <a:path h="24" w="47">
                  <a:moveTo>
                    <a:pt x="40" y="0"/>
                  </a:moveTo>
                  <a:cubicBezTo>
                    <a:pt x="46" y="6"/>
                    <a:pt x="47" y="20"/>
                    <a:pt x="32" y="23"/>
                  </a:cubicBezTo>
                  <a:cubicBezTo>
                    <a:pt x="25" y="24"/>
                    <a:pt x="17" y="16"/>
                    <a:pt x="17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C6140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3" name="í$lîdê">
              <a:extLst>
                <a:ext uri="{FF2B5EF4-FFF2-40B4-BE49-F238E27FC236}">
                  <a16:creationId xmlns:a16="http://schemas.microsoft.com/office/drawing/2014/main" id="{06A14371-8B5A-4E34-8CD0-C2ED04A5AA6B}"/>
                </a:ext>
              </a:extLst>
            </p:cNvPr>
            <p:cNvSpPr/>
            <p:nvPr/>
          </p:nvSpPr>
          <p:spPr bwMode="auto">
            <a:xfrm>
              <a:off x="2944314" y="2121404"/>
              <a:ext cx="145258" cy="42972"/>
            </a:xfrm>
            <a:custGeom>
              <a:cxnLst>
                <a:cxn ang="0">
                  <a:pos x="40" y="0"/>
                </a:cxn>
                <a:cxn ang="0">
                  <a:pos x="26" y="13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40" y="0"/>
                </a:cxn>
              </a:cxnLst>
              <a:rect b="b" l="0" r="r" t="0"/>
              <a:pathLst>
                <a:path h="13" w="44">
                  <a:moveTo>
                    <a:pt x="40" y="0"/>
                  </a:moveTo>
                  <a:cubicBezTo>
                    <a:pt x="44" y="3"/>
                    <a:pt x="41" y="13"/>
                    <a:pt x="26" y="13"/>
                  </a:cubicBezTo>
                  <a:cubicBezTo>
                    <a:pt x="18" y="13"/>
                    <a:pt x="13" y="9"/>
                    <a:pt x="13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0565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4" name="íṡḷïḓe">
              <a:extLst>
                <a:ext uri="{FF2B5EF4-FFF2-40B4-BE49-F238E27FC236}">
                  <a16:creationId xmlns:a16="http://schemas.microsoft.com/office/drawing/2014/main" id="{54B64A6E-D97C-43CF-B2EB-2D871ED0D9A5}"/>
                </a:ext>
              </a:extLst>
            </p:cNvPr>
            <p:cNvSpPr/>
            <p:nvPr/>
          </p:nvSpPr>
          <p:spPr bwMode="auto">
            <a:xfrm>
              <a:off x="2766070" y="2121404"/>
              <a:ext cx="82464" cy="23151"/>
            </a:xfrm>
            <a:custGeom>
              <a:cxnLst>
                <a:cxn ang="0">
                  <a:pos x="0" y="0"/>
                </a:cxn>
                <a:cxn ang="0">
                  <a:pos x="0" y="153"/>
                </a:cxn>
                <a:cxn ang="0">
                  <a:pos x="545" y="131"/>
                </a:cxn>
                <a:cxn ang="0">
                  <a:pos x="545" y="0"/>
                </a:cxn>
                <a:cxn ang="0">
                  <a:pos x="0" y="0"/>
                </a:cxn>
              </a:cxnLst>
              <a:rect b="b" l="0" r="r" t="0"/>
              <a:pathLst>
                <a:path h="153" w="545">
                  <a:moveTo>
                    <a:pt x="0" y="0"/>
                  </a:moveTo>
                  <a:lnTo>
                    <a:pt x="0" y="153"/>
                  </a:lnTo>
                  <a:lnTo>
                    <a:pt x="545" y="131"/>
                  </a:lnTo>
                  <a:lnTo>
                    <a:pt x="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1A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5" name="íṥḻiḋè">
              <a:extLst>
                <a:ext uri="{FF2B5EF4-FFF2-40B4-BE49-F238E27FC236}">
                  <a16:creationId xmlns:a16="http://schemas.microsoft.com/office/drawing/2014/main" id="{D8AD17A5-5C44-4A31-8F50-FF07EACF1928}"/>
                </a:ext>
              </a:extLst>
            </p:cNvPr>
            <p:cNvSpPr/>
            <p:nvPr/>
          </p:nvSpPr>
          <p:spPr bwMode="auto">
            <a:xfrm>
              <a:off x="2766070" y="2098405"/>
              <a:ext cx="82464" cy="22999"/>
            </a:xfrm>
            <a:custGeom>
              <a:cxnLst>
                <a:cxn ang="0">
                  <a:pos x="545" y="152"/>
                </a:cxn>
                <a:cxn ang="0">
                  <a:pos x="545" y="22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545" y="152"/>
                </a:cxn>
              </a:cxnLst>
              <a:rect b="b" l="0" r="r" t="0"/>
              <a:pathLst>
                <a:path h="152" w="545">
                  <a:moveTo>
                    <a:pt x="545" y="152"/>
                  </a:moveTo>
                  <a:lnTo>
                    <a:pt x="545" y="22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45" y="152"/>
                  </a:lnTo>
                  <a:close/>
                </a:path>
              </a:pathLst>
            </a:custGeom>
            <a:solidFill>
              <a:srgbClr val="E0DFE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6" name="iṧḻïdé">
              <a:extLst>
                <a:ext uri="{FF2B5EF4-FFF2-40B4-BE49-F238E27FC236}">
                  <a16:creationId xmlns:a16="http://schemas.microsoft.com/office/drawing/2014/main" id="{49DBA3D0-9E97-4475-9C26-AF92F14BC561}"/>
                </a:ext>
              </a:extLst>
            </p:cNvPr>
            <p:cNvSpPr/>
            <p:nvPr/>
          </p:nvSpPr>
          <p:spPr bwMode="auto">
            <a:xfrm>
              <a:off x="2729756" y="2098405"/>
              <a:ext cx="36315" cy="22999"/>
            </a:xfrm>
            <a:custGeom>
              <a:cxnLst>
                <a:cxn ang="0">
                  <a:pos x="11" y="0"/>
                </a:cxn>
                <a:cxn ang="0">
                  <a:pos x="4" y="2"/>
                </a:cxn>
                <a:cxn ang="0">
                  <a:pos x="0" y="7"/>
                </a:cxn>
                <a:cxn ang="0">
                  <a:pos x="11" y="7"/>
                </a:cxn>
                <a:cxn ang="0">
                  <a:pos x="11" y="0"/>
                </a:cxn>
              </a:cxnLst>
              <a:rect b="b" l="0" r="r" t="0"/>
              <a:pathLst>
                <a:path h="7" w="11">
                  <a:moveTo>
                    <a:pt x="11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CBBB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7" name="íṩlîde">
              <a:extLst>
                <a:ext uri="{FF2B5EF4-FFF2-40B4-BE49-F238E27FC236}">
                  <a16:creationId xmlns:a16="http://schemas.microsoft.com/office/drawing/2014/main" id="{29562E42-155A-4AA5-91A0-9E49CC1CC48C}"/>
                </a:ext>
              </a:extLst>
            </p:cNvPr>
            <p:cNvSpPr/>
            <p:nvPr/>
          </p:nvSpPr>
          <p:spPr bwMode="auto">
            <a:xfrm>
              <a:off x="2729756" y="2121404"/>
              <a:ext cx="36315" cy="23151"/>
            </a:xfrm>
            <a:custGeom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1" y="7"/>
                </a:cxn>
                <a:cxn ang="0">
                  <a:pos x="11" y="0"/>
                </a:cxn>
                <a:cxn ang="0">
                  <a:pos x="0" y="0"/>
                </a:cxn>
              </a:cxnLst>
              <a:rect b="b" l="0" r="r" t="0"/>
              <a:pathLst>
                <a:path h="7" w="11">
                  <a:moveTo>
                    <a:pt x="0" y="0"/>
                  </a:moveTo>
                  <a:cubicBezTo>
                    <a:pt x="0" y="2"/>
                    <a:pt x="2" y="4"/>
                    <a:pt x="4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919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8" name="íş1îḓê">
              <a:extLst>
                <a:ext uri="{FF2B5EF4-FFF2-40B4-BE49-F238E27FC236}">
                  <a16:creationId xmlns:a16="http://schemas.microsoft.com/office/drawing/2014/main" id="{FFBB17CA-C231-474D-B6FF-56291E260A7B}"/>
                </a:ext>
              </a:extLst>
            </p:cNvPr>
            <p:cNvSpPr/>
            <p:nvPr/>
          </p:nvSpPr>
          <p:spPr bwMode="auto">
            <a:xfrm>
              <a:off x="2782563" y="2098405"/>
              <a:ext cx="3329" cy="46150"/>
            </a:xfrm>
            <a:prstGeom prst="rect">
              <a:avLst/>
            </a:prstGeom>
            <a:solidFill>
              <a:srgbClr val="BAB8B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199" name="ïṧḻiḑè">
              <a:extLst>
                <a:ext uri="{FF2B5EF4-FFF2-40B4-BE49-F238E27FC236}">
                  <a16:creationId xmlns:a16="http://schemas.microsoft.com/office/drawing/2014/main" id="{69608F0B-3037-4649-AD2D-C5D98C00E639}"/>
                </a:ext>
              </a:extLst>
            </p:cNvPr>
            <p:cNvSpPr/>
            <p:nvPr/>
          </p:nvSpPr>
          <p:spPr bwMode="auto">
            <a:xfrm>
              <a:off x="2799056" y="2098405"/>
              <a:ext cx="3329" cy="46150"/>
            </a:xfrm>
            <a:custGeom>
              <a:cxnLst>
                <a:cxn ang="0">
                  <a:pos x="0" y="0"/>
                </a:cxn>
                <a:cxn ang="0">
                  <a:pos x="0" y="305"/>
                </a:cxn>
                <a:cxn ang="0">
                  <a:pos x="22" y="283"/>
                </a:cxn>
                <a:cxn ang="0">
                  <a:pos x="22" y="0"/>
                </a:cxn>
                <a:cxn ang="0">
                  <a:pos x="0" y="0"/>
                </a:cxn>
              </a:cxnLst>
              <a:rect b="b" l="0" r="r" t="0"/>
              <a:pathLst>
                <a:path h="305" w="22">
                  <a:moveTo>
                    <a:pt x="0" y="0"/>
                  </a:moveTo>
                  <a:lnTo>
                    <a:pt x="0" y="305"/>
                  </a:lnTo>
                  <a:lnTo>
                    <a:pt x="22" y="28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8B9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200" name="ïṣḻîďè">
              <a:extLst>
                <a:ext uri="{FF2B5EF4-FFF2-40B4-BE49-F238E27FC236}">
                  <a16:creationId xmlns:a16="http://schemas.microsoft.com/office/drawing/2014/main" id="{95E48C93-A587-47B9-A6F2-08BAC78237F3}"/>
                </a:ext>
              </a:extLst>
            </p:cNvPr>
            <p:cNvSpPr/>
            <p:nvPr/>
          </p:nvSpPr>
          <p:spPr bwMode="auto">
            <a:xfrm>
              <a:off x="2815549" y="2098405"/>
              <a:ext cx="6658" cy="42821"/>
            </a:xfrm>
            <a:prstGeom prst="rect">
              <a:avLst/>
            </a:prstGeom>
            <a:solidFill>
              <a:srgbClr val="BAB8B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201" name="îṧḷiḓé">
              <a:extLst>
                <a:ext uri="{FF2B5EF4-FFF2-40B4-BE49-F238E27FC236}">
                  <a16:creationId xmlns:a16="http://schemas.microsoft.com/office/drawing/2014/main" id="{2872A3AB-B2C3-4F1C-9586-83425D35E1DD}"/>
                </a:ext>
              </a:extLst>
            </p:cNvPr>
            <p:cNvSpPr/>
            <p:nvPr/>
          </p:nvSpPr>
          <p:spPr bwMode="auto">
            <a:xfrm>
              <a:off x="2782563" y="2098405"/>
              <a:ext cx="3329" cy="22999"/>
            </a:xfrm>
            <a:prstGeom prst="rect">
              <a:avLst/>
            </a:prstGeom>
            <a:solidFill>
              <a:srgbClr val="A3A1A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202" name="íś1îdé">
              <a:extLst>
                <a:ext uri="{FF2B5EF4-FFF2-40B4-BE49-F238E27FC236}">
                  <a16:creationId xmlns:a16="http://schemas.microsoft.com/office/drawing/2014/main" id="{EE81EAA0-9D59-43E1-8D85-733BA8FC0A7D}"/>
                </a:ext>
              </a:extLst>
            </p:cNvPr>
            <p:cNvSpPr/>
            <p:nvPr/>
          </p:nvSpPr>
          <p:spPr bwMode="auto">
            <a:xfrm>
              <a:off x="2799056" y="2098405"/>
              <a:ext cx="3329" cy="22999"/>
            </a:xfrm>
            <a:prstGeom prst="rect">
              <a:avLst/>
            </a:prstGeom>
            <a:solidFill>
              <a:srgbClr val="A3A1A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203" name="îšľîḍê">
              <a:extLst>
                <a:ext uri="{FF2B5EF4-FFF2-40B4-BE49-F238E27FC236}">
                  <a16:creationId xmlns:a16="http://schemas.microsoft.com/office/drawing/2014/main" id="{B7F9986E-2E5E-4F97-90ED-C32578EFB5A9}"/>
                </a:ext>
              </a:extLst>
            </p:cNvPr>
            <p:cNvSpPr/>
            <p:nvPr/>
          </p:nvSpPr>
          <p:spPr bwMode="auto">
            <a:xfrm>
              <a:off x="2815549" y="2098405"/>
              <a:ext cx="6658" cy="22999"/>
            </a:xfrm>
            <a:custGeom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44" y="152"/>
                </a:cxn>
                <a:cxn ang="0">
                  <a:pos x="44" y="0"/>
                </a:cxn>
                <a:cxn ang="0">
                  <a:pos x="22" y="0"/>
                </a:cxn>
              </a:cxnLst>
              <a:rect b="b" l="0" r="r" t="0"/>
              <a:pathLst>
                <a:path h="152" w="44">
                  <a:moveTo>
                    <a:pt x="22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44" y="152"/>
                  </a:lnTo>
                  <a:lnTo>
                    <a:pt x="4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3A1A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</p:grpSp>
      <p:sp>
        <p:nvSpPr>
          <p:cNvPr id="205" name="矩形 204">
            <a:extLst>
              <a:ext uri="{FF2B5EF4-FFF2-40B4-BE49-F238E27FC236}">
                <a16:creationId xmlns:a16="http://schemas.microsoft.com/office/drawing/2014/main" id="{783E3A0E-0C5D-4D58-9585-815DF72C93A2}"/>
              </a:ext>
            </a:extLst>
          </p:cNvPr>
          <p:cNvSpPr/>
          <p:nvPr/>
        </p:nvSpPr>
        <p:spPr>
          <a:xfrm>
            <a:off x="6152592" y="3365798"/>
            <a:ext cx="5140831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b="1" 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目标管理 是使经理的工作变被动为主动的一个很好的手段，实施目标管理不但是有利于员工更加明确高效地工作，更是为未来的绩效考核制定了目标和考核标准，使考核更加科学化、规范化，更能保证考核的公开、公平与公正，没有目标是无法考核员工的。</a:t>
            </a:r>
          </a:p>
        </p:txBody>
      </p:sp>
    </p:spTree>
    <p:extLst>
      <p:ext uri="{BB962C8B-B14F-4D97-AF65-F5344CB8AC3E}">
        <p14:creationId val="1317628258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9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0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7D80355-26F1-4844-A21C-ED74FC3B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883" l="45470" r="10069" t="8978"/>
          <a:stretch>
            <a:fillRect/>
          </a:stretch>
        </p:blipFill>
        <p:spPr>
          <a:xfrm>
            <a:off x="5287089" y="254000"/>
            <a:ext cx="5933918" cy="63157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0E0EDF-B981-4774-9EB0-422BE368A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818" l="55895" r="27890" t="18189"/>
          <a:stretch>
            <a:fillRect/>
          </a:stretch>
        </p:blipFill>
        <p:spPr>
          <a:xfrm>
            <a:off x="6814657" y="1154526"/>
            <a:ext cx="1977004" cy="30166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A04BD5-5AC9-4DA3-807B-7CF35485C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0486" l="75826" r="10069" t="50000"/>
          <a:stretch>
            <a:fillRect/>
          </a:stretch>
        </p:blipFill>
        <p:spPr>
          <a:xfrm>
            <a:off x="9244668" y="3431630"/>
            <a:ext cx="1719745" cy="20238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6B1070-08E7-4C9A-BB29-5B151C3D5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57890" t="25807"/>
          <a:stretch>
            <a:fillRect/>
          </a:stretch>
        </p:blipFill>
        <p:spPr>
          <a:xfrm>
            <a:off x="0" y="1770077"/>
            <a:ext cx="5134062" cy="50875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696D7F-72DF-4AE0-90A2-78380427E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42180" l="64206" r="26752" t="43239"/>
          <a:stretch>
            <a:fillRect/>
          </a:stretch>
        </p:blipFill>
        <p:spPr>
          <a:xfrm>
            <a:off x="7842281" y="2883488"/>
            <a:ext cx="1102407" cy="9998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87C8B1-82B4-444C-86D5-EB4A0E162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50006" l="20937" r="15104" t="25801"/>
          <a:stretch>
            <a:fillRect/>
          </a:stretch>
        </p:blipFill>
        <p:spPr>
          <a:xfrm>
            <a:off x="449338" y="367965"/>
            <a:ext cx="3398762" cy="7230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492442-9C77-4B1B-B721-4D977C52DE1F}"/>
              </a:ext>
            </a:extLst>
          </p:cNvPr>
          <p:cNvSpPr txBox="1"/>
          <p:nvPr/>
        </p:nvSpPr>
        <p:spPr>
          <a:xfrm>
            <a:off x="5264002" y="4503145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7200">
                <a:solidFill>
                  <a:srgbClr val="134E6C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119E6F-9526-441B-BEB8-F6B275BCFB5F}"/>
              </a:ext>
            </a:extLst>
          </p:cNvPr>
          <p:cNvSpPr txBox="1"/>
          <p:nvPr/>
        </p:nvSpPr>
        <p:spPr>
          <a:xfrm>
            <a:off x="10326253" y="5908849"/>
            <a:ext cx="15957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134E6C"/>
                </a:solidFill>
                <a:cs typeface="+mn-ea"/>
                <a:sym typeface="+mn-lt"/>
              </a:rPr>
              <a:t>演讲人：优页PPT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61ADB2-E40D-448D-8CA4-7443B69D5734}"/>
              </a:ext>
            </a:extLst>
          </p:cNvPr>
          <p:cNvSpPr txBox="1"/>
          <p:nvPr/>
        </p:nvSpPr>
        <p:spPr>
          <a:xfrm>
            <a:off x="10327854" y="6200426"/>
            <a:ext cx="15243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134E6C"/>
                </a:solidFill>
                <a:cs typeface="+mn-ea"/>
                <a:sym typeface="+mn-lt"/>
              </a:rPr>
              <a:t>时间：202X.6.10</a:t>
            </a:r>
          </a:p>
        </p:txBody>
      </p:sp>
    </p:spTree>
    <p:extLst>
      <p:ext uri="{BB962C8B-B14F-4D97-AF65-F5344CB8AC3E}">
        <p14:creationId val="3444284320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2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7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7E0735-27E6-4BED-A767-6519C94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45" r="13652" t="15793"/>
          <a:stretch>
            <a:fillRect/>
          </a:stretch>
        </p:blipFill>
        <p:spPr>
          <a:xfrm>
            <a:off x="6870602" y="2295387"/>
            <a:ext cx="5419842" cy="4560848"/>
          </a:xfrm>
          <a:prstGeom prst="rect">
            <a:avLst/>
          </a:prstGeom>
        </p:spPr>
      </p:pic>
      <p:sp>
        <p:nvSpPr>
          <p:cNvPr id="17" name="矩形: 圆角 5">
            <a:extLst>
              <a:ext uri="{FF2B5EF4-FFF2-40B4-BE49-F238E27FC236}">
                <a16:creationId xmlns:a16="http://schemas.microsoft.com/office/drawing/2014/main" id="{08B5F0F2-78E2-4657-A321-092125776C0D}"/>
              </a:ext>
            </a:extLst>
          </p:cNvPr>
          <p:cNvSpPr/>
          <p:nvPr/>
        </p:nvSpPr>
        <p:spPr>
          <a:xfrm>
            <a:off x="2930434" y="1475663"/>
            <a:ext cx="1393372" cy="1393372"/>
          </a:xfrm>
          <a:prstGeom prst="roundRect">
            <a:avLst>
              <a:gd fmla="val 33031" name="adj"/>
            </a:avLst>
          </a:prstGeom>
          <a:solidFill>
            <a:schemeClr val="bg1"/>
          </a:solidFill>
          <a:ln w="38100">
            <a:solidFill>
              <a:srgbClr val="274162"/>
            </a:solidFill>
          </a:ln>
          <a:effectLst>
            <a:outerShdw algn="t" blurRad="127000" dir="54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200">
                <a:solidFill>
                  <a:srgbClr val="134E6C"/>
                </a:solidFill>
                <a:latin charset="0" panose="020b0503020202020204" pitchFamily="34" typeface="Agency FB"/>
                <a:cs typeface="+mn-ea"/>
                <a:sym typeface="+mn-lt"/>
              </a:rPr>
              <a:t>01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F3369FB-C3A0-4C15-BA21-04EBC35C8F12}"/>
              </a:ext>
            </a:extLst>
          </p:cNvPr>
          <p:cNvSpPr txBox="1"/>
          <p:nvPr/>
        </p:nvSpPr>
        <p:spPr>
          <a:xfrm>
            <a:off x="599442" y="4110153"/>
            <a:ext cx="6055358" cy="637029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altLang="zh-CN" lang="en-US" sz="1600"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0B096E-F5F3-4A40-8062-BFB8D8B3C250}"/>
              </a:ext>
            </a:extLst>
          </p:cNvPr>
          <p:cNvSpPr txBox="1"/>
          <p:nvPr/>
        </p:nvSpPr>
        <p:spPr>
          <a:xfrm>
            <a:off x="100149" y="3090932"/>
            <a:ext cx="7053942" cy="92029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b="1" lang="zh-CN" sz="6000">
                <a:solidFill>
                  <a:srgbClr val="134E6C"/>
                </a:solidFill>
                <a:latin typeface="+mn-lt"/>
                <a:ea typeface="+mn-ea"/>
                <a:cs typeface="+mn-ea"/>
                <a:sym typeface="+mn-lt"/>
              </a:rPr>
              <a:t>目标管理概述</a:t>
            </a:r>
          </a:p>
        </p:txBody>
      </p:sp>
    </p:spTree>
    <p:extLst>
      <p:ext uri="{BB962C8B-B14F-4D97-AF65-F5344CB8AC3E}">
        <p14:creationId val="3917185408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1.85185E-06 L 3.95833E-06 0.17107" pathEditMode="relative" ptsTypes="AA" rAng="0">
                                      <p:cBhvr>
                                        <p:cTn dur="1000" fill="hold" id="36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1" spid="1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657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一、目标管理概述</a:t>
            </a: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8599DD24-9A22-4C60-BC96-24E0A4A93E63}"/>
              </a:ext>
            </a:extLst>
          </p:cNvPr>
          <p:cNvGrpSpPr/>
          <p:nvPr/>
        </p:nvGrpSpPr>
        <p:grpSpPr>
          <a:xfrm>
            <a:off x="3950971" y="3064855"/>
            <a:ext cx="4290058" cy="3813328"/>
            <a:chOff x="3047177" y="1437354"/>
            <a:chExt cx="6097646" cy="5420051"/>
          </a:xfrm>
        </p:grpSpPr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B1F990CA-6D89-47CC-A5D7-2166AACBA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3367" y="1754295"/>
              <a:ext cx="753959" cy="653341"/>
            </a:xfrm>
            <a:custGeom>
              <a:gdLst>
                <a:gd fmla="*/ 71 w 72" name="T0"/>
                <a:gd fmla="*/ 15 h 60" name="T1"/>
                <a:gd fmla="*/ 57 w 72" name="T2"/>
                <a:gd fmla="*/ 17 h 60" name="T3"/>
                <a:gd fmla="*/ 44 w 72" name="T4"/>
                <a:gd fmla="*/ 45 h 60" name="T5"/>
                <a:gd fmla="*/ 12 w 72" name="T6"/>
                <a:gd fmla="*/ 45 h 60" name="T7"/>
                <a:gd fmla="*/ 14 w 72" name="T8"/>
                <a:gd fmla="*/ 48 h 60" name="T9"/>
                <a:gd fmla="*/ 48 w 72" name="T10"/>
                <a:gd fmla="*/ 50 h 60" name="T11"/>
                <a:gd fmla="*/ 14 w 72" name="T12"/>
                <a:gd fmla="*/ 51 h 60" name="T13"/>
                <a:gd fmla="*/ 9 w 72" name="T14"/>
                <a:gd fmla="*/ 44 h 60" name="T15"/>
                <a:gd fmla="*/ 8 w 72" name="T16"/>
                <a:gd fmla="*/ 41 h 60" name="T17"/>
                <a:gd fmla="*/ 1 w 72" name="T18"/>
                <a:gd fmla="*/ 22 h 60" name="T19"/>
                <a:gd fmla="*/ 11 w 72" name="T20"/>
                <a:gd fmla="*/ 40 h 60" name="T21"/>
                <a:gd fmla="*/ 44 w 72" name="T22"/>
                <a:gd fmla="*/ 42 h 60" name="T23"/>
                <a:gd fmla="*/ 54 w 72" name="T24"/>
                <a:gd fmla="*/ 16 h 60" name="T25"/>
                <a:gd fmla="*/ 71 w 72" name="T26"/>
                <a:gd fmla="*/ 12 h 60" name="T27"/>
                <a:gd fmla="*/ 18 w 72" name="T28"/>
                <a:gd fmla="*/ 56 h 60" name="T29"/>
                <a:gd fmla="*/ 11 w 72" name="T30"/>
                <a:gd fmla="*/ 56 h 60" name="T31"/>
                <a:gd fmla="*/ 18 w 72" name="T32"/>
                <a:gd fmla="*/ 56 h 60" name="T33"/>
                <a:gd fmla="*/ 15 w 72" name="T34"/>
                <a:gd fmla="*/ 54 h 60" name="T35"/>
                <a:gd fmla="*/ 15 w 72" name="T36"/>
                <a:gd fmla="*/ 58 h 60" name="T37"/>
                <a:gd fmla="*/ 45 w 72" name="T38"/>
                <a:gd fmla="*/ 56 h 60" name="T39"/>
                <a:gd fmla="*/ 38 w 72" name="T40"/>
                <a:gd fmla="*/ 56 h 60" name="T41"/>
                <a:gd fmla="*/ 45 w 72" name="T42"/>
                <a:gd fmla="*/ 56 h 60" name="T43"/>
                <a:gd fmla="*/ 42 w 72" name="T44"/>
                <a:gd fmla="*/ 54 h 60" name="T45"/>
                <a:gd fmla="*/ 42 w 72" name="T46"/>
                <a:gd fmla="*/ 58 h 60" name="T47"/>
                <a:gd fmla="*/ 46 w 72" name="T48"/>
                <a:gd fmla="*/ 35 h 60" name="T49"/>
                <a:gd fmla="*/ 12 w 72" name="T50"/>
                <a:gd fmla="*/ 34 h 60" name="T51"/>
                <a:gd fmla="*/ 12 w 72" name="T52"/>
                <a:gd fmla="*/ 36 h 60" name="T53"/>
                <a:gd fmla="*/ 46 w 72" name="T54"/>
                <a:gd fmla="*/ 35 h 60" name="T55"/>
                <a:gd fmla="*/ 12 w 72" name="T56"/>
                <a:gd fmla="*/ 39 h 60" name="T57"/>
                <a:gd fmla="*/ 43 w 72" name="T58"/>
                <a:gd fmla="*/ 40 h 60" name="T59"/>
                <a:gd fmla="*/ 43 w 72" name="T60"/>
                <a:gd fmla="*/ 38 h 60" name="T61"/>
                <a:gd fmla="*/ 13 w 72" name="T62"/>
                <a:gd fmla="*/ 28 h 60" name="T63"/>
                <a:gd fmla="*/ 16 w 72" name="T64"/>
                <a:gd fmla="*/ 23 h 60" name="T65"/>
                <a:gd fmla="*/ 28 w 72" name="T66"/>
                <a:gd fmla="*/ 14 h 60" name="T67"/>
                <a:gd fmla="*/ 33 w 72" name="T68"/>
                <a:gd fmla="*/ 17 h 60" name="T69"/>
                <a:gd fmla="*/ 36 w 72" name="T70"/>
                <a:gd fmla="*/ 22 h 60" name="T71"/>
                <a:gd fmla="*/ 39 w 72" name="T72"/>
                <a:gd fmla="*/ 17 h 60" name="T73"/>
                <a:gd fmla="*/ 51 w 72" name="T74"/>
                <a:gd fmla="*/ 7 h 60" name="T75"/>
                <a:gd fmla="*/ 51 w 72" name="T76"/>
                <a:gd fmla="*/ 0 h 60" name="T77"/>
                <a:gd fmla="*/ 49 w 72" name="T78"/>
                <a:gd fmla="*/ 5 h 60" name="T79"/>
                <a:gd fmla="*/ 36 w 72" name="T80"/>
                <a:gd fmla="*/ 15 h 60" name="T81"/>
                <a:gd fmla="*/ 31 w 72" name="T82"/>
                <a:gd fmla="*/ 12 h 60" name="T83"/>
                <a:gd fmla="*/ 28 w 72" name="T84"/>
                <a:gd fmla="*/ 7 h 60" name="T85"/>
                <a:gd fmla="*/ 25 w 72" name="T86"/>
                <a:gd fmla="*/ 11 h 60" name="T87"/>
                <a:gd fmla="*/ 13 w 72" name="T88"/>
                <a:gd fmla="*/ 22 h 60" name="T89"/>
                <a:gd fmla="*/ 13 w 72" name="T90"/>
                <a:gd fmla="*/ 28 h 6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0" w="72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</p:spPr>
          <p:txBody>
            <a:bodyPr anchor="t" anchorCtr="0" bIns="45699" compatLnSpc="1" lIns="91396" numCol="1" rIns="91396" tIns="45699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1801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2CF101D-1EE8-422D-95BD-F3355A868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2526" y="2142895"/>
              <a:ext cx="525070" cy="487264"/>
            </a:xfrm>
            <a:custGeom>
              <a:gdLst>
                <a:gd fmla="*/ 55 w 70" name="T0"/>
                <a:gd fmla="*/ 45 h 65" name="T1"/>
                <a:gd fmla="*/ 55 w 70" name="T2"/>
                <a:gd fmla="*/ 35 h 65" name="T3"/>
                <a:gd fmla="*/ 29 w 70" name="T4"/>
                <a:gd fmla="*/ 25 h 65" name="T5"/>
                <a:gd fmla="*/ 40 w 70" name="T6"/>
                <a:gd fmla="*/ 50 h 65" name="T7"/>
                <a:gd fmla="*/ 49 w 70" name="T8"/>
                <a:gd fmla="*/ 51 h 65" name="T9"/>
                <a:gd fmla="*/ 64 w 70" name="T10"/>
                <a:gd fmla="*/ 65 h 65" name="T11"/>
                <a:gd fmla="*/ 48 w 70" name="T12"/>
                <a:gd fmla="*/ 44 h 65" name="T13"/>
                <a:gd fmla="*/ 28 w 70" name="T14"/>
                <a:gd fmla="*/ 35 h 65" name="T15"/>
                <a:gd fmla="*/ 48 w 70" name="T16"/>
                <a:gd fmla="*/ 27 h 65" name="T17"/>
                <a:gd fmla="*/ 50 w 70" name="T18"/>
                <a:gd fmla="*/ 47 h 65" name="T19"/>
                <a:gd fmla="*/ 51 w 70" name="T20"/>
                <a:gd fmla="*/ 45 h 65" name="T21"/>
                <a:gd fmla="*/ 66 w 70" name="T22"/>
                <a:gd fmla="*/ 61 h 65" name="T23"/>
                <a:gd fmla="*/ 52 w 70" name="T24"/>
                <a:gd fmla="*/ 50 h 65" name="T25"/>
                <a:gd fmla="*/ 53 w 70" name="T26"/>
                <a:gd fmla="*/ 49 h 65" name="T27"/>
                <a:gd fmla="*/ 55 w 70" name="T28"/>
                <a:gd fmla="*/ 48 h 65" name="T29"/>
                <a:gd fmla="*/ 66 w 70" name="T30"/>
                <a:gd fmla="*/ 61 h 65" name="T31"/>
                <a:gd fmla="*/ 34 w 70" name="T32"/>
                <a:gd fmla="*/ 42 h 65" name="T33"/>
                <a:gd fmla="*/ 32 w 70" name="T34"/>
                <a:gd fmla="*/ 43 h 65" name="T35"/>
                <a:gd fmla="*/ 34 w 70" name="T36"/>
                <a:gd fmla="*/ 28 h 65" name="T37"/>
                <a:gd fmla="*/ 39 w 70" name="T38"/>
                <a:gd fmla="*/ 60 h 65" name="T39"/>
                <a:gd fmla="*/ 33 w 70" name="T40"/>
                <a:gd fmla="*/ 60 h 65" name="T41"/>
                <a:gd fmla="*/ 31 w 70" name="T42"/>
                <a:gd fmla="*/ 60 h 65" name="T43"/>
                <a:gd fmla="*/ 28 w 70" name="T44"/>
                <a:gd fmla="*/ 47 h 65" name="T45"/>
                <a:gd fmla="*/ 18 w 70" name="T46"/>
                <a:gd fmla="*/ 33 h 65" name="T47"/>
                <a:gd fmla="*/ 18 w 70" name="T48"/>
                <a:gd fmla="*/ 31 h 65" name="T49"/>
                <a:gd fmla="*/ 31 w 70" name="T50"/>
                <a:gd fmla="*/ 21 h 65" name="T51"/>
                <a:gd fmla="*/ 45 w 70" name="T52"/>
                <a:gd fmla="*/ 19 h 65" name="T53"/>
                <a:gd fmla="*/ 47 w 70" name="T54"/>
                <a:gd fmla="*/ 19 h 65" name="T55"/>
                <a:gd fmla="*/ 56 w 70" name="T56"/>
                <a:gd fmla="*/ 33 h 65" name="T57"/>
                <a:gd fmla="*/ 55 w 70" name="T58"/>
                <a:gd fmla="*/ 43 h 65" name="T59"/>
                <a:gd fmla="*/ 60 w 70" name="T60"/>
                <a:gd fmla="*/ 45 h 65" name="T61"/>
                <a:gd fmla="*/ 32 w 70" name="T62"/>
                <a:gd fmla="*/ 0 h 65" name="T63"/>
                <a:gd fmla="*/ 51 w 70" name="T64"/>
                <a:gd fmla="*/ 57 h 65" name="T65"/>
                <a:gd fmla="*/ 60 w 70" name="T66"/>
                <a:gd fmla="*/ 24 h 65" name="T67"/>
                <a:gd fmla="*/ 60 w 70" name="T68"/>
                <a:gd fmla="*/ 24 h 65" name="T69"/>
                <a:gd fmla="*/ 33 w 70" name="T70"/>
                <a:gd fmla="*/ 15 h 65" name="T71"/>
                <a:gd fmla="*/ 31 w 70" name="T72"/>
                <a:gd fmla="*/ 15 h 65" name="T73"/>
                <a:gd fmla="*/ 25 w 70" name="T74"/>
                <a:gd fmla="*/ 4 h 65" name="T75"/>
                <a:gd fmla="*/ 25 w 70" name="T76"/>
                <a:gd fmla="*/ 4 h 65" name="T77"/>
                <a:gd fmla="*/ 3 w 70" name="T78"/>
                <a:gd fmla="*/ 31 h 65" name="T79"/>
                <a:gd fmla="*/ 17 w 70" name="T80"/>
                <a:gd fmla="*/ 44 h 65" name="T81"/>
                <a:gd fmla="*/ 4 w 70" name="T82"/>
                <a:gd fmla="*/ 39 h 65" name="T83"/>
                <a:gd fmla="*/ 4 w 70" name="T84"/>
                <a:gd fmla="*/ 39 h 6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5" w="70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</p:spPr>
          <p:txBody>
            <a:bodyPr anchor="t" anchorCtr="0" bIns="45699" compatLnSpc="1" lIns="91396" numCol="1" rIns="91396" tIns="45699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1801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841A9D-1F69-4BAF-89D2-E66FD1A5B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603" y="2631829"/>
              <a:ext cx="706900" cy="745866"/>
            </a:xfrm>
            <a:custGeom>
              <a:gdLst>
                <a:gd fmla="*/ 22 w 62" name="T0"/>
                <a:gd fmla="*/ 32 h 65" name="T1"/>
                <a:gd fmla="*/ 22 w 62" name="T2"/>
                <a:gd fmla="*/ 52 h 65" name="T3"/>
                <a:gd fmla="*/ 26 w 62" name="T4"/>
                <a:gd fmla="*/ 43 h 65" name="T5"/>
                <a:gd fmla="*/ 47 w 62" name="T6"/>
                <a:gd fmla="*/ 7 h 65" name="T7"/>
                <a:gd fmla="*/ 47 w 62" name="T8"/>
                <a:gd fmla="*/ 19 h 65" name="T9"/>
                <a:gd fmla="*/ 40 w 62" name="T10"/>
                <a:gd fmla="*/ 37 h 65" name="T11"/>
                <a:gd fmla="*/ 36 w 62" name="T12"/>
                <a:gd fmla="*/ 27 h 65" name="T13"/>
                <a:gd fmla="*/ 32 w 62" name="T14"/>
                <a:gd fmla="*/ 26 h 65" name="T15"/>
                <a:gd fmla="*/ 24 w 62" name="T16"/>
                <a:gd fmla="*/ 22 h 65" name="T17"/>
                <a:gd fmla="*/ 18 w 62" name="T18"/>
                <a:gd fmla="*/ 21 h 65" name="T19"/>
                <a:gd fmla="*/ 11 w 62" name="T20"/>
                <a:gd fmla="*/ 28 h 65" name="T21"/>
                <a:gd fmla="*/ 6 w 62" name="T22"/>
                <a:gd fmla="*/ 28 h 65" name="T23"/>
                <a:gd fmla="*/ 3 w 62" name="T24"/>
                <a:gd fmla="*/ 38 h 65" name="T25"/>
                <a:gd fmla="*/ 0 w 62" name="T26"/>
                <a:gd fmla="*/ 43 h 65" name="T27"/>
                <a:gd fmla="*/ 3 w 62" name="T28"/>
                <a:gd fmla="*/ 47 h 65" name="T29"/>
                <a:gd fmla="*/ 6 w 62" name="T30"/>
                <a:gd fmla="*/ 58 h 65" name="T31"/>
                <a:gd fmla="*/ 11 w 62" name="T32"/>
                <a:gd fmla="*/ 58 h 65" name="T33"/>
                <a:gd fmla="*/ 18 w 62" name="T34"/>
                <a:gd fmla="*/ 65 h 65" name="T35"/>
                <a:gd fmla="*/ 24 w 62" name="T36"/>
                <a:gd fmla="*/ 64 h 65" name="T37"/>
                <a:gd fmla="*/ 32 w 62" name="T38"/>
                <a:gd fmla="*/ 60 h 65" name="T39"/>
                <a:gd fmla="*/ 36 w 62" name="T40"/>
                <a:gd fmla="*/ 59 h 65" name="T41"/>
                <a:gd fmla="*/ 40 w 62" name="T42"/>
                <a:gd fmla="*/ 49 h 65" name="T43"/>
                <a:gd fmla="*/ 44 w 62" name="T44"/>
                <a:gd fmla="*/ 46 h 65" name="T45"/>
                <a:gd fmla="*/ 38 w 62" name="T46"/>
                <a:gd fmla="*/ 53 h 65" name="T47"/>
                <a:gd fmla="*/ 22 w 62" name="T48"/>
                <a:gd fmla="*/ 58 h 65" name="T49"/>
                <a:gd fmla="*/ 6 w 62" name="T50"/>
                <a:gd fmla="*/ 53 h 65" name="T51"/>
                <a:gd fmla="*/ 7 w 62" name="T52"/>
                <a:gd fmla="*/ 38 h 65" name="T53"/>
                <a:gd fmla="*/ 18 w 62" name="T54"/>
                <a:gd fmla="*/ 24 h 65" name="T55"/>
                <a:gd fmla="*/ 36 w 62" name="T56"/>
                <a:gd fmla="*/ 30 h 65" name="T57"/>
                <a:gd fmla="*/ 41 w 62" name="T58"/>
                <a:gd fmla="*/ 44 h 65" name="T59"/>
                <a:gd fmla="*/ 59 w 62" name="T60"/>
                <a:gd fmla="*/ 11 h 65" name="T61"/>
                <a:gd fmla="*/ 60 w 62" name="T62"/>
                <a:gd fmla="*/ 7 h 65" name="T63"/>
                <a:gd fmla="*/ 54 w 62" name="T64"/>
                <a:gd fmla="*/ 4 h 65" name="T65"/>
                <a:gd fmla="*/ 49 w 62" name="T66"/>
                <a:gd fmla="*/ 0 h 65" name="T67"/>
                <a:gd fmla="*/ 46 w 62" name="T68"/>
                <a:gd fmla="*/ 0 h 65" name="T69"/>
                <a:gd fmla="*/ 40 w 62" name="T70"/>
                <a:gd fmla="*/ 4 h 65" name="T71"/>
                <a:gd fmla="*/ 38 w 62" name="T72"/>
                <a:gd fmla="*/ 4 h 65" name="T73"/>
                <a:gd fmla="*/ 35 w 62" name="T74"/>
                <a:gd fmla="*/ 11 h 65" name="T75"/>
                <a:gd fmla="*/ 33 w 62" name="T76"/>
                <a:gd fmla="*/ 14 h 65" name="T77"/>
                <a:gd fmla="*/ 35 w 62" name="T78"/>
                <a:gd fmla="*/ 18 h 65" name="T79"/>
                <a:gd fmla="*/ 37 w 62" name="T80"/>
                <a:gd fmla="*/ 24 h 65" name="T81"/>
                <a:gd fmla="*/ 40 w 62" name="T82"/>
                <a:gd fmla="*/ 25 h 65" name="T83"/>
                <a:gd fmla="*/ 46 w 62" name="T84"/>
                <a:gd fmla="*/ 28 h 65" name="T85"/>
                <a:gd fmla="*/ 49 w 62" name="T86"/>
                <a:gd fmla="*/ 29 h 65" name="T87"/>
                <a:gd fmla="*/ 54 w 62" name="T88"/>
                <a:gd fmla="*/ 24 h 65" name="T89"/>
                <a:gd fmla="*/ 57 w 62" name="T90"/>
                <a:gd fmla="*/ 24 h 65" name="T91"/>
                <a:gd fmla="*/ 59 w 62" name="T92"/>
                <a:gd fmla="*/ 18 h 65" name="T93"/>
                <a:gd fmla="*/ 61 w 62" name="T94"/>
                <a:gd fmla="*/ 12 h 65" name="T95"/>
                <a:gd fmla="*/ 52 w 62" name="T96"/>
                <a:gd fmla="*/ 22 h 65" name="T97"/>
                <a:gd fmla="*/ 43 w 62" name="T98"/>
                <a:gd fmla="*/ 25 h 65" name="T99"/>
                <a:gd fmla="*/ 36 w 62" name="T100"/>
                <a:gd fmla="*/ 15 h 65" name="T101"/>
                <a:gd fmla="*/ 38 w 62" name="T102"/>
                <a:gd fmla="*/ 7 h 65" name="T103"/>
                <a:gd fmla="*/ 50 w 62" name="T104"/>
                <a:gd fmla="*/ 3 h 65" name="T105"/>
                <a:gd fmla="*/ 56 w 62" name="T106"/>
                <a:gd fmla="*/ 11 h 6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5" w="62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/>
          </p:spPr>
          <p:txBody>
            <a:bodyPr anchor="t" anchorCtr="0" bIns="45699" compatLnSpc="1" lIns="91396" numCol="1" rIns="91396" tIns="45699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1801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82944D61-2B7C-42E4-BAA0-3205B1DE1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238" y="4073372"/>
              <a:ext cx="426668" cy="572538"/>
            </a:xfrm>
            <a:custGeom>
              <a:gdLst>
                <a:gd fmla="*/ 13 w 52" name="T0"/>
                <a:gd fmla="*/ 18 h 70" name="T1"/>
                <a:gd fmla="*/ 12 w 52" name="T2"/>
                <a:gd fmla="*/ 17 h 70" name="T3"/>
                <a:gd fmla="*/ 11 w 52" name="T4"/>
                <a:gd fmla="*/ 15 h 70" name="T5"/>
                <a:gd fmla="*/ 51 w 52" name="T6"/>
                <a:gd fmla="*/ 50 h 70" name="T7"/>
                <a:gd fmla="*/ 49 w 52" name="T8"/>
                <a:gd fmla="*/ 60 h 70" name="T9"/>
                <a:gd fmla="*/ 51 w 52" name="T10"/>
                <a:gd fmla="*/ 69 h 70" name="T11"/>
                <a:gd fmla="*/ 0 w 52" name="T12"/>
                <a:gd fmla="*/ 69 h 70" name="T13"/>
                <a:gd fmla="*/ 1 w 52" name="T14"/>
                <a:gd fmla="*/ 60 h 70" name="T15"/>
                <a:gd fmla="*/ 4 w 52" name="T16"/>
                <a:gd fmla="*/ 45 h 70" name="T17"/>
                <a:gd fmla="*/ 19 w 52" name="T18"/>
                <a:gd fmla="*/ 27 h 70" name="T19"/>
                <a:gd fmla="*/ 15 w 52" name="T20"/>
                <a:gd fmla="*/ 30 h 70" name="T21"/>
                <a:gd fmla="*/ 10 w 52" name="T22"/>
                <a:gd fmla="*/ 34 h 70" name="T23"/>
                <a:gd fmla="*/ 2 w 52" name="T24"/>
                <a:gd fmla="*/ 28 h 70" name="T25"/>
                <a:gd fmla="*/ 8 w 52" name="T26"/>
                <a:gd fmla="*/ 14 h 70" name="T27"/>
                <a:gd fmla="*/ 13 w 52" name="T28"/>
                <a:gd fmla="*/ 5 h 70" name="T29"/>
                <a:gd fmla="*/ 12 w 52" name="T30"/>
                <a:gd fmla="*/ 0 h 70" name="T31"/>
                <a:gd fmla="*/ 12 w 52" name="T32"/>
                <a:gd fmla="*/ 0 h 70" name="T33"/>
                <a:gd fmla="*/ 14 w 52" name="T34"/>
                <a:gd fmla="*/ 0 h 70" name="T35"/>
                <a:gd fmla="*/ 43 w 52" name="T36"/>
                <a:gd fmla="*/ 13 h 70" name="T37"/>
                <a:gd fmla="*/ 51 w 52" name="T38"/>
                <a:gd fmla="*/ 47 h 70" name="T39"/>
                <a:gd fmla="*/ 2 w 52" name="T40"/>
                <a:gd fmla="*/ 62 h 70" name="T41"/>
                <a:gd fmla="*/ 48 w 52" name="T42"/>
                <a:gd fmla="*/ 62 h 70" name="T43"/>
                <a:gd fmla="*/ 2 w 52" name="T44"/>
                <a:gd fmla="*/ 62 h 70" name="T45"/>
                <a:gd fmla="*/ 6 w 52" name="T46"/>
                <a:gd fmla="*/ 56 h 70" name="T47"/>
                <a:gd fmla="*/ 44 w 52" name="T48"/>
                <a:gd fmla="*/ 60 h 70" name="T49"/>
                <a:gd fmla="*/ 12 w 52" name="T50"/>
                <a:gd fmla="*/ 41 h 70" name="T51"/>
                <a:gd fmla="*/ 6 w 52" name="T52"/>
                <a:gd fmla="*/ 54 h 70" name="T53"/>
                <a:gd fmla="*/ 15 w 52" name="T54"/>
                <a:gd fmla="*/ 42 h 70" name="T55"/>
                <a:gd fmla="*/ 12 w 52" name="T56"/>
                <a:gd fmla="*/ 48 h 70" name="T57"/>
                <a:gd fmla="*/ 41 w 52" name="T58"/>
                <a:gd fmla="*/ 54 h 70" name="T59"/>
                <a:gd fmla="*/ 39 w 52" name="T60"/>
                <a:gd fmla="*/ 17 h 70" name="T61"/>
                <a:gd fmla="*/ 22 w 52" name="T62"/>
                <a:gd fmla="*/ 6 h 70" name="T63"/>
                <a:gd fmla="*/ 20 w 52" name="T64"/>
                <a:gd fmla="*/ 5 h 70" name="T65"/>
                <a:gd fmla="*/ 18 w 52" name="T66"/>
                <a:gd fmla="*/ 4 h 70" name="T67"/>
                <a:gd fmla="*/ 19 w 52" name="T68"/>
                <a:gd fmla="*/ 7 h 70" name="T69"/>
                <a:gd fmla="*/ 17 w 52" name="T70"/>
                <a:gd fmla="*/ 8 h 70" name="T71"/>
                <a:gd fmla="*/ 11 w 52" name="T72"/>
                <a:gd fmla="*/ 14 h 70" name="T73"/>
                <a:gd fmla="*/ 4 w 52" name="T74"/>
                <a:gd fmla="*/ 28 h 70" name="T75"/>
                <a:gd fmla="*/ 10 w 52" name="T76"/>
                <a:gd fmla="*/ 31 h 70" name="T77"/>
                <a:gd fmla="*/ 16 w 52" name="T78"/>
                <a:gd fmla="*/ 25 h 70" name="T79"/>
                <a:gd fmla="*/ 21 w 52" name="T80"/>
                <a:gd fmla="*/ 25 h 70" name="T81"/>
                <a:gd fmla="*/ 30 w 52" name="T82"/>
                <a:gd fmla="*/ 19 h 70" name="T83"/>
                <a:gd fmla="*/ 44 w 52" name="T84"/>
                <a:gd fmla="*/ 36 h 70" name="T85"/>
                <a:gd fmla="*/ 40 w 52" name="T86"/>
                <a:gd fmla="*/ 16 h 70" name="T87"/>
                <a:gd fmla="*/ 43 w 52" name="T88"/>
                <a:gd fmla="*/ 53 h 70" name="T89"/>
                <a:gd fmla="*/ 44 w 52" name="T90"/>
                <a:gd fmla="*/ 36 h 7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70" w="52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/>
            <a:extLst/>
          </p:spPr>
          <p:txBody>
            <a:bodyPr anchor="t" anchorCtr="0" bIns="45699" compatLnSpc="1" lIns="91396" numCol="1" rIns="91396" tIns="45699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1801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6D116D3-52E5-4BAF-8040-C53869B5C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2281" y="4685795"/>
              <a:ext cx="588041" cy="555178"/>
            </a:xfrm>
            <a:custGeom>
              <a:gdLst>
                <a:gd fmla="*/ 13 w 75" name="T0"/>
                <a:gd fmla="*/ 41 h 71" name="T1"/>
                <a:gd fmla="*/ 13 w 75" name="T2"/>
                <a:gd fmla="*/ 35 h 71" name="T3"/>
                <a:gd fmla="*/ 65 w 75" name="T4"/>
                <a:gd fmla="*/ 12 h 71" name="T5"/>
                <a:gd fmla="*/ 36 w 75" name="T6"/>
                <a:gd fmla="*/ 13 h 71" name="T7"/>
                <a:gd fmla="*/ 65 w 75" name="T8"/>
                <a:gd fmla="*/ 14 h 71" name="T9"/>
                <a:gd fmla="*/ 65 w 75" name="T10"/>
                <a:gd fmla="*/ 12 h 71" name="T11"/>
                <a:gd fmla="*/ 22 w 75" name="T12"/>
                <a:gd fmla="*/ 38 h 71" name="T13"/>
                <a:gd fmla="*/ 27 w 75" name="T14"/>
                <a:gd fmla="*/ 38 h 71" name="T15"/>
                <a:gd fmla="*/ 36 w 75" name="T16"/>
                <a:gd fmla="*/ 35 h 71" name="T17"/>
                <a:gd fmla="*/ 36 w 75" name="T18"/>
                <a:gd fmla="*/ 41 h 71" name="T19"/>
                <a:gd fmla="*/ 36 w 75" name="T20"/>
                <a:gd fmla="*/ 35 h 71" name="T21"/>
                <a:gd fmla="*/ 75 w 75" name="T22"/>
                <a:gd fmla="*/ 36 h 71" name="T23"/>
                <a:gd fmla="*/ 67 w 75" name="T24"/>
                <a:gd fmla="*/ 42 h 71" name="T25"/>
                <a:gd fmla="*/ 71 w 75" name="T26"/>
                <a:gd fmla="*/ 52 h 71" name="T27"/>
                <a:gd fmla="*/ 67 w 75" name="T28"/>
                <a:gd fmla="*/ 53 h 71" name="T29"/>
                <a:gd fmla="*/ 49 w 75" name="T30"/>
                <a:gd fmla="*/ 42 h 71" name="T31"/>
                <a:gd fmla="*/ 43 w 75" name="T32"/>
                <a:gd fmla="*/ 59 h 71" name="T33"/>
                <a:gd fmla="*/ 8 w 75" name="T34"/>
                <a:gd fmla="*/ 70 h 71" name="T35"/>
                <a:gd fmla="*/ 6 w 75" name="T36"/>
                <a:gd fmla="*/ 70 h 71" name="T37"/>
                <a:gd fmla="*/ 9 w 75" name="T38"/>
                <a:gd fmla="*/ 59 h 71" name="T39"/>
                <a:gd fmla="*/ 0 w 75" name="T40"/>
                <a:gd fmla="*/ 53 h 71" name="T41"/>
                <a:gd fmla="*/ 6 w 75" name="T42"/>
                <a:gd fmla="*/ 17 h 71" name="T43"/>
                <a:gd fmla="*/ 26 w 75" name="T44"/>
                <a:gd fmla="*/ 6 h 71" name="T45"/>
                <a:gd fmla="*/ 69 w 75" name="T46"/>
                <a:gd fmla="*/ 0 h 71" name="T47"/>
                <a:gd fmla="*/ 72 w 75" name="T48"/>
                <a:gd fmla="*/ 36 h 71" name="T49"/>
                <a:gd fmla="*/ 69 w 75" name="T50"/>
                <a:gd fmla="*/ 3 h 71" name="T51"/>
                <a:gd fmla="*/ 29 w 75" name="T52"/>
                <a:gd fmla="*/ 6 h 71" name="T53"/>
                <a:gd fmla="*/ 43 w 75" name="T54"/>
                <a:gd fmla="*/ 18 h 71" name="T55"/>
                <a:gd fmla="*/ 48 w 75" name="T56"/>
                <a:gd fmla="*/ 21 h 71" name="T57"/>
                <a:gd fmla="*/ 66 w 75" name="T58"/>
                <a:gd fmla="*/ 22 h 71" name="T59"/>
                <a:gd fmla="*/ 48 w 75" name="T60"/>
                <a:gd fmla="*/ 23 h 71" name="T61"/>
                <a:gd fmla="*/ 65 w 75" name="T62"/>
                <a:gd fmla="*/ 30 h 71" name="T63"/>
                <a:gd fmla="*/ 65 w 75" name="T64"/>
                <a:gd fmla="*/ 32 h 71" name="T65"/>
                <a:gd fmla="*/ 48 w 75" name="T66"/>
                <a:gd fmla="*/ 39 h 71" name="T67"/>
                <a:gd fmla="*/ 56 w 75" name="T68"/>
                <a:gd fmla="*/ 39 h 71" name="T69"/>
                <a:gd fmla="*/ 63 w 75" name="T70"/>
                <a:gd fmla="*/ 41 h 71" name="T71"/>
                <a:gd fmla="*/ 64 w 75" name="T72"/>
                <a:gd fmla="*/ 39 h 71" name="T73"/>
                <a:gd fmla="*/ 72 w 75" name="T74"/>
                <a:gd fmla="*/ 36 h 71" name="T75"/>
                <a:gd fmla="*/ 46 w 75" name="T76"/>
                <a:gd fmla="*/ 23 h 71" name="T77"/>
                <a:gd fmla="*/ 6 w 75" name="T78"/>
                <a:gd fmla="*/ 20 h 71" name="T79"/>
                <a:gd fmla="*/ 3 w 75" name="T80"/>
                <a:gd fmla="*/ 53 h 71" name="T81"/>
                <a:gd fmla="*/ 12 w 75" name="T82"/>
                <a:gd fmla="*/ 56 h 71" name="T83"/>
                <a:gd fmla="*/ 13 w 75" name="T84"/>
                <a:gd fmla="*/ 57 h 71" name="T85"/>
                <a:gd fmla="*/ 20 w 75" name="T86"/>
                <a:gd fmla="*/ 56 h 71" name="T87"/>
                <a:gd fmla="*/ 43 w 75" name="T88"/>
                <a:gd fmla="*/ 56 h 7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71" w="75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</p:spPr>
          <p:txBody>
            <a:bodyPr anchor="t" anchorCtr="0" bIns="45699" compatLnSpc="1" lIns="91396" numCol="1" rIns="91396" tIns="45699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1801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46BAC4AD-8E38-42B5-B602-4E0DB0653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5908" y="3004754"/>
              <a:ext cx="483260" cy="563977"/>
            </a:xfrm>
            <a:custGeom>
              <a:gdLst>
                <a:gd fmla="*/ 18 w 58" name="T0"/>
                <a:gd fmla="*/ 37 h 68" name="T1"/>
                <a:gd fmla="*/ 17 w 58" name="T2"/>
                <a:gd fmla="*/ 31 h 68" name="T3"/>
                <a:gd fmla="*/ 40 w 58" name="T4"/>
                <a:gd fmla="*/ 16 h 68" name="T5"/>
                <a:gd fmla="*/ 17 w 58" name="T6"/>
                <a:gd fmla="*/ 30 h 68" name="T7"/>
                <a:gd fmla="*/ 44 w 58" name="T8"/>
                <a:gd fmla="*/ 18 h 68" name="T9"/>
                <a:gd fmla="*/ 17 w 58" name="T10"/>
                <a:gd fmla="*/ 23 h 68" name="T11"/>
                <a:gd fmla="*/ 30 w 58" name="T12"/>
                <a:gd fmla="*/ 16 h 68" name="T13"/>
                <a:gd fmla="*/ 14 w 58" name="T14"/>
                <a:gd fmla="*/ 21 h 68" name="T15"/>
                <a:gd fmla="*/ 34 w 58" name="T16"/>
                <a:gd fmla="*/ 66 h 68" name="T17"/>
                <a:gd fmla="*/ 28 w 58" name="T18"/>
                <a:gd fmla="*/ 68 h 68" name="T19"/>
                <a:gd fmla="*/ 20 w 58" name="T20"/>
                <a:gd fmla="*/ 62 h 68" name="T21"/>
                <a:gd fmla="*/ 23 w 58" name="T22"/>
                <a:gd fmla="*/ 50 h 68" name="T23"/>
                <a:gd fmla="*/ 17 w 58" name="T24"/>
                <a:gd fmla="*/ 44 h 68" name="T25"/>
                <a:gd fmla="*/ 40 w 58" name="T26"/>
                <a:gd fmla="*/ 30 h 68" name="T27"/>
                <a:gd fmla="*/ 25 w 58" name="T28"/>
                <a:gd fmla="*/ 41 h 68" name="T29"/>
                <a:gd fmla="*/ 29 w 58" name="T30"/>
                <a:gd fmla="*/ 50 h 68" name="T31"/>
                <a:gd fmla="*/ 40 w 58" name="T32"/>
                <a:gd fmla="*/ 39 h 68" name="T33"/>
                <a:gd fmla="*/ 35 w 58" name="T34"/>
                <a:gd fmla="*/ 50 h 68" name="T35"/>
                <a:gd fmla="*/ 34 w 58" name="T36"/>
                <a:gd fmla="*/ 52 h 68" name="T37"/>
                <a:gd fmla="*/ 33 w 58" name="T38"/>
                <a:gd fmla="*/ 52 h 68" name="T39"/>
                <a:gd fmla="*/ 28 w 58" name="T40"/>
                <a:gd fmla="*/ 52 h 68" name="T41"/>
                <a:gd fmla="*/ 22 w 58" name="T42"/>
                <a:gd fmla="*/ 54 h 68" name="T43"/>
                <a:gd fmla="*/ 25 w 58" name="T44"/>
                <a:gd fmla="*/ 64 h 68" name="T45"/>
                <a:gd fmla="*/ 36 w 58" name="T46"/>
                <a:gd fmla="*/ 62 h 68" name="T47"/>
                <a:gd fmla="*/ 39 w 58" name="T48"/>
                <a:gd fmla="*/ 9 h 68" name="T49"/>
                <a:gd fmla="*/ 41 w 58" name="T50"/>
                <a:gd fmla="*/ 10 h 68" name="T51"/>
                <a:gd fmla="*/ 42 w 58" name="T52"/>
                <a:gd fmla="*/ 4 h 68" name="T53"/>
                <a:gd fmla="*/ 15 w 58" name="T54"/>
                <a:gd fmla="*/ 54 h 68" name="T55"/>
                <a:gd fmla="*/ 19 w 58" name="T56"/>
                <a:gd fmla="*/ 49 h 68" name="T57"/>
                <a:gd fmla="*/ 48 w 58" name="T58"/>
                <a:gd fmla="*/ 19 h 68" name="T59"/>
                <a:gd fmla="*/ 54 w 58" name="T60"/>
                <a:gd fmla="*/ 14 h 68" name="T61"/>
                <a:gd fmla="*/ 47 w 58" name="T62"/>
                <a:gd fmla="*/ 18 h 68" name="T63"/>
                <a:gd fmla="*/ 4 w 58" name="T64"/>
                <a:gd fmla="*/ 42 h 68" name="T65"/>
                <a:gd fmla="*/ 5 w 58" name="T66"/>
                <a:gd fmla="*/ 44 h 68" name="T67"/>
                <a:gd fmla="*/ 9 w 58" name="T68"/>
                <a:gd fmla="*/ 39 h 68" name="T69"/>
                <a:gd fmla="*/ 50 w 58" name="T70"/>
                <a:gd fmla="*/ 29 h 68" name="T71"/>
                <a:gd fmla="*/ 58 w 58" name="T72"/>
                <a:gd fmla="*/ 29 h 68" name="T73"/>
                <a:gd fmla="*/ 7 w 58" name="T74"/>
                <a:gd fmla="*/ 28 h 68" name="T75"/>
                <a:gd fmla="*/ 1 w 58" name="T76"/>
                <a:gd fmla="*/ 30 h 68" name="T77"/>
                <a:gd fmla="*/ 49 w 58" name="T78"/>
                <a:gd fmla="*/ 39 h 68" name="T79"/>
                <a:gd fmla="*/ 53 w 58" name="T80"/>
                <a:gd fmla="*/ 44 h 68" name="T81"/>
                <a:gd fmla="*/ 54 w 58" name="T82"/>
                <a:gd fmla="*/ 42 h 68" name="T83"/>
                <a:gd fmla="*/ 4 w 58" name="T84"/>
                <a:gd fmla="*/ 14 h 68" name="T85"/>
                <a:gd fmla="*/ 10 w 58" name="T86"/>
                <a:gd fmla="*/ 19 h 68" name="T87"/>
                <a:gd fmla="*/ 5 w 58" name="T88"/>
                <a:gd fmla="*/ 14 h 68" name="T89"/>
                <a:gd fmla="*/ 39 w 58" name="T90"/>
                <a:gd fmla="*/ 49 h 68" name="T91"/>
                <a:gd fmla="*/ 44 w 58" name="T92"/>
                <a:gd fmla="*/ 54 h 68" name="T93"/>
                <a:gd fmla="*/ 17 w 58" name="T94"/>
                <a:gd fmla="*/ 10 h 68" name="T95"/>
                <a:gd fmla="*/ 19 w 58" name="T96"/>
                <a:gd fmla="*/ 9 h 68" name="T97"/>
                <a:gd fmla="*/ 14 w 58" name="T98"/>
                <a:gd fmla="*/ 5 h 68" name="T99"/>
                <a:gd fmla="*/ 30 w 58" name="T100"/>
                <a:gd fmla="*/ 7 h 68" name="T101"/>
                <a:gd fmla="*/ 28 w 58" name="T102"/>
                <a:gd fmla="*/ 1 h 6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68" w="57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</p:spPr>
          <p:txBody>
            <a:bodyPr anchor="t" anchorCtr="0" bIns="45699" compatLnSpc="1" lIns="91396" numCol="1" rIns="91396" tIns="45699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z="1801">
                <a:solidFill>
                  <a:prstClr val="black"/>
                </a:solidFill>
                <a:cs typeface="+mn-ea"/>
              </a:endParaRPr>
            </a:p>
          </p:txBody>
        </p:sp>
        <p:grpSp>
          <p:nvGrpSpPr>
            <p:cNvPr id="29" name="Group 135">
              <a:extLst>
                <a:ext uri="{FF2B5EF4-FFF2-40B4-BE49-F238E27FC236}">
                  <a16:creationId xmlns:a16="http://schemas.microsoft.com/office/drawing/2014/main" id="{84FDF5D1-4197-40F6-8D38-BF639F34A5DD}"/>
                </a:ext>
              </a:extLst>
            </p:cNvPr>
            <p:cNvGrpSpPr/>
            <p:nvPr/>
          </p:nvGrpSpPr>
          <p:grpSpPr>
            <a:xfrm>
              <a:off x="3047177" y="1437354"/>
              <a:ext cx="6097646" cy="4384401"/>
              <a:chOff x="3045707" y="1437005"/>
              <a:chExt cx="6100586" cy="4385162"/>
            </a:xfrm>
            <a:solidFill>
              <a:srgbClr val="134E6C"/>
            </a:solidFill>
          </p:grpSpPr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F2D0CA4F-0CBD-40C8-A1F3-376D442AC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3606" y="4152950"/>
                <a:ext cx="217641" cy="253915"/>
              </a:xfrm>
              <a:custGeom>
                <a:gdLst>
                  <a:gd fmla="*/ 36 w 56" name="T0"/>
                  <a:gd fmla="*/ 14 h 65" name="T1"/>
                  <a:gd fmla="*/ 43 w 56" name="T2"/>
                  <a:gd fmla="*/ 2 h 65" name="T3"/>
                  <a:gd fmla="*/ 41 w 56" name="T4"/>
                  <a:gd fmla="*/ 0 h 65" name="T5"/>
                  <a:gd fmla="*/ 13 w 56" name="T6"/>
                  <a:gd fmla="*/ 1 h 65" name="T7"/>
                  <a:gd fmla="*/ 20 w 56" name="T8"/>
                  <a:gd fmla="*/ 14 h 65" name="T9"/>
                  <a:gd fmla="*/ 0 w 56" name="T10"/>
                  <a:gd fmla="*/ 37 h 65" name="T11"/>
                  <a:gd fmla="*/ 7 w 56" name="T12"/>
                  <a:gd fmla="*/ 65 h 65" name="T13"/>
                  <a:gd fmla="*/ 56 w 56" name="T14"/>
                  <a:gd fmla="*/ 58 h 65" name="T15"/>
                  <a:gd fmla="*/ 36 w 56" name="T16"/>
                  <a:gd fmla="*/ 15 h 65" name="T17"/>
                  <a:gd fmla="*/ 23 w 56" name="T18"/>
                  <a:gd fmla="*/ 4 h 65" name="T19"/>
                  <a:gd fmla="*/ 21 w 56" name="T20"/>
                  <a:gd fmla="*/ 5 h 65" name="T21"/>
                  <a:gd fmla="*/ 22 w 56" name="T22"/>
                  <a:gd fmla="*/ 13 h 65" name="T23"/>
                  <a:gd fmla="*/ 39 w 56" name="T24"/>
                  <a:gd fmla="*/ 3 h 65" name="T25"/>
                  <a:gd fmla="*/ 26 w 56" name="T26"/>
                  <a:gd fmla="*/ 13 h 65" name="T27"/>
                  <a:gd fmla="*/ 33 w 56" name="T28"/>
                  <a:gd fmla="*/ 15 h 65" name="T29"/>
                  <a:gd fmla="*/ 23 w 56" name="T30"/>
                  <a:gd fmla="*/ 16 h 65" name="T31"/>
                  <a:gd fmla="*/ 53 w 56" name="T32"/>
                  <a:gd fmla="*/ 58 h 65" name="T33"/>
                  <a:gd fmla="*/ 7 w 56" name="T34"/>
                  <a:gd fmla="*/ 62 h 65" name="T35"/>
                  <a:gd fmla="*/ 3 w 56" name="T36"/>
                  <a:gd fmla="*/ 37 h 65" name="T37"/>
                  <a:gd fmla="*/ 34 w 56" name="T38"/>
                  <a:gd fmla="*/ 18 h 65" name="T39"/>
                  <a:gd fmla="*/ 53 w 56" name="T40"/>
                  <a:gd fmla="*/ 58 h 65" name="T41"/>
                  <a:gd fmla="*/ 8 w 56" name="T42"/>
                  <a:gd fmla="*/ 54 h 65" name="T43"/>
                  <a:gd fmla="*/ 12 w 56" name="T44"/>
                  <a:gd fmla="*/ 58 h 65" name="T45"/>
                  <a:gd fmla="*/ 6 w 56" name="T46"/>
                  <a:gd fmla="*/ 54 h 65" name="T47"/>
                  <a:gd fmla="*/ 23 w 56" name="T48"/>
                  <a:gd fmla="*/ 21 h 65" name="T49"/>
                  <a:gd fmla="*/ 23 w 56" name="T50"/>
                  <a:gd fmla="*/ 23 h 65" name="T51"/>
                  <a:gd fmla="*/ 28 w 56" name="T52"/>
                  <a:gd fmla="*/ 28 h 65" name="T53"/>
                  <a:gd fmla="*/ 28 w 56" name="T54"/>
                  <a:gd fmla="*/ 53 h 65" name="T55"/>
                  <a:gd fmla="*/ 28 w 56" name="T56"/>
                  <a:gd fmla="*/ 28 h 65" name="T57"/>
                  <a:gd fmla="*/ 17 w 56" name="T58"/>
                  <a:gd fmla="*/ 41 h 65" name="T59"/>
                  <a:gd fmla="*/ 38 w 56" name="T60"/>
                  <a:gd fmla="*/ 41 h 65" name="T61"/>
                  <a:gd fmla="*/ 26 w 56" name="T62"/>
                  <a:gd fmla="*/ 37 h 65" name="T63"/>
                  <a:gd fmla="*/ 32 w 56" name="T64"/>
                  <a:gd fmla="*/ 44 h 65" name="T65"/>
                  <a:gd fmla="*/ 29 w 56" name="T66"/>
                  <a:gd fmla="*/ 49 h 65" name="T67"/>
                  <a:gd fmla="*/ 27 w 56" name="T68"/>
                  <a:gd fmla="*/ 49 h 65" name="T69"/>
                  <a:gd fmla="*/ 24 w 56" name="T70"/>
                  <a:gd fmla="*/ 44 h 65" name="T71"/>
                  <a:gd fmla="*/ 26 w 56" name="T72"/>
                  <a:gd fmla="*/ 44 h 65" name="T73"/>
                  <a:gd fmla="*/ 30 w 56" name="T74"/>
                  <a:gd fmla="*/ 44 h 65" name="T75"/>
                  <a:gd fmla="*/ 24 w 56" name="T76"/>
                  <a:gd fmla="*/ 37 h 65" name="T77"/>
                  <a:gd fmla="*/ 27 w 56" name="T78"/>
                  <a:gd fmla="*/ 32 h 65" name="T79"/>
                  <a:gd fmla="*/ 29 w 56" name="T80"/>
                  <a:gd fmla="*/ 32 h 65" name="T81"/>
                  <a:gd fmla="*/ 32 w 56" name="T82"/>
                  <a:gd fmla="*/ 37 h 65" name="T83"/>
                  <a:gd fmla="*/ 30 w 56" name="T84"/>
                  <a:gd fmla="*/ 37 h 65" name="T85"/>
                  <a:gd fmla="*/ 26 w 56" name="T86"/>
                  <a:gd fmla="*/ 37 h 6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06E1D4BB-15B7-4DC2-9A0B-3F32CB5F7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5217" y="3502854"/>
                <a:ext cx="367683" cy="347026"/>
              </a:xfrm>
              <a:custGeom>
                <a:gdLst>
                  <a:gd fmla="*/ 13 w 75" name="T0"/>
                  <a:gd fmla="*/ 41 h 71" name="T1"/>
                  <a:gd fmla="*/ 13 w 75" name="T2"/>
                  <a:gd fmla="*/ 35 h 71" name="T3"/>
                  <a:gd fmla="*/ 65 w 75" name="T4"/>
                  <a:gd fmla="*/ 12 h 71" name="T5"/>
                  <a:gd fmla="*/ 36 w 75" name="T6"/>
                  <a:gd fmla="*/ 13 h 71" name="T7"/>
                  <a:gd fmla="*/ 65 w 75" name="T8"/>
                  <a:gd fmla="*/ 14 h 71" name="T9"/>
                  <a:gd fmla="*/ 65 w 75" name="T10"/>
                  <a:gd fmla="*/ 12 h 71" name="T11"/>
                  <a:gd fmla="*/ 22 w 75" name="T12"/>
                  <a:gd fmla="*/ 38 h 71" name="T13"/>
                  <a:gd fmla="*/ 27 w 75" name="T14"/>
                  <a:gd fmla="*/ 38 h 71" name="T15"/>
                  <a:gd fmla="*/ 36 w 75" name="T16"/>
                  <a:gd fmla="*/ 35 h 71" name="T17"/>
                  <a:gd fmla="*/ 36 w 75" name="T18"/>
                  <a:gd fmla="*/ 41 h 71" name="T19"/>
                  <a:gd fmla="*/ 36 w 75" name="T20"/>
                  <a:gd fmla="*/ 35 h 71" name="T21"/>
                  <a:gd fmla="*/ 75 w 75" name="T22"/>
                  <a:gd fmla="*/ 36 h 71" name="T23"/>
                  <a:gd fmla="*/ 67 w 75" name="T24"/>
                  <a:gd fmla="*/ 42 h 71" name="T25"/>
                  <a:gd fmla="*/ 71 w 75" name="T26"/>
                  <a:gd fmla="*/ 52 h 71" name="T27"/>
                  <a:gd fmla="*/ 67 w 75" name="T28"/>
                  <a:gd fmla="*/ 53 h 71" name="T29"/>
                  <a:gd fmla="*/ 49 w 75" name="T30"/>
                  <a:gd fmla="*/ 42 h 71" name="T31"/>
                  <a:gd fmla="*/ 43 w 75" name="T32"/>
                  <a:gd fmla="*/ 59 h 71" name="T33"/>
                  <a:gd fmla="*/ 8 w 75" name="T34"/>
                  <a:gd fmla="*/ 70 h 71" name="T35"/>
                  <a:gd fmla="*/ 6 w 75" name="T36"/>
                  <a:gd fmla="*/ 70 h 71" name="T37"/>
                  <a:gd fmla="*/ 9 w 75" name="T38"/>
                  <a:gd fmla="*/ 59 h 71" name="T39"/>
                  <a:gd fmla="*/ 0 w 75" name="T40"/>
                  <a:gd fmla="*/ 53 h 71" name="T41"/>
                  <a:gd fmla="*/ 6 w 75" name="T42"/>
                  <a:gd fmla="*/ 17 h 71" name="T43"/>
                  <a:gd fmla="*/ 26 w 75" name="T44"/>
                  <a:gd fmla="*/ 6 h 71" name="T45"/>
                  <a:gd fmla="*/ 69 w 75" name="T46"/>
                  <a:gd fmla="*/ 0 h 71" name="T47"/>
                  <a:gd fmla="*/ 72 w 75" name="T48"/>
                  <a:gd fmla="*/ 36 h 71" name="T49"/>
                  <a:gd fmla="*/ 69 w 75" name="T50"/>
                  <a:gd fmla="*/ 3 h 71" name="T51"/>
                  <a:gd fmla="*/ 29 w 75" name="T52"/>
                  <a:gd fmla="*/ 6 h 71" name="T53"/>
                  <a:gd fmla="*/ 43 w 75" name="T54"/>
                  <a:gd fmla="*/ 18 h 71" name="T55"/>
                  <a:gd fmla="*/ 48 w 75" name="T56"/>
                  <a:gd fmla="*/ 21 h 71" name="T57"/>
                  <a:gd fmla="*/ 66 w 75" name="T58"/>
                  <a:gd fmla="*/ 22 h 71" name="T59"/>
                  <a:gd fmla="*/ 48 w 75" name="T60"/>
                  <a:gd fmla="*/ 23 h 71" name="T61"/>
                  <a:gd fmla="*/ 65 w 75" name="T62"/>
                  <a:gd fmla="*/ 30 h 71" name="T63"/>
                  <a:gd fmla="*/ 65 w 75" name="T64"/>
                  <a:gd fmla="*/ 32 h 71" name="T65"/>
                  <a:gd fmla="*/ 48 w 75" name="T66"/>
                  <a:gd fmla="*/ 39 h 71" name="T67"/>
                  <a:gd fmla="*/ 56 w 75" name="T68"/>
                  <a:gd fmla="*/ 39 h 71" name="T69"/>
                  <a:gd fmla="*/ 63 w 75" name="T70"/>
                  <a:gd fmla="*/ 41 h 71" name="T71"/>
                  <a:gd fmla="*/ 64 w 75" name="T72"/>
                  <a:gd fmla="*/ 39 h 71" name="T73"/>
                  <a:gd fmla="*/ 72 w 75" name="T74"/>
                  <a:gd fmla="*/ 36 h 71" name="T75"/>
                  <a:gd fmla="*/ 46 w 75" name="T76"/>
                  <a:gd fmla="*/ 23 h 71" name="T77"/>
                  <a:gd fmla="*/ 6 w 75" name="T78"/>
                  <a:gd fmla="*/ 20 h 71" name="T79"/>
                  <a:gd fmla="*/ 3 w 75" name="T80"/>
                  <a:gd fmla="*/ 53 h 71" name="T81"/>
                  <a:gd fmla="*/ 12 w 75" name="T82"/>
                  <a:gd fmla="*/ 56 h 71" name="T83"/>
                  <a:gd fmla="*/ 13 w 75" name="T84"/>
                  <a:gd fmla="*/ 57 h 71" name="T85"/>
                  <a:gd fmla="*/ 20 w 75" name="T86"/>
                  <a:gd fmla="*/ 56 h 71" name="T87"/>
                  <a:gd fmla="*/ 43 w 75" name="T88"/>
                  <a:gd fmla="*/ 56 h 7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71" w="75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FBA29FA0-41A7-4639-AE7B-6FE962CDE8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16469" y="2448523"/>
                <a:ext cx="191882" cy="191884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4 w 35" name="T20"/>
                  <a:gd fmla="*/ 12 h 35" name="T21"/>
                  <a:gd fmla="*/ 19 w 35" name="T22"/>
                  <a:gd fmla="*/ 18 h 35" name="T23"/>
                  <a:gd fmla="*/ 24 w 35" name="T24"/>
                  <a:gd fmla="*/ 23 h 35" name="T25"/>
                  <a:gd fmla="*/ 24 w 35" name="T26"/>
                  <a:gd fmla="*/ 24 h 35" name="T27"/>
                  <a:gd fmla="*/ 24 w 35" name="T28"/>
                  <a:gd fmla="*/ 25 h 35" name="T29"/>
                  <a:gd fmla="*/ 23 w 35" name="T30"/>
                  <a:gd fmla="*/ 24 h 35" name="T31"/>
                  <a:gd fmla="*/ 18 w 35" name="T32"/>
                  <a:gd fmla="*/ 19 h 35" name="T33"/>
                  <a:gd fmla="*/ 12 w 35" name="T34"/>
                  <a:gd fmla="*/ 24 h 35" name="T35"/>
                  <a:gd fmla="*/ 12 w 35" name="T36"/>
                  <a:gd fmla="*/ 25 h 35" name="T37"/>
                  <a:gd fmla="*/ 11 w 35" name="T38"/>
                  <a:gd fmla="*/ 24 h 35" name="T39"/>
                  <a:gd fmla="*/ 11 w 35" name="T40"/>
                  <a:gd fmla="*/ 23 h 35" name="T41"/>
                  <a:gd fmla="*/ 16 w 35" name="T42"/>
                  <a:gd fmla="*/ 18 h 35" name="T43"/>
                  <a:gd fmla="*/ 11 w 35" name="T44"/>
                  <a:gd fmla="*/ 12 h 35" name="T45"/>
                  <a:gd fmla="*/ 11 w 35" name="T46"/>
                  <a:gd fmla="*/ 11 h 35" name="T47"/>
                  <a:gd fmla="*/ 12 w 35" name="T48"/>
                  <a:gd fmla="*/ 11 h 35" name="T49"/>
                  <a:gd fmla="*/ 18 w 35" name="T50"/>
                  <a:gd fmla="*/ 16 h 35" name="T51"/>
                  <a:gd fmla="*/ 23 w 35" name="T52"/>
                  <a:gd fmla="*/ 11 h 35" name="T53"/>
                  <a:gd fmla="*/ 24 w 35" name="T54"/>
                  <a:gd fmla="*/ 11 h 35" name="T55"/>
                  <a:gd fmla="*/ 24 w 35" name="T56"/>
                  <a:gd fmla="*/ 12 h 3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4F7E3491-4717-48F4-9AB3-F3169470F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5511" y="2392623"/>
                <a:ext cx="286836" cy="270722"/>
              </a:xfrm>
              <a:custGeom>
                <a:gdLst>
                  <a:gd fmla="*/ 13 w 75" name="T0"/>
                  <a:gd fmla="*/ 41 h 71" name="T1"/>
                  <a:gd fmla="*/ 13 w 75" name="T2"/>
                  <a:gd fmla="*/ 35 h 71" name="T3"/>
                  <a:gd fmla="*/ 65 w 75" name="T4"/>
                  <a:gd fmla="*/ 12 h 71" name="T5"/>
                  <a:gd fmla="*/ 36 w 75" name="T6"/>
                  <a:gd fmla="*/ 13 h 71" name="T7"/>
                  <a:gd fmla="*/ 65 w 75" name="T8"/>
                  <a:gd fmla="*/ 14 h 71" name="T9"/>
                  <a:gd fmla="*/ 65 w 75" name="T10"/>
                  <a:gd fmla="*/ 12 h 71" name="T11"/>
                  <a:gd fmla="*/ 22 w 75" name="T12"/>
                  <a:gd fmla="*/ 38 h 71" name="T13"/>
                  <a:gd fmla="*/ 27 w 75" name="T14"/>
                  <a:gd fmla="*/ 38 h 71" name="T15"/>
                  <a:gd fmla="*/ 36 w 75" name="T16"/>
                  <a:gd fmla="*/ 35 h 71" name="T17"/>
                  <a:gd fmla="*/ 36 w 75" name="T18"/>
                  <a:gd fmla="*/ 41 h 71" name="T19"/>
                  <a:gd fmla="*/ 36 w 75" name="T20"/>
                  <a:gd fmla="*/ 35 h 71" name="T21"/>
                  <a:gd fmla="*/ 75 w 75" name="T22"/>
                  <a:gd fmla="*/ 36 h 71" name="T23"/>
                  <a:gd fmla="*/ 67 w 75" name="T24"/>
                  <a:gd fmla="*/ 42 h 71" name="T25"/>
                  <a:gd fmla="*/ 71 w 75" name="T26"/>
                  <a:gd fmla="*/ 52 h 71" name="T27"/>
                  <a:gd fmla="*/ 67 w 75" name="T28"/>
                  <a:gd fmla="*/ 53 h 71" name="T29"/>
                  <a:gd fmla="*/ 49 w 75" name="T30"/>
                  <a:gd fmla="*/ 42 h 71" name="T31"/>
                  <a:gd fmla="*/ 43 w 75" name="T32"/>
                  <a:gd fmla="*/ 59 h 71" name="T33"/>
                  <a:gd fmla="*/ 8 w 75" name="T34"/>
                  <a:gd fmla="*/ 70 h 71" name="T35"/>
                  <a:gd fmla="*/ 6 w 75" name="T36"/>
                  <a:gd fmla="*/ 70 h 71" name="T37"/>
                  <a:gd fmla="*/ 9 w 75" name="T38"/>
                  <a:gd fmla="*/ 59 h 71" name="T39"/>
                  <a:gd fmla="*/ 0 w 75" name="T40"/>
                  <a:gd fmla="*/ 53 h 71" name="T41"/>
                  <a:gd fmla="*/ 6 w 75" name="T42"/>
                  <a:gd fmla="*/ 17 h 71" name="T43"/>
                  <a:gd fmla="*/ 26 w 75" name="T44"/>
                  <a:gd fmla="*/ 6 h 71" name="T45"/>
                  <a:gd fmla="*/ 69 w 75" name="T46"/>
                  <a:gd fmla="*/ 0 h 71" name="T47"/>
                  <a:gd fmla="*/ 72 w 75" name="T48"/>
                  <a:gd fmla="*/ 36 h 71" name="T49"/>
                  <a:gd fmla="*/ 69 w 75" name="T50"/>
                  <a:gd fmla="*/ 3 h 71" name="T51"/>
                  <a:gd fmla="*/ 29 w 75" name="T52"/>
                  <a:gd fmla="*/ 6 h 71" name="T53"/>
                  <a:gd fmla="*/ 43 w 75" name="T54"/>
                  <a:gd fmla="*/ 18 h 71" name="T55"/>
                  <a:gd fmla="*/ 48 w 75" name="T56"/>
                  <a:gd fmla="*/ 21 h 71" name="T57"/>
                  <a:gd fmla="*/ 66 w 75" name="T58"/>
                  <a:gd fmla="*/ 22 h 71" name="T59"/>
                  <a:gd fmla="*/ 48 w 75" name="T60"/>
                  <a:gd fmla="*/ 23 h 71" name="T61"/>
                  <a:gd fmla="*/ 65 w 75" name="T62"/>
                  <a:gd fmla="*/ 30 h 71" name="T63"/>
                  <a:gd fmla="*/ 65 w 75" name="T64"/>
                  <a:gd fmla="*/ 32 h 71" name="T65"/>
                  <a:gd fmla="*/ 48 w 75" name="T66"/>
                  <a:gd fmla="*/ 39 h 71" name="T67"/>
                  <a:gd fmla="*/ 56 w 75" name="T68"/>
                  <a:gd fmla="*/ 39 h 71" name="T69"/>
                  <a:gd fmla="*/ 63 w 75" name="T70"/>
                  <a:gd fmla="*/ 41 h 71" name="T71"/>
                  <a:gd fmla="*/ 64 w 75" name="T72"/>
                  <a:gd fmla="*/ 39 h 71" name="T73"/>
                  <a:gd fmla="*/ 72 w 75" name="T74"/>
                  <a:gd fmla="*/ 36 h 71" name="T75"/>
                  <a:gd fmla="*/ 46 w 75" name="T76"/>
                  <a:gd fmla="*/ 23 h 71" name="T77"/>
                  <a:gd fmla="*/ 6 w 75" name="T78"/>
                  <a:gd fmla="*/ 20 h 71" name="T79"/>
                  <a:gd fmla="*/ 3 w 75" name="T80"/>
                  <a:gd fmla="*/ 53 h 71" name="T81"/>
                  <a:gd fmla="*/ 12 w 75" name="T82"/>
                  <a:gd fmla="*/ 56 h 71" name="T83"/>
                  <a:gd fmla="*/ 13 w 75" name="T84"/>
                  <a:gd fmla="*/ 57 h 71" name="T85"/>
                  <a:gd fmla="*/ 20 w 75" name="T86"/>
                  <a:gd fmla="*/ 56 h 71" name="T87"/>
                  <a:gd fmla="*/ 43 w 75" name="T88"/>
                  <a:gd fmla="*/ 56 h 7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71" w="75">
                    <a:moveTo>
                      <a:pt x="16" y="38"/>
                    </a:moveTo>
                    <a:cubicBezTo>
                      <a:pt x="16" y="40"/>
                      <a:pt x="15" y="41"/>
                      <a:pt x="13" y="41"/>
                    </a:cubicBezTo>
                    <a:cubicBezTo>
                      <a:pt x="12" y="41"/>
                      <a:pt x="10" y="40"/>
                      <a:pt x="10" y="38"/>
                    </a:cubicBezTo>
                    <a:cubicBezTo>
                      <a:pt x="10" y="37"/>
                      <a:pt x="12" y="35"/>
                      <a:pt x="13" y="35"/>
                    </a:cubicBezTo>
                    <a:cubicBezTo>
                      <a:pt x="15" y="35"/>
                      <a:pt x="16" y="37"/>
                      <a:pt x="16" y="38"/>
                    </a:cubicBezTo>
                    <a:close/>
                    <a:moveTo>
                      <a:pt x="65" y="12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6" y="14"/>
                      <a:pt x="66" y="13"/>
                    </a:cubicBezTo>
                    <a:cubicBezTo>
                      <a:pt x="66" y="12"/>
                      <a:pt x="65" y="12"/>
                      <a:pt x="65" y="12"/>
                    </a:cubicBezTo>
                    <a:close/>
                    <a:moveTo>
                      <a:pt x="24" y="35"/>
                    </a:moveTo>
                    <a:cubicBezTo>
                      <a:pt x="23" y="35"/>
                      <a:pt x="22" y="37"/>
                      <a:pt x="22" y="38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7" y="38"/>
                    </a:cubicBezTo>
                    <a:cubicBezTo>
                      <a:pt x="27" y="37"/>
                      <a:pt x="26" y="35"/>
                      <a:pt x="24" y="35"/>
                    </a:cubicBezTo>
                    <a:close/>
                    <a:moveTo>
                      <a:pt x="36" y="35"/>
                    </a:moveTo>
                    <a:cubicBezTo>
                      <a:pt x="34" y="35"/>
                      <a:pt x="33" y="37"/>
                      <a:pt x="33" y="38"/>
                    </a:cubicBezTo>
                    <a:cubicBezTo>
                      <a:pt x="33" y="40"/>
                      <a:pt x="34" y="41"/>
                      <a:pt x="36" y="41"/>
                    </a:cubicBezTo>
                    <a:cubicBezTo>
                      <a:pt x="37" y="41"/>
                      <a:pt x="39" y="40"/>
                      <a:pt x="39" y="38"/>
                    </a:cubicBezTo>
                    <a:cubicBezTo>
                      <a:pt x="39" y="37"/>
                      <a:pt x="37" y="35"/>
                      <a:pt x="36" y="35"/>
                    </a:cubicBezTo>
                    <a:close/>
                    <a:moveTo>
                      <a:pt x="75" y="6"/>
                    </a:move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40"/>
                      <a:pt x="73" y="42"/>
                      <a:pt x="69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1" y="52"/>
                      <a:pt x="71" y="52"/>
                    </a:cubicBezTo>
                    <a:cubicBezTo>
                      <a:pt x="71" y="53"/>
                      <a:pt x="70" y="54"/>
                      <a:pt x="69" y="54"/>
                    </a:cubicBezTo>
                    <a:cubicBezTo>
                      <a:pt x="68" y="54"/>
                      <a:pt x="68" y="54"/>
                      <a:pt x="67" y="5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6"/>
                      <a:pt x="46" y="59"/>
                      <a:pt x="43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7" y="71"/>
                      <a:pt x="7" y="71"/>
                    </a:cubicBezTo>
                    <a:cubicBezTo>
                      <a:pt x="7" y="71"/>
                      <a:pt x="6" y="71"/>
                      <a:pt x="6" y="70"/>
                    </a:cubicBezTo>
                    <a:cubicBezTo>
                      <a:pt x="5" y="70"/>
                      <a:pt x="5" y="69"/>
                      <a:pt x="5" y="6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3" y="59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9"/>
                      <a:pt x="3" y="17"/>
                      <a:pt x="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"/>
                      <a:pt x="29" y="0"/>
                      <a:pt x="32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5" y="3"/>
                      <a:pt x="75" y="6"/>
                    </a:cubicBezTo>
                    <a:close/>
                    <a:moveTo>
                      <a:pt x="72" y="36"/>
                    </a:moveTo>
                    <a:cubicBezTo>
                      <a:pt x="72" y="6"/>
                      <a:pt x="72" y="6"/>
                      <a:pt x="72" y="6"/>
                    </a:cubicBezTo>
                    <a:cubicBezTo>
                      <a:pt x="72" y="4"/>
                      <a:pt x="71" y="3"/>
                      <a:pt x="69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29" y="4"/>
                      <a:pt x="29" y="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8"/>
                      <a:pt x="48" y="20"/>
                      <a:pt x="48" y="23"/>
                    </a:cubicBezTo>
                    <a:cubicBezTo>
                      <a:pt x="48" y="22"/>
                      <a:pt x="48" y="22"/>
                      <a:pt x="48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3"/>
                      <a:pt x="65" y="23"/>
                      <a:pt x="65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6" y="32"/>
                      <a:pt x="65" y="32"/>
                      <a:pt x="65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6" y="39"/>
                      <a:pt x="56" y="3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1" y="39"/>
                      <a:pt x="72" y="38"/>
                      <a:pt x="72" y="36"/>
                    </a:cubicBezTo>
                    <a:close/>
                    <a:moveTo>
                      <a:pt x="46" y="5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5" y="20"/>
                      <a:pt x="4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1"/>
                      <a:pt x="3" y="2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5"/>
                      <a:pt x="4" y="56"/>
                      <a:pt x="6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6"/>
                      <a:pt x="46" y="55"/>
                      <a:pt x="4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0D62358A-1BC5-4FDC-9436-7216F4E6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3387" y="2708024"/>
                <a:ext cx="310690" cy="310690"/>
              </a:xfrm>
              <a:custGeom>
                <a:gdLst>
                  <a:gd fmla="*/ 0 w 66" name="T0"/>
                  <a:gd fmla="*/ 33 h 66" name="T1"/>
                  <a:gd fmla="*/ 66 w 66" name="T2"/>
                  <a:gd fmla="*/ 33 h 66" name="T3"/>
                  <a:gd fmla="*/ 50 w 66" name="T4"/>
                  <a:gd fmla="*/ 32 h 66" name="T5"/>
                  <a:gd fmla="*/ 63 w 66" name="T6"/>
                  <a:gd fmla="*/ 32 h 66" name="T7"/>
                  <a:gd fmla="*/ 48 w 66" name="T8"/>
                  <a:gd fmla="*/ 32 h 66" name="T9"/>
                  <a:gd fmla="*/ 34 w 66" name="T10"/>
                  <a:gd fmla="*/ 18 h 66" name="T11"/>
                  <a:gd fmla="*/ 48 w 66" name="T12"/>
                  <a:gd fmla="*/ 32 h 66" name="T13"/>
                  <a:gd fmla="*/ 34 w 66" name="T14"/>
                  <a:gd fmla="*/ 3 h 66" name="T15"/>
                  <a:gd fmla="*/ 34 w 66" name="T16"/>
                  <a:gd fmla="*/ 16 h 66" name="T17"/>
                  <a:gd fmla="*/ 20 w 66" name="T18"/>
                  <a:gd fmla="*/ 18 h 66" name="T19"/>
                  <a:gd fmla="*/ 32 w 66" name="T20"/>
                  <a:gd fmla="*/ 16 h 66" name="T21"/>
                  <a:gd fmla="*/ 32 w 66" name="T22"/>
                  <a:gd fmla="*/ 32 h 66" name="T23"/>
                  <a:gd fmla="*/ 19 w 66" name="T24"/>
                  <a:gd fmla="*/ 20 h 66" name="T25"/>
                  <a:gd fmla="*/ 16 w 66" name="T26"/>
                  <a:gd fmla="*/ 32 h 66" name="T27"/>
                  <a:gd fmla="*/ 17 w 66" name="T28"/>
                  <a:gd fmla="*/ 21 h 66" name="T29"/>
                  <a:gd fmla="*/ 16 w 66" name="T30"/>
                  <a:gd fmla="*/ 34 h 66" name="T31"/>
                  <a:gd fmla="*/ 3 w 66" name="T32"/>
                  <a:gd fmla="*/ 34 h 66" name="T33"/>
                  <a:gd fmla="*/ 18 w 66" name="T34"/>
                  <a:gd fmla="*/ 34 h 66" name="T35"/>
                  <a:gd fmla="*/ 32 w 66" name="T36"/>
                  <a:gd fmla="*/ 48 h 66" name="T37"/>
                  <a:gd fmla="*/ 18 w 66" name="T38"/>
                  <a:gd fmla="*/ 34 h 66" name="T39"/>
                  <a:gd fmla="*/ 32 w 66" name="T40"/>
                  <a:gd fmla="*/ 63 h 66" name="T41"/>
                  <a:gd fmla="*/ 32 w 66" name="T42"/>
                  <a:gd fmla="*/ 50 h 66" name="T43"/>
                  <a:gd fmla="*/ 46 w 66" name="T44"/>
                  <a:gd fmla="*/ 49 h 66" name="T45"/>
                  <a:gd fmla="*/ 34 w 66" name="T46"/>
                  <a:gd fmla="*/ 50 h 66" name="T47"/>
                  <a:gd fmla="*/ 34 w 66" name="T48"/>
                  <a:gd fmla="*/ 34 h 66" name="T49"/>
                  <a:gd fmla="*/ 46 w 66" name="T50"/>
                  <a:gd fmla="*/ 47 h 66" name="T51"/>
                  <a:gd fmla="*/ 50 w 66" name="T52"/>
                  <a:gd fmla="*/ 34 h 66" name="T53"/>
                  <a:gd fmla="*/ 48 w 66" name="T54"/>
                  <a:gd fmla="*/ 46 h 66" name="T55"/>
                  <a:gd fmla="*/ 48 w 66" name="T56"/>
                  <a:gd fmla="*/ 18 h 66" name="T57"/>
                  <a:gd fmla="*/ 62 w 66" name="T58"/>
                  <a:gd fmla="*/ 26 h 66" name="T59"/>
                  <a:gd fmla="*/ 18 w 66" name="T60"/>
                  <a:gd fmla="*/ 18 h 66" name="T61"/>
                  <a:gd fmla="*/ 26 w 66" name="T62"/>
                  <a:gd fmla="*/ 4 h 66" name="T63"/>
                  <a:gd fmla="*/ 18 w 66" name="T64"/>
                  <a:gd fmla="*/ 48 h 66" name="T65"/>
                  <a:gd fmla="*/ 4 w 66" name="T66"/>
                  <a:gd fmla="*/ 40 h 66" name="T67"/>
                  <a:gd fmla="*/ 48 w 66" name="T68"/>
                  <a:gd fmla="*/ 48 h 66" name="T69"/>
                  <a:gd fmla="*/ 40 w 66" name="T70"/>
                  <a:gd fmla="*/ 62 h 66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66" w="66"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lose/>
                    <a:moveTo>
                      <a:pt x="50" y="32"/>
                    </a:moveTo>
                    <a:cubicBezTo>
                      <a:pt x="50" y="28"/>
                      <a:pt x="49" y="24"/>
                      <a:pt x="48" y="21"/>
                    </a:cubicBezTo>
                    <a:cubicBezTo>
                      <a:pt x="56" y="23"/>
                      <a:pt x="62" y="27"/>
                      <a:pt x="63" y="32"/>
                    </a:cubicBezTo>
                    <a:lnTo>
                      <a:pt x="50" y="32"/>
                    </a:lnTo>
                    <a:close/>
                    <a:moveTo>
                      <a:pt x="48" y="32"/>
                    </a:move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18"/>
                      <a:pt x="42" y="19"/>
                      <a:pt x="46" y="20"/>
                    </a:cubicBezTo>
                    <a:cubicBezTo>
                      <a:pt x="47" y="24"/>
                      <a:pt x="48" y="28"/>
                      <a:pt x="48" y="32"/>
                    </a:cubicBezTo>
                    <a:close/>
                    <a:moveTo>
                      <a:pt x="34" y="16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9" y="4"/>
                      <a:pt x="43" y="10"/>
                      <a:pt x="46" y="18"/>
                    </a:cubicBezTo>
                    <a:cubicBezTo>
                      <a:pt x="42" y="17"/>
                      <a:pt x="38" y="16"/>
                      <a:pt x="34" y="16"/>
                    </a:cubicBezTo>
                    <a:close/>
                    <a:moveTo>
                      <a:pt x="32" y="16"/>
                    </a:moveTo>
                    <a:cubicBezTo>
                      <a:pt x="28" y="16"/>
                      <a:pt x="24" y="17"/>
                      <a:pt x="20" y="18"/>
                    </a:cubicBezTo>
                    <a:cubicBezTo>
                      <a:pt x="22" y="10"/>
                      <a:pt x="27" y="4"/>
                      <a:pt x="32" y="3"/>
                    </a:cubicBezTo>
                    <a:lnTo>
                      <a:pt x="32" y="16"/>
                    </a:lnTo>
                    <a:close/>
                    <a:moveTo>
                      <a:pt x="32" y="18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28"/>
                      <a:pt x="18" y="24"/>
                      <a:pt x="19" y="20"/>
                    </a:cubicBezTo>
                    <a:cubicBezTo>
                      <a:pt x="23" y="19"/>
                      <a:pt x="27" y="18"/>
                      <a:pt x="32" y="18"/>
                    </a:cubicBezTo>
                    <a:close/>
                    <a:moveTo>
                      <a:pt x="16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27"/>
                      <a:pt x="9" y="23"/>
                      <a:pt x="17" y="21"/>
                    </a:cubicBezTo>
                    <a:cubicBezTo>
                      <a:pt x="16" y="24"/>
                      <a:pt x="16" y="28"/>
                      <a:pt x="16" y="32"/>
                    </a:cubicBezTo>
                    <a:close/>
                    <a:moveTo>
                      <a:pt x="16" y="34"/>
                    </a:moveTo>
                    <a:cubicBezTo>
                      <a:pt x="16" y="38"/>
                      <a:pt x="16" y="42"/>
                      <a:pt x="17" y="46"/>
                    </a:cubicBezTo>
                    <a:cubicBezTo>
                      <a:pt x="9" y="44"/>
                      <a:pt x="4" y="39"/>
                      <a:pt x="3" y="34"/>
                    </a:cubicBezTo>
                    <a:lnTo>
                      <a:pt x="16" y="34"/>
                    </a:lnTo>
                    <a:close/>
                    <a:moveTo>
                      <a:pt x="18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7" y="48"/>
                      <a:pt x="23" y="48"/>
                      <a:pt x="19" y="47"/>
                    </a:cubicBezTo>
                    <a:cubicBezTo>
                      <a:pt x="18" y="43"/>
                      <a:pt x="18" y="39"/>
                      <a:pt x="18" y="34"/>
                    </a:cubicBezTo>
                    <a:close/>
                    <a:moveTo>
                      <a:pt x="32" y="50"/>
                    </a:moveTo>
                    <a:cubicBezTo>
                      <a:pt x="32" y="63"/>
                      <a:pt x="32" y="63"/>
                      <a:pt x="32" y="63"/>
                    </a:cubicBezTo>
                    <a:cubicBezTo>
                      <a:pt x="27" y="62"/>
                      <a:pt x="22" y="57"/>
                      <a:pt x="20" y="49"/>
                    </a:cubicBezTo>
                    <a:cubicBezTo>
                      <a:pt x="24" y="50"/>
                      <a:pt x="28" y="50"/>
                      <a:pt x="32" y="50"/>
                    </a:cubicBezTo>
                    <a:close/>
                    <a:moveTo>
                      <a:pt x="34" y="50"/>
                    </a:moveTo>
                    <a:cubicBezTo>
                      <a:pt x="38" y="50"/>
                      <a:pt x="42" y="50"/>
                      <a:pt x="46" y="49"/>
                    </a:cubicBezTo>
                    <a:cubicBezTo>
                      <a:pt x="43" y="57"/>
                      <a:pt x="39" y="62"/>
                      <a:pt x="34" y="63"/>
                    </a:cubicBezTo>
                    <a:lnTo>
                      <a:pt x="34" y="50"/>
                    </a:lnTo>
                    <a:close/>
                    <a:moveTo>
                      <a:pt x="34" y="48"/>
                    </a:moveTo>
                    <a:cubicBezTo>
                      <a:pt x="34" y="34"/>
                      <a:pt x="34" y="34"/>
                      <a:pt x="34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9"/>
                      <a:pt x="47" y="43"/>
                      <a:pt x="46" y="47"/>
                    </a:cubicBezTo>
                    <a:cubicBezTo>
                      <a:pt x="42" y="48"/>
                      <a:pt x="38" y="48"/>
                      <a:pt x="34" y="48"/>
                    </a:cubicBezTo>
                    <a:close/>
                    <a:moveTo>
                      <a:pt x="50" y="34"/>
                    </a:moveTo>
                    <a:cubicBezTo>
                      <a:pt x="63" y="34"/>
                      <a:pt x="63" y="34"/>
                      <a:pt x="63" y="34"/>
                    </a:cubicBezTo>
                    <a:cubicBezTo>
                      <a:pt x="62" y="39"/>
                      <a:pt x="56" y="44"/>
                      <a:pt x="48" y="46"/>
                    </a:cubicBezTo>
                    <a:cubicBezTo>
                      <a:pt x="49" y="42"/>
                      <a:pt x="50" y="38"/>
                      <a:pt x="50" y="34"/>
                    </a:cubicBezTo>
                    <a:close/>
                    <a:moveTo>
                      <a:pt x="48" y="18"/>
                    </a:moveTo>
                    <a:cubicBezTo>
                      <a:pt x="46" y="12"/>
                      <a:pt x="43" y="7"/>
                      <a:pt x="40" y="4"/>
                    </a:cubicBezTo>
                    <a:cubicBezTo>
                      <a:pt x="51" y="7"/>
                      <a:pt x="59" y="15"/>
                      <a:pt x="62" y="26"/>
                    </a:cubicBezTo>
                    <a:cubicBezTo>
                      <a:pt x="59" y="23"/>
                      <a:pt x="54" y="20"/>
                      <a:pt x="48" y="18"/>
                    </a:cubicBezTo>
                    <a:close/>
                    <a:moveTo>
                      <a:pt x="18" y="18"/>
                    </a:moveTo>
                    <a:cubicBezTo>
                      <a:pt x="12" y="20"/>
                      <a:pt x="7" y="23"/>
                      <a:pt x="4" y="26"/>
                    </a:cubicBezTo>
                    <a:cubicBezTo>
                      <a:pt x="6" y="15"/>
                      <a:pt x="15" y="7"/>
                      <a:pt x="26" y="4"/>
                    </a:cubicBezTo>
                    <a:cubicBezTo>
                      <a:pt x="22" y="7"/>
                      <a:pt x="19" y="12"/>
                      <a:pt x="18" y="18"/>
                    </a:cubicBezTo>
                    <a:close/>
                    <a:moveTo>
                      <a:pt x="18" y="48"/>
                    </a:moveTo>
                    <a:cubicBezTo>
                      <a:pt x="19" y="55"/>
                      <a:pt x="22" y="59"/>
                      <a:pt x="26" y="62"/>
                    </a:cubicBezTo>
                    <a:cubicBezTo>
                      <a:pt x="15" y="60"/>
                      <a:pt x="6" y="51"/>
                      <a:pt x="4" y="40"/>
                    </a:cubicBezTo>
                    <a:cubicBezTo>
                      <a:pt x="7" y="44"/>
                      <a:pt x="12" y="47"/>
                      <a:pt x="18" y="48"/>
                    </a:cubicBezTo>
                    <a:close/>
                    <a:moveTo>
                      <a:pt x="48" y="48"/>
                    </a:moveTo>
                    <a:cubicBezTo>
                      <a:pt x="54" y="47"/>
                      <a:pt x="59" y="44"/>
                      <a:pt x="62" y="40"/>
                    </a:cubicBezTo>
                    <a:cubicBezTo>
                      <a:pt x="59" y="51"/>
                      <a:pt x="51" y="60"/>
                      <a:pt x="40" y="62"/>
                    </a:cubicBezTo>
                    <a:cubicBezTo>
                      <a:pt x="43" y="59"/>
                      <a:pt x="46" y="55"/>
                      <a:pt x="4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E380E3DC-C3A1-42C1-B2DE-FF40449BB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0224" y="2078940"/>
                <a:ext cx="210345" cy="231919"/>
              </a:xfrm>
              <a:custGeom>
                <a:gdLst>
                  <a:gd fmla="*/ 33 w 66" name="T0"/>
                  <a:gd fmla="*/ 0 h 73" name="T1"/>
                  <a:gd fmla="*/ 26 w 66" name="T2"/>
                  <a:gd fmla="*/ 6 h 73" name="T3"/>
                  <a:gd fmla="*/ 39 w 66" name="T4"/>
                  <a:gd fmla="*/ 7 h 73" name="T5"/>
                  <a:gd fmla="*/ 28 w 66" name="T6"/>
                  <a:gd fmla="*/ 5 h 73" name="T7"/>
                  <a:gd fmla="*/ 33 w 66" name="T8"/>
                  <a:gd fmla="*/ 1 h 73" name="T9"/>
                  <a:gd fmla="*/ 28 w 66" name="T10"/>
                  <a:gd fmla="*/ 5 h 73" name="T11"/>
                  <a:gd fmla="*/ 50 w 66" name="T12"/>
                  <a:gd fmla="*/ 13 h 73" name="T13"/>
                  <a:gd fmla="*/ 55 w 66" name="T14"/>
                  <a:gd fmla="*/ 15 h 73" name="T15"/>
                  <a:gd fmla="*/ 54 w 66" name="T16"/>
                  <a:gd fmla="*/ 8 h 73" name="T17"/>
                  <a:gd fmla="*/ 45 w 66" name="T18"/>
                  <a:gd fmla="*/ 8 h 73" name="T19"/>
                  <a:gd fmla="*/ 49 w 66" name="T20"/>
                  <a:gd fmla="*/ 11 h 73" name="T21"/>
                  <a:gd fmla="*/ 33 w 66" name="T22"/>
                  <a:gd fmla="*/ 7 h 73" name="T23"/>
                  <a:gd fmla="*/ 17 w 66" name="T24"/>
                  <a:gd fmla="*/ 12 h 73" name="T25"/>
                  <a:gd fmla="*/ 21 w 66" name="T26"/>
                  <a:gd fmla="*/ 8 h 73" name="T27"/>
                  <a:gd fmla="*/ 14 w 66" name="T28"/>
                  <a:gd fmla="*/ 6 h 73" name="T29"/>
                  <a:gd fmla="*/ 10 w 66" name="T30"/>
                  <a:gd fmla="*/ 15 h 73" name="T31"/>
                  <a:gd fmla="*/ 15 w 66" name="T32"/>
                  <a:gd fmla="*/ 12 h 73" name="T33"/>
                  <a:gd fmla="*/ 15 w 66" name="T34"/>
                  <a:gd fmla="*/ 13 h 73" name="T35"/>
                  <a:gd fmla="*/ 0 w 66" name="T36"/>
                  <a:gd fmla="*/ 35 h 73" name="T37"/>
                  <a:gd fmla="*/ 4 w 66" name="T38"/>
                  <a:gd fmla="*/ 43 h 73" name="T39"/>
                  <a:gd fmla="*/ 14 w 66" name="T40"/>
                  <a:gd fmla="*/ 60 h 73" name="T41"/>
                  <a:gd fmla="*/ 11 w 66" name="T42"/>
                  <a:gd fmla="*/ 68 h 73" name="T43"/>
                  <a:gd fmla="*/ 12 w 66" name="T44"/>
                  <a:gd fmla="*/ 73 h 73" name="T45"/>
                  <a:gd fmla="*/ 15 w 66" name="T46"/>
                  <a:gd fmla="*/ 70 h 73" name="T47"/>
                  <a:gd fmla="*/ 20 w 66" name="T48"/>
                  <a:gd fmla="*/ 63 h 73" name="T49"/>
                  <a:gd fmla="*/ 46 w 66" name="T50"/>
                  <a:gd fmla="*/ 63 h 73" name="T51"/>
                  <a:gd fmla="*/ 52 w 66" name="T52"/>
                  <a:gd fmla="*/ 70 h 73" name="T53"/>
                  <a:gd fmla="*/ 57 w 66" name="T54"/>
                  <a:gd fmla="*/ 71 h 73" name="T55"/>
                  <a:gd fmla="*/ 56 w 66" name="T56"/>
                  <a:gd fmla="*/ 67 h 73" name="T57"/>
                  <a:gd fmla="*/ 62 w 66" name="T58"/>
                  <a:gd fmla="*/ 43 h 73" name="T59"/>
                  <a:gd fmla="*/ 66 w 66" name="T60"/>
                  <a:gd fmla="*/ 35 h 73" name="T61"/>
                  <a:gd fmla="*/ 2 w 66" name="T62"/>
                  <a:gd fmla="*/ 38 h 73" name="T63"/>
                  <a:gd fmla="*/ 3 w 66" name="T64"/>
                  <a:gd fmla="*/ 32 h 73" name="T65"/>
                  <a:gd fmla="*/ 3 w 66" name="T66"/>
                  <a:gd fmla="*/ 41 h 73" name="T67"/>
                  <a:gd fmla="*/ 47 w 66" name="T68"/>
                  <a:gd fmla="*/ 8 h 73" name="T69"/>
                  <a:gd fmla="*/ 53 w 66" name="T70"/>
                  <a:gd fmla="*/ 10 h 73" name="T71"/>
                  <a:gd fmla="*/ 47 w 66" name="T72"/>
                  <a:gd fmla="*/ 8 h 73" name="T73"/>
                  <a:gd fmla="*/ 12 w 66" name="T74"/>
                  <a:gd fmla="*/ 10 h 73" name="T75"/>
                  <a:gd fmla="*/ 17 w 66" name="T76"/>
                  <a:gd fmla="*/ 7 h 73" name="T77"/>
                  <a:gd fmla="*/ 11 w 66" name="T78"/>
                  <a:gd fmla="*/ 13 h 73" name="T79"/>
                  <a:gd fmla="*/ 12 w 66" name="T80"/>
                  <a:gd fmla="*/ 66 h 73" name="T81"/>
                  <a:gd fmla="*/ 17 w 66" name="T82"/>
                  <a:gd fmla="*/ 64 h 73" name="T83"/>
                  <a:gd fmla="*/ 53 w 66" name="T84"/>
                  <a:gd fmla="*/ 66 h 73" name="T85"/>
                  <a:gd fmla="*/ 48 w 66" name="T86"/>
                  <a:gd fmla="*/ 64 h 73" name="T87"/>
                  <a:gd fmla="*/ 53 w 66" name="T88"/>
                  <a:gd fmla="*/ 66 h 73" name="T89"/>
                  <a:gd fmla="*/ 6 w 66" name="T90"/>
                  <a:gd fmla="*/ 37 h 73" name="T91"/>
                  <a:gd fmla="*/ 60 w 66" name="T92"/>
                  <a:gd fmla="*/ 37 h 73" name="T93"/>
                  <a:gd fmla="*/ 64 w 66" name="T94"/>
                  <a:gd fmla="*/ 38 h 73" name="T95"/>
                  <a:gd fmla="*/ 62 w 66" name="T96"/>
                  <a:gd fmla="*/ 37 h 73" name="T97"/>
                  <a:gd fmla="*/ 64 w 66" name="T98"/>
                  <a:gd fmla="*/ 35 h 73" name="T99"/>
                  <a:gd fmla="*/ 33 w 66" name="T100"/>
                  <a:gd fmla="*/ 12 h 73" name="T101"/>
                  <a:gd fmla="*/ 33 w 66" name="T102"/>
                  <a:gd fmla="*/ 61 h 73" name="T103"/>
                  <a:gd fmla="*/ 33 w 66" name="T104"/>
                  <a:gd fmla="*/ 12 h 73" name="T105"/>
                  <a:gd fmla="*/ 10 w 66" name="T106"/>
                  <a:gd fmla="*/ 37 h 73" name="T107"/>
                  <a:gd fmla="*/ 56 w 66" name="T108"/>
                  <a:gd fmla="*/ 37 h 73" name="T109"/>
                  <a:gd fmla="*/ 36 w 66" name="T110"/>
                  <a:gd fmla="*/ 35 h 73" name="T111"/>
                  <a:gd fmla="*/ 49 w 66" name="T112"/>
                  <a:gd fmla="*/ 38 h 73" name="T113"/>
                  <a:gd fmla="*/ 32 w 66" name="T114"/>
                  <a:gd fmla="*/ 40 h 73" name="T115"/>
                  <a:gd fmla="*/ 31 w 66" name="T116"/>
                  <a:gd fmla="*/ 32 h 73" name="T117"/>
                  <a:gd fmla="*/ 34 w 66" name="T118"/>
                  <a:gd fmla="*/ 16 h 73" name="T119"/>
                  <a:gd fmla="*/ 36 w 66" name="T120"/>
                  <a:gd fmla="*/ 35 h 7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4E102B06-3FC1-4C04-8B17-5371926FD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2290" y="3398908"/>
                <a:ext cx="332018" cy="387354"/>
              </a:xfrm>
              <a:custGeom>
                <a:gdLst>
                  <a:gd fmla="*/ 18 w 58" name="T0"/>
                  <a:gd fmla="*/ 37 h 68" name="T1"/>
                  <a:gd fmla="*/ 17 w 58" name="T2"/>
                  <a:gd fmla="*/ 31 h 68" name="T3"/>
                  <a:gd fmla="*/ 40 w 58" name="T4"/>
                  <a:gd fmla="*/ 16 h 68" name="T5"/>
                  <a:gd fmla="*/ 17 w 58" name="T6"/>
                  <a:gd fmla="*/ 30 h 68" name="T7"/>
                  <a:gd fmla="*/ 44 w 58" name="T8"/>
                  <a:gd fmla="*/ 18 h 68" name="T9"/>
                  <a:gd fmla="*/ 17 w 58" name="T10"/>
                  <a:gd fmla="*/ 23 h 68" name="T11"/>
                  <a:gd fmla="*/ 30 w 58" name="T12"/>
                  <a:gd fmla="*/ 16 h 68" name="T13"/>
                  <a:gd fmla="*/ 14 w 58" name="T14"/>
                  <a:gd fmla="*/ 21 h 68" name="T15"/>
                  <a:gd fmla="*/ 34 w 58" name="T16"/>
                  <a:gd fmla="*/ 66 h 68" name="T17"/>
                  <a:gd fmla="*/ 28 w 58" name="T18"/>
                  <a:gd fmla="*/ 68 h 68" name="T19"/>
                  <a:gd fmla="*/ 20 w 58" name="T20"/>
                  <a:gd fmla="*/ 62 h 68" name="T21"/>
                  <a:gd fmla="*/ 23 w 58" name="T22"/>
                  <a:gd fmla="*/ 50 h 68" name="T23"/>
                  <a:gd fmla="*/ 17 w 58" name="T24"/>
                  <a:gd fmla="*/ 44 h 68" name="T25"/>
                  <a:gd fmla="*/ 40 w 58" name="T26"/>
                  <a:gd fmla="*/ 30 h 68" name="T27"/>
                  <a:gd fmla="*/ 25 w 58" name="T28"/>
                  <a:gd fmla="*/ 41 h 68" name="T29"/>
                  <a:gd fmla="*/ 29 w 58" name="T30"/>
                  <a:gd fmla="*/ 50 h 68" name="T31"/>
                  <a:gd fmla="*/ 40 w 58" name="T32"/>
                  <a:gd fmla="*/ 39 h 68" name="T33"/>
                  <a:gd fmla="*/ 35 w 58" name="T34"/>
                  <a:gd fmla="*/ 50 h 68" name="T35"/>
                  <a:gd fmla="*/ 34 w 58" name="T36"/>
                  <a:gd fmla="*/ 52 h 68" name="T37"/>
                  <a:gd fmla="*/ 33 w 58" name="T38"/>
                  <a:gd fmla="*/ 52 h 68" name="T39"/>
                  <a:gd fmla="*/ 28 w 58" name="T40"/>
                  <a:gd fmla="*/ 52 h 68" name="T41"/>
                  <a:gd fmla="*/ 22 w 58" name="T42"/>
                  <a:gd fmla="*/ 54 h 68" name="T43"/>
                  <a:gd fmla="*/ 25 w 58" name="T44"/>
                  <a:gd fmla="*/ 64 h 68" name="T45"/>
                  <a:gd fmla="*/ 36 w 58" name="T46"/>
                  <a:gd fmla="*/ 62 h 68" name="T47"/>
                  <a:gd fmla="*/ 39 w 58" name="T48"/>
                  <a:gd fmla="*/ 9 h 68" name="T49"/>
                  <a:gd fmla="*/ 41 w 58" name="T50"/>
                  <a:gd fmla="*/ 10 h 68" name="T51"/>
                  <a:gd fmla="*/ 42 w 58" name="T52"/>
                  <a:gd fmla="*/ 4 h 68" name="T53"/>
                  <a:gd fmla="*/ 15 w 58" name="T54"/>
                  <a:gd fmla="*/ 54 h 68" name="T55"/>
                  <a:gd fmla="*/ 19 w 58" name="T56"/>
                  <a:gd fmla="*/ 49 h 68" name="T57"/>
                  <a:gd fmla="*/ 48 w 58" name="T58"/>
                  <a:gd fmla="*/ 19 h 68" name="T59"/>
                  <a:gd fmla="*/ 54 w 58" name="T60"/>
                  <a:gd fmla="*/ 14 h 68" name="T61"/>
                  <a:gd fmla="*/ 47 w 58" name="T62"/>
                  <a:gd fmla="*/ 18 h 68" name="T63"/>
                  <a:gd fmla="*/ 4 w 58" name="T64"/>
                  <a:gd fmla="*/ 42 h 68" name="T65"/>
                  <a:gd fmla="*/ 5 w 58" name="T66"/>
                  <a:gd fmla="*/ 44 h 68" name="T67"/>
                  <a:gd fmla="*/ 9 w 58" name="T68"/>
                  <a:gd fmla="*/ 39 h 68" name="T69"/>
                  <a:gd fmla="*/ 50 w 58" name="T70"/>
                  <a:gd fmla="*/ 29 h 68" name="T71"/>
                  <a:gd fmla="*/ 58 w 58" name="T72"/>
                  <a:gd fmla="*/ 29 h 68" name="T73"/>
                  <a:gd fmla="*/ 7 w 58" name="T74"/>
                  <a:gd fmla="*/ 28 h 68" name="T75"/>
                  <a:gd fmla="*/ 1 w 58" name="T76"/>
                  <a:gd fmla="*/ 30 h 68" name="T77"/>
                  <a:gd fmla="*/ 49 w 58" name="T78"/>
                  <a:gd fmla="*/ 39 h 68" name="T79"/>
                  <a:gd fmla="*/ 53 w 58" name="T80"/>
                  <a:gd fmla="*/ 44 h 68" name="T81"/>
                  <a:gd fmla="*/ 54 w 58" name="T82"/>
                  <a:gd fmla="*/ 42 h 68" name="T83"/>
                  <a:gd fmla="*/ 4 w 58" name="T84"/>
                  <a:gd fmla="*/ 14 h 68" name="T85"/>
                  <a:gd fmla="*/ 10 w 58" name="T86"/>
                  <a:gd fmla="*/ 19 h 68" name="T87"/>
                  <a:gd fmla="*/ 5 w 58" name="T88"/>
                  <a:gd fmla="*/ 14 h 68" name="T89"/>
                  <a:gd fmla="*/ 39 w 58" name="T90"/>
                  <a:gd fmla="*/ 49 h 68" name="T91"/>
                  <a:gd fmla="*/ 44 w 58" name="T92"/>
                  <a:gd fmla="*/ 54 h 68" name="T93"/>
                  <a:gd fmla="*/ 17 w 58" name="T94"/>
                  <a:gd fmla="*/ 10 h 68" name="T95"/>
                  <a:gd fmla="*/ 19 w 58" name="T96"/>
                  <a:gd fmla="*/ 9 h 68" name="T97"/>
                  <a:gd fmla="*/ 14 w 58" name="T98"/>
                  <a:gd fmla="*/ 5 h 68" name="T99"/>
                  <a:gd fmla="*/ 30 w 58" name="T100"/>
                  <a:gd fmla="*/ 7 h 68" name="T101"/>
                  <a:gd fmla="*/ 28 w 58" name="T102"/>
                  <a:gd fmla="*/ 1 h 68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68" w="57">
                    <a:moveTo>
                      <a:pt x="44" y="25"/>
                    </a:moveTo>
                    <a:cubicBezTo>
                      <a:pt x="44" y="26"/>
                      <a:pt x="42" y="28"/>
                      <a:pt x="41" y="2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7" y="37"/>
                      <a:pt x="17" y="37"/>
                    </a:cubicBezTo>
                    <a:cubicBezTo>
                      <a:pt x="15" y="37"/>
                      <a:pt x="14" y="36"/>
                      <a:pt x="14" y="35"/>
                    </a:cubicBezTo>
                    <a:cubicBezTo>
                      <a:pt x="14" y="33"/>
                      <a:pt x="16" y="32"/>
                      <a:pt x="17" y="31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2" y="22"/>
                      <a:pt x="44" y="23"/>
                      <a:pt x="44" y="25"/>
                    </a:cubicBezTo>
                    <a:close/>
                    <a:moveTo>
                      <a:pt x="40" y="16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4" y="26"/>
                      <a:pt x="14" y="28"/>
                    </a:cubicBezTo>
                    <a:cubicBezTo>
                      <a:pt x="14" y="29"/>
                      <a:pt x="15" y="30"/>
                      <a:pt x="17" y="30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4" y="19"/>
                      <a:pt x="44" y="18"/>
                    </a:cubicBezTo>
                    <a:cubicBezTo>
                      <a:pt x="44" y="16"/>
                      <a:pt x="42" y="15"/>
                      <a:pt x="40" y="16"/>
                    </a:cubicBezTo>
                    <a:close/>
                    <a:moveTo>
                      <a:pt x="14" y="21"/>
                    </a:moveTo>
                    <a:cubicBezTo>
                      <a:pt x="14" y="22"/>
                      <a:pt x="15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9"/>
                      <a:pt x="30" y="17"/>
                      <a:pt x="30" y="16"/>
                    </a:cubicBezTo>
                    <a:cubicBezTo>
                      <a:pt x="30" y="14"/>
                      <a:pt x="28" y="13"/>
                      <a:pt x="26" y="1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4" y="19"/>
                      <a:pt x="14" y="21"/>
                    </a:cubicBezTo>
                    <a:close/>
                    <a:moveTo>
                      <a:pt x="38" y="54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4"/>
                      <a:pt x="36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2" y="68"/>
                      <a:pt x="30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6" y="68"/>
                      <a:pt x="25" y="67"/>
                      <a:pt x="25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2" y="66"/>
                      <a:pt x="20" y="64"/>
                      <a:pt x="20" y="62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2"/>
                      <a:pt x="22" y="51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47"/>
                      <a:pt x="21" y="44"/>
                      <a:pt x="20" y="43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5" y="44"/>
                      <a:pt x="14" y="43"/>
                      <a:pt x="14" y="42"/>
                    </a:cubicBezTo>
                    <a:cubicBezTo>
                      <a:pt x="14" y="40"/>
                      <a:pt x="16" y="39"/>
                      <a:pt x="17" y="3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29"/>
                      <a:pt x="44" y="30"/>
                      <a:pt x="44" y="32"/>
                    </a:cubicBezTo>
                    <a:cubicBezTo>
                      <a:pt x="44" y="33"/>
                      <a:pt x="42" y="35"/>
                      <a:pt x="41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3"/>
                      <a:pt x="29" y="46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3"/>
                      <a:pt x="36" y="38"/>
                      <a:pt x="37" y="38"/>
                    </a:cubicBezTo>
                    <a:cubicBezTo>
                      <a:pt x="38" y="37"/>
                      <a:pt x="39" y="38"/>
                      <a:pt x="40" y="39"/>
                    </a:cubicBezTo>
                    <a:cubicBezTo>
                      <a:pt x="41" y="40"/>
                      <a:pt x="41" y="42"/>
                      <a:pt x="39" y="43"/>
                    </a:cubicBezTo>
                    <a:cubicBezTo>
                      <a:pt x="39" y="43"/>
                      <a:pt x="35" y="46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1"/>
                      <a:pt x="38" y="52"/>
                      <a:pt x="38" y="54"/>
                    </a:cubicBezTo>
                    <a:close/>
                    <a:moveTo>
                      <a:pt x="36" y="54"/>
                    </a:move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3"/>
                      <a:pt x="22" y="54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3"/>
                      <a:pt x="23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5" y="64"/>
                      <a:pt x="36" y="63"/>
                      <a:pt x="36" y="62"/>
                    </a:cubicBezTo>
                    <a:lnTo>
                      <a:pt x="36" y="54"/>
                    </a:lnTo>
                    <a:close/>
                    <a:moveTo>
                      <a:pt x="42" y="4"/>
                    </a:moveTo>
                    <a:cubicBezTo>
                      <a:pt x="39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3" y="4"/>
                      <a:pt x="42" y="4"/>
                      <a:pt x="42" y="4"/>
                    </a:cubicBezTo>
                    <a:close/>
                    <a:moveTo>
                      <a:pt x="17" y="48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7"/>
                      <a:pt x="18" y="47"/>
                    </a:cubicBezTo>
                    <a:cubicBezTo>
                      <a:pt x="18" y="47"/>
                      <a:pt x="17" y="47"/>
                      <a:pt x="17" y="48"/>
                    </a:cubicBezTo>
                    <a:close/>
                    <a:moveTo>
                      <a:pt x="48" y="19"/>
                    </a:moveTo>
                    <a:cubicBezTo>
                      <a:pt x="48" y="19"/>
                      <a:pt x="48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4"/>
                    </a:cubicBezTo>
                    <a:cubicBezTo>
                      <a:pt x="54" y="14"/>
                      <a:pt x="53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7" y="18"/>
                    </a:cubicBezTo>
                    <a:cubicBezTo>
                      <a:pt x="47" y="19"/>
                      <a:pt x="48" y="19"/>
                      <a:pt x="48" y="19"/>
                    </a:cubicBezTo>
                    <a:close/>
                    <a:moveTo>
                      <a:pt x="9" y="39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4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9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7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7" y="40"/>
                    </a:cubicBezTo>
                    <a:cubicBezTo>
                      <a:pt x="47" y="40"/>
                      <a:pt x="47" y="41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4" y="43"/>
                      <a:pt x="54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5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0" y="17"/>
                    </a:cubicBezTo>
                    <a:lnTo>
                      <a:pt x="5" y="14"/>
                    </a:lnTo>
                    <a:close/>
                    <a:moveTo>
                      <a:pt x="41" y="48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9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8"/>
                    </a:lnTo>
                    <a:close/>
                    <a:moveTo>
                      <a:pt x="17" y="10"/>
                    </a:move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8"/>
                      <a:pt x="29" y="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C846AE50-EF60-435B-B1AF-15A7C787B6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2590" y="3548096"/>
                <a:ext cx="218436" cy="214390"/>
              </a:xfrm>
              <a:custGeom>
                <a:gdLst>
                  <a:gd fmla="*/ 12 w 68" name="T0"/>
                  <a:gd fmla="*/ 0 h 67" name="T1"/>
                  <a:gd fmla="*/ 0 w 68" name="T2"/>
                  <a:gd fmla="*/ 56 h 67" name="T3"/>
                  <a:gd fmla="*/ 57 w 68" name="T4"/>
                  <a:gd fmla="*/ 67 h 67" name="T5"/>
                  <a:gd fmla="*/ 68 w 68" name="T6"/>
                  <a:gd fmla="*/ 11 h 67" name="T7"/>
                  <a:gd fmla="*/ 65 w 68" name="T8"/>
                  <a:gd fmla="*/ 11 h 67" name="T9"/>
                  <a:gd fmla="*/ 57 w 68" name="T10"/>
                  <a:gd fmla="*/ 64 h 67" name="T11"/>
                  <a:gd fmla="*/ 3 w 68" name="T12"/>
                  <a:gd fmla="*/ 56 h 67" name="T13"/>
                  <a:gd fmla="*/ 12 w 68" name="T14"/>
                  <a:gd fmla="*/ 3 h 67" name="T15"/>
                  <a:gd fmla="*/ 65 w 68" name="T16"/>
                  <a:gd fmla="*/ 11 h 67" name="T17"/>
                  <a:gd fmla="*/ 12 w 68" name="T18"/>
                  <a:gd fmla="*/ 5 h 67" name="T19"/>
                  <a:gd fmla="*/ 6 w 68" name="T20"/>
                  <a:gd fmla="*/ 56 h 67" name="T21"/>
                  <a:gd fmla="*/ 56 w 68" name="T22"/>
                  <a:gd fmla="*/ 62 h 67" name="T23"/>
                  <a:gd fmla="*/ 63 w 68" name="T24"/>
                  <a:gd fmla="*/ 12 h 67" name="T25"/>
                  <a:gd fmla="*/ 61 w 68" name="T26"/>
                  <a:gd fmla="*/ 12 h 67" name="T27"/>
                  <a:gd fmla="*/ 35 w 68" name="T28"/>
                  <a:gd fmla="*/ 33 h 67" name="T29"/>
                  <a:gd fmla="*/ 56 w 68" name="T30"/>
                  <a:gd fmla="*/ 7 h 67" name="T31"/>
                  <a:gd fmla="*/ 12 w 68" name="T32"/>
                  <a:gd fmla="*/ 7 h 67" name="T33"/>
                  <a:gd fmla="*/ 33 w 68" name="T34"/>
                  <a:gd fmla="*/ 33 h 67" name="T35"/>
                  <a:gd fmla="*/ 8 w 68" name="T36"/>
                  <a:gd fmla="*/ 12 h 67" name="T37"/>
                  <a:gd fmla="*/ 8 w 68" name="T38"/>
                  <a:gd fmla="*/ 56 h 67" name="T39"/>
                  <a:gd fmla="*/ 33 w 68" name="T40"/>
                  <a:gd fmla="*/ 35 h 67" name="T41"/>
                  <a:gd fmla="*/ 12 w 68" name="T42"/>
                  <a:gd fmla="*/ 60 h 67" name="T43"/>
                  <a:gd fmla="*/ 56 w 68" name="T44"/>
                  <a:gd fmla="*/ 60 h 67" name="T45"/>
                  <a:gd fmla="*/ 35 w 68" name="T46"/>
                  <a:gd fmla="*/ 35 h 67" name="T47"/>
                  <a:gd fmla="*/ 61 w 68" name="T48"/>
                  <a:gd fmla="*/ 56 h 67" name="T49"/>
                  <a:gd fmla="*/ 12 w 68" name="T50"/>
                  <a:gd fmla="*/ 20 h 67" name="T51"/>
                  <a:gd fmla="*/ 19 w 68" name="T52"/>
                  <a:gd fmla="*/ 19 h 67" name="T53"/>
                  <a:gd fmla="*/ 20 w 68" name="T54"/>
                  <a:gd fmla="*/ 12 h 67" name="T55"/>
                  <a:gd fmla="*/ 21 w 68" name="T56"/>
                  <a:gd fmla="*/ 19 h 67" name="T57"/>
                  <a:gd fmla="*/ 29 w 68" name="T58"/>
                  <a:gd fmla="*/ 20 h 67" name="T59"/>
                  <a:gd fmla="*/ 21 w 68" name="T60"/>
                  <a:gd fmla="*/ 21 h 67" name="T61"/>
                  <a:gd fmla="*/ 20 w 68" name="T62"/>
                  <a:gd fmla="*/ 28 h 67" name="T63"/>
                  <a:gd fmla="*/ 19 w 68" name="T64"/>
                  <a:gd fmla="*/ 21 h 67" name="T65"/>
                  <a:gd fmla="*/ 12 w 68" name="T66"/>
                  <a:gd fmla="*/ 20 h 67" name="T67"/>
                  <a:gd fmla="*/ 26 w 68" name="T68"/>
                  <a:gd fmla="*/ 53 h 67" name="T69"/>
                  <a:gd fmla="*/ 25 w 68" name="T70"/>
                  <a:gd fmla="*/ 53 h 67" name="T71"/>
                  <a:gd fmla="*/ 16 w 68" name="T72"/>
                  <a:gd fmla="*/ 53 h 67" name="T73"/>
                  <a:gd fmla="*/ 15 w 68" name="T74"/>
                  <a:gd fmla="*/ 53 h 67" name="T75"/>
                  <a:gd fmla="*/ 19 w 68" name="T76"/>
                  <a:gd fmla="*/ 47 h 67" name="T77"/>
                  <a:gd fmla="*/ 15 w 68" name="T78"/>
                  <a:gd fmla="*/ 42 h 67" name="T79"/>
                  <a:gd fmla="*/ 20 w 68" name="T80"/>
                  <a:gd fmla="*/ 46 h 67" name="T81"/>
                  <a:gd fmla="*/ 26 w 68" name="T82"/>
                  <a:gd fmla="*/ 42 h 67" name="T83"/>
                  <a:gd fmla="*/ 22 w 68" name="T84"/>
                  <a:gd fmla="*/ 47 h 67" name="T85"/>
                  <a:gd fmla="*/ 40 w 68" name="T86"/>
                  <a:gd fmla="*/ 19 h 67" name="T87"/>
                  <a:gd fmla="*/ 56 w 68" name="T88"/>
                  <a:gd fmla="*/ 18 h 67" name="T89"/>
                  <a:gd fmla="*/ 56 w 68" name="T90"/>
                  <a:gd fmla="*/ 20 h 67" name="T91"/>
                  <a:gd fmla="*/ 40 w 68" name="T92"/>
                  <a:gd fmla="*/ 19 h 67" name="T93"/>
                  <a:gd fmla="*/ 55 w 68" name="T94"/>
                  <a:gd fmla="*/ 45 h 67" name="T95"/>
                  <a:gd fmla="*/ 40 w 68" name="T96"/>
                  <a:gd fmla="*/ 44 h 67" name="T97"/>
                  <a:gd fmla="*/ 55 w 68" name="T98"/>
                  <a:gd fmla="*/ 43 h 67" name="T99"/>
                  <a:gd fmla="*/ 56 w 68" name="T100"/>
                  <a:gd fmla="*/ 50 h 67" name="T101"/>
                  <a:gd fmla="*/ 41 w 68" name="T102"/>
                  <a:gd fmla="*/ 51 h 67" name="T103"/>
                  <a:gd fmla="*/ 41 w 68" name="T104"/>
                  <a:gd fmla="*/ 49 h 67" name="T105"/>
                  <a:gd fmla="*/ 56 w 68" name="T106"/>
                  <a:gd fmla="*/ 50 h 6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7" w="68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CCFF63A7-A480-400C-B23A-7641470E90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0755" y="1437005"/>
                <a:ext cx="499264" cy="422907"/>
              </a:xfrm>
              <a:custGeom>
                <a:gdLst>
                  <a:gd fmla="*/ 70 w 72" name="T0"/>
                  <a:gd fmla="*/ 16 h 61" name="T1"/>
                  <a:gd fmla="*/ 56 w 72" name="T2"/>
                  <a:gd fmla="*/ 18 h 61" name="T3"/>
                  <a:gd fmla="*/ 43 w 72" name="T4"/>
                  <a:gd fmla="*/ 46 h 61" name="T5"/>
                  <a:gd fmla="*/ 12 w 72" name="T6"/>
                  <a:gd fmla="*/ 46 h 61" name="T7"/>
                  <a:gd fmla="*/ 13 w 72" name="T8"/>
                  <a:gd fmla="*/ 49 h 61" name="T9"/>
                  <a:gd fmla="*/ 48 w 72" name="T10"/>
                  <a:gd fmla="*/ 51 h 61" name="T11"/>
                  <a:gd fmla="*/ 13 w 72" name="T12"/>
                  <a:gd fmla="*/ 52 h 61" name="T13"/>
                  <a:gd fmla="*/ 9 w 72" name="T14"/>
                  <a:gd fmla="*/ 45 h 61" name="T15"/>
                  <a:gd fmla="*/ 7 w 72" name="T16"/>
                  <a:gd fmla="*/ 42 h 61" name="T17"/>
                  <a:gd fmla="*/ 1 w 72" name="T18"/>
                  <a:gd fmla="*/ 23 h 61" name="T19"/>
                  <a:gd fmla="*/ 10 w 72" name="T20"/>
                  <a:gd fmla="*/ 41 h 61" name="T21"/>
                  <a:gd fmla="*/ 43 w 72" name="T22"/>
                  <a:gd fmla="*/ 43 h 61" name="T23"/>
                  <a:gd fmla="*/ 54 w 72" name="T24"/>
                  <a:gd fmla="*/ 17 h 61" name="T25"/>
                  <a:gd fmla="*/ 70 w 72" name="T26"/>
                  <a:gd fmla="*/ 13 h 61" name="T27"/>
                  <a:gd fmla="*/ 18 w 72" name="T28"/>
                  <a:gd fmla="*/ 57 h 61" name="T29"/>
                  <a:gd fmla="*/ 11 w 72" name="T30"/>
                  <a:gd fmla="*/ 57 h 61" name="T31"/>
                  <a:gd fmla="*/ 18 w 72" name="T32"/>
                  <a:gd fmla="*/ 57 h 61" name="T33"/>
                  <a:gd fmla="*/ 14 w 72" name="T34"/>
                  <a:gd fmla="*/ 55 h 61" name="T35"/>
                  <a:gd fmla="*/ 14 w 72" name="T36"/>
                  <a:gd fmla="*/ 59 h 61" name="T37"/>
                  <a:gd fmla="*/ 45 w 72" name="T38"/>
                  <a:gd fmla="*/ 57 h 61" name="T39"/>
                  <a:gd fmla="*/ 38 w 72" name="T40"/>
                  <a:gd fmla="*/ 57 h 61" name="T41"/>
                  <a:gd fmla="*/ 45 w 72" name="T42"/>
                  <a:gd fmla="*/ 57 h 61" name="T43"/>
                  <a:gd fmla="*/ 41 w 72" name="T44"/>
                  <a:gd fmla="*/ 55 h 61" name="T45"/>
                  <a:gd fmla="*/ 41 w 72" name="T46"/>
                  <a:gd fmla="*/ 59 h 61" name="T47"/>
                  <a:gd fmla="*/ 12 w 72" name="T48"/>
                  <a:gd fmla="*/ 37 h 61" name="T49"/>
                  <a:gd fmla="*/ 45 w 72" name="T50"/>
                  <a:gd fmla="*/ 36 h 61" name="T51"/>
                  <a:gd fmla="*/ 12 w 72" name="T52"/>
                  <a:gd fmla="*/ 35 h 61" name="T53"/>
                  <a:gd fmla="*/ 12 w 72" name="T54"/>
                  <a:gd fmla="*/ 37 h 61" name="T55"/>
                  <a:gd fmla="*/ 12 w 72" name="T56"/>
                  <a:gd fmla="*/ 40 h 61" name="T57"/>
                  <a:gd fmla="*/ 43 w 72" name="T58"/>
                  <a:gd fmla="*/ 41 h 61" name="T59"/>
                  <a:gd fmla="*/ 43 w 72" name="T60"/>
                  <a:gd fmla="*/ 39 h 61" name="T61"/>
                  <a:gd fmla="*/ 37 w 72" name="T62"/>
                  <a:gd fmla="*/ 31 h 61" name="T63"/>
                  <a:gd fmla="*/ 44 w 72" name="T64"/>
                  <a:gd fmla="*/ 30 h 61" name="T65"/>
                  <a:gd fmla="*/ 43 w 72" name="T66"/>
                  <a:gd fmla="*/ 0 h 61" name="T67"/>
                  <a:gd fmla="*/ 36 w 72" name="T68"/>
                  <a:gd fmla="*/ 0 h 61" name="T69"/>
                  <a:gd fmla="*/ 37 w 72" name="T70"/>
                  <a:gd fmla="*/ 31 h 61" name="T71"/>
                  <a:gd fmla="*/ 31 w 72" name="T72"/>
                  <a:gd fmla="*/ 31 h 61" name="T73"/>
                  <a:gd fmla="*/ 32 w 72" name="T74"/>
                  <a:gd fmla="*/ 8 h 61" name="T75"/>
                  <a:gd fmla="*/ 25 w 72" name="T76"/>
                  <a:gd fmla="*/ 8 h 61" name="T77"/>
                  <a:gd fmla="*/ 24 w 72" name="T78"/>
                  <a:gd fmla="*/ 30 h 61" name="T79"/>
                  <a:gd fmla="*/ 13 w 72" name="T80"/>
                  <a:gd fmla="*/ 31 h 61" name="T81"/>
                  <a:gd fmla="*/ 20 w 72" name="T82"/>
                  <a:gd fmla="*/ 30 h 61" name="T83"/>
                  <a:gd fmla="*/ 20 w 72" name="T84"/>
                  <a:gd fmla="*/ 16 h 61" name="T85"/>
                  <a:gd fmla="*/ 13 w 72" name="T86"/>
                  <a:gd fmla="*/ 16 h 61" name="T87"/>
                  <a:gd fmla="*/ 13 w 72" name="T88"/>
                  <a:gd fmla="*/ 31 h 6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1" w="72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43714E68-E7DA-4244-9858-61C3D85FC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0746" y="1930749"/>
                <a:ext cx="292609" cy="338210"/>
              </a:xfrm>
              <a:custGeom>
                <a:gdLst>
                  <a:gd fmla="*/ 54 w 62" name="T0"/>
                  <a:gd fmla="*/ 0 h 72" name="T1"/>
                  <a:gd fmla="*/ 8 w 62" name="T2"/>
                  <a:gd fmla="*/ 0 h 72" name="T3"/>
                  <a:gd fmla="*/ 0 w 62" name="T4"/>
                  <a:gd fmla="*/ 8 h 72" name="T5"/>
                  <a:gd fmla="*/ 0 w 62" name="T6"/>
                  <a:gd fmla="*/ 64 h 72" name="T7"/>
                  <a:gd fmla="*/ 8 w 62" name="T8"/>
                  <a:gd fmla="*/ 72 h 72" name="T9"/>
                  <a:gd fmla="*/ 54 w 62" name="T10"/>
                  <a:gd fmla="*/ 72 h 72" name="T11"/>
                  <a:gd fmla="*/ 62 w 62" name="T12"/>
                  <a:gd fmla="*/ 64 h 72" name="T13"/>
                  <a:gd fmla="*/ 62 w 62" name="T14"/>
                  <a:gd fmla="*/ 8 h 72" name="T15"/>
                  <a:gd fmla="*/ 54 w 62" name="T16"/>
                  <a:gd fmla="*/ 0 h 72" name="T17"/>
                  <a:gd fmla="*/ 8 w 62" name="T18"/>
                  <a:gd fmla="*/ 3 h 72" name="T19"/>
                  <a:gd fmla="*/ 54 w 62" name="T20"/>
                  <a:gd fmla="*/ 3 h 72" name="T21"/>
                  <a:gd fmla="*/ 59 w 62" name="T22"/>
                  <a:gd fmla="*/ 8 h 72" name="T23"/>
                  <a:gd fmla="*/ 59 w 62" name="T24"/>
                  <a:gd fmla="*/ 64 h 72" name="T25"/>
                  <a:gd fmla="*/ 54 w 62" name="T26"/>
                  <a:gd fmla="*/ 69 h 72" name="T27"/>
                  <a:gd fmla="*/ 8 w 62" name="T28"/>
                  <a:gd fmla="*/ 69 h 72" name="T29"/>
                  <a:gd fmla="*/ 3 w 62" name="T30"/>
                  <a:gd fmla="*/ 64 h 72" name="T31"/>
                  <a:gd fmla="*/ 3 w 62" name="T32"/>
                  <a:gd fmla="*/ 8 h 72" name="T33"/>
                  <a:gd fmla="*/ 8 w 62" name="T34"/>
                  <a:gd fmla="*/ 3 h 72" name="T35"/>
                  <a:gd fmla="*/ 7 w 62" name="T36"/>
                  <a:gd fmla="*/ 62 h 72" name="T37"/>
                  <a:gd fmla="*/ 55 w 62" name="T38"/>
                  <a:gd fmla="*/ 62 h 72" name="T39"/>
                  <a:gd fmla="*/ 56 w 62" name="T40"/>
                  <a:gd fmla="*/ 61 h 72" name="T41"/>
                  <a:gd fmla="*/ 56 w 62" name="T42"/>
                  <a:gd fmla="*/ 7 h 72" name="T43"/>
                  <a:gd fmla="*/ 55 w 62" name="T44"/>
                  <a:gd fmla="*/ 6 h 72" name="T45"/>
                  <a:gd fmla="*/ 7 w 62" name="T46"/>
                  <a:gd fmla="*/ 6 h 72" name="T47"/>
                  <a:gd fmla="*/ 6 w 62" name="T48"/>
                  <a:gd fmla="*/ 7 h 72" name="T49"/>
                  <a:gd fmla="*/ 6 w 62" name="T50"/>
                  <a:gd fmla="*/ 61 h 72" name="T51"/>
                  <a:gd fmla="*/ 7 w 62" name="T52"/>
                  <a:gd fmla="*/ 62 h 72" name="T53"/>
                  <a:gd fmla="*/ 8 w 62" name="T54"/>
                  <a:gd fmla="*/ 8 h 72" name="T55"/>
                  <a:gd fmla="*/ 54 w 62" name="T56"/>
                  <a:gd fmla="*/ 8 h 72" name="T57"/>
                  <a:gd fmla="*/ 54 w 62" name="T58"/>
                  <a:gd fmla="*/ 60 h 72" name="T59"/>
                  <a:gd fmla="*/ 8 w 62" name="T60"/>
                  <a:gd fmla="*/ 60 h 72" name="T61"/>
                  <a:gd fmla="*/ 8 w 62" name="T62"/>
                  <a:gd fmla="*/ 8 h 72" name="T63"/>
                  <a:gd fmla="*/ 33 w 62" name="T64"/>
                  <a:gd fmla="*/ 66 h 72" name="T65"/>
                  <a:gd fmla="*/ 31 w 62" name="T66"/>
                  <a:gd fmla="*/ 68 h 72" name="T67"/>
                  <a:gd fmla="*/ 29 w 62" name="T68"/>
                  <a:gd fmla="*/ 66 h 72" name="T69"/>
                  <a:gd fmla="*/ 31 w 62" name="T70"/>
                  <a:gd fmla="*/ 64 h 72" name="T71"/>
                  <a:gd fmla="*/ 33 w 62" name="T72"/>
                  <a:gd fmla="*/ 66 h 7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72" w="6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0" name="Freeform 52">
                <a:extLst>
                  <a:ext uri="{FF2B5EF4-FFF2-40B4-BE49-F238E27FC236}">
                    <a16:creationId xmlns:a16="http://schemas.microsoft.com/office/drawing/2014/main" id="{673DFD51-5BA1-4C24-8E99-E9AB8CBF7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0523" y="3450281"/>
                <a:ext cx="306095" cy="287984"/>
              </a:xfrm>
              <a:custGeom>
                <a:gdLst>
                  <a:gd fmla="*/ 23 w 68" name="T0"/>
                  <a:gd fmla="*/ 5 h 67" name="T1"/>
                  <a:gd fmla="*/ 7 w 68" name="T2"/>
                  <a:gd fmla="*/ 11 h 67" name="T3"/>
                  <a:gd fmla="*/ 7 w 68" name="T4"/>
                  <a:gd fmla="*/ 67 h 67" name="T5"/>
                  <a:gd fmla="*/ 38 w 68" name="T6"/>
                  <a:gd fmla="*/ 62 h 67" name="T7"/>
                  <a:gd fmla="*/ 49 w 68" name="T8"/>
                  <a:gd fmla="*/ 56 h 67" name="T9"/>
                  <a:gd fmla="*/ 64 w 68" name="T10"/>
                  <a:gd fmla="*/ 47 h 67" name="T11"/>
                  <a:gd fmla="*/ 60 w 68" name="T12"/>
                  <a:gd fmla="*/ 0 h 67" name="T13"/>
                  <a:gd fmla="*/ 52 w 68" name="T14"/>
                  <a:gd fmla="*/ 51 h 67" name="T15"/>
                  <a:gd fmla="*/ 59 w 68" name="T16"/>
                  <a:gd fmla="*/ 44 h 67" name="T17"/>
                  <a:gd fmla="*/ 56 w 68" name="T18"/>
                  <a:gd fmla="*/ 41 h 67" name="T19"/>
                  <a:gd fmla="*/ 56 w 68" name="T20"/>
                  <a:gd fmla="*/ 51 h 67" name="T21"/>
                  <a:gd fmla="*/ 50 w 68" name="T22"/>
                  <a:gd fmla="*/ 43 h 67" name="T23"/>
                  <a:gd fmla="*/ 33 w 68" name="T24"/>
                  <a:gd fmla="*/ 45 h 67" name="T25"/>
                  <a:gd fmla="*/ 48 w 68" name="T26"/>
                  <a:gd fmla="*/ 53 h 67" name="T27"/>
                  <a:gd fmla="*/ 26 w 68" name="T28"/>
                  <a:gd fmla="*/ 7 h 67" name="T29"/>
                  <a:gd fmla="*/ 65 w 68" name="T30"/>
                  <a:gd fmla="*/ 7 h 67" name="T31"/>
                  <a:gd fmla="*/ 56 w 68" name="T32"/>
                  <a:gd fmla="*/ 39 h 67" name="T33"/>
                  <a:gd fmla="*/ 9 w 68" name="T34"/>
                  <a:gd fmla="*/ 23 h 67" name="T35"/>
                  <a:gd fmla="*/ 12 w 68" name="T36"/>
                  <a:gd fmla="*/ 30 h 67" name="T37"/>
                  <a:gd fmla="*/ 10 w 68" name="T38"/>
                  <a:gd fmla="*/ 32 h 67" name="T39"/>
                  <a:gd fmla="*/ 10 w 68" name="T40"/>
                  <a:gd fmla="*/ 38 h 67" name="T41"/>
                  <a:gd fmla="*/ 12 w 68" name="T42"/>
                  <a:gd fmla="*/ 40 h 67" name="T43"/>
                  <a:gd fmla="*/ 9 w 68" name="T44"/>
                  <a:gd fmla="*/ 47 h 67" name="T45"/>
                  <a:gd fmla="*/ 12 w 68" name="T46"/>
                  <a:gd fmla="*/ 54 h 67" name="T47"/>
                  <a:gd fmla="*/ 9 w 68" name="T48"/>
                  <a:gd fmla="*/ 55 h 67" name="T49"/>
                  <a:gd fmla="*/ 19 w 68" name="T50"/>
                  <a:gd fmla="*/ 61 h 67" name="T51"/>
                  <a:gd fmla="*/ 25 w 68" name="T52"/>
                  <a:gd fmla="*/ 64 h 67" name="T53"/>
                  <a:gd fmla="*/ 3 w 68" name="T54"/>
                  <a:gd fmla="*/ 19 h 67" name="T55"/>
                  <a:gd fmla="*/ 12 w 68" name="T56"/>
                  <a:gd fmla="*/ 22 h 67" name="T57"/>
                  <a:gd fmla="*/ 34 w 68" name="T58"/>
                  <a:gd fmla="*/ 61 h 67" name="T59"/>
                  <a:gd fmla="*/ 19 w 68" name="T60"/>
                  <a:gd fmla="*/ 59 h 67" name="T61"/>
                  <a:gd fmla="*/ 19 w 68" name="T62"/>
                  <a:gd fmla="*/ 8 h 67" name="T63"/>
                  <a:gd fmla="*/ 21 w 68" name="T64"/>
                  <a:gd fmla="*/ 17 h 67" name="T65"/>
                  <a:gd fmla="*/ 24 w 68" name="T66"/>
                  <a:gd fmla="*/ 19 h 67" name="T67"/>
                  <a:gd fmla="*/ 20 w 68" name="T68"/>
                  <a:gd fmla="*/ 26 h 67" name="T69"/>
                  <a:gd fmla="*/ 24 w 68" name="T70"/>
                  <a:gd fmla="*/ 33 h 67" name="T71"/>
                  <a:gd fmla="*/ 21 w 68" name="T72"/>
                  <a:gd fmla="*/ 35 h 67" name="T73"/>
                  <a:gd fmla="*/ 21 w 68" name="T74"/>
                  <a:gd fmla="*/ 41 h 67" name="T75"/>
                  <a:gd fmla="*/ 24 w 68" name="T76"/>
                  <a:gd fmla="*/ 43 h 67" name="T77"/>
                  <a:gd fmla="*/ 21 w 68" name="T78"/>
                  <a:gd fmla="*/ 49 h 67" name="T79"/>
                  <a:gd fmla="*/ 24 w 68" name="T80"/>
                  <a:gd fmla="*/ 51 h 67" name="T81"/>
                  <a:gd fmla="*/ 38 w 68" name="T82"/>
                  <a:gd fmla="*/ 57 h 67" name="T83"/>
                  <a:gd fmla="*/ 40 w 68" name="T84"/>
                  <a:gd fmla="*/ 58 h 67" name="T85"/>
                  <a:gd fmla="*/ 40 w 68" name="T86"/>
                  <a:gd fmla="*/ 55 h 67" name="T87"/>
                  <a:gd fmla="*/ 40 w 68" name="T88"/>
                  <a:gd fmla="*/ 58 h 67" name="T89"/>
                  <a:gd fmla="*/ 33 w 68" name="T90"/>
                  <a:gd fmla="*/ 13 h 67" name="T91"/>
                  <a:gd fmla="*/ 58 w 68" name="T92"/>
                  <a:gd fmla="*/ 11 h 67" name="T93"/>
                  <a:gd fmla="*/ 58 w 68" name="T94"/>
                  <a:gd fmla="*/ 21 h 67" name="T95"/>
                  <a:gd fmla="*/ 33 w 68" name="T96"/>
                  <a:gd fmla="*/ 19 h 67" name="T97"/>
                  <a:gd fmla="*/ 59 w 68" name="T98"/>
                  <a:gd fmla="*/ 28 h 67" name="T99"/>
                  <a:gd fmla="*/ 32 w 68" name="T100"/>
                  <a:gd fmla="*/ 28 h 67" name="T101"/>
                  <a:gd fmla="*/ 59 w 68" name="T102"/>
                  <a:gd fmla="*/ 28 h 67" name="T103"/>
                  <a:gd fmla="*/ 33 w 68" name="T104"/>
                  <a:gd fmla="*/ 37 h 67" name="T105"/>
                  <a:gd fmla="*/ 58 w 68" name="T106"/>
                  <a:gd fmla="*/ 35 h 6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7" w="68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1" name="Freeform 85">
                <a:extLst>
                  <a:ext uri="{FF2B5EF4-FFF2-40B4-BE49-F238E27FC236}">
                    <a16:creationId xmlns:a16="http://schemas.microsoft.com/office/drawing/2014/main" id="{6E134E38-152A-48F9-92F6-67BCB7C2F9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8908" y="2516452"/>
                <a:ext cx="337527" cy="253644"/>
              </a:xfrm>
              <a:custGeom>
                <a:gdLst>
                  <a:gd fmla="*/ 53 w 71" name="T0"/>
                  <a:gd fmla="*/ 5 h 51" name="T1"/>
                  <a:gd fmla="*/ 0 w 71" name="T2"/>
                  <a:gd fmla="*/ 12 h 51" name="T3"/>
                  <a:gd fmla="*/ 8 w 71" name="T4"/>
                  <a:gd fmla="*/ 33 h 51" name="T5"/>
                  <a:gd fmla="*/ 12 w 71" name="T6"/>
                  <a:gd fmla="*/ 43 h 51" name="T7"/>
                  <a:gd fmla="*/ 46 w 71" name="T8"/>
                  <a:gd fmla="*/ 40 h 51" name="T9"/>
                  <a:gd fmla="*/ 11 w 71" name="T10"/>
                  <a:gd fmla="*/ 35 h 51" name="T11"/>
                  <a:gd fmla="*/ 48 w 71" name="T12"/>
                  <a:gd fmla="*/ 31 h 51" name="T13"/>
                  <a:gd fmla="*/ 56 w 71" name="T14"/>
                  <a:gd fmla="*/ 6 h 51" name="T15"/>
                  <a:gd fmla="*/ 71 w 71" name="T16"/>
                  <a:gd fmla="*/ 2 h 51" name="T17"/>
                  <a:gd fmla="*/ 45 w 71" name="T18"/>
                  <a:gd fmla="*/ 18 h 51" name="T19"/>
                  <a:gd fmla="*/ 49 w 71" name="T20"/>
                  <a:gd fmla="*/ 18 h 51" name="T21"/>
                  <a:gd fmla="*/ 45 w 71" name="T22"/>
                  <a:gd fmla="*/ 20 h 51" name="T23"/>
                  <a:gd fmla="*/ 9 w 71" name="T24"/>
                  <a:gd fmla="*/ 30 h 51" name="T25"/>
                  <a:gd fmla="*/ 12 w 71" name="T26"/>
                  <a:gd fmla="*/ 32 h 51" name="T27"/>
                  <a:gd fmla="*/ 28 w 71" name="T28"/>
                  <a:gd fmla="*/ 18 h 51" name="T29"/>
                  <a:gd fmla="*/ 35 w 71" name="T30"/>
                  <a:gd fmla="*/ 18 h 51" name="T31"/>
                  <a:gd fmla="*/ 43 w 71" name="T32"/>
                  <a:gd fmla="*/ 18 h 51" name="T33"/>
                  <a:gd fmla="*/ 28 w 71" name="T34"/>
                  <a:gd fmla="*/ 20 h 51" name="T35"/>
                  <a:gd fmla="*/ 28 w 71" name="T36"/>
                  <a:gd fmla="*/ 25 h 51" name="T37"/>
                  <a:gd fmla="*/ 21 w 71" name="T38"/>
                  <a:gd fmla="*/ 25 h 51" name="T39"/>
                  <a:gd fmla="*/ 26 w 71" name="T40"/>
                  <a:gd fmla="*/ 25 h 51" name="T41"/>
                  <a:gd fmla="*/ 20 w 71" name="T42"/>
                  <a:gd fmla="*/ 13 h 51" name="T43"/>
                  <a:gd fmla="*/ 18 w 71" name="T44"/>
                  <a:gd fmla="*/ 18 h 51" name="T45"/>
                  <a:gd fmla="*/ 18 w 71" name="T46"/>
                  <a:gd fmla="*/ 13 h 51" name="T47"/>
                  <a:gd fmla="*/ 19 w 71" name="T48"/>
                  <a:gd fmla="*/ 25 h 51" name="T49"/>
                  <a:gd fmla="*/ 18 w 71" name="T50"/>
                  <a:gd fmla="*/ 20 h 51" name="T51"/>
                  <a:gd fmla="*/ 5 w 71" name="T52"/>
                  <a:gd fmla="*/ 20 h 51" name="T53"/>
                  <a:gd fmla="*/ 13 w 71" name="T54"/>
                  <a:gd fmla="*/ 27 h 51" name="T55"/>
                  <a:gd fmla="*/ 14 w 71" name="T56"/>
                  <a:gd fmla="*/ 32 h 51" name="T57"/>
                  <a:gd fmla="*/ 26 w 71" name="T58"/>
                  <a:gd fmla="*/ 27 h 51" name="T59"/>
                  <a:gd fmla="*/ 21 w 71" name="T60"/>
                  <a:gd fmla="*/ 27 h 51" name="T61"/>
                  <a:gd fmla="*/ 33 w 71" name="T62"/>
                  <a:gd fmla="*/ 32 h 51" name="T63"/>
                  <a:gd fmla="*/ 36 w 71" name="T64"/>
                  <a:gd fmla="*/ 27 h 51" name="T65"/>
                  <a:gd fmla="*/ 35 w 71" name="T66"/>
                  <a:gd fmla="*/ 32 h 51" name="T67"/>
                  <a:gd fmla="*/ 37 w 71" name="T68"/>
                  <a:gd fmla="*/ 20 h 51" name="T69"/>
                  <a:gd fmla="*/ 36 w 71" name="T70"/>
                  <a:gd fmla="*/ 25 h 51" name="T71"/>
                  <a:gd fmla="*/ 9 w 71" name="T72"/>
                  <a:gd fmla="*/ 13 h 51" name="T73"/>
                  <a:gd fmla="*/ 3 w 71" name="T74"/>
                  <a:gd fmla="*/ 14 h 51" name="T75"/>
                  <a:gd fmla="*/ 42 w 71" name="T76"/>
                  <a:gd fmla="*/ 32 h 51" name="T77"/>
                  <a:gd fmla="*/ 46 w 71" name="T78"/>
                  <a:gd fmla="*/ 27 h 51" name="T79"/>
                  <a:gd fmla="*/ 13 w 71" name="T80"/>
                  <a:gd fmla="*/ 44 h 51" name="T81"/>
                  <a:gd fmla="*/ 17 w 71" name="T82"/>
                  <a:gd fmla="*/ 48 h 51" name="T83"/>
                  <a:gd fmla="*/ 12 w 71" name="T84"/>
                  <a:gd fmla="*/ 48 h 51" name="T85"/>
                  <a:gd fmla="*/ 13 w 71" name="T86"/>
                  <a:gd fmla="*/ 49 h 51" name="T87"/>
                  <a:gd fmla="*/ 40 w 71" name="T88"/>
                  <a:gd fmla="*/ 51 h 51" name="T89"/>
                  <a:gd fmla="*/ 40 w 71" name="T90"/>
                  <a:gd fmla="*/ 49 h 51" name="T91"/>
                  <a:gd fmla="*/ 42 w 71" name="T92"/>
                  <a:gd fmla="*/ 48 h 51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51" w="7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52813483-B2FD-4D91-99A7-7FAC2D0C6C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7416" y="3912724"/>
                <a:ext cx="399647" cy="324286"/>
              </a:xfrm>
              <a:custGeom>
                <a:gdLst>
                  <a:gd fmla="*/ 26 w 74" name="T0"/>
                  <a:gd fmla="*/ 0 h 60" name="T1"/>
                  <a:gd fmla="*/ 19 w 74" name="T2"/>
                  <a:gd fmla="*/ 53 h 60" name="T3"/>
                  <a:gd fmla="*/ 49 w 74" name="T4"/>
                  <a:gd fmla="*/ 60 h 60" name="T5"/>
                  <a:gd fmla="*/ 56 w 74" name="T6"/>
                  <a:gd fmla="*/ 7 h 60" name="T7"/>
                  <a:gd fmla="*/ 53 w 74" name="T8"/>
                  <a:gd fmla="*/ 7 h 60" name="T9"/>
                  <a:gd fmla="*/ 49 w 74" name="T10"/>
                  <a:gd fmla="*/ 57 h 60" name="T11"/>
                  <a:gd fmla="*/ 22 w 74" name="T12"/>
                  <a:gd fmla="*/ 53 h 60" name="T13"/>
                  <a:gd fmla="*/ 26 w 74" name="T14"/>
                  <a:gd fmla="*/ 3 h 60" name="T15"/>
                  <a:gd fmla="*/ 53 w 74" name="T16"/>
                  <a:gd fmla="*/ 7 h 60" name="T17"/>
                  <a:gd fmla="*/ 25 w 74" name="T18"/>
                  <a:gd fmla="*/ 6 h 60" name="T19"/>
                  <a:gd fmla="*/ 24 w 74" name="T20"/>
                  <a:gd fmla="*/ 50 h 60" name="T21"/>
                  <a:gd fmla="*/ 50 w 74" name="T22"/>
                  <a:gd fmla="*/ 51 h 60" name="T23"/>
                  <a:gd fmla="*/ 51 w 74" name="T24"/>
                  <a:gd fmla="*/ 7 h 60" name="T25"/>
                  <a:gd fmla="*/ 49 w 74" name="T26"/>
                  <a:gd fmla="*/ 49 h 60" name="T27"/>
                  <a:gd fmla="*/ 26 w 74" name="T28"/>
                  <a:gd fmla="*/ 8 h 60" name="T29"/>
                  <a:gd fmla="*/ 49 w 74" name="T30"/>
                  <a:gd fmla="*/ 49 h 60" name="T31"/>
                  <a:gd fmla="*/ 37 w 74" name="T32"/>
                  <a:gd fmla="*/ 56 h 60" name="T33"/>
                  <a:gd fmla="*/ 37 w 74" name="T34"/>
                  <a:gd fmla="*/ 52 h 60" name="T35"/>
                  <a:gd fmla="*/ 74 w 74" name="T36"/>
                  <a:gd fmla="*/ 23 h 60" name="T37"/>
                  <a:gd fmla="*/ 67 w 74" name="T38"/>
                  <a:gd fmla="*/ 41 h 60" name="T39"/>
                  <a:gd fmla="*/ 66 w 74" name="T40"/>
                  <a:gd fmla="*/ 39 h 60" name="T41"/>
                  <a:gd fmla="*/ 66 w 74" name="T42"/>
                  <a:gd fmla="*/ 7 h 60" name="T43"/>
                  <a:gd fmla="*/ 68 w 74" name="T44"/>
                  <a:gd fmla="*/ 6 h 60" name="T45"/>
                  <a:gd fmla="*/ 69 w 74" name="T46"/>
                  <a:gd fmla="*/ 23 h 60" name="T47"/>
                  <a:gd fmla="*/ 64 w 74" name="T48"/>
                  <a:gd fmla="*/ 37 h 60" name="T49"/>
                  <a:gd fmla="*/ 63 w 74" name="T50"/>
                  <a:gd fmla="*/ 35 h 60" name="T51"/>
                  <a:gd fmla="*/ 63 w 74" name="T52"/>
                  <a:gd fmla="*/ 11 h 60" name="T53"/>
                  <a:gd fmla="*/ 65 w 74" name="T54"/>
                  <a:gd fmla="*/ 10 h 60" name="T55"/>
                  <a:gd fmla="*/ 64 w 74" name="T56"/>
                  <a:gd fmla="*/ 23 h 60" name="T57"/>
                  <a:gd fmla="*/ 60 w 74" name="T58"/>
                  <a:gd fmla="*/ 33 h 60" name="T59"/>
                  <a:gd fmla="*/ 60 w 74" name="T60"/>
                  <a:gd fmla="*/ 31 h 60" name="T61"/>
                  <a:gd fmla="*/ 60 w 74" name="T62"/>
                  <a:gd fmla="*/ 15 h 60" name="T63"/>
                  <a:gd fmla="*/ 61 w 74" name="T64"/>
                  <a:gd fmla="*/ 14 h 60" name="T65"/>
                  <a:gd fmla="*/ 8 w 74" name="T66"/>
                  <a:gd fmla="*/ 39 h 60" name="T67"/>
                  <a:gd fmla="*/ 7 w 74" name="T68"/>
                  <a:gd fmla="*/ 41 h 60" name="T69"/>
                  <a:gd fmla="*/ 0 w 74" name="T70"/>
                  <a:gd fmla="*/ 23 h 60" name="T71"/>
                  <a:gd fmla="*/ 8 w 74" name="T72"/>
                  <a:gd fmla="*/ 6 h 60" name="T73"/>
                  <a:gd fmla="*/ 2 w 74" name="T74"/>
                  <a:gd fmla="*/ 23 h 60" name="T75"/>
                  <a:gd fmla="*/ 12 w 74" name="T76"/>
                  <a:gd fmla="*/ 35 h 60" name="T77"/>
                  <a:gd fmla="*/ 11 w 74" name="T78"/>
                  <a:gd fmla="*/ 37 h 60" name="T79"/>
                  <a:gd fmla="*/ 6 w 74" name="T80"/>
                  <a:gd fmla="*/ 23 h 60" name="T81"/>
                  <a:gd fmla="*/ 11 w 74" name="T82"/>
                  <a:gd fmla="*/ 10 h 60" name="T83"/>
                  <a:gd fmla="*/ 8 w 74" name="T84"/>
                  <a:gd fmla="*/ 23 h 60" name="T85"/>
                  <a:gd fmla="*/ 15 w 74" name="T86"/>
                  <a:gd fmla="*/ 15 h 60" name="T87"/>
                  <a:gd fmla="*/ 15 w 74" name="T88"/>
                  <a:gd fmla="*/ 31 h 60" name="T89"/>
                  <a:gd fmla="*/ 14 w 74" name="T90"/>
                  <a:gd fmla="*/ 33 h 60" name="T91"/>
                  <a:gd fmla="*/ 11 w 74" name="T92"/>
                  <a:gd fmla="*/ 23 h 60" name="T93"/>
                  <a:gd fmla="*/ 15 w 74" name="T94"/>
                  <a:gd fmla="*/ 14 h 6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60" w="74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6E0A0DFB-132E-43CD-A324-85BFA2CEE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00165" y="3107567"/>
                <a:ext cx="428644" cy="305865"/>
              </a:xfrm>
              <a:custGeom>
                <a:gdLst>
                  <a:gd fmla="*/ 9 w 84" name="T0"/>
                  <a:gd fmla="*/ 37 h 60" name="T1"/>
                  <a:gd fmla="*/ 74 w 84" name="T2"/>
                  <a:gd fmla="*/ 37 h 60" name="T3"/>
                  <a:gd fmla="*/ 10 w 84" name="T4"/>
                  <a:gd fmla="*/ 5 h 60" name="T5"/>
                  <a:gd fmla="*/ 11 w 84" name="T6"/>
                  <a:gd fmla="*/ 7 h 60" name="T7"/>
                  <a:gd fmla="*/ 32 w 84" name="T8"/>
                  <a:gd fmla="*/ 24 h 60" name="T9"/>
                  <a:gd fmla="*/ 33 w 84" name="T10"/>
                  <a:gd fmla="*/ 25 h 60" name="T11"/>
                  <a:gd fmla="*/ 34 w 84" name="T12"/>
                  <a:gd fmla="*/ 29 h 60" name="T13"/>
                  <a:gd fmla="*/ 37 w 84" name="T14"/>
                  <a:gd fmla="*/ 29 h 60" name="T15"/>
                  <a:gd fmla="*/ 37 w 84" name="T16"/>
                  <a:gd fmla="*/ 31 h 60" name="T17"/>
                  <a:gd fmla="*/ 41 w 84" name="T18"/>
                  <a:gd fmla="*/ 32 h 60" name="T19"/>
                  <a:gd fmla="*/ 43 w 84" name="T20"/>
                  <a:gd fmla="*/ 32 h 60" name="T21"/>
                  <a:gd fmla="*/ 47 w 84" name="T22"/>
                  <a:gd fmla="*/ 30 h 60" name="T23"/>
                  <a:gd fmla="*/ 48 w 84" name="T24"/>
                  <a:gd fmla="*/ 29 h 60" name="T25"/>
                  <a:gd fmla="*/ 51 w 84" name="T26"/>
                  <a:gd fmla="*/ 27 h 60" name="T27"/>
                  <a:gd fmla="*/ 50 w 84" name="T28"/>
                  <a:gd fmla="*/ 25 h 60" name="T29"/>
                  <a:gd fmla="*/ 52 w 84" name="T30"/>
                  <a:gd fmla="*/ 23 h 60" name="T31"/>
                  <a:gd fmla="*/ 51 w 84" name="T32"/>
                  <a:gd fmla="*/ 20 h 60" name="T33"/>
                  <a:gd fmla="*/ 50 w 84" name="T34"/>
                  <a:gd fmla="*/ 18 h 60" name="T35"/>
                  <a:gd fmla="*/ 49 w 84" name="T36"/>
                  <a:gd fmla="*/ 15 h 60" name="T37"/>
                  <a:gd fmla="*/ 47 w 84" name="T38"/>
                  <a:gd fmla="*/ 15 h 60" name="T39"/>
                  <a:gd fmla="*/ 46 w 84" name="T40"/>
                  <a:gd fmla="*/ 13 h 60" name="T41"/>
                  <a:gd fmla="*/ 42 w 84" name="T42"/>
                  <a:gd fmla="*/ 13 h 60" name="T43"/>
                  <a:gd fmla="*/ 40 w 84" name="T44"/>
                  <a:gd fmla="*/ 12 h 60" name="T45"/>
                  <a:gd fmla="*/ 37 w 84" name="T46"/>
                  <a:gd fmla="*/ 14 h 60" name="T47"/>
                  <a:gd fmla="*/ 35 w 84" name="T48"/>
                  <a:gd fmla="*/ 14 h 60" name="T49"/>
                  <a:gd fmla="*/ 33 w 84" name="T50"/>
                  <a:gd fmla="*/ 18 h 60" name="T51"/>
                  <a:gd fmla="*/ 33 w 84" name="T52"/>
                  <a:gd fmla="*/ 20 h 60" name="T53"/>
                  <a:gd fmla="*/ 31 w 84" name="T54"/>
                  <a:gd fmla="*/ 22 h 60" name="T55"/>
                  <a:gd fmla="*/ 33 w 84" name="T56"/>
                  <a:gd fmla="*/ 22 h 60" name="T57"/>
                  <a:gd fmla="*/ 35 w 84" name="T58"/>
                  <a:gd fmla="*/ 17 h 60" name="T59"/>
                  <a:gd fmla="*/ 39 w 84" name="T60"/>
                  <a:gd fmla="*/ 14 h 60" name="T61"/>
                  <a:gd fmla="*/ 45 w 84" name="T62"/>
                  <a:gd fmla="*/ 14 h 60" name="T63"/>
                  <a:gd fmla="*/ 49 w 84" name="T64"/>
                  <a:gd fmla="*/ 17 h 60" name="T65"/>
                  <a:gd fmla="*/ 50 w 84" name="T66"/>
                  <a:gd fmla="*/ 22 h 60" name="T67"/>
                  <a:gd fmla="*/ 49 w 84" name="T68"/>
                  <a:gd fmla="*/ 26 h 60" name="T69"/>
                  <a:gd fmla="*/ 45 w 84" name="T70"/>
                  <a:gd fmla="*/ 30 h 60" name="T71"/>
                  <a:gd fmla="*/ 39 w 84" name="T72"/>
                  <a:gd fmla="*/ 30 h 60" name="T73"/>
                  <a:gd fmla="*/ 35 w 84" name="T74"/>
                  <a:gd fmla="*/ 27 h 60" name="T75"/>
                  <a:gd fmla="*/ 33 w 84" name="T76"/>
                  <a:gd fmla="*/ 22 h 60" name="T77"/>
                  <a:gd fmla="*/ 42 w 84" name="T78"/>
                  <a:gd fmla="*/ 27 h 60" name="T79"/>
                  <a:gd fmla="*/ 37 w 84" name="T80"/>
                  <a:gd fmla="*/ 22 h 60" name="T81"/>
                  <a:gd fmla="*/ 44 w 84" name="T82"/>
                  <a:gd fmla="*/ 22 h 60" name="T83"/>
                  <a:gd fmla="*/ 42 w 84" name="T84"/>
                  <a:gd fmla="*/ 19 h 60" name="T85"/>
                  <a:gd fmla="*/ 79 w 84" name="T86"/>
                  <a:gd fmla="*/ 6 h 60" name="T87"/>
                  <a:gd fmla="*/ 5 w 84" name="T88"/>
                  <a:gd fmla="*/ 6 h 60" name="T89"/>
                  <a:gd fmla="*/ 0 w 84" name="T90"/>
                  <a:gd fmla="*/ 51 h 60" name="T91"/>
                  <a:gd fmla="*/ 0 w 84" name="T92"/>
                  <a:gd fmla="*/ 55 h 60" name="T93"/>
                  <a:gd fmla="*/ 84 w 84" name="T94"/>
                  <a:gd fmla="*/ 55 h 60" name="T95"/>
                  <a:gd fmla="*/ 76 w 84" name="T96"/>
                  <a:gd fmla="*/ 57 h 60" name="T97"/>
                  <a:gd fmla="*/ 3 w 84" name="T98"/>
                  <a:gd fmla="*/ 53 h 60" name="T99"/>
                  <a:gd fmla="*/ 30 w 84" name="T100"/>
                  <a:gd fmla="*/ 56 h 60" name="T101"/>
                  <a:gd fmla="*/ 54 w 84" name="T102"/>
                  <a:gd fmla="*/ 53 h 60" name="T103"/>
                  <a:gd fmla="*/ 76 w 84" name="T104"/>
                  <a:gd fmla="*/ 57 h 60" name="T105"/>
                  <a:gd fmla="*/ 52 w 84" name="T106"/>
                  <a:gd fmla="*/ 54 h 60" name="T107"/>
                  <a:gd fmla="*/ 53 w 84" name="T108"/>
                  <a:gd fmla="*/ 51 h 60" name="T109"/>
                  <a:gd fmla="*/ 7 w 84" name="T110"/>
                  <a:gd fmla="*/ 43 h 60" name="T111"/>
                  <a:gd fmla="*/ 53 w 84" name="T112"/>
                  <a:gd fmla="*/ 51 h 60" name="T113"/>
                  <a:gd fmla="*/ 8 w 84" name="T114"/>
                  <a:gd fmla="*/ 41 h 60" name="T115"/>
                  <a:gd fmla="*/ 10 w 84" name="T116"/>
                  <a:gd fmla="*/ 3 h 60" name="T117"/>
                  <a:gd fmla="*/ 76 w 84" name="T118"/>
                  <a:gd fmla="*/ 6 h 6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0" w="84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0A83F3BF-90C9-4E35-9644-AFAB9303C7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13482" y="4480515"/>
                <a:ext cx="376270" cy="268493"/>
              </a:xfrm>
              <a:custGeom>
                <a:gdLst>
                  <a:gd fmla="*/ 9 w 84" name="T0"/>
                  <a:gd fmla="*/ 37 h 60" name="T1"/>
                  <a:gd fmla="*/ 74 w 84" name="T2"/>
                  <a:gd fmla="*/ 37 h 60" name="T3"/>
                  <a:gd fmla="*/ 10 w 84" name="T4"/>
                  <a:gd fmla="*/ 5 h 60" name="T5"/>
                  <a:gd fmla="*/ 11 w 84" name="T6"/>
                  <a:gd fmla="*/ 7 h 60" name="T7"/>
                  <a:gd fmla="*/ 32 w 84" name="T8"/>
                  <a:gd fmla="*/ 24 h 60" name="T9"/>
                  <a:gd fmla="*/ 33 w 84" name="T10"/>
                  <a:gd fmla="*/ 25 h 60" name="T11"/>
                  <a:gd fmla="*/ 34 w 84" name="T12"/>
                  <a:gd fmla="*/ 29 h 60" name="T13"/>
                  <a:gd fmla="*/ 37 w 84" name="T14"/>
                  <a:gd fmla="*/ 29 h 60" name="T15"/>
                  <a:gd fmla="*/ 37 w 84" name="T16"/>
                  <a:gd fmla="*/ 31 h 60" name="T17"/>
                  <a:gd fmla="*/ 41 w 84" name="T18"/>
                  <a:gd fmla="*/ 32 h 60" name="T19"/>
                  <a:gd fmla="*/ 43 w 84" name="T20"/>
                  <a:gd fmla="*/ 32 h 60" name="T21"/>
                  <a:gd fmla="*/ 47 w 84" name="T22"/>
                  <a:gd fmla="*/ 30 h 60" name="T23"/>
                  <a:gd fmla="*/ 48 w 84" name="T24"/>
                  <a:gd fmla="*/ 29 h 60" name="T25"/>
                  <a:gd fmla="*/ 51 w 84" name="T26"/>
                  <a:gd fmla="*/ 27 h 60" name="T27"/>
                  <a:gd fmla="*/ 50 w 84" name="T28"/>
                  <a:gd fmla="*/ 25 h 60" name="T29"/>
                  <a:gd fmla="*/ 52 w 84" name="T30"/>
                  <a:gd fmla="*/ 23 h 60" name="T31"/>
                  <a:gd fmla="*/ 51 w 84" name="T32"/>
                  <a:gd fmla="*/ 20 h 60" name="T33"/>
                  <a:gd fmla="*/ 50 w 84" name="T34"/>
                  <a:gd fmla="*/ 18 h 60" name="T35"/>
                  <a:gd fmla="*/ 49 w 84" name="T36"/>
                  <a:gd fmla="*/ 15 h 60" name="T37"/>
                  <a:gd fmla="*/ 47 w 84" name="T38"/>
                  <a:gd fmla="*/ 15 h 60" name="T39"/>
                  <a:gd fmla="*/ 46 w 84" name="T40"/>
                  <a:gd fmla="*/ 13 h 60" name="T41"/>
                  <a:gd fmla="*/ 42 w 84" name="T42"/>
                  <a:gd fmla="*/ 13 h 60" name="T43"/>
                  <a:gd fmla="*/ 40 w 84" name="T44"/>
                  <a:gd fmla="*/ 12 h 60" name="T45"/>
                  <a:gd fmla="*/ 37 w 84" name="T46"/>
                  <a:gd fmla="*/ 14 h 60" name="T47"/>
                  <a:gd fmla="*/ 35 w 84" name="T48"/>
                  <a:gd fmla="*/ 14 h 60" name="T49"/>
                  <a:gd fmla="*/ 33 w 84" name="T50"/>
                  <a:gd fmla="*/ 18 h 60" name="T51"/>
                  <a:gd fmla="*/ 33 w 84" name="T52"/>
                  <a:gd fmla="*/ 20 h 60" name="T53"/>
                  <a:gd fmla="*/ 31 w 84" name="T54"/>
                  <a:gd fmla="*/ 22 h 60" name="T55"/>
                  <a:gd fmla="*/ 33 w 84" name="T56"/>
                  <a:gd fmla="*/ 22 h 60" name="T57"/>
                  <a:gd fmla="*/ 35 w 84" name="T58"/>
                  <a:gd fmla="*/ 17 h 60" name="T59"/>
                  <a:gd fmla="*/ 39 w 84" name="T60"/>
                  <a:gd fmla="*/ 14 h 60" name="T61"/>
                  <a:gd fmla="*/ 45 w 84" name="T62"/>
                  <a:gd fmla="*/ 14 h 60" name="T63"/>
                  <a:gd fmla="*/ 49 w 84" name="T64"/>
                  <a:gd fmla="*/ 17 h 60" name="T65"/>
                  <a:gd fmla="*/ 50 w 84" name="T66"/>
                  <a:gd fmla="*/ 22 h 60" name="T67"/>
                  <a:gd fmla="*/ 49 w 84" name="T68"/>
                  <a:gd fmla="*/ 26 h 60" name="T69"/>
                  <a:gd fmla="*/ 45 w 84" name="T70"/>
                  <a:gd fmla="*/ 30 h 60" name="T71"/>
                  <a:gd fmla="*/ 39 w 84" name="T72"/>
                  <a:gd fmla="*/ 30 h 60" name="T73"/>
                  <a:gd fmla="*/ 35 w 84" name="T74"/>
                  <a:gd fmla="*/ 27 h 60" name="T75"/>
                  <a:gd fmla="*/ 33 w 84" name="T76"/>
                  <a:gd fmla="*/ 22 h 60" name="T77"/>
                  <a:gd fmla="*/ 42 w 84" name="T78"/>
                  <a:gd fmla="*/ 27 h 60" name="T79"/>
                  <a:gd fmla="*/ 37 w 84" name="T80"/>
                  <a:gd fmla="*/ 22 h 60" name="T81"/>
                  <a:gd fmla="*/ 44 w 84" name="T82"/>
                  <a:gd fmla="*/ 22 h 60" name="T83"/>
                  <a:gd fmla="*/ 42 w 84" name="T84"/>
                  <a:gd fmla="*/ 19 h 60" name="T85"/>
                  <a:gd fmla="*/ 79 w 84" name="T86"/>
                  <a:gd fmla="*/ 6 h 60" name="T87"/>
                  <a:gd fmla="*/ 5 w 84" name="T88"/>
                  <a:gd fmla="*/ 6 h 60" name="T89"/>
                  <a:gd fmla="*/ 0 w 84" name="T90"/>
                  <a:gd fmla="*/ 51 h 60" name="T91"/>
                  <a:gd fmla="*/ 0 w 84" name="T92"/>
                  <a:gd fmla="*/ 55 h 60" name="T93"/>
                  <a:gd fmla="*/ 84 w 84" name="T94"/>
                  <a:gd fmla="*/ 55 h 60" name="T95"/>
                  <a:gd fmla="*/ 76 w 84" name="T96"/>
                  <a:gd fmla="*/ 57 h 60" name="T97"/>
                  <a:gd fmla="*/ 3 w 84" name="T98"/>
                  <a:gd fmla="*/ 53 h 60" name="T99"/>
                  <a:gd fmla="*/ 30 w 84" name="T100"/>
                  <a:gd fmla="*/ 56 h 60" name="T101"/>
                  <a:gd fmla="*/ 54 w 84" name="T102"/>
                  <a:gd fmla="*/ 53 h 60" name="T103"/>
                  <a:gd fmla="*/ 76 w 84" name="T104"/>
                  <a:gd fmla="*/ 57 h 60" name="T105"/>
                  <a:gd fmla="*/ 52 w 84" name="T106"/>
                  <a:gd fmla="*/ 54 h 60" name="T107"/>
                  <a:gd fmla="*/ 53 w 84" name="T108"/>
                  <a:gd fmla="*/ 51 h 60" name="T109"/>
                  <a:gd fmla="*/ 7 w 84" name="T110"/>
                  <a:gd fmla="*/ 43 h 60" name="T111"/>
                  <a:gd fmla="*/ 53 w 84" name="T112"/>
                  <a:gd fmla="*/ 51 h 60" name="T113"/>
                  <a:gd fmla="*/ 8 w 84" name="T114"/>
                  <a:gd fmla="*/ 41 h 60" name="T115"/>
                  <a:gd fmla="*/ 10 w 84" name="T116"/>
                  <a:gd fmla="*/ 3 h 60" name="T117"/>
                  <a:gd fmla="*/ 76 w 84" name="T118"/>
                  <a:gd fmla="*/ 6 h 6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0" w="84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E52DCF5C-6D23-4BB0-B94F-7DF93CF82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8222" y="2271782"/>
                <a:ext cx="323243" cy="340955"/>
              </a:xfrm>
              <a:custGeom>
                <a:gdLst>
                  <a:gd fmla="*/ 22 w 62" name="T0"/>
                  <a:gd fmla="*/ 32 h 65" name="T1"/>
                  <a:gd fmla="*/ 22 w 62" name="T2"/>
                  <a:gd fmla="*/ 52 h 65" name="T3"/>
                  <a:gd fmla="*/ 26 w 62" name="T4"/>
                  <a:gd fmla="*/ 43 h 65" name="T5"/>
                  <a:gd fmla="*/ 47 w 62" name="T6"/>
                  <a:gd fmla="*/ 7 h 65" name="T7"/>
                  <a:gd fmla="*/ 47 w 62" name="T8"/>
                  <a:gd fmla="*/ 19 h 65" name="T9"/>
                  <a:gd fmla="*/ 40 w 62" name="T10"/>
                  <a:gd fmla="*/ 37 h 65" name="T11"/>
                  <a:gd fmla="*/ 36 w 62" name="T12"/>
                  <a:gd fmla="*/ 27 h 65" name="T13"/>
                  <a:gd fmla="*/ 32 w 62" name="T14"/>
                  <a:gd fmla="*/ 26 h 65" name="T15"/>
                  <a:gd fmla="*/ 24 w 62" name="T16"/>
                  <a:gd fmla="*/ 22 h 65" name="T17"/>
                  <a:gd fmla="*/ 18 w 62" name="T18"/>
                  <a:gd fmla="*/ 21 h 65" name="T19"/>
                  <a:gd fmla="*/ 11 w 62" name="T20"/>
                  <a:gd fmla="*/ 28 h 65" name="T21"/>
                  <a:gd fmla="*/ 6 w 62" name="T22"/>
                  <a:gd fmla="*/ 28 h 65" name="T23"/>
                  <a:gd fmla="*/ 3 w 62" name="T24"/>
                  <a:gd fmla="*/ 38 h 65" name="T25"/>
                  <a:gd fmla="*/ 0 w 62" name="T26"/>
                  <a:gd fmla="*/ 43 h 65" name="T27"/>
                  <a:gd fmla="*/ 3 w 62" name="T28"/>
                  <a:gd fmla="*/ 47 h 65" name="T29"/>
                  <a:gd fmla="*/ 6 w 62" name="T30"/>
                  <a:gd fmla="*/ 58 h 65" name="T31"/>
                  <a:gd fmla="*/ 11 w 62" name="T32"/>
                  <a:gd fmla="*/ 58 h 65" name="T33"/>
                  <a:gd fmla="*/ 18 w 62" name="T34"/>
                  <a:gd fmla="*/ 65 h 65" name="T35"/>
                  <a:gd fmla="*/ 24 w 62" name="T36"/>
                  <a:gd fmla="*/ 64 h 65" name="T37"/>
                  <a:gd fmla="*/ 32 w 62" name="T38"/>
                  <a:gd fmla="*/ 60 h 65" name="T39"/>
                  <a:gd fmla="*/ 36 w 62" name="T40"/>
                  <a:gd fmla="*/ 59 h 65" name="T41"/>
                  <a:gd fmla="*/ 40 w 62" name="T42"/>
                  <a:gd fmla="*/ 49 h 65" name="T43"/>
                  <a:gd fmla="*/ 44 w 62" name="T44"/>
                  <a:gd fmla="*/ 46 h 65" name="T45"/>
                  <a:gd fmla="*/ 38 w 62" name="T46"/>
                  <a:gd fmla="*/ 53 h 65" name="T47"/>
                  <a:gd fmla="*/ 22 w 62" name="T48"/>
                  <a:gd fmla="*/ 58 h 65" name="T49"/>
                  <a:gd fmla="*/ 6 w 62" name="T50"/>
                  <a:gd fmla="*/ 53 h 65" name="T51"/>
                  <a:gd fmla="*/ 7 w 62" name="T52"/>
                  <a:gd fmla="*/ 38 h 65" name="T53"/>
                  <a:gd fmla="*/ 18 w 62" name="T54"/>
                  <a:gd fmla="*/ 24 h 65" name="T55"/>
                  <a:gd fmla="*/ 36 w 62" name="T56"/>
                  <a:gd fmla="*/ 30 h 65" name="T57"/>
                  <a:gd fmla="*/ 41 w 62" name="T58"/>
                  <a:gd fmla="*/ 44 h 65" name="T59"/>
                  <a:gd fmla="*/ 59 w 62" name="T60"/>
                  <a:gd fmla="*/ 11 h 65" name="T61"/>
                  <a:gd fmla="*/ 60 w 62" name="T62"/>
                  <a:gd fmla="*/ 7 h 65" name="T63"/>
                  <a:gd fmla="*/ 54 w 62" name="T64"/>
                  <a:gd fmla="*/ 4 h 65" name="T65"/>
                  <a:gd fmla="*/ 49 w 62" name="T66"/>
                  <a:gd fmla="*/ 0 h 65" name="T67"/>
                  <a:gd fmla="*/ 46 w 62" name="T68"/>
                  <a:gd fmla="*/ 0 h 65" name="T69"/>
                  <a:gd fmla="*/ 40 w 62" name="T70"/>
                  <a:gd fmla="*/ 4 h 65" name="T71"/>
                  <a:gd fmla="*/ 38 w 62" name="T72"/>
                  <a:gd fmla="*/ 4 h 65" name="T73"/>
                  <a:gd fmla="*/ 35 w 62" name="T74"/>
                  <a:gd fmla="*/ 11 h 65" name="T75"/>
                  <a:gd fmla="*/ 33 w 62" name="T76"/>
                  <a:gd fmla="*/ 14 h 65" name="T77"/>
                  <a:gd fmla="*/ 35 w 62" name="T78"/>
                  <a:gd fmla="*/ 18 h 65" name="T79"/>
                  <a:gd fmla="*/ 37 w 62" name="T80"/>
                  <a:gd fmla="*/ 24 h 65" name="T81"/>
                  <a:gd fmla="*/ 40 w 62" name="T82"/>
                  <a:gd fmla="*/ 25 h 65" name="T83"/>
                  <a:gd fmla="*/ 46 w 62" name="T84"/>
                  <a:gd fmla="*/ 28 h 65" name="T85"/>
                  <a:gd fmla="*/ 49 w 62" name="T86"/>
                  <a:gd fmla="*/ 29 h 65" name="T87"/>
                  <a:gd fmla="*/ 54 w 62" name="T88"/>
                  <a:gd fmla="*/ 24 h 65" name="T89"/>
                  <a:gd fmla="*/ 57 w 62" name="T90"/>
                  <a:gd fmla="*/ 24 h 65" name="T91"/>
                  <a:gd fmla="*/ 59 w 62" name="T92"/>
                  <a:gd fmla="*/ 18 h 65" name="T93"/>
                  <a:gd fmla="*/ 61 w 62" name="T94"/>
                  <a:gd fmla="*/ 12 h 65" name="T95"/>
                  <a:gd fmla="*/ 52 w 62" name="T96"/>
                  <a:gd fmla="*/ 22 h 65" name="T97"/>
                  <a:gd fmla="*/ 43 w 62" name="T98"/>
                  <a:gd fmla="*/ 25 h 65" name="T99"/>
                  <a:gd fmla="*/ 36 w 62" name="T100"/>
                  <a:gd fmla="*/ 15 h 65" name="T101"/>
                  <a:gd fmla="*/ 38 w 62" name="T102"/>
                  <a:gd fmla="*/ 7 h 65" name="T103"/>
                  <a:gd fmla="*/ 50 w 62" name="T104"/>
                  <a:gd fmla="*/ 3 h 65" name="T105"/>
                  <a:gd fmla="*/ 56 w 62" name="T106"/>
                  <a:gd fmla="*/ 11 h 6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1DC43A48-90F3-4250-9DCA-A553D54A0E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51851" y="2089846"/>
                <a:ext cx="385943" cy="385941"/>
              </a:xfrm>
              <a:custGeom>
                <a:gdLst>
                  <a:gd fmla="*/ 45 w 62" name="T0"/>
                  <a:gd fmla="*/ 4 h 62" name="T1"/>
                  <a:gd fmla="*/ 45 w 62" name="T2"/>
                  <a:gd fmla="*/ 9 h 62" name="T3"/>
                  <a:gd fmla="*/ 17 w 62" name="T4"/>
                  <a:gd fmla="*/ 52 h 62" name="T5"/>
                  <a:gd fmla="*/ 16 w 62" name="T6"/>
                  <a:gd fmla="*/ 58 h 62" name="T7"/>
                  <a:gd fmla="*/ 19 w 62" name="T8"/>
                  <a:gd fmla="*/ 52 h 62" name="T9"/>
                  <a:gd fmla="*/ 54 w 62" name="T10"/>
                  <a:gd fmla="*/ 19 h 62" name="T11"/>
                  <a:gd fmla="*/ 56 w 62" name="T12"/>
                  <a:gd fmla="*/ 15 h 62" name="T13"/>
                  <a:gd fmla="*/ 53 w 62" name="T14"/>
                  <a:gd fmla="*/ 19 h 62" name="T15"/>
                  <a:gd fmla="*/ 4 w 62" name="T16"/>
                  <a:gd fmla="*/ 46 h 62" name="T17"/>
                  <a:gd fmla="*/ 9 w 62" name="T18"/>
                  <a:gd fmla="*/ 44 h 62" name="T19"/>
                  <a:gd fmla="*/ 61 w 62" name="T20"/>
                  <a:gd fmla="*/ 30 h 62" name="T21"/>
                  <a:gd fmla="*/ 56 w 62" name="T22"/>
                  <a:gd fmla="*/ 32 h 62" name="T23"/>
                  <a:gd fmla="*/ 61 w 62" name="T24"/>
                  <a:gd fmla="*/ 30 h 62" name="T25"/>
                  <a:gd fmla="*/ 1 w 62" name="T26"/>
                  <a:gd fmla="*/ 30 h 62" name="T27"/>
                  <a:gd fmla="*/ 5 w 62" name="T28"/>
                  <a:gd fmla="*/ 32 h 62" name="T29"/>
                  <a:gd fmla="*/ 52 w 62" name="T30"/>
                  <a:gd fmla="*/ 43 h 62" name="T31"/>
                  <a:gd fmla="*/ 57 w 62" name="T32"/>
                  <a:gd fmla="*/ 47 h 62" name="T33"/>
                  <a:gd fmla="*/ 54 w 62" name="T34"/>
                  <a:gd fmla="*/ 43 h 62" name="T35"/>
                  <a:gd fmla="*/ 10 w 62" name="T36"/>
                  <a:gd fmla="*/ 18 h 62" name="T37"/>
                  <a:gd fmla="*/ 4 w 62" name="T38"/>
                  <a:gd fmla="*/ 15 h 62" name="T39"/>
                  <a:gd fmla="*/ 45 w 62" name="T40"/>
                  <a:gd fmla="*/ 52 h 62" name="T41"/>
                  <a:gd fmla="*/ 45 w 62" name="T42"/>
                  <a:gd fmla="*/ 57 h 62" name="T43"/>
                  <a:gd fmla="*/ 47 w 62" name="T44"/>
                  <a:gd fmla="*/ 56 h 62" name="T45"/>
                  <a:gd fmla="*/ 30 w 62" name="T46"/>
                  <a:gd fmla="*/ 56 h 62" name="T47"/>
                  <a:gd fmla="*/ 32 w 62" name="T48"/>
                  <a:gd fmla="*/ 61 h 62" name="T49"/>
                  <a:gd fmla="*/ 17 w 62" name="T50"/>
                  <a:gd fmla="*/ 9 h 62" name="T51"/>
                  <a:gd fmla="*/ 19 w 62" name="T52"/>
                  <a:gd fmla="*/ 8 h 62" name="T53"/>
                  <a:gd fmla="*/ 15 w 62" name="T54"/>
                  <a:gd fmla="*/ 5 h 62" name="T55"/>
                  <a:gd fmla="*/ 32 w 62" name="T56"/>
                  <a:gd fmla="*/ 5 h 62" name="T57"/>
                  <a:gd fmla="*/ 30 w 62" name="T58"/>
                  <a:gd fmla="*/ 1 h 62" name="T59"/>
                  <a:gd fmla="*/ 53 w 62" name="T60"/>
                  <a:gd fmla="*/ 30 h 62" name="T61"/>
                  <a:gd fmla="*/ 29 w 62" name="T62"/>
                  <a:gd fmla="*/ 53 h 62" name="T63"/>
                  <a:gd fmla="*/ 14 w 62" name="T64"/>
                  <a:gd fmla="*/ 19 h 62" name="T65"/>
                  <a:gd fmla="*/ 48 w 62" name="T66"/>
                  <a:gd fmla="*/ 19 h 62" name="T67"/>
                  <a:gd fmla="*/ 46 w 62" name="T68"/>
                  <a:gd fmla="*/ 22 h 62" name="T69"/>
                  <a:gd fmla="*/ 46 w 62" name="T70"/>
                  <a:gd fmla="*/ 22 h 62" name="T71"/>
                  <a:gd fmla="*/ 39 w 62" name="T72"/>
                  <a:gd fmla="*/ 27 h 62" name="T73"/>
                  <a:gd fmla="*/ 31 w 62" name="T74"/>
                  <a:gd fmla="*/ 48 h 62" name="T75"/>
                  <a:gd fmla="*/ 36 w 62" name="T76"/>
                  <a:gd fmla="*/ 27 h 62" name="T77"/>
                  <a:gd fmla="*/ 36 w 62" name="T78"/>
                  <a:gd fmla="*/ 27 h 62" name="T79"/>
                  <a:gd fmla="*/ 23 w 62" name="T80"/>
                  <a:gd fmla="*/ 27 h 62" name="T81"/>
                  <a:gd fmla="*/ 21 w 62" name="T82"/>
                  <a:gd fmla="*/ 27 h 62" name="T83"/>
                  <a:gd fmla="*/ 28 w 62" name="T84"/>
                  <a:gd fmla="*/ 47 h 62" name="T85"/>
                  <a:gd fmla="*/ 28 w 62" name="T86"/>
                  <a:gd fmla="*/ 47 h 62" name="T87"/>
                  <a:gd fmla="*/ 39 w 62" name="T88"/>
                  <a:gd fmla="*/ 29 h 6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B2807EA2-4F2D-40EB-9D28-992357E4B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559" y="1717795"/>
                <a:ext cx="315706" cy="348087"/>
              </a:xfrm>
              <a:custGeom>
                <a:gdLst>
                  <a:gd fmla="*/ 33 w 66" name="T0"/>
                  <a:gd fmla="*/ 0 h 73" name="T1"/>
                  <a:gd fmla="*/ 26 w 66" name="T2"/>
                  <a:gd fmla="*/ 6 h 73" name="T3"/>
                  <a:gd fmla="*/ 39 w 66" name="T4"/>
                  <a:gd fmla="*/ 7 h 73" name="T5"/>
                  <a:gd fmla="*/ 28 w 66" name="T6"/>
                  <a:gd fmla="*/ 5 h 73" name="T7"/>
                  <a:gd fmla="*/ 33 w 66" name="T8"/>
                  <a:gd fmla="*/ 1 h 73" name="T9"/>
                  <a:gd fmla="*/ 28 w 66" name="T10"/>
                  <a:gd fmla="*/ 5 h 73" name="T11"/>
                  <a:gd fmla="*/ 50 w 66" name="T12"/>
                  <a:gd fmla="*/ 13 h 73" name="T13"/>
                  <a:gd fmla="*/ 55 w 66" name="T14"/>
                  <a:gd fmla="*/ 15 h 73" name="T15"/>
                  <a:gd fmla="*/ 54 w 66" name="T16"/>
                  <a:gd fmla="*/ 8 h 73" name="T17"/>
                  <a:gd fmla="*/ 45 w 66" name="T18"/>
                  <a:gd fmla="*/ 8 h 73" name="T19"/>
                  <a:gd fmla="*/ 49 w 66" name="T20"/>
                  <a:gd fmla="*/ 11 h 73" name="T21"/>
                  <a:gd fmla="*/ 33 w 66" name="T22"/>
                  <a:gd fmla="*/ 7 h 73" name="T23"/>
                  <a:gd fmla="*/ 17 w 66" name="T24"/>
                  <a:gd fmla="*/ 12 h 73" name="T25"/>
                  <a:gd fmla="*/ 21 w 66" name="T26"/>
                  <a:gd fmla="*/ 8 h 73" name="T27"/>
                  <a:gd fmla="*/ 14 w 66" name="T28"/>
                  <a:gd fmla="*/ 6 h 73" name="T29"/>
                  <a:gd fmla="*/ 10 w 66" name="T30"/>
                  <a:gd fmla="*/ 15 h 73" name="T31"/>
                  <a:gd fmla="*/ 15 w 66" name="T32"/>
                  <a:gd fmla="*/ 12 h 73" name="T33"/>
                  <a:gd fmla="*/ 15 w 66" name="T34"/>
                  <a:gd fmla="*/ 13 h 73" name="T35"/>
                  <a:gd fmla="*/ 0 w 66" name="T36"/>
                  <a:gd fmla="*/ 35 h 73" name="T37"/>
                  <a:gd fmla="*/ 4 w 66" name="T38"/>
                  <a:gd fmla="*/ 43 h 73" name="T39"/>
                  <a:gd fmla="*/ 14 w 66" name="T40"/>
                  <a:gd fmla="*/ 60 h 73" name="T41"/>
                  <a:gd fmla="*/ 11 w 66" name="T42"/>
                  <a:gd fmla="*/ 68 h 73" name="T43"/>
                  <a:gd fmla="*/ 12 w 66" name="T44"/>
                  <a:gd fmla="*/ 73 h 73" name="T45"/>
                  <a:gd fmla="*/ 15 w 66" name="T46"/>
                  <a:gd fmla="*/ 70 h 73" name="T47"/>
                  <a:gd fmla="*/ 20 w 66" name="T48"/>
                  <a:gd fmla="*/ 63 h 73" name="T49"/>
                  <a:gd fmla="*/ 46 w 66" name="T50"/>
                  <a:gd fmla="*/ 63 h 73" name="T51"/>
                  <a:gd fmla="*/ 52 w 66" name="T52"/>
                  <a:gd fmla="*/ 70 h 73" name="T53"/>
                  <a:gd fmla="*/ 57 w 66" name="T54"/>
                  <a:gd fmla="*/ 71 h 73" name="T55"/>
                  <a:gd fmla="*/ 56 w 66" name="T56"/>
                  <a:gd fmla="*/ 67 h 73" name="T57"/>
                  <a:gd fmla="*/ 62 w 66" name="T58"/>
                  <a:gd fmla="*/ 43 h 73" name="T59"/>
                  <a:gd fmla="*/ 66 w 66" name="T60"/>
                  <a:gd fmla="*/ 35 h 73" name="T61"/>
                  <a:gd fmla="*/ 2 w 66" name="T62"/>
                  <a:gd fmla="*/ 38 h 73" name="T63"/>
                  <a:gd fmla="*/ 3 w 66" name="T64"/>
                  <a:gd fmla="*/ 32 h 73" name="T65"/>
                  <a:gd fmla="*/ 3 w 66" name="T66"/>
                  <a:gd fmla="*/ 41 h 73" name="T67"/>
                  <a:gd fmla="*/ 47 w 66" name="T68"/>
                  <a:gd fmla="*/ 8 h 73" name="T69"/>
                  <a:gd fmla="*/ 53 w 66" name="T70"/>
                  <a:gd fmla="*/ 10 h 73" name="T71"/>
                  <a:gd fmla="*/ 47 w 66" name="T72"/>
                  <a:gd fmla="*/ 8 h 73" name="T73"/>
                  <a:gd fmla="*/ 12 w 66" name="T74"/>
                  <a:gd fmla="*/ 10 h 73" name="T75"/>
                  <a:gd fmla="*/ 17 w 66" name="T76"/>
                  <a:gd fmla="*/ 7 h 73" name="T77"/>
                  <a:gd fmla="*/ 11 w 66" name="T78"/>
                  <a:gd fmla="*/ 13 h 73" name="T79"/>
                  <a:gd fmla="*/ 12 w 66" name="T80"/>
                  <a:gd fmla="*/ 66 h 73" name="T81"/>
                  <a:gd fmla="*/ 17 w 66" name="T82"/>
                  <a:gd fmla="*/ 64 h 73" name="T83"/>
                  <a:gd fmla="*/ 53 w 66" name="T84"/>
                  <a:gd fmla="*/ 66 h 73" name="T85"/>
                  <a:gd fmla="*/ 48 w 66" name="T86"/>
                  <a:gd fmla="*/ 64 h 73" name="T87"/>
                  <a:gd fmla="*/ 53 w 66" name="T88"/>
                  <a:gd fmla="*/ 66 h 73" name="T89"/>
                  <a:gd fmla="*/ 6 w 66" name="T90"/>
                  <a:gd fmla="*/ 37 h 73" name="T91"/>
                  <a:gd fmla="*/ 60 w 66" name="T92"/>
                  <a:gd fmla="*/ 37 h 73" name="T93"/>
                  <a:gd fmla="*/ 64 w 66" name="T94"/>
                  <a:gd fmla="*/ 38 h 73" name="T95"/>
                  <a:gd fmla="*/ 62 w 66" name="T96"/>
                  <a:gd fmla="*/ 37 h 73" name="T97"/>
                  <a:gd fmla="*/ 64 w 66" name="T98"/>
                  <a:gd fmla="*/ 35 h 73" name="T99"/>
                  <a:gd fmla="*/ 33 w 66" name="T100"/>
                  <a:gd fmla="*/ 12 h 73" name="T101"/>
                  <a:gd fmla="*/ 33 w 66" name="T102"/>
                  <a:gd fmla="*/ 61 h 73" name="T103"/>
                  <a:gd fmla="*/ 33 w 66" name="T104"/>
                  <a:gd fmla="*/ 12 h 73" name="T105"/>
                  <a:gd fmla="*/ 10 w 66" name="T106"/>
                  <a:gd fmla="*/ 37 h 73" name="T107"/>
                  <a:gd fmla="*/ 56 w 66" name="T108"/>
                  <a:gd fmla="*/ 37 h 73" name="T109"/>
                  <a:gd fmla="*/ 36 w 66" name="T110"/>
                  <a:gd fmla="*/ 35 h 73" name="T111"/>
                  <a:gd fmla="*/ 49 w 66" name="T112"/>
                  <a:gd fmla="*/ 38 h 73" name="T113"/>
                  <a:gd fmla="*/ 32 w 66" name="T114"/>
                  <a:gd fmla="*/ 40 h 73" name="T115"/>
                  <a:gd fmla="*/ 31 w 66" name="T116"/>
                  <a:gd fmla="*/ 32 h 73" name="T117"/>
                  <a:gd fmla="*/ 34 w 66" name="T118"/>
                  <a:gd fmla="*/ 16 h 73" name="T119"/>
                  <a:gd fmla="*/ 36 w 66" name="T120"/>
                  <a:gd fmla="*/ 35 h 7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A71B6A26-43A8-4CA4-8A0A-49C2B15A16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5182" y="3543823"/>
                <a:ext cx="292609" cy="338210"/>
              </a:xfrm>
              <a:custGeom>
                <a:gdLst>
                  <a:gd fmla="*/ 54 w 62" name="T0"/>
                  <a:gd fmla="*/ 0 h 72" name="T1"/>
                  <a:gd fmla="*/ 8 w 62" name="T2"/>
                  <a:gd fmla="*/ 0 h 72" name="T3"/>
                  <a:gd fmla="*/ 0 w 62" name="T4"/>
                  <a:gd fmla="*/ 8 h 72" name="T5"/>
                  <a:gd fmla="*/ 0 w 62" name="T6"/>
                  <a:gd fmla="*/ 64 h 72" name="T7"/>
                  <a:gd fmla="*/ 8 w 62" name="T8"/>
                  <a:gd fmla="*/ 72 h 72" name="T9"/>
                  <a:gd fmla="*/ 54 w 62" name="T10"/>
                  <a:gd fmla="*/ 72 h 72" name="T11"/>
                  <a:gd fmla="*/ 62 w 62" name="T12"/>
                  <a:gd fmla="*/ 64 h 72" name="T13"/>
                  <a:gd fmla="*/ 62 w 62" name="T14"/>
                  <a:gd fmla="*/ 8 h 72" name="T15"/>
                  <a:gd fmla="*/ 54 w 62" name="T16"/>
                  <a:gd fmla="*/ 0 h 72" name="T17"/>
                  <a:gd fmla="*/ 8 w 62" name="T18"/>
                  <a:gd fmla="*/ 3 h 72" name="T19"/>
                  <a:gd fmla="*/ 54 w 62" name="T20"/>
                  <a:gd fmla="*/ 3 h 72" name="T21"/>
                  <a:gd fmla="*/ 59 w 62" name="T22"/>
                  <a:gd fmla="*/ 8 h 72" name="T23"/>
                  <a:gd fmla="*/ 59 w 62" name="T24"/>
                  <a:gd fmla="*/ 64 h 72" name="T25"/>
                  <a:gd fmla="*/ 54 w 62" name="T26"/>
                  <a:gd fmla="*/ 69 h 72" name="T27"/>
                  <a:gd fmla="*/ 8 w 62" name="T28"/>
                  <a:gd fmla="*/ 69 h 72" name="T29"/>
                  <a:gd fmla="*/ 3 w 62" name="T30"/>
                  <a:gd fmla="*/ 64 h 72" name="T31"/>
                  <a:gd fmla="*/ 3 w 62" name="T32"/>
                  <a:gd fmla="*/ 8 h 72" name="T33"/>
                  <a:gd fmla="*/ 8 w 62" name="T34"/>
                  <a:gd fmla="*/ 3 h 72" name="T35"/>
                  <a:gd fmla="*/ 7 w 62" name="T36"/>
                  <a:gd fmla="*/ 62 h 72" name="T37"/>
                  <a:gd fmla="*/ 55 w 62" name="T38"/>
                  <a:gd fmla="*/ 62 h 72" name="T39"/>
                  <a:gd fmla="*/ 56 w 62" name="T40"/>
                  <a:gd fmla="*/ 61 h 72" name="T41"/>
                  <a:gd fmla="*/ 56 w 62" name="T42"/>
                  <a:gd fmla="*/ 7 h 72" name="T43"/>
                  <a:gd fmla="*/ 55 w 62" name="T44"/>
                  <a:gd fmla="*/ 6 h 72" name="T45"/>
                  <a:gd fmla="*/ 7 w 62" name="T46"/>
                  <a:gd fmla="*/ 6 h 72" name="T47"/>
                  <a:gd fmla="*/ 6 w 62" name="T48"/>
                  <a:gd fmla="*/ 7 h 72" name="T49"/>
                  <a:gd fmla="*/ 6 w 62" name="T50"/>
                  <a:gd fmla="*/ 61 h 72" name="T51"/>
                  <a:gd fmla="*/ 7 w 62" name="T52"/>
                  <a:gd fmla="*/ 62 h 72" name="T53"/>
                  <a:gd fmla="*/ 8 w 62" name="T54"/>
                  <a:gd fmla="*/ 8 h 72" name="T55"/>
                  <a:gd fmla="*/ 54 w 62" name="T56"/>
                  <a:gd fmla="*/ 8 h 72" name="T57"/>
                  <a:gd fmla="*/ 54 w 62" name="T58"/>
                  <a:gd fmla="*/ 60 h 72" name="T59"/>
                  <a:gd fmla="*/ 8 w 62" name="T60"/>
                  <a:gd fmla="*/ 60 h 72" name="T61"/>
                  <a:gd fmla="*/ 8 w 62" name="T62"/>
                  <a:gd fmla="*/ 8 h 72" name="T63"/>
                  <a:gd fmla="*/ 33 w 62" name="T64"/>
                  <a:gd fmla="*/ 66 h 72" name="T65"/>
                  <a:gd fmla="*/ 31 w 62" name="T66"/>
                  <a:gd fmla="*/ 68 h 72" name="T67"/>
                  <a:gd fmla="*/ 29 w 62" name="T68"/>
                  <a:gd fmla="*/ 66 h 72" name="T69"/>
                  <a:gd fmla="*/ 31 w 62" name="T70"/>
                  <a:gd fmla="*/ 64 h 72" name="T71"/>
                  <a:gd fmla="*/ 33 w 62" name="T72"/>
                  <a:gd fmla="*/ 66 h 7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72" w="62">
                    <a:moveTo>
                      <a:pt x="5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4" y="72"/>
                      <a:pt x="8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8" y="72"/>
                      <a:pt x="62" y="68"/>
                      <a:pt x="62" y="6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3"/>
                      <a:pt x="58" y="0"/>
                      <a:pt x="54" y="0"/>
                    </a:cubicBezTo>
                    <a:close/>
                    <a:moveTo>
                      <a:pt x="8" y="3"/>
                    </a:moveTo>
                    <a:cubicBezTo>
                      <a:pt x="54" y="3"/>
                      <a:pt x="54" y="3"/>
                      <a:pt x="54" y="3"/>
                    </a:cubicBezTo>
                    <a:cubicBezTo>
                      <a:pt x="56" y="3"/>
                      <a:pt x="59" y="5"/>
                      <a:pt x="59" y="8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7"/>
                      <a:pt x="56" y="69"/>
                      <a:pt x="54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5" y="69"/>
                      <a:pt x="3" y="67"/>
                      <a:pt x="3" y="6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3"/>
                      <a:pt x="8" y="3"/>
                    </a:cubicBezTo>
                    <a:close/>
                    <a:moveTo>
                      <a:pt x="7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1"/>
                      <a:pt x="56" y="6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1"/>
                      <a:pt x="7" y="62"/>
                      <a:pt x="7" y="62"/>
                    </a:cubicBezTo>
                    <a:close/>
                    <a:moveTo>
                      <a:pt x="8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8" y="60"/>
                      <a:pt x="8" y="60"/>
                      <a:pt x="8" y="60"/>
                    </a:cubicBezTo>
                    <a:lnTo>
                      <a:pt x="8" y="8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2" y="68"/>
                      <a:pt x="31" y="68"/>
                    </a:cubicBezTo>
                    <a:cubicBezTo>
                      <a:pt x="30" y="68"/>
                      <a:pt x="29" y="67"/>
                      <a:pt x="29" y="66"/>
                    </a:cubicBez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4"/>
                      <a:pt x="33" y="65"/>
                      <a:pt x="3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C83992D1-0A58-49EF-9C1D-106E4B4FB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9828" y="2887534"/>
                <a:ext cx="428644" cy="305865"/>
              </a:xfrm>
              <a:custGeom>
                <a:gdLst>
                  <a:gd fmla="*/ 9 w 84" name="T0"/>
                  <a:gd fmla="*/ 37 h 60" name="T1"/>
                  <a:gd fmla="*/ 74 w 84" name="T2"/>
                  <a:gd fmla="*/ 37 h 60" name="T3"/>
                  <a:gd fmla="*/ 10 w 84" name="T4"/>
                  <a:gd fmla="*/ 5 h 60" name="T5"/>
                  <a:gd fmla="*/ 11 w 84" name="T6"/>
                  <a:gd fmla="*/ 7 h 60" name="T7"/>
                  <a:gd fmla="*/ 32 w 84" name="T8"/>
                  <a:gd fmla="*/ 24 h 60" name="T9"/>
                  <a:gd fmla="*/ 33 w 84" name="T10"/>
                  <a:gd fmla="*/ 25 h 60" name="T11"/>
                  <a:gd fmla="*/ 34 w 84" name="T12"/>
                  <a:gd fmla="*/ 29 h 60" name="T13"/>
                  <a:gd fmla="*/ 37 w 84" name="T14"/>
                  <a:gd fmla="*/ 29 h 60" name="T15"/>
                  <a:gd fmla="*/ 37 w 84" name="T16"/>
                  <a:gd fmla="*/ 31 h 60" name="T17"/>
                  <a:gd fmla="*/ 41 w 84" name="T18"/>
                  <a:gd fmla="*/ 32 h 60" name="T19"/>
                  <a:gd fmla="*/ 43 w 84" name="T20"/>
                  <a:gd fmla="*/ 32 h 60" name="T21"/>
                  <a:gd fmla="*/ 47 w 84" name="T22"/>
                  <a:gd fmla="*/ 30 h 60" name="T23"/>
                  <a:gd fmla="*/ 48 w 84" name="T24"/>
                  <a:gd fmla="*/ 29 h 60" name="T25"/>
                  <a:gd fmla="*/ 51 w 84" name="T26"/>
                  <a:gd fmla="*/ 27 h 60" name="T27"/>
                  <a:gd fmla="*/ 50 w 84" name="T28"/>
                  <a:gd fmla="*/ 25 h 60" name="T29"/>
                  <a:gd fmla="*/ 52 w 84" name="T30"/>
                  <a:gd fmla="*/ 23 h 60" name="T31"/>
                  <a:gd fmla="*/ 51 w 84" name="T32"/>
                  <a:gd fmla="*/ 20 h 60" name="T33"/>
                  <a:gd fmla="*/ 50 w 84" name="T34"/>
                  <a:gd fmla="*/ 18 h 60" name="T35"/>
                  <a:gd fmla="*/ 49 w 84" name="T36"/>
                  <a:gd fmla="*/ 15 h 60" name="T37"/>
                  <a:gd fmla="*/ 47 w 84" name="T38"/>
                  <a:gd fmla="*/ 15 h 60" name="T39"/>
                  <a:gd fmla="*/ 46 w 84" name="T40"/>
                  <a:gd fmla="*/ 13 h 60" name="T41"/>
                  <a:gd fmla="*/ 42 w 84" name="T42"/>
                  <a:gd fmla="*/ 13 h 60" name="T43"/>
                  <a:gd fmla="*/ 40 w 84" name="T44"/>
                  <a:gd fmla="*/ 12 h 60" name="T45"/>
                  <a:gd fmla="*/ 37 w 84" name="T46"/>
                  <a:gd fmla="*/ 14 h 60" name="T47"/>
                  <a:gd fmla="*/ 35 w 84" name="T48"/>
                  <a:gd fmla="*/ 14 h 60" name="T49"/>
                  <a:gd fmla="*/ 33 w 84" name="T50"/>
                  <a:gd fmla="*/ 18 h 60" name="T51"/>
                  <a:gd fmla="*/ 33 w 84" name="T52"/>
                  <a:gd fmla="*/ 20 h 60" name="T53"/>
                  <a:gd fmla="*/ 31 w 84" name="T54"/>
                  <a:gd fmla="*/ 22 h 60" name="T55"/>
                  <a:gd fmla="*/ 33 w 84" name="T56"/>
                  <a:gd fmla="*/ 22 h 60" name="T57"/>
                  <a:gd fmla="*/ 35 w 84" name="T58"/>
                  <a:gd fmla="*/ 17 h 60" name="T59"/>
                  <a:gd fmla="*/ 39 w 84" name="T60"/>
                  <a:gd fmla="*/ 14 h 60" name="T61"/>
                  <a:gd fmla="*/ 45 w 84" name="T62"/>
                  <a:gd fmla="*/ 14 h 60" name="T63"/>
                  <a:gd fmla="*/ 49 w 84" name="T64"/>
                  <a:gd fmla="*/ 17 h 60" name="T65"/>
                  <a:gd fmla="*/ 50 w 84" name="T66"/>
                  <a:gd fmla="*/ 22 h 60" name="T67"/>
                  <a:gd fmla="*/ 49 w 84" name="T68"/>
                  <a:gd fmla="*/ 26 h 60" name="T69"/>
                  <a:gd fmla="*/ 45 w 84" name="T70"/>
                  <a:gd fmla="*/ 30 h 60" name="T71"/>
                  <a:gd fmla="*/ 39 w 84" name="T72"/>
                  <a:gd fmla="*/ 30 h 60" name="T73"/>
                  <a:gd fmla="*/ 35 w 84" name="T74"/>
                  <a:gd fmla="*/ 27 h 60" name="T75"/>
                  <a:gd fmla="*/ 33 w 84" name="T76"/>
                  <a:gd fmla="*/ 22 h 60" name="T77"/>
                  <a:gd fmla="*/ 42 w 84" name="T78"/>
                  <a:gd fmla="*/ 27 h 60" name="T79"/>
                  <a:gd fmla="*/ 37 w 84" name="T80"/>
                  <a:gd fmla="*/ 22 h 60" name="T81"/>
                  <a:gd fmla="*/ 44 w 84" name="T82"/>
                  <a:gd fmla="*/ 22 h 60" name="T83"/>
                  <a:gd fmla="*/ 42 w 84" name="T84"/>
                  <a:gd fmla="*/ 19 h 60" name="T85"/>
                  <a:gd fmla="*/ 79 w 84" name="T86"/>
                  <a:gd fmla="*/ 6 h 60" name="T87"/>
                  <a:gd fmla="*/ 5 w 84" name="T88"/>
                  <a:gd fmla="*/ 6 h 60" name="T89"/>
                  <a:gd fmla="*/ 0 w 84" name="T90"/>
                  <a:gd fmla="*/ 51 h 60" name="T91"/>
                  <a:gd fmla="*/ 0 w 84" name="T92"/>
                  <a:gd fmla="*/ 55 h 60" name="T93"/>
                  <a:gd fmla="*/ 84 w 84" name="T94"/>
                  <a:gd fmla="*/ 55 h 60" name="T95"/>
                  <a:gd fmla="*/ 76 w 84" name="T96"/>
                  <a:gd fmla="*/ 57 h 60" name="T97"/>
                  <a:gd fmla="*/ 3 w 84" name="T98"/>
                  <a:gd fmla="*/ 53 h 60" name="T99"/>
                  <a:gd fmla="*/ 30 w 84" name="T100"/>
                  <a:gd fmla="*/ 56 h 60" name="T101"/>
                  <a:gd fmla="*/ 54 w 84" name="T102"/>
                  <a:gd fmla="*/ 53 h 60" name="T103"/>
                  <a:gd fmla="*/ 76 w 84" name="T104"/>
                  <a:gd fmla="*/ 57 h 60" name="T105"/>
                  <a:gd fmla="*/ 52 w 84" name="T106"/>
                  <a:gd fmla="*/ 54 h 60" name="T107"/>
                  <a:gd fmla="*/ 53 w 84" name="T108"/>
                  <a:gd fmla="*/ 51 h 60" name="T109"/>
                  <a:gd fmla="*/ 7 w 84" name="T110"/>
                  <a:gd fmla="*/ 43 h 60" name="T111"/>
                  <a:gd fmla="*/ 53 w 84" name="T112"/>
                  <a:gd fmla="*/ 51 h 60" name="T113"/>
                  <a:gd fmla="*/ 8 w 84" name="T114"/>
                  <a:gd fmla="*/ 41 h 60" name="T115"/>
                  <a:gd fmla="*/ 10 w 84" name="T116"/>
                  <a:gd fmla="*/ 3 h 60" name="T117"/>
                  <a:gd fmla="*/ 76 w 84" name="T118"/>
                  <a:gd fmla="*/ 6 h 60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0" w="84">
                    <a:moveTo>
                      <a:pt x="10" y="5"/>
                    </a:moveTo>
                    <a:cubicBezTo>
                      <a:pt x="10" y="5"/>
                      <a:pt x="9" y="5"/>
                      <a:pt x="9" y="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0" y="38"/>
                      <a:pt x="10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8"/>
                      <a:pt x="74" y="37"/>
                      <a:pt x="74" y="3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5"/>
                      <a:pt x="73" y="5"/>
                    </a:cubicBezTo>
                    <a:lnTo>
                      <a:pt x="10" y="5"/>
                    </a:lnTo>
                    <a:close/>
                    <a:moveTo>
                      <a:pt x="72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72" y="7"/>
                      <a:pt x="72" y="7"/>
                      <a:pt x="72" y="7"/>
                    </a:cubicBezTo>
                    <a:lnTo>
                      <a:pt x="72" y="36"/>
                    </a:lnTo>
                    <a:close/>
                    <a:moveTo>
                      <a:pt x="32" y="24"/>
                    </a:move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4" y="25"/>
                    </a:cubicBezTo>
                    <a:cubicBezTo>
                      <a:pt x="34" y="25"/>
                      <a:pt x="34" y="25"/>
                      <a:pt x="33" y="25"/>
                    </a:cubicBezTo>
                    <a:cubicBezTo>
                      <a:pt x="33" y="25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7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6" y="29"/>
                      <a:pt x="36" y="28"/>
                      <a:pt x="37" y="29"/>
                    </a:cubicBezTo>
                    <a:cubicBezTo>
                      <a:pt x="37" y="29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1"/>
                      <a:pt x="39" y="32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2"/>
                      <a:pt x="41" y="32"/>
                      <a:pt x="41" y="32"/>
                    </a:cubicBez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0"/>
                      <a:pt x="42" y="30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1"/>
                      <a:pt x="46" y="31"/>
                    </a:cubicBezTo>
                    <a:cubicBezTo>
                      <a:pt x="46" y="31"/>
                      <a:pt x="47" y="31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6" y="29"/>
                      <a:pt x="47" y="29"/>
                      <a:pt x="47" y="29"/>
                    </a:cubicBezTo>
                    <a:cubicBezTo>
                      <a:pt x="47" y="28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28"/>
                      <a:pt x="50" y="28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2" y="24"/>
                      <a:pt x="52" y="24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1"/>
                      <a:pt x="52" y="21"/>
                      <a:pt x="52" y="20"/>
                    </a:cubicBezTo>
                    <a:cubicBezTo>
                      <a:pt x="52" y="20"/>
                      <a:pt x="52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4"/>
                      <a:pt x="48" y="14"/>
                    </a:cubicBezTo>
                    <a:cubicBezTo>
                      <a:pt x="48" y="14"/>
                      <a:pt x="48" y="15"/>
                      <a:pt x="48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6" y="14"/>
                      <a:pt x="47" y="14"/>
                    </a:cubicBezTo>
                    <a:cubicBezTo>
                      <a:pt x="47" y="14"/>
                      <a:pt x="47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5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2" y="12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8" y="12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5" y="14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3" y="16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19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2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lose/>
                    <a:moveTo>
                      <a:pt x="33" y="22"/>
                    </a:moveTo>
                    <a:cubicBezTo>
                      <a:pt x="34" y="21"/>
                      <a:pt x="35" y="21"/>
                      <a:pt x="35" y="20"/>
                    </a:cubicBezTo>
                    <a:cubicBezTo>
                      <a:pt x="36" y="19"/>
                      <a:pt x="36" y="18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6" y="17"/>
                      <a:pt x="37" y="17"/>
                      <a:pt x="38" y="17"/>
                    </a:cubicBezTo>
                    <a:cubicBezTo>
                      <a:pt x="39" y="16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5"/>
                      <a:pt x="41" y="15"/>
                      <a:pt x="42" y="15"/>
                    </a:cubicBezTo>
                    <a:cubicBezTo>
                      <a:pt x="43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4" y="15"/>
                      <a:pt x="45" y="16"/>
                      <a:pt x="46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8" y="18"/>
                      <a:pt x="48" y="19"/>
                      <a:pt x="48" y="20"/>
                    </a:cubicBezTo>
                    <a:cubicBezTo>
                      <a:pt x="48" y="21"/>
                      <a:pt x="49" y="21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8" y="23"/>
                      <a:pt x="48" y="24"/>
                    </a:cubicBezTo>
                    <a:cubicBezTo>
                      <a:pt x="48" y="25"/>
                      <a:pt x="48" y="26"/>
                      <a:pt x="49" y="26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5" y="28"/>
                      <a:pt x="44" y="29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9"/>
                      <a:pt x="43" y="28"/>
                      <a:pt x="42" y="28"/>
                    </a:cubicBezTo>
                    <a:cubicBezTo>
                      <a:pt x="41" y="28"/>
                      <a:pt x="40" y="29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8"/>
                      <a:pt x="38" y="27"/>
                    </a:cubicBezTo>
                    <a:cubicBezTo>
                      <a:pt x="37" y="27"/>
                      <a:pt x="36" y="27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lose/>
                    <a:moveTo>
                      <a:pt x="42" y="27"/>
                    </a:moveTo>
                    <a:cubicBezTo>
                      <a:pt x="44" y="27"/>
                      <a:pt x="46" y="24"/>
                      <a:pt x="46" y="22"/>
                    </a:cubicBezTo>
                    <a:cubicBezTo>
                      <a:pt x="46" y="19"/>
                      <a:pt x="44" y="17"/>
                      <a:pt x="42" y="17"/>
                    </a:cubicBezTo>
                    <a:cubicBezTo>
                      <a:pt x="39" y="17"/>
                      <a:pt x="37" y="19"/>
                      <a:pt x="37" y="22"/>
                    </a:cubicBezTo>
                    <a:cubicBezTo>
                      <a:pt x="37" y="24"/>
                      <a:pt x="39" y="27"/>
                      <a:pt x="42" y="27"/>
                    </a:cubicBezTo>
                    <a:close/>
                    <a:moveTo>
                      <a:pt x="42" y="19"/>
                    </a:moveTo>
                    <a:cubicBezTo>
                      <a:pt x="43" y="19"/>
                      <a:pt x="44" y="20"/>
                      <a:pt x="44" y="22"/>
                    </a:cubicBezTo>
                    <a:cubicBezTo>
                      <a:pt x="44" y="23"/>
                      <a:pt x="43" y="25"/>
                      <a:pt x="42" y="25"/>
                    </a:cubicBezTo>
                    <a:cubicBezTo>
                      <a:pt x="40" y="25"/>
                      <a:pt x="39" y="23"/>
                      <a:pt x="39" y="22"/>
                    </a:cubicBezTo>
                    <a:cubicBezTo>
                      <a:pt x="39" y="20"/>
                      <a:pt x="40" y="19"/>
                      <a:pt x="42" y="19"/>
                    </a:cubicBezTo>
                    <a:close/>
                    <a:moveTo>
                      <a:pt x="84" y="51"/>
                    </a:move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1"/>
                      <a:pt x="78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5" y="1"/>
                      <a:pt x="5" y="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8"/>
                      <a:pt x="3" y="60"/>
                      <a:pt x="7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4" y="58"/>
                      <a:pt x="84" y="5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1"/>
                    </a:cubicBezTo>
                    <a:close/>
                    <a:moveTo>
                      <a:pt x="76" y="57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5" y="57"/>
                      <a:pt x="3" y="56"/>
                      <a:pt x="3" y="55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6"/>
                      <a:pt x="54" y="55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56"/>
                      <a:pt x="79" y="57"/>
                      <a:pt x="76" y="57"/>
                    </a:cubicBezTo>
                    <a:close/>
                    <a:moveTo>
                      <a:pt x="31" y="53"/>
                    </a:move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31" y="53"/>
                    </a:lnTo>
                    <a:close/>
                    <a:moveTo>
                      <a:pt x="53" y="51"/>
                    </a:moveTo>
                    <a:cubicBezTo>
                      <a:pt x="30" y="51"/>
                      <a:pt x="30" y="51"/>
                      <a:pt x="30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53" y="51"/>
                    </a:lnTo>
                    <a:close/>
                    <a:moveTo>
                      <a:pt x="76" y="6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5" y="3"/>
                      <a:pt x="76" y="3"/>
                    </a:cubicBezTo>
                    <a:cubicBezTo>
                      <a:pt x="76" y="4"/>
                      <a:pt x="76" y="5"/>
                      <a:pt x="76" y="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004D1C48-E03D-49AA-AE2B-6DAC05C76D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1839" y="2896569"/>
                <a:ext cx="331940" cy="387265"/>
              </a:xfrm>
              <a:custGeom>
                <a:gdLst>
                  <a:gd fmla="*/ 36 w 56" name="T0"/>
                  <a:gd fmla="*/ 14 h 65" name="T1"/>
                  <a:gd fmla="*/ 43 w 56" name="T2"/>
                  <a:gd fmla="*/ 2 h 65" name="T3"/>
                  <a:gd fmla="*/ 41 w 56" name="T4"/>
                  <a:gd fmla="*/ 0 h 65" name="T5"/>
                  <a:gd fmla="*/ 13 w 56" name="T6"/>
                  <a:gd fmla="*/ 1 h 65" name="T7"/>
                  <a:gd fmla="*/ 20 w 56" name="T8"/>
                  <a:gd fmla="*/ 14 h 65" name="T9"/>
                  <a:gd fmla="*/ 0 w 56" name="T10"/>
                  <a:gd fmla="*/ 37 h 65" name="T11"/>
                  <a:gd fmla="*/ 7 w 56" name="T12"/>
                  <a:gd fmla="*/ 65 h 65" name="T13"/>
                  <a:gd fmla="*/ 56 w 56" name="T14"/>
                  <a:gd fmla="*/ 58 h 65" name="T15"/>
                  <a:gd fmla="*/ 36 w 56" name="T16"/>
                  <a:gd fmla="*/ 15 h 65" name="T17"/>
                  <a:gd fmla="*/ 23 w 56" name="T18"/>
                  <a:gd fmla="*/ 4 h 65" name="T19"/>
                  <a:gd fmla="*/ 21 w 56" name="T20"/>
                  <a:gd fmla="*/ 5 h 65" name="T21"/>
                  <a:gd fmla="*/ 22 w 56" name="T22"/>
                  <a:gd fmla="*/ 13 h 65" name="T23"/>
                  <a:gd fmla="*/ 39 w 56" name="T24"/>
                  <a:gd fmla="*/ 3 h 65" name="T25"/>
                  <a:gd fmla="*/ 26 w 56" name="T26"/>
                  <a:gd fmla="*/ 13 h 65" name="T27"/>
                  <a:gd fmla="*/ 33 w 56" name="T28"/>
                  <a:gd fmla="*/ 15 h 65" name="T29"/>
                  <a:gd fmla="*/ 23 w 56" name="T30"/>
                  <a:gd fmla="*/ 16 h 65" name="T31"/>
                  <a:gd fmla="*/ 53 w 56" name="T32"/>
                  <a:gd fmla="*/ 58 h 65" name="T33"/>
                  <a:gd fmla="*/ 7 w 56" name="T34"/>
                  <a:gd fmla="*/ 62 h 65" name="T35"/>
                  <a:gd fmla="*/ 3 w 56" name="T36"/>
                  <a:gd fmla="*/ 37 h 65" name="T37"/>
                  <a:gd fmla="*/ 34 w 56" name="T38"/>
                  <a:gd fmla="*/ 18 h 65" name="T39"/>
                  <a:gd fmla="*/ 53 w 56" name="T40"/>
                  <a:gd fmla="*/ 58 h 65" name="T41"/>
                  <a:gd fmla="*/ 8 w 56" name="T42"/>
                  <a:gd fmla="*/ 54 h 65" name="T43"/>
                  <a:gd fmla="*/ 12 w 56" name="T44"/>
                  <a:gd fmla="*/ 58 h 65" name="T45"/>
                  <a:gd fmla="*/ 6 w 56" name="T46"/>
                  <a:gd fmla="*/ 54 h 65" name="T47"/>
                  <a:gd fmla="*/ 23 w 56" name="T48"/>
                  <a:gd fmla="*/ 21 h 65" name="T49"/>
                  <a:gd fmla="*/ 23 w 56" name="T50"/>
                  <a:gd fmla="*/ 23 h 65" name="T51"/>
                  <a:gd fmla="*/ 28 w 56" name="T52"/>
                  <a:gd fmla="*/ 28 h 65" name="T53"/>
                  <a:gd fmla="*/ 28 w 56" name="T54"/>
                  <a:gd fmla="*/ 53 h 65" name="T55"/>
                  <a:gd fmla="*/ 28 w 56" name="T56"/>
                  <a:gd fmla="*/ 28 h 65" name="T57"/>
                  <a:gd fmla="*/ 17 w 56" name="T58"/>
                  <a:gd fmla="*/ 41 h 65" name="T59"/>
                  <a:gd fmla="*/ 38 w 56" name="T60"/>
                  <a:gd fmla="*/ 41 h 65" name="T61"/>
                  <a:gd fmla="*/ 26 w 56" name="T62"/>
                  <a:gd fmla="*/ 37 h 65" name="T63"/>
                  <a:gd fmla="*/ 32 w 56" name="T64"/>
                  <a:gd fmla="*/ 44 h 65" name="T65"/>
                  <a:gd fmla="*/ 29 w 56" name="T66"/>
                  <a:gd fmla="*/ 49 h 65" name="T67"/>
                  <a:gd fmla="*/ 27 w 56" name="T68"/>
                  <a:gd fmla="*/ 49 h 65" name="T69"/>
                  <a:gd fmla="*/ 24 w 56" name="T70"/>
                  <a:gd fmla="*/ 44 h 65" name="T71"/>
                  <a:gd fmla="*/ 26 w 56" name="T72"/>
                  <a:gd fmla="*/ 44 h 65" name="T73"/>
                  <a:gd fmla="*/ 30 w 56" name="T74"/>
                  <a:gd fmla="*/ 44 h 65" name="T75"/>
                  <a:gd fmla="*/ 24 w 56" name="T76"/>
                  <a:gd fmla="*/ 37 h 65" name="T77"/>
                  <a:gd fmla="*/ 27 w 56" name="T78"/>
                  <a:gd fmla="*/ 32 h 65" name="T79"/>
                  <a:gd fmla="*/ 29 w 56" name="T80"/>
                  <a:gd fmla="*/ 32 h 65" name="T81"/>
                  <a:gd fmla="*/ 32 w 56" name="T82"/>
                  <a:gd fmla="*/ 37 h 65" name="T83"/>
                  <a:gd fmla="*/ 30 w 56" name="T84"/>
                  <a:gd fmla="*/ 37 h 65" name="T85"/>
                  <a:gd fmla="*/ 26 w 56" name="T86"/>
                  <a:gd fmla="*/ 37 h 6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id="{E5E3005D-116A-48E3-AC46-82240CB6F6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1010" y="4288055"/>
                <a:ext cx="385943" cy="385941"/>
              </a:xfrm>
              <a:custGeom>
                <a:gdLst>
                  <a:gd fmla="*/ 45 w 62" name="T0"/>
                  <a:gd fmla="*/ 4 h 62" name="T1"/>
                  <a:gd fmla="*/ 45 w 62" name="T2"/>
                  <a:gd fmla="*/ 9 h 62" name="T3"/>
                  <a:gd fmla="*/ 17 w 62" name="T4"/>
                  <a:gd fmla="*/ 52 h 62" name="T5"/>
                  <a:gd fmla="*/ 16 w 62" name="T6"/>
                  <a:gd fmla="*/ 58 h 62" name="T7"/>
                  <a:gd fmla="*/ 19 w 62" name="T8"/>
                  <a:gd fmla="*/ 52 h 62" name="T9"/>
                  <a:gd fmla="*/ 54 w 62" name="T10"/>
                  <a:gd fmla="*/ 19 h 62" name="T11"/>
                  <a:gd fmla="*/ 56 w 62" name="T12"/>
                  <a:gd fmla="*/ 15 h 62" name="T13"/>
                  <a:gd fmla="*/ 53 w 62" name="T14"/>
                  <a:gd fmla="*/ 19 h 62" name="T15"/>
                  <a:gd fmla="*/ 4 w 62" name="T16"/>
                  <a:gd fmla="*/ 46 h 62" name="T17"/>
                  <a:gd fmla="*/ 9 w 62" name="T18"/>
                  <a:gd fmla="*/ 44 h 62" name="T19"/>
                  <a:gd fmla="*/ 61 w 62" name="T20"/>
                  <a:gd fmla="*/ 30 h 62" name="T21"/>
                  <a:gd fmla="*/ 56 w 62" name="T22"/>
                  <a:gd fmla="*/ 32 h 62" name="T23"/>
                  <a:gd fmla="*/ 61 w 62" name="T24"/>
                  <a:gd fmla="*/ 30 h 62" name="T25"/>
                  <a:gd fmla="*/ 1 w 62" name="T26"/>
                  <a:gd fmla="*/ 30 h 62" name="T27"/>
                  <a:gd fmla="*/ 5 w 62" name="T28"/>
                  <a:gd fmla="*/ 32 h 62" name="T29"/>
                  <a:gd fmla="*/ 52 w 62" name="T30"/>
                  <a:gd fmla="*/ 43 h 62" name="T31"/>
                  <a:gd fmla="*/ 57 w 62" name="T32"/>
                  <a:gd fmla="*/ 47 h 62" name="T33"/>
                  <a:gd fmla="*/ 54 w 62" name="T34"/>
                  <a:gd fmla="*/ 43 h 62" name="T35"/>
                  <a:gd fmla="*/ 10 w 62" name="T36"/>
                  <a:gd fmla="*/ 18 h 62" name="T37"/>
                  <a:gd fmla="*/ 4 w 62" name="T38"/>
                  <a:gd fmla="*/ 15 h 62" name="T39"/>
                  <a:gd fmla="*/ 45 w 62" name="T40"/>
                  <a:gd fmla="*/ 52 h 62" name="T41"/>
                  <a:gd fmla="*/ 45 w 62" name="T42"/>
                  <a:gd fmla="*/ 57 h 62" name="T43"/>
                  <a:gd fmla="*/ 47 w 62" name="T44"/>
                  <a:gd fmla="*/ 56 h 62" name="T45"/>
                  <a:gd fmla="*/ 30 w 62" name="T46"/>
                  <a:gd fmla="*/ 56 h 62" name="T47"/>
                  <a:gd fmla="*/ 32 w 62" name="T48"/>
                  <a:gd fmla="*/ 61 h 62" name="T49"/>
                  <a:gd fmla="*/ 17 w 62" name="T50"/>
                  <a:gd fmla="*/ 9 h 62" name="T51"/>
                  <a:gd fmla="*/ 19 w 62" name="T52"/>
                  <a:gd fmla="*/ 8 h 62" name="T53"/>
                  <a:gd fmla="*/ 15 w 62" name="T54"/>
                  <a:gd fmla="*/ 5 h 62" name="T55"/>
                  <a:gd fmla="*/ 32 w 62" name="T56"/>
                  <a:gd fmla="*/ 5 h 62" name="T57"/>
                  <a:gd fmla="*/ 30 w 62" name="T58"/>
                  <a:gd fmla="*/ 1 h 62" name="T59"/>
                  <a:gd fmla="*/ 53 w 62" name="T60"/>
                  <a:gd fmla="*/ 30 h 62" name="T61"/>
                  <a:gd fmla="*/ 29 w 62" name="T62"/>
                  <a:gd fmla="*/ 53 h 62" name="T63"/>
                  <a:gd fmla="*/ 14 w 62" name="T64"/>
                  <a:gd fmla="*/ 19 h 62" name="T65"/>
                  <a:gd fmla="*/ 48 w 62" name="T66"/>
                  <a:gd fmla="*/ 19 h 62" name="T67"/>
                  <a:gd fmla="*/ 46 w 62" name="T68"/>
                  <a:gd fmla="*/ 22 h 62" name="T69"/>
                  <a:gd fmla="*/ 46 w 62" name="T70"/>
                  <a:gd fmla="*/ 22 h 62" name="T71"/>
                  <a:gd fmla="*/ 39 w 62" name="T72"/>
                  <a:gd fmla="*/ 27 h 62" name="T73"/>
                  <a:gd fmla="*/ 31 w 62" name="T74"/>
                  <a:gd fmla="*/ 48 h 62" name="T75"/>
                  <a:gd fmla="*/ 36 w 62" name="T76"/>
                  <a:gd fmla="*/ 27 h 62" name="T77"/>
                  <a:gd fmla="*/ 36 w 62" name="T78"/>
                  <a:gd fmla="*/ 27 h 62" name="T79"/>
                  <a:gd fmla="*/ 23 w 62" name="T80"/>
                  <a:gd fmla="*/ 27 h 62" name="T81"/>
                  <a:gd fmla="*/ 21 w 62" name="T82"/>
                  <a:gd fmla="*/ 27 h 62" name="T83"/>
                  <a:gd fmla="*/ 28 w 62" name="T84"/>
                  <a:gd fmla="*/ 47 h 62" name="T85"/>
                  <a:gd fmla="*/ 28 w 62" name="T86"/>
                  <a:gd fmla="*/ 47 h 62" name="T87"/>
                  <a:gd fmla="*/ 39 w 62" name="T88"/>
                  <a:gd fmla="*/ 29 h 6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8ABEAF2B-502E-48FE-BCDD-66D495C1A7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2332" y="2034995"/>
                <a:ext cx="397043" cy="383809"/>
              </a:xfrm>
              <a:custGeom>
                <a:gdLst>
                  <a:gd fmla="*/ 12 w 63" name="T0"/>
                  <a:gd fmla="*/ 10 h 61" name="T1"/>
                  <a:gd fmla="*/ 13 w 63" name="T2"/>
                  <a:gd fmla="*/ 10 h 61" name="T3"/>
                  <a:gd fmla="*/ 13 w 63" name="T4"/>
                  <a:gd fmla="*/ 12 h 61" name="T5"/>
                  <a:gd fmla="*/ 13 w 63" name="T6"/>
                  <a:gd fmla="*/ 29 h 61" name="T7"/>
                  <a:gd fmla="*/ 13 w 63" name="T8"/>
                  <a:gd fmla="*/ 31 h 61" name="T9"/>
                  <a:gd fmla="*/ 13 w 63" name="T10"/>
                  <a:gd fmla="*/ 31 h 61" name="T11"/>
                  <a:gd fmla="*/ 12 w 63" name="T12"/>
                  <a:gd fmla="*/ 31 h 61" name="T13"/>
                  <a:gd fmla="*/ 12 w 63" name="T14"/>
                  <a:gd fmla="*/ 10 h 61" name="T15"/>
                  <a:gd fmla="*/ 61 w 63" name="T16"/>
                  <a:gd fmla="*/ 59 h 61" name="T17"/>
                  <a:gd fmla="*/ 56 w 63" name="T18"/>
                  <a:gd fmla="*/ 61 h 61" name="T19"/>
                  <a:gd fmla="*/ 51 w 63" name="T20"/>
                  <a:gd fmla="*/ 59 h 61" name="T21"/>
                  <a:gd fmla="*/ 38 w 63" name="T22"/>
                  <a:gd fmla="*/ 47 h 61" name="T23"/>
                  <a:gd fmla="*/ 36 w 63" name="T24"/>
                  <a:gd fmla="*/ 42 h 61" name="T25"/>
                  <a:gd fmla="*/ 32 w 63" name="T26"/>
                  <a:gd fmla="*/ 38 h 61" name="T27"/>
                  <a:gd fmla="*/ 22 w 63" name="T28"/>
                  <a:gd fmla="*/ 41 h 61" name="T29"/>
                  <a:gd fmla="*/ 8 w 63" name="T30"/>
                  <a:gd fmla="*/ 35 h 61" name="T31"/>
                  <a:gd fmla="*/ 8 w 63" name="T32"/>
                  <a:gd fmla="*/ 6 h 61" name="T33"/>
                  <a:gd fmla="*/ 22 w 63" name="T34"/>
                  <a:gd fmla="*/ 0 h 61" name="T35"/>
                  <a:gd fmla="*/ 36 w 63" name="T36"/>
                  <a:gd fmla="*/ 6 h 61" name="T37"/>
                  <a:gd fmla="*/ 39 w 63" name="T38"/>
                  <a:gd fmla="*/ 31 h 61" name="T39"/>
                  <a:gd fmla="*/ 43 w 63" name="T40"/>
                  <a:gd fmla="*/ 35 h 61" name="T41"/>
                  <a:gd fmla="*/ 48 w 63" name="T42"/>
                  <a:gd fmla="*/ 37 h 61" name="T43"/>
                  <a:gd fmla="*/ 60 w 63" name="T44"/>
                  <a:gd fmla="*/ 49 h 61" name="T45"/>
                  <a:gd fmla="*/ 61 w 63" name="T46"/>
                  <a:gd fmla="*/ 59 h 61" name="T47"/>
                  <a:gd fmla="*/ 10 w 63" name="T48"/>
                  <a:gd fmla="*/ 8 h 61" name="T49"/>
                  <a:gd fmla="*/ 5 w 63" name="T50"/>
                  <a:gd fmla="*/ 21 h 61" name="T51"/>
                  <a:gd fmla="*/ 10 w 63" name="T52"/>
                  <a:gd fmla="*/ 33 h 61" name="T53"/>
                  <a:gd fmla="*/ 22 w 63" name="T54"/>
                  <a:gd fmla="*/ 38 h 61" name="T55"/>
                  <a:gd fmla="*/ 34 w 63" name="T56"/>
                  <a:gd fmla="*/ 33 h 61" name="T57"/>
                  <a:gd fmla="*/ 39 w 63" name="T58"/>
                  <a:gd fmla="*/ 21 h 61" name="T59"/>
                  <a:gd fmla="*/ 34 w 63" name="T60"/>
                  <a:gd fmla="*/ 8 h 61" name="T61"/>
                  <a:gd fmla="*/ 22 w 63" name="T62"/>
                  <a:gd fmla="*/ 3 h 61" name="T63"/>
                  <a:gd fmla="*/ 10 w 63" name="T64"/>
                  <a:gd fmla="*/ 8 h 61" name="T65"/>
                  <a:gd fmla="*/ 36 w 63" name="T66"/>
                  <a:gd fmla="*/ 34 h 61" name="T67"/>
                  <a:gd fmla="*/ 34 w 63" name="T68"/>
                  <a:gd fmla="*/ 35 h 61" name="T69"/>
                  <a:gd fmla="*/ 38 w 63" name="T70"/>
                  <a:gd fmla="*/ 39 h 61" name="T71"/>
                  <a:gd fmla="*/ 39 w 63" name="T72"/>
                  <a:gd fmla="*/ 37 h 61" name="T73"/>
                  <a:gd fmla="*/ 40 w 63" name="T74"/>
                  <a:gd fmla="*/ 36 h 61" name="T75"/>
                  <a:gd fmla="*/ 37 w 63" name="T76"/>
                  <a:gd fmla="*/ 33 h 61" name="T77"/>
                  <a:gd fmla="*/ 36 w 63" name="T78"/>
                  <a:gd fmla="*/ 34 h 61" name="T79"/>
                  <a:gd fmla="*/ 41 w 63" name="T80"/>
                  <a:gd fmla="*/ 44 h 61" name="T81"/>
                  <a:gd fmla="*/ 53 w 63" name="T82"/>
                  <a:gd fmla="*/ 57 h 61" name="T83"/>
                  <a:gd fmla="*/ 58 w 63" name="T84"/>
                  <a:gd fmla="*/ 57 h 61" name="T85"/>
                  <a:gd fmla="*/ 60 w 63" name="T86"/>
                  <a:gd fmla="*/ 54 h 61" name="T87"/>
                  <a:gd fmla="*/ 58 w 63" name="T88"/>
                  <a:gd fmla="*/ 51 h 61" name="T89"/>
                  <a:gd fmla="*/ 46 w 63" name="T90"/>
                  <a:gd fmla="*/ 39 h 61" name="T91"/>
                  <a:gd fmla="*/ 43 w 63" name="T92"/>
                  <a:gd fmla="*/ 38 h 61" name="T93"/>
                  <a:gd fmla="*/ 42 w 63" name="T94"/>
                  <a:gd fmla="*/ 38 h 61" name="T95"/>
                  <a:gd fmla="*/ 41 w 63" name="T96"/>
                  <a:gd fmla="*/ 38 h 61" name="T97"/>
                  <a:gd fmla="*/ 40 w 63" name="T98"/>
                  <a:gd fmla="*/ 39 h 61" name="T99"/>
                  <a:gd fmla="*/ 40 w 63" name="T100"/>
                  <a:gd fmla="*/ 40 h 61" name="T101"/>
                  <a:gd fmla="*/ 39 w 63" name="T102"/>
                  <a:gd fmla="*/ 40 h 61" name="T103"/>
                  <a:gd fmla="*/ 41 w 63" name="T104"/>
                  <a:gd fmla="*/ 44 h 6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1" w="62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A37BB753-371F-4314-912C-504155DFF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9804" y="5173856"/>
                <a:ext cx="397043" cy="383809"/>
              </a:xfrm>
              <a:custGeom>
                <a:gdLst>
                  <a:gd fmla="*/ 12 w 63" name="T0"/>
                  <a:gd fmla="*/ 10 h 61" name="T1"/>
                  <a:gd fmla="*/ 13 w 63" name="T2"/>
                  <a:gd fmla="*/ 10 h 61" name="T3"/>
                  <a:gd fmla="*/ 13 w 63" name="T4"/>
                  <a:gd fmla="*/ 12 h 61" name="T5"/>
                  <a:gd fmla="*/ 13 w 63" name="T6"/>
                  <a:gd fmla="*/ 29 h 61" name="T7"/>
                  <a:gd fmla="*/ 13 w 63" name="T8"/>
                  <a:gd fmla="*/ 31 h 61" name="T9"/>
                  <a:gd fmla="*/ 13 w 63" name="T10"/>
                  <a:gd fmla="*/ 31 h 61" name="T11"/>
                  <a:gd fmla="*/ 12 w 63" name="T12"/>
                  <a:gd fmla="*/ 31 h 61" name="T13"/>
                  <a:gd fmla="*/ 12 w 63" name="T14"/>
                  <a:gd fmla="*/ 10 h 61" name="T15"/>
                  <a:gd fmla="*/ 61 w 63" name="T16"/>
                  <a:gd fmla="*/ 59 h 61" name="T17"/>
                  <a:gd fmla="*/ 56 w 63" name="T18"/>
                  <a:gd fmla="*/ 61 h 61" name="T19"/>
                  <a:gd fmla="*/ 51 w 63" name="T20"/>
                  <a:gd fmla="*/ 59 h 61" name="T21"/>
                  <a:gd fmla="*/ 38 w 63" name="T22"/>
                  <a:gd fmla="*/ 47 h 61" name="T23"/>
                  <a:gd fmla="*/ 36 w 63" name="T24"/>
                  <a:gd fmla="*/ 42 h 61" name="T25"/>
                  <a:gd fmla="*/ 32 w 63" name="T26"/>
                  <a:gd fmla="*/ 38 h 61" name="T27"/>
                  <a:gd fmla="*/ 22 w 63" name="T28"/>
                  <a:gd fmla="*/ 41 h 61" name="T29"/>
                  <a:gd fmla="*/ 8 w 63" name="T30"/>
                  <a:gd fmla="*/ 35 h 61" name="T31"/>
                  <a:gd fmla="*/ 8 w 63" name="T32"/>
                  <a:gd fmla="*/ 6 h 61" name="T33"/>
                  <a:gd fmla="*/ 22 w 63" name="T34"/>
                  <a:gd fmla="*/ 0 h 61" name="T35"/>
                  <a:gd fmla="*/ 36 w 63" name="T36"/>
                  <a:gd fmla="*/ 6 h 61" name="T37"/>
                  <a:gd fmla="*/ 39 w 63" name="T38"/>
                  <a:gd fmla="*/ 31 h 61" name="T39"/>
                  <a:gd fmla="*/ 43 w 63" name="T40"/>
                  <a:gd fmla="*/ 35 h 61" name="T41"/>
                  <a:gd fmla="*/ 48 w 63" name="T42"/>
                  <a:gd fmla="*/ 37 h 61" name="T43"/>
                  <a:gd fmla="*/ 60 w 63" name="T44"/>
                  <a:gd fmla="*/ 49 h 61" name="T45"/>
                  <a:gd fmla="*/ 61 w 63" name="T46"/>
                  <a:gd fmla="*/ 59 h 61" name="T47"/>
                  <a:gd fmla="*/ 10 w 63" name="T48"/>
                  <a:gd fmla="*/ 8 h 61" name="T49"/>
                  <a:gd fmla="*/ 5 w 63" name="T50"/>
                  <a:gd fmla="*/ 21 h 61" name="T51"/>
                  <a:gd fmla="*/ 10 w 63" name="T52"/>
                  <a:gd fmla="*/ 33 h 61" name="T53"/>
                  <a:gd fmla="*/ 22 w 63" name="T54"/>
                  <a:gd fmla="*/ 38 h 61" name="T55"/>
                  <a:gd fmla="*/ 34 w 63" name="T56"/>
                  <a:gd fmla="*/ 33 h 61" name="T57"/>
                  <a:gd fmla="*/ 39 w 63" name="T58"/>
                  <a:gd fmla="*/ 21 h 61" name="T59"/>
                  <a:gd fmla="*/ 34 w 63" name="T60"/>
                  <a:gd fmla="*/ 8 h 61" name="T61"/>
                  <a:gd fmla="*/ 22 w 63" name="T62"/>
                  <a:gd fmla="*/ 3 h 61" name="T63"/>
                  <a:gd fmla="*/ 10 w 63" name="T64"/>
                  <a:gd fmla="*/ 8 h 61" name="T65"/>
                  <a:gd fmla="*/ 36 w 63" name="T66"/>
                  <a:gd fmla="*/ 34 h 61" name="T67"/>
                  <a:gd fmla="*/ 34 w 63" name="T68"/>
                  <a:gd fmla="*/ 35 h 61" name="T69"/>
                  <a:gd fmla="*/ 38 w 63" name="T70"/>
                  <a:gd fmla="*/ 39 h 61" name="T71"/>
                  <a:gd fmla="*/ 39 w 63" name="T72"/>
                  <a:gd fmla="*/ 37 h 61" name="T73"/>
                  <a:gd fmla="*/ 40 w 63" name="T74"/>
                  <a:gd fmla="*/ 36 h 61" name="T75"/>
                  <a:gd fmla="*/ 37 w 63" name="T76"/>
                  <a:gd fmla="*/ 33 h 61" name="T77"/>
                  <a:gd fmla="*/ 36 w 63" name="T78"/>
                  <a:gd fmla="*/ 34 h 61" name="T79"/>
                  <a:gd fmla="*/ 41 w 63" name="T80"/>
                  <a:gd fmla="*/ 44 h 61" name="T81"/>
                  <a:gd fmla="*/ 53 w 63" name="T82"/>
                  <a:gd fmla="*/ 57 h 61" name="T83"/>
                  <a:gd fmla="*/ 58 w 63" name="T84"/>
                  <a:gd fmla="*/ 57 h 61" name="T85"/>
                  <a:gd fmla="*/ 60 w 63" name="T86"/>
                  <a:gd fmla="*/ 54 h 61" name="T87"/>
                  <a:gd fmla="*/ 58 w 63" name="T88"/>
                  <a:gd fmla="*/ 51 h 61" name="T89"/>
                  <a:gd fmla="*/ 46 w 63" name="T90"/>
                  <a:gd fmla="*/ 39 h 61" name="T91"/>
                  <a:gd fmla="*/ 43 w 63" name="T92"/>
                  <a:gd fmla="*/ 38 h 61" name="T93"/>
                  <a:gd fmla="*/ 42 w 63" name="T94"/>
                  <a:gd fmla="*/ 38 h 61" name="T95"/>
                  <a:gd fmla="*/ 41 w 63" name="T96"/>
                  <a:gd fmla="*/ 38 h 61" name="T97"/>
                  <a:gd fmla="*/ 40 w 63" name="T98"/>
                  <a:gd fmla="*/ 39 h 61" name="T99"/>
                  <a:gd fmla="*/ 40 w 63" name="T100"/>
                  <a:gd fmla="*/ 40 h 61" name="T101"/>
                  <a:gd fmla="*/ 39 w 63" name="T102"/>
                  <a:gd fmla="*/ 40 h 61" name="T103"/>
                  <a:gd fmla="*/ 41 w 63" name="T104"/>
                  <a:gd fmla="*/ 44 h 6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1" w="62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C88A39DD-E6A8-4550-A229-4B06C5B83D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24" y="4675976"/>
                <a:ext cx="315253" cy="315255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4 w 35" name="T20"/>
                  <a:gd fmla="*/ 12 h 35" name="T21"/>
                  <a:gd fmla="*/ 19 w 35" name="T22"/>
                  <a:gd fmla="*/ 18 h 35" name="T23"/>
                  <a:gd fmla="*/ 24 w 35" name="T24"/>
                  <a:gd fmla="*/ 23 h 35" name="T25"/>
                  <a:gd fmla="*/ 24 w 35" name="T26"/>
                  <a:gd fmla="*/ 24 h 35" name="T27"/>
                  <a:gd fmla="*/ 24 w 35" name="T28"/>
                  <a:gd fmla="*/ 25 h 35" name="T29"/>
                  <a:gd fmla="*/ 23 w 35" name="T30"/>
                  <a:gd fmla="*/ 24 h 35" name="T31"/>
                  <a:gd fmla="*/ 18 w 35" name="T32"/>
                  <a:gd fmla="*/ 19 h 35" name="T33"/>
                  <a:gd fmla="*/ 12 w 35" name="T34"/>
                  <a:gd fmla="*/ 24 h 35" name="T35"/>
                  <a:gd fmla="*/ 12 w 35" name="T36"/>
                  <a:gd fmla="*/ 25 h 35" name="T37"/>
                  <a:gd fmla="*/ 11 w 35" name="T38"/>
                  <a:gd fmla="*/ 24 h 35" name="T39"/>
                  <a:gd fmla="*/ 11 w 35" name="T40"/>
                  <a:gd fmla="*/ 23 h 35" name="T41"/>
                  <a:gd fmla="*/ 16 w 35" name="T42"/>
                  <a:gd fmla="*/ 18 h 35" name="T43"/>
                  <a:gd fmla="*/ 11 w 35" name="T44"/>
                  <a:gd fmla="*/ 12 h 35" name="T45"/>
                  <a:gd fmla="*/ 11 w 35" name="T46"/>
                  <a:gd fmla="*/ 11 h 35" name="T47"/>
                  <a:gd fmla="*/ 12 w 35" name="T48"/>
                  <a:gd fmla="*/ 11 h 35" name="T49"/>
                  <a:gd fmla="*/ 18 w 35" name="T50"/>
                  <a:gd fmla="*/ 16 h 35" name="T51"/>
                  <a:gd fmla="*/ 23 w 35" name="T52"/>
                  <a:gd fmla="*/ 11 h 35" name="T53"/>
                  <a:gd fmla="*/ 24 w 35" name="T54"/>
                  <a:gd fmla="*/ 11 h 35" name="T55"/>
                  <a:gd fmla="*/ 24 w 35" name="T56"/>
                  <a:gd fmla="*/ 12 h 3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2E2A99A1-62FA-45E8-B10C-C779FE1FC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4968" y="3698332"/>
                <a:ext cx="280525" cy="327280"/>
              </a:xfrm>
              <a:custGeom>
                <a:gdLst>
                  <a:gd fmla="*/ 36 w 56" name="T0"/>
                  <a:gd fmla="*/ 14 h 65" name="T1"/>
                  <a:gd fmla="*/ 43 w 56" name="T2"/>
                  <a:gd fmla="*/ 2 h 65" name="T3"/>
                  <a:gd fmla="*/ 41 w 56" name="T4"/>
                  <a:gd fmla="*/ 0 h 65" name="T5"/>
                  <a:gd fmla="*/ 13 w 56" name="T6"/>
                  <a:gd fmla="*/ 1 h 65" name="T7"/>
                  <a:gd fmla="*/ 20 w 56" name="T8"/>
                  <a:gd fmla="*/ 14 h 65" name="T9"/>
                  <a:gd fmla="*/ 0 w 56" name="T10"/>
                  <a:gd fmla="*/ 37 h 65" name="T11"/>
                  <a:gd fmla="*/ 7 w 56" name="T12"/>
                  <a:gd fmla="*/ 65 h 65" name="T13"/>
                  <a:gd fmla="*/ 56 w 56" name="T14"/>
                  <a:gd fmla="*/ 58 h 65" name="T15"/>
                  <a:gd fmla="*/ 36 w 56" name="T16"/>
                  <a:gd fmla="*/ 15 h 65" name="T17"/>
                  <a:gd fmla="*/ 23 w 56" name="T18"/>
                  <a:gd fmla="*/ 4 h 65" name="T19"/>
                  <a:gd fmla="*/ 21 w 56" name="T20"/>
                  <a:gd fmla="*/ 5 h 65" name="T21"/>
                  <a:gd fmla="*/ 22 w 56" name="T22"/>
                  <a:gd fmla="*/ 13 h 65" name="T23"/>
                  <a:gd fmla="*/ 39 w 56" name="T24"/>
                  <a:gd fmla="*/ 3 h 65" name="T25"/>
                  <a:gd fmla="*/ 26 w 56" name="T26"/>
                  <a:gd fmla="*/ 13 h 65" name="T27"/>
                  <a:gd fmla="*/ 33 w 56" name="T28"/>
                  <a:gd fmla="*/ 15 h 65" name="T29"/>
                  <a:gd fmla="*/ 23 w 56" name="T30"/>
                  <a:gd fmla="*/ 16 h 65" name="T31"/>
                  <a:gd fmla="*/ 53 w 56" name="T32"/>
                  <a:gd fmla="*/ 58 h 65" name="T33"/>
                  <a:gd fmla="*/ 7 w 56" name="T34"/>
                  <a:gd fmla="*/ 62 h 65" name="T35"/>
                  <a:gd fmla="*/ 3 w 56" name="T36"/>
                  <a:gd fmla="*/ 37 h 65" name="T37"/>
                  <a:gd fmla="*/ 34 w 56" name="T38"/>
                  <a:gd fmla="*/ 18 h 65" name="T39"/>
                  <a:gd fmla="*/ 53 w 56" name="T40"/>
                  <a:gd fmla="*/ 58 h 65" name="T41"/>
                  <a:gd fmla="*/ 8 w 56" name="T42"/>
                  <a:gd fmla="*/ 54 h 65" name="T43"/>
                  <a:gd fmla="*/ 12 w 56" name="T44"/>
                  <a:gd fmla="*/ 58 h 65" name="T45"/>
                  <a:gd fmla="*/ 6 w 56" name="T46"/>
                  <a:gd fmla="*/ 54 h 65" name="T47"/>
                  <a:gd fmla="*/ 23 w 56" name="T48"/>
                  <a:gd fmla="*/ 21 h 65" name="T49"/>
                  <a:gd fmla="*/ 23 w 56" name="T50"/>
                  <a:gd fmla="*/ 23 h 65" name="T51"/>
                  <a:gd fmla="*/ 28 w 56" name="T52"/>
                  <a:gd fmla="*/ 28 h 65" name="T53"/>
                  <a:gd fmla="*/ 28 w 56" name="T54"/>
                  <a:gd fmla="*/ 53 h 65" name="T55"/>
                  <a:gd fmla="*/ 28 w 56" name="T56"/>
                  <a:gd fmla="*/ 28 h 65" name="T57"/>
                  <a:gd fmla="*/ 17 w 56" name="T58"/>
                  <a:gd fmla="*/ 41 h 65" name="T59"/>
                  <a:gd fmla="*/ 38 w 56" name="T60"/>
                  <a:gd fmla="*/ 41 h 65" name="T61"/>
                  <a:gd fmla="*/ 26 w 56" name="T62"/>
                  <a:gd fmla="*/ 37 h 65" name="T63"/>
                  <a:gd fmla="*/ 32 w 56" name="T64"/>
                  <a:gd fmla="*/ 44 h 65" name="T65"/>
                  <a:gd fmla="*/ 29 w 56" name="T66"/>
                  <a:gd fmla="*/ 49 h 65" name="T67"/>
                  <a:gd fmla="*/ 27 w 56" name="T68"/>
                  <a:gd fmla="*/ 49 h 65" name="T69"/>
                  <a:gd fmla="*/ 24 w 56" name="T70"/>
                  <a:gd fmla="*/ 44 h 65" name="T71"/>
                  <a:gd fmla="*/ 26 w 56" name="T72"/>
                  <a:gd fmla="*/ 44 h 65" name="T73"/>
                  <a:gd fmla="*/ 30 w 56" name="T74"/>
                  <a:gd fmla="*/ 44 h 65" name="T75"/>
                  <a:gd fmla="*/ 24 w 56" name="T76"/>
                  <a:gd fmla="*/ 37 h 65" name="T77"/>
                  <a:gd fmla="*/ 27 w 56" name="T78"/>
                  <a:gd fmla="*/ 32 h 65" name="T79"/>
                  <a:gd fmla="*/ 29 w 56" name="T80"/>
                  <a:gd fmla="*/ 32 h 65" name="T81"/>
                  <a:gd fmla="*/ 32 w 56" name="T82"/>
                  <a:gd fmla="*/ 37 h 65" name="T83"/>
                  <a:gd fmla="*/ 30 w 56" name="T84"/>
                  <a:gd fmla="*/ 37 h 65" name="T85"/>
                  <a:gd fmla="*/ 26 w 56" name="T86"/>
                  <a:gd fmla="*/ 37 h 6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4F3997F4-BEFF-45AE-9495-329DA50A2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6314" y="4096824"/>
                <a:ext cx="218436" cy="214390"/>
              </a:xfrm>
              <a:custGeom>
                <a:gdLst>
                  <a:gd fmla="*/ 12 w 68" name="T0"/>
                  <a:gd fmla="*/ 0 h 67" name="T1"/>
                  <a:gd fmla="*/ 0 w 68" name="T2"/>
                  <a:gd fmla="*/ 56 h 67" name="T3"/>
                  <a:gd fmla="*/ 57 w 68" name="T4"/>
                  <a:gd fmla="*/ 67 h 67" name="T5"/>
                  <a:gd fmla="*/ 68 w 68" name="T6"/>
                  <a:gd fmla="*/ 11 h 67" name="T7"/>
                  <a:gd fmla="*/ 65 w 68" name="T8"/>
                  <a:gd fmla="*/ 11 h 67" name="T9"/>
                  <a:gd fmla="*/ 57 w 68" name="T10"/>
                  <a:gd fmla="*/ 64 h 67" name="T11"/>
                  <a:gd fmla="*/ 3 w 68" name="T12"/>
                  <a:gd fmla="*/ 56 h 67" name="T13"/>
                  <a:gd fmla="*/ 12 w 68" name="T14"/>
                  <a:gd fmla="*/ 3 h 67" name="T15"/>
                  <a:gd fmla="*/ 65 w 68" name="T16"/>
                  <a:gd fmla="*/ 11 h 67" name="T17"/>
                  <a:gd fmla="*/ 12 w 68" name="T18"/>
                  <a:gd fmla="*/ 5 h 67" name="T19"/>
                  <a:gd fmla="*/ 6 w 68" name="T20"/>
                  <a:gd fmla="*/ 56 h 67" name="T21"/>
                  <a:gd fmla="*/ 56 w 68" name="T22"/>
                  <a:gd fmla="*/ 62 h 67" name="T23"/>
                  <a:gd fmla="*/ 63 w 68" name="T24"/>
                  <a:gd fmla="*/ 12 h 67" name="T25"/>
                  <a:gd fmla="*/ 61 w 68" name="T26"/>
                  <a:gd fmla="*/ 12 h 67" name="T27"/>
                  <a:gd fmla="*/ 35 w 68" name="T28"/>
                  <a:gd fmla="*/ 33 h 67" name="T29"/>
                  <a:gd fmla="*/ 56 w 68" name="T30"/>
                  <a:gd fmla="*/ 7 h 67" name="T31"/>
                  <a:gd fmla="*/ 12 w 68" name="T32"/>
                  <a:gd fmla="*/ 7 h 67" name="T33"/>
                  <a:gd fmla="*/ 33 w 68" name="T34"/>
                  <a:gd fmla="*/ 33 h 67" name="T35"/>
                  <a:gd fmla="*/ 8 w 68" name="T36"/>
                  <a:gd fmla="*/ 12 h 67" name="T37"/>
                  <a:gd fmla="*/ 8 w 68" name="T38"/>
                  <a:gd fmla="*/ 56 h 67" name="T39"/>
                  <a:gd fmla="*/ 33 w 68" name="T40"/>
                  <a:gd fmla="*/ 35 h 67" name="T41"/>
                  <a:gd fmla="*/ 12 w 68" name="T42"/>
                  <a:gd fmla="*/ 60 h 67" name="T43"/>
                  <a:gd fmla="*/ 56 w 68" name="T44"/>
                  <a:gd fmla="*/ 60 h 67" name="T45"/>
                  <a:gd fmla="*/ 35 w 68" name="T46"/>
                  <a:gd fmla="*/ 35 h 67" name="T47"/>
                  <a:gd fmla="*/ 61 w 68" name="T48"/>
                  <a:gd fmla="*/ 56 h 67" name="T49"/>
                  <a:gd fmla="*/ 12 w 68" name="T50"/>
                  <a:gd fmla="*/ 20 h 67" name="T51"/>
                  <a:gd fmla="*/ 19 w 68" name="T52"/>
                  <a:gd fmla="*/ 19 h 67" name="T53"/>
                  <a:gd fmla="*/ 20 w 68" name="T54"/>
                  <a:gd fmla="*/ 12 h 67" name="T55"/>
                  <a:gd fmla="*/ 21 w 68" name="T56"/>
                  <a:gd fmla="*/ 19 h 67" name="T57"/>
                  <a:gd fmla="*/ 29 w 68" name="T58"/>
                  <a:gd fmla="*/ 20 h 67" name="T59"/>
                  <a:gd fmla="*/ 21 w 68" name="T60"/>
                  <a:gd fmla="*/ 21 h 67" name="T61"/>
                  <a:gd fmla="*/ 20 w 68" name="T62"/>
                  <a:gd fmla="*/ 28 h 67" name="T63"/>
                  <a:gd fmla="*/ 19 w 68" name="T64"/>
                  <a:gd fmla="*/ 21 h 67" name="T65"/>
                  <a:gd fmla="*/ 12 w 68" name="T66"/>
                  <a:gd fmla="*/ 20 h 67" name="T67"/>
                  <a:gd fmla="*/ 26 w 68" name="T68"/>
                  <a:gd fmla="*/ 53 h 67" name="T69"/>
                  <a:gd fmla="*/ 25 w 68" name="T70"/>
                  <a:gd fmla="*/ 53 h 67" name="T71"/>
                  <a:gd fmla="*/ 16 w 68" name="T72"/>
                  <a:gd fmla="*/ 53 h 67" name="T73"/>
                  <a:gd fmla="*/ 15 w 68" name="T74"/>
                  <a:gd fmla="*/ 53 h 67" name="T75"/>
                  <a:gd fmla="*/ 19 w 68" name="T76"/>
                  <a:gd fmla="*/ 47 h 67" name="T77"/>
                  <a:gd fmla="*/ 15 w 68" name="T78"/>
                  <a:gd fmla="*/ 42 h 67" name="T79"/>
                  <a:gd fmla="*/ 20 w 68" name="T80"/>
                  <a:gd fmla="*/ 46 h 67" name="T81"/>
                  <a:gd fmla="*/ 26 w 68" name="T82"/>
                  <a:gd fmla="*/ 42 h 67" name="T83"/>
                  <a:gd fmla="*/ 22 w 68" name="T84"/>
                  <a:gd fmla="*/ 47 h 67" name="T85"/>
                  <a:gd fmla="*/ 40 w 68" name="T86"/>
                  <a:gd fmla="*/ 19 h 67" name="T87"/>
                  <a:gd fmla="*/ 56 w 68" name="T88"/>
                  <a:gd fmla="*/ 18 h 67" name="T89"/>
                  <a:gd fmla="*/ 56 w 68" name="T90"/>
                  <a:gd fmla="*/ 20 h 67" name="T91"/>
                  <a:gd fmla="*/ 40 w 68" name="T92"/>
                  <a:gd fmla="*/ 19 h 67" name="T93"/>
                  <a:gd fmla="*/ 55 w 68" name="T94"/>
                  <a:gd fmla="*/ 45 h 67" name="T95"/>
                  <a:gd fmla="*/ 40 w 68" name="T96"/>
                  <a:gd fmla="*/ 44 h 67" name="T97"/>
                  <a:gd fmla="*/ 55 w 68" name="T98"/>
                  <a:gd fmla="*/ 43 h 67" name="T99"/>
                  <a:gd fmla="*/ 56 w 68" name="T100"/>
                  <a:gd fmla="*/ 50 h 67" name="T101"/>
                  <a:gd fmla="*/ 41 w 68" name="T102"/>
                  <a:gd fmla="*/ 51 h 67" name="T103"/>
                  <a:gd fmla="*/ 41 w 68" name="T104"/>
                  <a:gd fmla="*/ 49 h 67" name="T105"/>
                  <a:gd fmla="*/ 56 w 68" name="T106"/>
                  <a:gd fmla="*/ 50 h 6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7" w="68">
                    <a:moveTo>
                      <a:pt x="5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2"/>
                      <a:pt x="5" y="67"/>
                      <a:pt x="12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3" y="67"/>
                      <a:pt x="68" y="62"/>
                      <a:pt x="68" y="5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5"/>
                      <a:pt x="63" y="0"/>
                      <a:pt x="57" y="0"/>
                    </a:cubicBezTo>
                    <a:close/>
                    <a:moveTo>
                      <a:pt x="65" y="11"/>
                    </a:move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61"/>
                      <a:pt x="61" y="64"/>
                      <a:pt x="5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7" y="64"/>
                      <a:pt x="3" y="61"/>
                      <a:pt x="3" y="5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7" y="3"/>
                      <a:pt x="12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1" y="3"/>
                      <a:pt x="65" y="7"/>
                      <a:pt x="65" y="11"/>
                    </a:cubicBezTo>
                    <a:close/>
                    <a:moveTo>
                      <a:pt x="56" y="5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9"/>
                      <a:pt x="9" y="62"/>
                      <a:pt x="12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0" y="62"/>
                      <a:pt x="63" y="59"/>
                      <a:pt x="63" y="5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8"/>
                      <a:pt x="60" y="5"/>
                      <a:pt x="56" y="5"/>
                    </a:cubicBezTo>
                    <a:close/>
                    <a:moveTo>
                      <a:pt x="61" y="12"/>
                    </a:moveTo>
                    <a:cubicBezTo>
                      <a:pt x="61" y="33"/>
                      <a:pt x="61" y="33"/>
                      <a:pt x="61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9" y="7"/>
                      <a:pt x="61" y="9"/>
                      <a:pt x="61" y="12"/>
                    </a:cubicBezTo>
                    <a:close/>
                    <a:moveTo>
                      <a:pt x="12" y="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8" y="56"/>
                    </a:moveTo>
                    <a:cubicBezTo>
                      <a:pt x="8" y="35"/>
                      <a:pt x="8" y="35"/>
                      <a:pt x="8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56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8"/>
                      <a:pt x="59" y="60"/>
                      <a:pt x="56" y="60"/>
                    </a:cubicBezTo>
                    <a:close/>
                    <a:moveTo>
                      <a:pt x="12" y="20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3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20"/>
                    </a:cubicBezTo>
                    <a:cubicBezTo>
                      <a:pt x="29" y="20"/>
                      <a:pt x="28" y="21"/>
                      <a:pt x="28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19" y="27"/>
                      <a:pt x="19" y="2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lose/>
                    <a:moveTo>
                      <a:pt x="26" y="52"/>
                    </a:moveTo>
                    <a:cubicBezTo>
                      <a:pt x="27" y="52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2"/>
                      <a:pt x="15" y="52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15" y="41"/>
                      <a:pt x="16" y="41"/>
                      <a:pt x="16" y="42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7" y="42"/>
                      <a:pt x="27" y="43"/>
                      <a:pt x="26" y="43"/>
                    </a:cubicBezTo>
                    <a:cubicBezTo>
                      <a:pt x="22" y="47"/>
                      <a:pt x="22" y="47"/>
                      <a:pt x="22" y="47"/>
                    </a:cubicBezTo>
                    <a:lnTo>
                      <a:pt x="26" y="52"/>
                    </a:lnTo>
                    <a:close/>
                    <a:moveTo>
                      <a:pt x="40" y="19"/>
                    </a:moveTo>
                    <a:cubicBezTo>
                      <a:pt x="40" y="19"/>
                      <a:pt x="41" y="18"/>
                      <a:pt x="41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7" y="19"/>
                      <a:pt x="57" y="19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0" y="20"/>
                      <a:pt x="40" y="19"/>
                    </a:cubicBezTo>
                    <a:close/>
                    <a:moveTo>
                      <a:pt x="56" y="44"/>
                    </a:moveTo>
                    <a:cubicBezTo>
                      <a:pt x="56" y="45"/>
                      <a:pt x="56" y="45"/>
                      <a:pt x="55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0" y="45"/>
                      <a:pt x="40" y="44"/>
                    </a:cubicBezTo>
                    <a:cubicBezTo>
                      <a:pt x="40" y="44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4"/>
                      <a:pt x="56" y="44"/>
                    </a:cubicBezTo>
                    <a:close/>
                    <a:moveTo>
                      <a:pt x="56" y="50"/>
                    </a:moveTo>
                    <a:cubicBezTo>
                      <a:pt x="56" y="51"/>
                      <a:pt x="56" y="51"/>
                      <a:pt x="55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40" y="50"/>
                      <a:pt x="41" y="49"/>
                      <a:pt x="41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6" y="50"/>
                      <a:pt x="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636A2674-B7AA-45E9-B815-16BDFD73B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73878" y="1667655"/>
                <a:ext cx="301451" cy="291404"/>
              </a:xfrm>
              <a:custGeom>
                <a:gdLst>
                  <a:gd fmla="*/ 12 w 63" name="T0"/>
                  <a:gd fmla="*/ 10 h 61" name="T1"/>
                  <a:gd fmla="*/ 13 w 63" name="T2"/>
                  <a:gd fmla="*/ 10 h 61" name="T3"/>
                  <a:gd fmla="*/ 13 w 63" name="T4"/>
                  <a:gd fmla="*/ 12 h 61" name="T5"/>
                  <a:gd fmla="*/ 13 w 63" name="T6"/>
                  <a:gd fmla="*/ 29 h 61" name="T7"/>
                  <a:gd fmla="*/ 13 w 63" name="T8"/>
                  <a:gd fmla="*/ 31 h 61" name="T9"/>
                  <a:gd fmla="*/ 13 w 63" name="T10"/>
                  <a:gd fmla="*/ 31 h 61" name="T11"/>
                  <a:gd fmla="*/ 12 w 63" name="T12"/>
                  <a:gd fmla="*/ 31 h 61" name="T13"/>
                  <a:gd fmla="*/ 12 w 63" name="T14"/>
                  <a:gd fmla="*/ 10 h 61" name="T15"/>
                  <a:gd fmla="*/ 61 w 63" name="T16"/>
                  <a:gd fmla="*/ 59 h 61" name="T17"/>
                  <a:gd fmla="*/ 56 w 63" name="T18"/>
                  <a:gd fmla="*/ 61 h 61" name="T19"/>
                  <a:gd fmla="*/ 51 w 63" name="T20"/>
                  <a:gd fmla="*/ 59 h 61" name="T21"/>
                  <a:gd fmla="*/ 38 w 63" name="T22"/>
                  <a:gd fmla="*/ 47 h 61" name="T23"/>
                  <a:gd fmla="*/ 36 w 63" name="T24"/>
                  <a:gd fmla="*/ 42 h 61" name="T25"/>
                  <a:gd fmla="*/ 32 w 63" name="T26"/>
                  <a:gd fmla="*/ 38 h 61" name="T27"/>
                  <a:gd fmla="*/ 22 w 63" name="T28"/>
                  <a:gd fmla="*/ 41 h 61" name="T29"/>
                  <a:gd fmla="*/ 8 w 63" name="T30"/>
                  <a:gd fmla="*/ 35 h 61" name="T31"/>
                  <a:gd fmla="*/ 8 w 63" name="T32"/>
                  <a:gd fmla="*/ 6 h 61" name="T33"/>
                  <a:gd fmla="*/ 22 w 63" name="T34"/>
                  <a:gd fmla="*/ 0 h 61" name="T35"/>
                  <a:gd fmla="*/ 36 w 63" name="T36"/>
                  <a:gd fmla="*/ 6 h 61" name="T37"/>
                  <a:gd fmla="*/ 39 w 63" name="T38"/>
                  <a:gd fmla="*/ 31 h 61" name="T39"/>
                  <a:gd fmla="*/ 43 w 63" name="T40"/>
                  <a:gd fmla="*/ 35 h 61" name="T41"/>
                  <a:gd fmla="*/ 48 w 63" name="T42"/>
                  <a:gd fmla="*/ 37 h 61" name="T43"/>
                  <a:gd fmla="*/ 60 w 63" name="T44"/>
                  <a:gd fmla="*/ 49 h 61" name="T45"/>
                  <a:gd fmla="*/ 61 w 63" name="T46"/>
                  <a:gd fmla="*/ 59 h 61" name="T47"/>
                  <a:gd fmla="*/ 10 w 63" name="T48"/>
                  <a:gd fmla="*/ 8 h 61" name="T49"/>
                  <a:gd fmla="*/ 5 w 63" name="T50"/>
                  <a:gd fmla="*/ 21 h 61" name="T51"/>
                  <a:gd fmla="*/ 10 w 63" name="T52"/>
                  <a:gd fmla="*/ 33 h 61" name="T53"/>
                  <a:gd fmla="*/ 22 w 63" name="T54"/>
                  <a:gd fmla="*/ 38 h 61" name="T55"/>
                  <a:gd fmla="*/ 34 w 63" name="T56"/>
                  <a:gd fmla="*/ 33 h 61" name="T57"/>
                  <a:gd fmla="*/ 39 w 63" name="T58"/>
                  <a:gd fmla="*/ 21 h 61" name="T59"/>
                  <a:gd fmla="*/ 34 w 63" name="T60"/>
                  <a:gd fmla="*/ 8 h 61" name="T61"/>
                  <a:gd fmla="*/ 22 w 63" name="T62"/>
                  <a:gd fmla="*/ 3 h 61" name="T63"/>
                  <a:gd fmla="*/ 10 w 63" name="T64"/>
                  <a:gd fmla="*/ 8 h 61" name="T65"/>
                  <a:gd fmla="*/ 36 w 63" name="T66"/>
                  <a:gd fmla="*/ 34 h 61" name="T67"/>
                  <a:gd fmla="*/ 34 w 63" name="T68"/>
                  <a:gd fmla="*/ 35 h 61" name="T69"/>
                  <a:gd fmla="*/ 38 w 63" name="T70"/>
                  <a:gd fmla="*/ 39 h 61" name="T71"/>
                  <a:gd fmla="*/ 39 w 63" name="T72"/>
                  <a:gd fmla="*/ 37 h 61" name="T73"/>
                  <a:gd fmla="*/ 40 w 63" name="T74"/>
                  <a:gd fmla="*/ 36 h 61" name="T75"/>
                  <a:gd fmla="*/ 37 w 63" name="T76"/>
                  <a:gd fmla="*/ 33 h 61" name="T77"/>
                  <a:gd fmla="*/ 36 w 63" name="T78"/>
                  <a:gd fmla="*/ 34 h 61" name="T79"/>
                  <a:gd fmla="*/ 41 w 63" name="T80"/>
                  <a:gd fmla="*/ 44 h 61" name="T81"/>
                  <a:gd fmla="*/ 53 w 63" name="T82"/>
                  <a:gd fmla="*/ 57 h 61" name="T83"/>
                  <a:gd fmla="*/ 58 w 63" name="T84"/>
                  <a:gd fmla="*/ 57 h 61" name="T85"/>
                  <a:gd fmla="*/ 60 w 63" name="T86"/>
                  <a:gd fmla="*/ 54 h 61" name="T87"/>
                  <a:gd fmla="*/ 58 w 63" name="T88"/>
                  <a:gd fmla="*/ 51 h 61" name="T89"/>
                  <a:gd fmla="*/ 46 w 63" name="T90"/>
                  <a:gd fmla="*/ 39 h 61" name="T91"/>
                  <a:gd fmla="*/ 43 w 63" name="T92"/>
                  <a:gd fmla="*/ 38 h 61" name="T93"/>
                  <a:gd fmla="*/ 42 w 63" name="T94"/>
                  <a:gd fmla="*/ 38 h 61" name="T95"/>
                  <a:gd fmla="*/ 41 w 63" name="T96"/>
                  <a:gd fmla="*/ 38 h 61" name="T97"/>
                  <a:gd fmla="*/ 40 w 63" name="T98"/>
                  <a:gd fmla="*/ 39 h 61" name="T99"/>
                  <a:gd fmla="*/ 40 w 63" name="T100"/>
                  <a:gd fmla="*/ 40 h 61" name="T101"/>
                  <a:gd fmla="*/ 39 w 63" name="T102"/>
                  <a:gd fmla="*/ 40 h 61" name="T103"/>
                  <a:gd fmla="*/ 41 w 63" name="T104"/>
                  <a:gd fmla="*/ 44 h 6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1" w="62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8" name="Freeform 36">
                <a:extLst>
                  <a:ext uri="{FF2B5EF4-FFF2-40B4-BE49-F238E27FC236}">
                    <a16:creationId xmlns:a16="http://schemas.microsoft.com/office/drawing/2014/main" id="{7FD34555-DD8B-4235-BE5D-AB63262214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0392" y="3824677"/>
                <a:ext cx="329120" cy="329123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7 w 35" name="T20"/>
                  <a:gd fmla="*/ 12 h 35" name="T21"/>
                  <a:gd fmla="*/ 27 w 35" name="T22"/>
                  <a:gd fmla="*/ 14 h 35" name="T23"/>
                  <a:gd fmla="*/ 16 w 35" name="T24"/>
                  <a:gd fmla="*/ 23 h 35" name="T25"/>
                  <a:gd fmla="*/ 16 w 35" name="T26"/>
                  <a:gd fmla="*/ 23 h 35" name="T27"/>
                  <a:gd fmla="*/ 15 w 35" name="T28"/>
                  <a:gd fmla="*/ 23 h 35" name="T29"/>
                  <a:gd fmla="*/ 9 w 35" name="T30"/>
                  <a:gd fmla="*/ 18 h 35" name="T31"/>
                  <a:gd fmla="*/ 9 w 35" name="T32"/>
                  <a:gd fmla="*/ 16 h 35" name="T33"/>
                  <a:gd fmla="*/ 10 w 35" name="T34"/>
                  <a:gd fmla="*/ 16 h 35" name="T35"/>
                  <a:gd fmla="*/ 16 w 35" name="T36"/>
                  <a:gd fmla="*/ 21 h 35" name="T37"/>
                  <a:gd fmla="*/ 26 w 35" name="T38"/>
                  <a:gd fmla="*/ 12 h 35" name="T39"/>
                  <a:gd fmla="*/ 27 w 35" name="T40"/>
                  <a:gd fmla="*/ 12 h 3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727EA9C9-CE18-4328-9349-B9696318C9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0273" y="2777288"/>
                <a:ext cx="265777" cy="265779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7 w 35" name="T20"/>
                  <a:gd fmla="*/ 12 h 35" name="T21"/>
                  <a:gd fmla="*/ 27 w 35" name="T22"/>
                  <a:gd fmla="*/ 14 h 35" name="T23"/>
                  <a:gd fmla="*/ 16 w 35" name="T24"/>
                  <a:gd fmla="*/ 23 h 35" name="T25"/>
                  <a:gd fmla="*/ 16 w 35" name="T26"/>
                  <a:gd fmla="*/ 23 h 35" name="T27"/>
                  <a:gd fmla="*/ 15 w 35" name="T28"/>
                  <a:gd fmla="*/ 23 h 35" name="T29"/>
                  <a:gd fmla="*/ 9 w 35" name="T30"/>
                  <a:gd fmla="*/ 18 h 35" name="T31"/>
                  <a:gd fmla="*/ 9 w 35" name="T32"/>
                  <a:gd fmla="*/ 16 h 35" name="T33"/>
                  <a:gd fmla="*/ 10 w 35" name="T34"/>
                  <a:gd fmla="*/ 16 h 35" name="T35"/>
                  <a:gd fmla="*/ 16 w 35" name="T36"/>
                  <a:gd fmla="*/ 21 h 35" name="T37"/>
                  <a:gd fmla="*/ 26 w 35" name="T38"/>
                  <a:gd fmla="*/ 12 h 35" name="T39"/>
                  <a:gd fmla="*/ 27 w 35" name="T40"/>
                  <a:gd fmla="*/ 12 h 3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7E5FA17C-A4EA-4D47-A3DC-A58216523E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8709" y="4208219"/>
                <a:ext cx="424442" cy="461620"/>
              </a:xfrm>
              <a:custGeom>
                <a:gdLst>
                  <a:gd fmla="*/ 42 w 58" name="T0"/>
                  <a:gd fmla="*/ 4 h 63" name="T1"/>
                  <a:gd fmla="*/ 41 w 58" name="T2"/>
                  <a:gd fmla="*/ 10 h 63" name="T3"/>
                  <a:gd fmla="*/ 17 w 58" name="T4"/>
                  <a:gd fmla="*/ 47 h 63" name="T5"/>
                  <a:gd fmla="*/ 15 w 58" name="T6"/>
                  <a:gd fmla="*/ 54 h 63" name="T7"/>
                  <a:gd fmla="*/ 19 w 58" name="T8"/>
                  <a:gd fmla="*/ 47 h 63" name="T9"/>
                  <a:gd fmla="*/ 49 w 58" name="T10"/>
                  <a:gd fmla="*/ 19 h 63" name="T11"/>
                  <a:gd fmla="*/ 53 w 58" name="T12"/>
                  <a:gd fmla="*/ 14 h 63" name="T13"/>
                  <a:gd fmla="*/ 48 w 58" name="T14"/>
                  <a:gd fmla="*/ 19 h 63" name="T15"/>
                  <a:gd fmla="*/ 4 w 58" name="T16"/>
                  <a:gd fmla="*/ 43 h 63" name="T17"/>
                  <a:gd fmla="*/ 11 w 58" name="T18"/>
                  <a:gd fmla="*/ 41 h 63" name="T19"/>
                  <a:gd fmla="*/ 57 w 58" name="T20"/>
                  <a:gd fmla="*/ 28 h 63" name="T21"/>
                  <a:gd fmla="*/ 51 w 58" name="T22"/>
                  <a:gd fmla="*/ 30 h 63" name="T23"/>
                  <a:gd fmla="*/ 57 w 58" name="T24"/>
                  <a:gd fmla="*/ 28 h 63" name="T25"/>
                  <a:gd fmla="*/ 1 w 58" name="T26"/>
                  <a:gd fmla="*/ 28 h 63" name="T27"/>
                  <a:gd fmla="*/ 7 w 58" name="T28"/>
                  <a:gd fmla="*/ 30 h 63" name="T29"/>
                  <a:gd fmla="*/ 48 w 58" name="T30"/>
                  <a:gd fmla="*/ 39 h 63" name="T31"/>
                  <a:gd fmla="*/ 54 w 58" name="T32"/>
                  <a:gd fmla="*/ 44 h 63" name="T33"/>
                  <a:gd fmla="*/ 49 w 58" name="T34"/>
                  <a:gd fmla="*/ 39 h 63" name="T35"/>
                  <a:gd fmla="*/ 5 w 58" name="T36"/>
                  <a:gd fmla="*/ 16 h 63" name="T37"/>
                  <a:gd fmla="*/ 11 w 58" name="T38"/>
                  <a:gd fmla="*/ 18 h 63" name="T39"/>
                  <a:gd fmla="*/ 41 w 58" name="T40"/>
                  <a:gd fmla="*/ 47 h 63" name="T41"/>
                  <a:gd fmla="*/ 42 w 58" name="T42"/>
                  <a:gd fmla="*/ 54 h 63" name="T43"/>
                  <a:gd fmla="*/ 44 w 58" name="T44"/>
                  <a:gd fmla="*/ 53 h 63" name="T45"/>
                  <a:gd fmla="*/ 18 w 58" name="T46"/>
                  <a:gd fmla="*/ 11 h 63" name="T47"/>
                  <a:gd fmla="*/ 16 w 58" name="T48"/>
                  <a:gd fmla="*/ 4 h 63" name="T49"/>
                  <a:gd fmla="*/ 17 w 58" name="T50"/>
                  <a:gd fmla="*/ 10 h 63" name="T51"/>
                  <a:gd fmla="*/ 30 w 58" name="T52"/>
                  <a:gd fmla="*/ 1 h 63" name="T53"/>
                  <a:gd fmla="*/ 28 w 58" name="T54"/>
                  <a:gd fmla="*/ 7 h 63" name="T55"/>
                  <a:gd fmla="*/ 40 w 58" name="T56"/>
                  <a:gd fmla="*/ 41 h 63" name="T57"/>
                  <a:gd fmla="*/ 37 w 58" name="T58"/>
                  <a:gd fmla="*/ 51 h 63" name="T59"/>
                  <a:gd fmla="*/ 38 w 58" name="T60"/>
                  <a:gd fmla="*/ 55 h 63" name="T61"/>
                  <a:gd fmla="*/ 35 w 58" name="T62"/>
                  <a:gd fmla="*/ 60 h 63" name="T63"/>
                  <a:gd fmla="*/ 28 w 58" name="T64"/>
                  <a:gd fmla="*/ 63 h 63" name="T65"/>
                  <a:gd fmla="*/ 21 w 58" name="T66"/>
                  <a:gd fmla="*/ 58 h 63" name="T67"/>
                  <a:gd fmla="*/ 22 w 58" name="T68"/>
                  <a:gd fmla="*/ 53 h 63" name="T69"/>
                  <a:gd fmla="*/ 21 w 58" name="T70"/>
                  <a:gd fmla="*/ 49 h 63" name="T71"/>
                  <a:gd fmla="*/ 13 w 58" name="T72"/>
                  <a:gd fmla="*/ 29 h 63" name="T73"/>
                  <a:gd fmla="*/ 33 w 58" name="T74"/>
                  <a:gd fmla="*/ 61 h 63" name="T75"/>
                  <a:gd fmla="*/ 25 w 58" name="T76"/>
                  <a:gd fmla="*/ 61 h 63" name="T77"/>
                  <a:gd fmla="*/ 33 w 58" name="T78"/>
                  <a:gd fmla="*/ 61 h 63" name="T79"/>
                  <a:gd fmla="*/ 23 w 58" name="T80"/>
                  <a:gd fmla="*/ 58 h 63" name="T81"/>
                  <a:gd fmla="*/ 31 w 58" name="T82"/>
                  <a:gd fmla="*/ 58 h 63" name="T83"/>
                  <a:gd fmla="*/ 34 w 58" name="T84"/>
                  <a:gd fmla="*/ 57 h 63" name="T85"/>
                  <a:gd fmla="*/ 23 w 58" name="T86"/>
                  <a:gd fmla="*/ 55 h 63" name="T87"/>
                  <a:gd fmla="*/ 36 w 58" name="T88"/>
                  <a:gd fmla="*/ 55 h 63" name="T89"/>
                  <a:gd fmla="*/ 25 w 58" name="T90"/>
                  <a:gd fmla="*/ 52 h 63" name="T91"/>
                  <a:gd fmla="*/ 34 w 58" name="T92"/>
                  <a:gd fmla="*/ 52 h 63" name="T93"/>
                  <a:gd fmla="*/ 34 w 58" name="T94"/>
                  <a:gd fmla="*/ 50 h 63" name="T95"/>
                  <a:gd fmla="*/ 25 w 58" name="T96"/>
                  <a:gd fmla="*/ 49 h 63" name="T97"/>
                  <a:gd fmla="*/ 34 w 58" name="T98"/>
                  <a:gd fmla="*/ 50 h 63" name="T99"/>
                  <a:gd fmla="*/ 15 w 58" name="T100"/>
                  <a:gd fmla="*/ 29 h 63" name="T101"/>
                  <a:gd fmla="*/ 25 w 58" name="T102"/>
                  <a:gd fmla="*/ 47 h 63" name="T103"/>
                  <a:gd fmla="*/ 24 w 58" name="T104"/>
                  <a:gd fmla="*/ 31 h 63" name="T105"/>
                  <a:gd fmla="*/ 31 w 58" name="T106"/>
                  <a:gd fmla="*/ 47 h 63" name="T107"/>
                  <a:gd fmla="*/ 35 w 58" name="T108"/>
                  <a:gd fmla="*/ 32 h 63" name="T109"/>
                  <a:gd fmla="*/ 35 w 58" name="T110"/>
                  <a:gd fmla="*/ 47 h 63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2" w="57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A2AC2D10-EBCC-4725-ABA0-863EECE1CF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5404" y="3395343"/>
                <a:ext cx="397375" cy="443694"/>
              </a:xfrm>
              <a:custGeom>
                <a:gdLst>
                  <a:gd fmla="*/ 55 w 69" name="T0"/>
                  <a:gd fmla="*/ 0 h 77" name="T1"/>
                  <a:gd fmla="*/ 45 w 69" name="T2"/>
                  <a:gd fmla="*/ 5 h 77" name="T3"/>
                  <a:gd fmla="*/ 31 w 69" name="T4"/>
                  <a:gd fmla="*/ 7 h 77" name="T5"/>
                  <a:gd fmla="*/ 24 w 69" name="T6"/>
                  <a:gd fmla="*/ 7 h 77" name="T7"/>
                  <a:gd fmla="*/ 10 w 69" name="T8"/>
                  <a:gd fmla="*/ 5 h 77" name="T9"/>
                  <a:gd fmla="*/ 0 w 69" name="T10"/>
                  <a:gd fmla="*/ 69 h 77" name="T11"/>
                  <a:gd fmla="*/ 69 w 69" name="T12"/>
                  <a:gd fmla="*/ 14 h 77" name="T13"/>
                  <a:gd fmla="*/ 10 w 69" name="T14"/>
                  <a:gd fmla="*/ 13 h 77" name="T15"/>
                  <a:gd fmla="*/ 24 w 69" name="T16"/>
                  <a:gd fmla="*/ 10 h 77" name="T17"/>
                  <a:gd fmla="*/ 31 w 69" name="T18"/>
                  <a:gd fmla="*/ 10 h 77" name="T19"/>
                  <a:gd fmla="*/ 45 w 69" name="T20"/>
                  <a:gd fmla="*/ 13 h 77" name="T21"/>
                  <a:gd fmla="*/ 55 w 69" name="T22"/>
                  <a:gd fmla="*/ 17 h 77" name="T23"/>
                  <a:gd fmla="*/ 66 w 69" name="T24"/>
                  <a:gd fmla="*/ 14 h 77" name="T25"/>
                  <a:gd fmla="*/ 7 w 69" name="T26"/>
                  <a:gd fmla="*/ 10 h 77" name="T27"/>
                  <a:gd fmla="*/ 61 w 69" name="T28"/>
                  <a:gd fmla="*/ 74 h 77" name="T29"/>
                  <a:gd fmla="*/ 34 w 69" name="T30"/>
                  <a:gd fmla="*/ 39 h 77" name="T31"/>
                  <a:gd fmla="*/ 34 w 69" name="T32"/>
                  <a:gd fmla="*/ 39 h 77" name="T33"/>
                  <a:gd fmla="*/ 33 w 69" name="T34"/>
                  <a:gd fmla="*/ 36 h 77" name="T35"/>
                  <a:gd fmla="*/ 44 w 69" name="T36"/>
                  <a:gd fmla="*/ 33 h 77" name="T37"/>
                  <a:gd fmla="*/ 45 w 69" name="T38"/>
                  <a:gd fmla="*/ 36 h 77" name="T39"/>
                  <a:gd fmla="*/ 54 w 69" name="T40"/>
                  <a:gd fmla="*/ 39 h 77" name="T41"/>
                  <a:gd fmla="*/ 54 w 69" name="T42"/>
                  <a:gd fmla="*/ 39 h 77" name="T43"/>
                  <a:gd fmla="*/ 53 w 69" name="T44"/>
                  <a:gd fmla="*/ 36 h 77" name="T45"/>
                  <a:gd fmla="*/ 14 w 69" name="T46"/>
                  <a:gd fmla="*/ 43 h 77" name="T47"/>
                  <a:gd fmla="*/ 15 w 69" name="T48"/>
                  <a:gd fmla="*/ 46 h 77" name="T49"/>
                  <a:gd fmla="*/ 24 w 69" name="T50"/>
                  <a:gd fmla="*/ 49 h 77" name="T51"/>
                  <a:gd fmla="*/ 24 w 69" name="T52"/>
                  <a:gd fmla="*/ 49 h 77" name="T53"/>
                  <a:gd fmla="*/ 23 w 69" name="T54"/>
                  <a:gd fmla="*/ 46 h 77" name="T55"/>
                  <a:gd fmla="*/ 34 w 69" name="T56"/>
                  <a:gd fmla="*/ 43 h 77" name="T57"/>
                  <a:gd fmla="*/ 35 w 69" name="T58"/>
                  <a:gd fmla="*/ 46 h 77" name="T59"/>
                  <a:gd fmla="*/ 44 w 69" name="T60"/>
                  <a:gd fmla="*/ 49 h 77" name="T61"/>
                  <a:gd fmla="*/ 44 w 69" name="T62"/>
                  <a:gd fmla="*/ 49 h 77" name="T63"/>
                  <a:gd fmla="*/ 43 w 69" name="T64"/>
                  <a:gd fmla="*/ 46 h 77" name="T65"/>
                  <a:gd fmla="*/ 54 w 69" name="T66"/>
                  <a:gd fmla="*/ 43 h 77" name="T67"/>
                  <a:gd fmla="*/ 55 w 69" name="T68"/>
                  <a:gd fmla="*/ 46 h 77" name="T69"/>
                  <a:gd fmla="*/ 14 w 69" name="T70"/>
                  <a:gd fmla="*/ 59 h 77" name="T71"/>
                  <a:gd fmla="*/ 14 w 69" name="T72"/>
                  <a:gd fmla="*/ 59 h 77" name="T73"/>
                  <a:gd fmla="*/ 13 w 69" name="T74"/>
                  <a:gd fmla="*/ 56 h 77" name="T75"/>
                  <a:gd fmla="*/ 24 w 69" name="T76"/>
                  <a:gd fmla="*/ 53 h 77" name="T77"/>
                  <a:gd fmla="*/ 25 w 69" name="T78"/>
                  <a:gd fmla="*/ 56 h 77" name="T79"/>
                  <a:gd fmla="*/ 34 w 69" name="T80"/>
                  <a:gd fmla="*/ 59 h 77" name="T81"/>
                  <a:gd fmla="*/ 34 w 69" name="T82"/>
                  <a:gd fmla="*/ 59 h 77" name="T83"/>
                  <a:gd fmla="*/ 33 w 69" name="T84"/>
                  <a:gd fmla="*/ 56 h 77" name="T85"/>
                  <a:gd fmla="*/ 44 w 69" name="T86"/>
                  <a:gd fmla="*/ 53 h 77" name="T87"/>
                  <a:gd fmla="*/ 45 w 69" name="T88"/>
                  <a:gd fmla="*/ 56 h 77" name="T89"/>
                  <a:gd fmla="*/ 54 w 69" name="T90"/>
                  <a:gd fmla="*/ 59 h 77" name="T91"/>
                  <a:gd fmla="*/ 54 w 69" name="T92"/>
                  <a:gd fmla="*/ 59 h 77" name="T93"/>
                  <a:gd fmla="*/ 53 w 69" name="T94"/>
                  <a:gd fmla="*/ 56 h 77" name="T95"/>
                  <a:gd fmla="*/ 14 w 69" name="T96"/>
                  <a:gd fmla="*/ 63 h 77" name="T97"/>
                  <a:gd fmla="*/ 15 w 69" name="T98"/>
                  <a:gd fmla="*/ 65 h 77" name="T99"/>
                  <a:gd fmla="*/ 24 w 69" name="T100"/>
                  <a:gd fmla="*/ 68 h 77" name="T101"/>
                  <a:gd fmla="*/ 24 w 69" name="T102"/>
                  <a:gd fmla="*/ 68 h 77" name="T103"/>
                  <a:gd fmla="*/ 23 w 69" name="T104"/>
                  <a:gd fmla="*/ 65 h 7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77" w="69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10AE0A5B-6812-4761-8A6E-8A459E0C7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5707" y="2808932"/>
                <a:ext cx="382175" cy="391496"/>
              </a:xfrm>
              <a:custGeom>
                <a:gdLst>
                  <a:gd fmla="*/ 8 w 52" name="T0"/>
                  <a:gd fmla="*/ 19 h 53" name="T1"/>
                  <a:gd fmla="*/ 8 w 52" name="T2"/>
                  <a:gd fmla="*/ 19 h 53" name="T3"/>
                  <a:gd fmla="*/ 8 w 52" name="T4"/>
                  <a:gd fmla="*/ 18 h 53" name="T5"/>
                  <a:gd fmla="*/ 8 w 52" name="T6"/>
                  <a:gd fmla="*/ 17 h 53" name="T7"/>
                  <a:gd fmla="*/ 8 w 52" name="T8"/>
                  <a:gd fmla="*/ 17 h 53" name="T9"/>
                  <a:gd fmla="*/ 15 w 52" name="T10"/>
                  <a:gd fmla="*/ 10 h 53" name="T11"/>
                  <a:gd fmla="*/ 17 w 52" name="T12"/>
                  <a:gd fmla="*/ 10 h 53" name="T13"/>
                  <a:gd fmla="*/ 17 w 52" name="T14"/>
                  <a:gd fmla="*/ 12 h 53" name="T15"/>
                  <a:gd fmla="*/ 13 w 52" name="T16"/>
                  <a:gd fmla="*/ 17 h 53" name="T17"/>
                  <a:gd fmla="*/ 39 w 52" name="T18"/>
                  <a:gd fmla="*/ 17 h 53" name="T19"/>
                  <a:gd fmla="*/ 40 w 52" name="T20"/>
                  <a:gd fmla="*/ 18 h 53" name="T21"/>
                  <a:gd fmla="*/ 39 w 52" name="T22"/>
                  <a:gd fmla="*/ 20 h 53" name="T23"/>
                  <a:gd fmla="*/ 13 w 52" name="T24"/>
                  <a:gd fmla="*/ 20 h 53" name="T25"/>
                  <a:gd fmla="*/ 17 w 52" name="T26"/>
                  <a:gd fmla="*/ 24 h 53" name="T27"/>
                  <a:gd fmla="*/ 17 w 52" name="T28"/>
                  <a:gd fmla="*/ 26 h 53" name="T29"/>
                  <a:gd fmla="*/ 16 w 52" name="T30"/>
                  <a:gd fmla="*/ 26 h 53" name="T31"/>
                  <a:gd fmla="*/ 15 w 52" name="T32"/>
                  <a:gd fmla="*/ 26 h 53" name="T33"/>
                  <a:gd fmla="*/ 8 w 52" name="T34"/>
                  <a:gd fmla="*/ 19 h 53" name="T35"/>
                  <a:gd fmla="*/ 43 w 52" name="T36"/>
                  <a:gd fmla="*/ 34 h 53" name="T37"/>
                  <a:gd fmla="*/ 43 w 52" name="T38"/>
                  <a:gd fmla="*/ 34 h 53" name="T39"/>
                  <a:gd fmla="*/ 36 w 52" name="T40"/>
                  <a:gd fmla="*/ 27 h 53" name="T41"/>
                  <a:gd fmla="*/ 34 w 52" name="T42"/>
                  <a:gd fmla="*/ 27 h 53" name="T43"/>
                  <a:gd fmla="*/ 34 w 52" name="T44"/>
                  <a:gd fmla="*/ 29 h 53" name="T45"/>
                  <a:gd fmla="*/ 39 w 52" name="T46"/>
                  <a:gd fmla="*/ 33 h 53" name="T47"/>
                  <a:gd fmla="*/ 13 w 52" name="T48"/>
                  <a:gd fmla="*/ 33 h 53" name="T49"/>
                  <a:gd fmla="*/ 11 w 52" name="T50"/>
                  <a:gd fmla="*/ 35 h 53" name="T51"/>
                  <a:gd fmla="*/ 13 w 52" name="T52"/>
                  <a:gd fmla="*/ 36 h 53" name="T53"/>
                  <a:gd fmla="*/ 39 w 52" name="T54"/>
                  <a:gd fmla="*/ 36 h 53" name="T55"/>
                  <a:gd fmla="*/ 34 w 52" name="T56"/>
                  <a:gd fmla="*/ 41 h 53" name="T57"/>
                  <a:gd fmla="*/ 34 w 52" name="T58"/>
                  <a:gd fmla="*/ 43 h 53" name="T59"/>
                  <a:gd fmla="*/ 35 w 52" name="T60"/>
                  <a:gd fmla="*/ 43 h 53" name="T61"/>
                  <a:gd fmla="*/ 36 w 52" name="T62"/>
                  <a:gd fmla="*/ 43 h 53" name="T63"/>
                  <a:gd fmla="*/ 43 w 52" name="T64"/>
                  <a:gd fmla="*/ 36 h 53" name="T65"/>
                  <a:gd fmla="*/ 43 w 52" name="T66"/>
                  <a:gd fmla="*/ 36 h 53" name="T67"/>
                  <a:gd fmla="*/ 44 w 52" name="T68"/>
                  <a:gd fmla="*/ 35 h 53" name="T69"/>
                  <a:gd fmla="*/ 43 w 52" name="T70"/>
                  <a:gd fmla="*/ 34 h 53" name="T71"/>
                  <a:gd fmla="*/ 52 w 52" name="T72"/>
                  <a:gd fmla="*/ 7 h 53" name="T73"/>
                  <a:gd fmla="*/ 52 w 52" name="T74"/>
                  <a:gd fmla="*/ 45 h 53" name="T75"/>
                  <a:gd fmla="*/ 45 w 52" name="T76"/>
                  <a:gd fmla="*/ 53 h 53" name="T77"/>
                  <a:gd fmla="*/ 7 w 52" name="T78"/>
                  <a:gd fmla="*/ 53 h 53" name="T79"/>
                  <a:gd fmla="*/ 0 w 52" name="T80"/>
                  <a:gd fmla="*/ 45 h 53" name="T81"/>
                  <a:gd fmla="*/ 0 w 52" name="T82"/>
                  <a:gd fmla="*/ 7 h 53" name="T83"/>
                  <a:gd fmla="*/ 7 w 52" name="T84"/>
                  <a:gd fmla="*/ 0 h 53" name="T85"/>
                  <a:gd fmla="*/ 45 w 52" name="T86"/>
                  <a:gd fmla="*/ 0 h 53" name="T87"/>
                  <a:gd fmla="*/ 52 w 52" name="T88"/>
                  <a:gd fmla="*/ 7 h 53" name="T89"/>
                  <a:gd fmla="*/ 49 w 52" name="T90"/>
                  <a:gd fmla="*/ 7 h 53" name="T91"/>
                  <a:gd fmla="*/ 45 w 52" name="T92"/>
                  <a:gd fmla="*/ 3 h 53" name="T93"/>
                  <a:gd fmla="*/ 7 w 52" name="T94"/>
                  <a:gd fmla="*/ 3 h 53" name="T95"/>
                  <a:gd fmla="*/ 3 w 52" name="T96"/>
                  <a:gd fmla="*/ 7 h 53" name="T97"/>
                  <a:gd fmla="*/ 3 w 52" name="T98"/>
                  <a:gd fmla="*/ 45 h 53" name="T99"/>
                  <a:gd fmla="*/ 7 w 52" name="T100"/>
                  <a:gd fmla="*/ 50 h 53" name="T101"/>
                  <a:gd fmla="*/ 45 w 52" name="T102"/>
                  <a:gd fmla="*/ 50 h 53" name="T103"/>
                  <a:gd fmla="*/ 49 w 52" name="T104"/>
                  <a:gd fmla="*/ 45 h 53" name="T105"/>
                  <a:gd fmla="*/ 49 w 52" name="T106"/>
                  <a:gd fmla="*/ 7 h 53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id="{ACA10B3D-D676-4BDA-A6CD-FAE1EB74E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3374" y="2511750"/>
                <a:ext cx="346735" cy="331374"/>
              </a:xfrm>
              <a:custGeom>
                <a:gdLst>
                  <a:gd fmla="*/ 44 w 67" name="T0"/>
                  <a:gd fmla="*/ 21 h 64" name="T1"/>
                  <a:gd fmla="*/ 25 w 67" name="T2"/>
                  <a:gd fmla="*/ 19 h 64" name="T3"/>
                  <a:gd fmla="*/ 24 w 67" name="T4"/>
                  <a:gd fmla="*/ 21 h 64" name="T5"/>
                  <a:gd fmla="*/ 16 w 67" name="T6"/>
                  <a:gd fmla="*/ 30 h 64" name="T7"/>
                  <a:gd fmla="*/ 26 w 67" name="T8"/>
                  <a:gd fmla="*/ 36 h 64" name="T9"/>
                  <a:gd fmla="*/ 32 w 67" name="T10"/>
                  <a:gd fmla="*/ 42 h 64" name="T11"/>
                  <a:gd fmla="*/ 26 w 67" name="T12"/>
                  <a:gd fmla="*/ 48 h 64" name="T13"/>
                  <a:gd fmla="*/ 42 w 67" name="T14"/>
                  <a:gd fmla="*/ 48 h 64" name="T15"/>
                  <a:gd fmla="*/ 36 w 67" name="T16"/>
                  <a:gd fmla="*/ 42 h 64" name="T17"/>
                  <a:gd fmla="*/ 42 w 67" name="T18"/>
                  <a:gd fmla="*/ 36 h 64" name="T19"/>
                  <a:gd fmla="*/ 51 w 67" name="T20"/>
                  <a:gd fmla="*/ 30 h 64" name="T21"/>
                  <a:gd fmla="*/ 19 w 67" name="T22"/>
                  <a:gd fmla="*/ 30 h 64" name="T23"/>
                  <a:gd fmla="*/ 24 w 67" name="T24"/>
                  <a:gd fmla="*/ 31 h 64" name="T25"/>
                  <a:gd fmla="*/ 48 w 67" name="T26"/>
                  <a:gd fmla="*/ 30 h 64" name="T27"/>
                  <a:gd fmla="*/ 44 w 67" name="T28"/>
                  <a:gd fmla="*/ 31 h 64" name="T29"/>
                  <a:gd fmla="*/ 48 w 67" name="T30"/>
                  <a:gd fmla="*/ 30 h 64" name="T31"/>
                  <a:gd fmla="*/ 61 w 67" name="T32"/>
                  <a:gd fmla="*/ 20 h 64" name="T33"/>
                  <a:gd fmla="*/ 51 w 67" name="T34"/>
                  <a:gd fmla="*/ 9 h 64" name="T35"/>
                  <a:gd fmla="*/ 43 w 67" name="T36"/>
                  <a:gd fmla="*/ 0 h 64" name="T37"/>
                  <a:gd fmla="*/ 30 w 67" name="T38"/>
                  <a:gd fmla="*/ 2 h 64" name="T39"/>
                  <a:gd fmla="*/ 19 w 67" name="T40"/>
                  <a:gd fmla="*/ 6 h 64" name="T41"/>
                  <a:gd fmla="*/ 7 w 67" name="T42"/>
                  <a:gd fmla="*/ 13 h 64" name="T43"/>
                  <a:gd fmla="*/ 4 w 67" name="T44"/>
                  <a:gd fmla="*/ 26 h 64" name="T45"/>
                  <a:gd fmla="*/ 7 w 67" name="T46"/>
                  <a:gd fmla="*/ 41 h 64" name="T47"/>
                  <a:gd fmla="*/ 13 w 67" name="T48"/>
                  <a:gd fmla="*/ 55 h 64" name="T49"/>
                  <a:gd fmla="*/ 24 w 67" name="T50"/>
                  <a:gd fmla="*/ 64 h 64" name="T51"/>
                  <a:gd fmla="*/ 34 w 67" name="T52"/>
                  <a:gd fmla="*/ 61 h 64" name="T53"/>
                  <a:gd fmla="*/ 44 w 67" name="T54"/>
                  <a:gd fmla="*/ 64 h 64" name="T55"/>
                  <a:gd fmla="*/ 54 w 67" name="T56"/>
                  <a:gd fmla="*/ 55 h 64" name="T57"/>
                  <a:gd fmla="*/ 61 w 67" name="T58"/>
                  <a:gd fmla="*/ 41 h 64" name="T59"/>
                  <a:gd fmla="*/ 63 w 67" name="T60"/>
                  <a:gd fmla="*/ 26 h 64" name="T61"/>
                  <a:gd fmla="*/ 58 w 67" name="T62"/>
                  <a:gd fmla="*/ 19 h 64" name="T63"/>
                  <a:gd fmla="*/ 54 w 67" name="T64"/>
                  <a:gd fmla="*/ 13 h 64" name="T65"/>
                  <a:gd fmla="*/ 46 w 67" name="T66"/>
                  <a:gd fmla="*/ 7 h 64" name="T67"/>
                  <a:gd fmla="*/ 39 w 67" name="T68"/>
                  <a:gd fmla="*/ 5 h 64" name="T69"/>
                  <a:gd fmla="*/ 29 w 67" name="T70"/>
                  <a:gd fmla="*/ 5 h 64" name="T71"/>
                  <a:gd fmla="*/ 22 w 67" name="T72"/>
                  <a:gd fmla="*/ 7 h 64" name="T73"/>
                  <a:gd fmla="*/ 18 w 67" name="T74"/>
                  <a:gd fmla="*/ 12 h 64" name="T75"/>
                  <a:gd fmla="*/ 9 w 67" name="T76"/>
                  <a:gd fmla="*/ 14 h 64" name="T77"/>
                  <a:gd fmla="*/ 6 w 67" name="T78"/>
                  <a:gd fmla="*/ 28 h 64" name="T79"/>
                  <a:gd fmla="*/ 9 w 67" name="T80"/>
                  <a:gd fmla="*/ 40 h 64" name="T81"/>
                  <a:gd fmla="*/ 9 w 67" name="T82"/>
                  <a:gd fmla="*/ 50 h 64" name="T83"/>
                  <a:gd fmla="*/ 18 w 67" name="T84"/>
                  <a:gd fmla="*/ 53 h 64" name="T85"/>
                  <a:gd fmla="*/ 24 w 67" name="T86"/>
                  <a:gd fmla="*/ 61 h 64" name="T87"/>
                  <a:gd fmla="*/ 33 w 67" name="T88"/>
                  <a:gd fmla="*/ 58 h 64" name="T89"/>
                  <a:gd fmla="*/ 43 w 67" name="T90"/>
                  <a:gd fmla="*/ 61 h 64" name="T91"/>
                  <a:gd fmla="*/ 48 w 67" name="T92"/>
                  <a:gd fmla="*/ 53 h 64" name="T93"/>
                  <a:gd fmla="*/ 10 w 67" name="T94"/>
                  <a:gd fmla="*/ 32 h 64" name="T95"/>
                  <a:gd fmla="*/ 34 w 67" name="T96"/>
                  <a:gd fmla="*/ 56 h 64" name="T97"/>
                  <a:gd fmla="*/ 49 w 67" name="T98"/>
                  <a:gd fmla="*/ 53 h 64" name="T99"/>
                  <a:gd fmla="*/ 58 w 67" name="T100"/>
                  <a:gd fmla="*/ 50 h 64" name="T101"/>
                  <a:gd fmla="*/ 60 w 67" name="T102"/>
                  <a:gd fmla="*/ 32 h 64" name="T103"/>
                  <a:gd fmla="*/ 64 w 67" name="T104"/>
                  <a:gd fmla="*/ 32 h 64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4" w="67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id="{4F65D359-5206-4CE8-BAE5-E1A99765E3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7564" y="5064957"/>
                <a:ext cx="421885" cy="352397"/>
              </a:xfrm>
              <a:custGeom>
                <a:gdLst>
                  <a:gd fmla="*/ 71 w 72" name="T0"/>
                  <a:gd fmla="*/ 15 h 60" name="T1"/>
                  <a:gd fmla="*/ 57 w 72" name="T2"/>
                  <a:gd fmla="*/ 17 h 60" name="T3"/>
                  <a:gd fmla="*/ 44 w 72" name="T4"/>
                  <a:gd fmla="*/ 45 h 60" name="T5"/>
                  <a:gd fmla="*/ 12 w 72" name="T6"/>
                  <a:gd fmla="*/ 45 h 60" name="T7"/>
                  <a:gd fmla="*/ 14 w 72" name="T8"/>
                  <a:gd fmla="*/ 48 h 60" name="T9"/>
                  <a:gd fmla="*/ 48 w 72" name="T10"/>
                  <a:gd fmla="*/ 50 h 60" name="T11"/>
                  <a:gd fmla="*/ 14 w 72" name="T12"/>
                  <a:gd fmla="*/ 51 h 60" name="T13"/>
                  <a:gd fmla="*/ 9 w 72" name="T14"/>
                  <a:gd fmla="*/ 44 h 60" name="T15"/>
                  <a:gd fmla="*/ 8 w 72" name="T16"/>
                  <a:gd fmla="*/ 41 h 60" name="T17"/>
                  <a:gd fmla="*/ 1 w 72" name="T18"/>
                  <a:gd fmla="*/ 22 h 60" name="T19"/>
                  <a:gd fmla="*/ 11 w 72" name="T20"/>
                  <a:gd fmla="*/ 40 h 60" name="T21"/>
                  <a:gd fmla="*/ 44 w 72" name="T22"/>
                  <a:gd fmla="*/ 42 h 60" name="T23"/>
                  <a:gd fmla="*/ 54 w 72" name="T24"/>
                  <a:gd fmla="*/ 16 h 60" name="T25"/>
                  <a:gd fmla="*/ 71 w 72" name="T26"/>
                  <a:gd fmla="*/ 12 h 60" name="T27"/>
                  <a:gd fmla="*/ 18 w 72" name="T28"/>
                  <a:gd fmla="*/ 56 h 60" name="T29"/>
                  <a:gd fmla="*/ 11 w 72" name="T30"/>
                  <a:gd fmla="*/ 56 h 60" name="T31"/>
                  <a:gd fmla="*/ 18 w 72" name="T32"/>
                  <a:gd fmla="*/ 56 h 60" name="T33"/>
                  <a:gd fmla="*/ 15 w 72" name="T34"/>
                  <a:gd fmla="*/ 54 h 60" name="T35"/>
                  <a:gd fmla="*/ 15 w 72" name="T36"/>
                  <a:gd fmla="*/ 58 h 60" name="T37"/>
                  <a:gd fmla="*/ 45 w 72" name="T38"/>
                  <a:gd fmla="*/ 56 h 60" name="T39"/>
                  <a:gd fmla="*/ 38 w 72" name="T40"/>
                  <a:gd fmla="*/ 56 h 60" name="T41"/>
                  <a:gd fmla="*/ 45 w 72" name="T42"/>
                  <a:gd fmla="*/ 56 h 60" name="T43"/>
                  <a:gd fmla="*/ 42 w 72" name="T44"/>
                  <a:gd fmla="*/ 54 h 60" name="T45"/>
                  <a:gd fmla="*/ 42 w 72" name="T46"/>
                  <a:gd fmla="*/ 58 h 60" name="T47"/>
                  <a:gd fmla="*/ 46 w 72" name="T48"/>
                  <a:gd fmla="*/ 35 h 60" name="T49"/>
                  <a:gd fmla="*/ 12 w 72" name="T50"/>
                  <a:gd fmla="*/ 34 h 60" name="T51"/>
                  <a:gd fmla="*/ 12 w 72" name="T52"/>
                  <a:gd fmla="*/ 36 h 60" name="T53"/>
                  <a:gd fmla="*/ 46 w 72" name="T54"/>
                  <a:gd fmla="*/ 35 h 60" name="T55"/>
                  <a:gd fmla="*/ 12 w 72" name="T56"/>
                  <a:gd fmla="*/ 39 h 60" name="T57"/>
                  <a:gd fmla="*/ 43 w 72" name="T58"/>
                  <a:gd fmla="*/ 40 h 60" name="T59"/>
                  <a:gd fmla="*/ 43 w 72" name="T60"/>
                  <a:gd fmla="*/ 38 h 60" name="T61"/>
                  <a:gd fmla="*/ 13 w 72" name="T62"/>
                  <a:gd fmla="*/ 28 h 60" name="T63"/>
                  <a:gd fmla="*/ 16 w 72" name="T64"/>
                  <a:gd fmla="*/ 23 h 60" name="T65"/>
                  <a:gd fmla="*/ 28 w 72" name="T66"/>
                  <a:gd fmla="*/ 14 h 60" name="T67"/>
                  <a:gd fmla="*/ 33 w 72" name="T68"/>
                  <a:gd fmla="*/ 17 h 60" name="T69"/>
                  <a:gd fmla="*/ 36 w 72" name="T70"/>
                  <a:gd fmla="*/ 22 h 60" name="T71"/>
                  <a:gd fmla="*/ 39 w 72" name="T72"/>
                  <a:gd fmla="*/ 17 h 60" name="T73"/>
                  <a:gd fmla="*/ 51 w 72" name="T74"/>
                  <a:gd fmla="*/ 7 h 60" name="T75"/>
                  <a:gd fmla="*/ 51 w 72" name="T76"/>
                  <a:gd fmla="*/ 0 h 60" name="T77"/>
                  <a:gd fmla="*/ 49 w 72" name="T78"/>
                  <a:gd fmla="*/ 5 h 60" name="T79"/>
                  <a:gd fmla="*/ 36 w 72" name="T80"/>
                  <a:gd fmla="*/ 15 h 60" name="T81"/>
                  <a:gd fmla="*/ 31 w 72" name="T82"/>
                  <a:gd fmla="*/ 12 h 60" name="T83"/>
                  <a:gd fmla="*/ 28 w 72" name="T84"/>
                  <a:gd fmla="*/ 7 h 60" name="T85"/>
                  <a:gd fmla="*/ 25 w 72" name="T86"/>
                  <a:gd fmla="*/ 11 h 60" name="T87"/>
                  <a:gd fmla="*/ 13 w 72" name="T88"/>
                  <a:gd fmla="*/ 22 h 60" name="T89"/>
                  <a:gd fmla="*/ 13 w 72" name="T90"/>
                  <a:gd fmla="*/ 28 h 6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43834A4B-C16F-4785-AAFA-3746362D9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6050" y="2402795"/>
                <a:ext cx="375466" cy="361207"/>
              </a:xfrm>
              <a:custGeom>
                <a:gdLst>
                  <a:gd fmla="*/ 65 w 67" name="T0"/>
                  <a:gd fmla="*/ 41 h 64" name="T1"/>
                  <a:gd fmla="*/ 46 w 67" name="T2"/>
                  <a:gd fmla="*/ 41 h 64" name="T3"/>
                  <a:gd fmla="*/ 46 w 67" name="T4"/>
                  <a:gd fmla="*/ 34 h 64" name="T5"/>
                  <a:gd fmla="*/ 44 w 67" name="T6"/>
                  <a:gd fmla="*/ 32 h 64" name="T7"/>
                  <a:gd fmla="*/ 23 w 67" name="T8"/>
                  <a:gd fmla="*/ 32 h 64" name="T9"/>
                  <a:gd fmla="*/ 21 w 67" name="T10"/>
                  <a:gd fmla="*/ 34 h 64" name="T11"/>
                  <a:gd fmla="*/ 21 w 67" name="T12"/>
                  <a:gd fmla="*/ 47 h 64" name="T13"/>
                  <a:gd fmla="*/ 2 w 67" name="T14"/>
                  <a:gd fmla="*/ 47 h 64" name="T15"/>
                  <a:gd fmla="*/ 0 w 67" name="T16"/>
                  <a:gd fmla="*/ 49 h 64" name="T17"/>
                  <a:gd fmla="*/ 0 w 67" name="T18"/>
                  <a:gd fmla="*/ 62 h 64" name="T19"/>
                  <a:gd fmla="*/ 2 w 67" name="T20"/>
                  <a:gd fmla="*/ 64 h 64" name="T21"/>
                  <a:gd fmla="*/ 23 w 67" name="T22"/>
                  <a:gd fmla="*/ 64 h 64" name="T23"/>
                  <a:gd fmla="*/ 44 w 67" name="T24"/>
                  <a:gd fmla="*/ 64 h 64" name="T25"/>
                  <a:gd fmla="*/ 65 w 67" name="T26"/>
                  <a:gd fmla="*/ 64 h 64" name="T27"/>
                  <a:gd fmla="*/ 67 w 67" name="T28"/>
                  <a:gd fmla="*/ 62 h 64" name="T29"/>
                  <a:gd fmla="*/ 67 w 67" name="T30"/>
                  <a:gd fmla="*/ 43 h 64" name="T31"/>
                  <a:gd fmla="*/ 65 w 67" name="T32"/>
                  <a:gd fmla="*/ 41 h 64" name="T33"/>
                  <a:gd fmla="*/ 45 w 67" name="T34"/>
                  <a:gd fmla="*/ 61 h 64" name="T35"/>
                  <a:gd fmla="*/ 45 w 67" name="T36"/>
                  <a:gd fmla="*/ 44 h 64" name="T37"/>
                  <a:gd fmla="*/ 64 w 67" name="T38"/>
                  <a:gd fmla="*/ 44 h 64" name="T39"/>
                  <a:gd fmla="*/ 64 w 67" name="T40"/>
                  <a:gd fmla="*/ 61 h 64" name="T41"/>
                  <a:gd fmla="*/ 45 w 67" name="T42"/>
                  <a:gd fmla="*/ 61 h 64" name="T43"/>
                  <a:gd fmla="*/ 24 w 67" name="T44"/>
                  <a:gd fmla="*/ 49 h 64" name="T45"/>
                  <a:gd fmla="*/ 24 w 67" name="T46"/>
                  <a:gd fmla="*/ 35 h 64" name="T47"/>
                  <a:gd fmla="*/ 43 w 67" name="T48"/>
                  <a:gd fmla="*/ 35 h 64" name="T49"/>
                  <a:gd fmla="*/ 43 w 67" name="T50"/>
                  <a:gd fmla="*/ 43 h 64" name="T51"/>
                  <a:gd fmla="*/ 43 w 67" name="T52"/>
                  <a:gd fmla="*/ 61 h 64" name="T53"/>
                  <a:gd fmla="*/ 24 w 67" name="T54"/>
                  <a:gd fmla="*/ 61 h 64" name="T55"/>
                  <a:gd fmla="*/ 24 w 67" name="T56"/>
                  <a:gd fmla="*/ 49 h 64" name="T57"/>
                  <a:gd fmla="*/ 22 w 67" name="T58"/>
                  <a:gd fmla="*/ 61 h 64" name="T59"/>
                  <a:gd fmla="*/ 3 w 67" name="T60"/>
                  <a:gd fmla="*/ 61 h 64" name="T61"/>
                  <a:gd fmla="*/ 3 w 67" name="T62"/>
                  <a:gd fmla="*/ 50 h 64" name="T63"/>
                  <a:gd fmla="*/ 22 w 67" name="T64"/>
                  <a:gd fmla="*/ 50 h 64" name="T65"/>
                  <a:gd fmla="*/ 22 w 67" name="T66"/>
                  <a:gd fmla="*/ 61 h 64" name="T67"/>
                  <a:gd fmla="*/ 32 w 67" name="T68"/>
                  <a:gd fmla="*/ 20 h 64" name="T69"/>
                  <a:gd fmla="*/ 32 w 67" name="T70"/>
                  <a:gd fmla="*/ 9 h 64" name="T71"/>
                  <a:gd fmla="*/ 30 w 67" name="T72"/>
                  <a:gd fmla="*/ 10 h 64" name="T73"/>
                  <a:gd fmla="*/ 29 w 67" name="T74"/>
                  <a:gd fmla="*/ 10 h 64" name="T75"/>
                  <a:gd fmla="*/ 29 w 67" name="T76"/>
                  <a:gd fmla="*/ 9 h 64" name="T77"/>
                  <a:gd fmla="*/ 33 w 67" name="T78"/>
                  <a:gd fmla="*/ 6 h 64" name="T79"/>
                  <a:gd fmla="*/ 34 w 67" name="T80"/>
                  <a:gd fmla="*/ 6 h 64" name="T81"/>
                  <a:gd fmla="*/ 34 w 67" name="T82"/>
                  <a:gd fmla="*/ 7 h 64" name="T83"/>
                  <a:gd fmla="*/ 34 w 67" name="T84"/>
                  <a:gd fmla="*/ 20 h 64" name="T85"/>
                  <a:gd fmla="*/ 37 w 67" name="T86"/>
                  <a:gd fmla="*/ 20 h 64" name="T87"/>
                  <a:gd fmla="*/ 38 w 67" name="T88"/>
                  <a:gd fmla="*/ 21 h 64" name="T89"/>
                  <a:gd fmla="*/ 37 w 67" name="T90"/>
                  <a:gd fmla="*/ 22 h 64" name="T91"/>
                  <a:gd fmla="*/ 30 w 67" name="T92"/>
                  <a:gd fmla="*/ 22 h 64" name="T93"/>
                  <a:gd fmla="*/ 29 w 67" name="T94"/>
                  <a:gd fmla="*/ 21 h 64" name="T95"/>
                  <a:gd fmla="*/ 30 w 67" name="T96"/>
                  <a:gd fmla="*/ 20 h 64" name="T97"/>
                  <a:gd fmla="*/ 32 w 67" name="T98"/>
                  <a:gd fmla="*/ 20 h 64" name="T99"/>
                  <a:gd fmla="*/ 33 w 67" name="T100"/>
                  <a:gd fmla="*/ 28 h 64" name="T101"/>
                  <a:gd fmla="*/ 47 w 67" name="T102"/>
                  <a:gd fmla="*/ 14 h 64" name="T103"/>
                  <a:gd fmla="*/ 33 w 67" name="T104"/>
                  <a:gd fmla="*/ 0 h 64" name="T105"/>
                  <a:gd fmla="*/ 20 w 67" name="T106"/>
                  <a:gd fmla="*/ 14 h 64" name="T107"/>
                  <a:gd fmla="*/ 33 w 67" name="T108"/>
                  <a:gd fmla="*/ 28 h 64" name="T109"/>
                  <a:gd fmla="*/ 33 w 67" name="T110"/>
                  <a:gd fmla="*/ 3 h 64" name="T111"/>
                  <a:gd fmla="*/ 44 w 67" name="T112"/>
                  <a:gd fmla="*/ 14 h 64" name="T113"/>
                  <a:gd fmla="*/ 33 w 67" name="T114"/>
                  <a:gd fmla="*/ 25 h 64" name="T115"/>
                  <a:gd fmla="*/ 23 w 67" name="T116"/>
                  <a:gd fmla="*/ 14 h 64" name="T117"/>
                  <a:gd fmla="*/ 33 w 67" name="T118"/>
                  <a:gd fmla="*/ 3 h 64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4" w="67">
                    <a:moveTo>
                      <a:pt x="65" y="41"/>
                    </a:move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2"/>
                      <a:pt x="45" y="32"/>
                      <a:pt x="44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1" y="32"/>
                      <a:pt x="21" y="3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8"/>
                      <a:pt x="0" y="49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7" y="63"/>
                      <a:pt x="67" y="62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2"/>
                      <a:pt x="66" y="41"/>
                      <a:pt x="65" y="41"/>
                    </a:cubicBezTo>
                    <a:close/>
                    <a:moveTo>
                      <a:pt x="45" y="61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61"/>
                      <a:pt x="64" y="61"/>
                      <a:pt x="64" y="61"/>
                    </a:cubicBezTo>
                    <a:lnTo>
                      <a:pt x="45" y="61"/>
                    </a:lnTo>
                    <a:close/>
                    <a:moveTo>
                      <a:pt x="24" y="49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24" y="61"/>
                      <a:pt x="24" y="61"/>
                      <a:pt x="24" y="61"/>
                    </a:cubicBezTo>
                    <a:lnTo>
                      <a:pt x="24" y="49"/>
                    </a:lnTo>
                    <a:close/>
                    <a:moveTo>
                      <a:pt x="22" y="61"/>
                    </a:moveTo>
                    <a:cubicBezTo>
                      <a:pt x="3" y="61"/>
                      <a:pt x="3" y="61"/>
                      <a:pt x="3" y="6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2" y="50"/>
                      <a:pt x="22" y="50"/>
                      <a:pt x="22" y="50"/>
                    </a:cubicBezTo>
                    <a:lnTo>
                      <a:pt x="22" y="61"/>
                    </a:lnTo>
                    <a:close/>
                    <a:moveTo>
                      <a:pt x="32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29" y="11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4" y="6"/>
                      <a:pt x="34" y="7"/>
                      <a:pt x="34" y="7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8" y="21"/>
                      <a:pt x="38" y="21"/>
                    </a:cubicBezTo>
                    <a:cubicBezTo>
                      <a:pt x="38" y="22"/>
                      <a:pt x="37" y="22"/>
                      <a:pt x="37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0"/>
                      <a:pt x="30" y="20"/>
                    </a:cubicBezTo>
                    <a:lnTo>
                      <a:pt x="32" y="20"/>
                    </a:lnTo>
                    <a:close/>
                    <a:moveTo>
                      <a:pt x="33" y="28"/>
                    </a:moveTo>
                    <a:cubicBezTo>
                      <a:pt x="41" y="28"/>
                      <a:pt x="47" y="22"/>
                      <a:pt x="47" y="14"/>
                    </a:cubicBezTo>
                    <a:cubicBezTo>
                      <a:pt x="47" y="7"/>
                      <a:pt x="41" y="0"/>
                      <a:pt x="33" y="0"/>
                    </a:cubicBezTo>
                    <a:cubicBezTo>
                      <a:pt x="26" y="0"/>
                      <a:pt x="20" y="7"/>
                      <a:pt x="20" y="14"/>
                    </a:cubicBezTo>
                    <a:cubicBezTo>
                      <a:pt x="20" y="22"/>
                      <a:pt x="26" y="28"/>
                      <a:pt x="33" y="28"/>
                    </a:cubicBezTo>
                    <a:close/>
                    <a:moveTo>
                      <a:pt x="33" y="3"/>
                    </a:moveTo>
                    <a:cubicBezTo>
                      <a:pt x="39" y="3"/>
                      <a:pt x="44" y="8"/>
                      <a:pt x="44" y="14"/>
                    </a:cubicBezTo>
                    <a:cubicBezTo>
                      <a:pt x="44" y="20"/>
                      <a:pt x="39" y="25"/>
                      <a:pt x="33" y="25"/>
                    </a:cubicBezTo>
                    <a:cubicBezTo>
                      <a:pt x="27" y="25"/>
                      <a:pt x="23" y="20"/>
                      <a:pt x="23" y="14"/>
                    </a:cubicBezTo>
                    <a:cubicBezTo>
                      <a:pt x="23" y="8"/>
                      <a:pt x="27" y="3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140811D7-9365-4051-AF82-7C97204C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7763" y="2460443"/>
                <a:ext cx="424442" cy="461620"/>
              </a:xfrm>
              <a:custGeom>
                <a:gdLst>
                  <a:gd fmla="*/ 42 w 58" name="T0"/>
                  <a:gd fmla="*/ 4 h 63" name="T1"/>
                  <a:gd fmla="*/ 41 w 58" name="T2"/>
                  <a:gd fmla="*/ 10 h 63" name="T3"/>
                  <a:gd fmla="*/ 17 w 58" name="T4"/>
                  <a:gd fmla="*/ 47 h 63" name="T5"/>
                  <a:gd fmla="*/ 15 w 58" name="T6"/>
                  <a:gd fmla="*/ 54 h 63" name="T7"/>
                  <a:gd fmla="*/ 19 w 58" name="T8"/>
                  <a:gd fmla="*/ 47 h 63" name="T9"/>
                  <a:gd fmla="*/ 49 w 58" name="T10"/>
                  <a:gd fmla="*/ 19 h 63" name="T11"/>
                  <a:gd fmla="*/ 53 w 58" name="T12"/>
                  <a:gd fmla="*/ 14 h 63" name="T13"/>
                  <a:gd fmla="*/ 48 w 58" name="T14"/>
                  <a:gd fmla="*/ 19 h 63" name="T15"/>
                  <a:gd fmla="*/ 4 w 58" name="T16"/>
                  <a:gd fmla="*/ 43 h 63" name="T17"/>
                  <a:gd fmla="*/ 11 w 58" name="T18"/>
                  <a:gd fmla="*/ 41 h 63" name="T19"/>
                  <a:gd fmla="*/ 57 w 58" name="T20"/>
                  <a:gd fmla="*/ 28 h 63" name="T21"/>
                  <a:gd fmla="*/ 51 w 58" name="T22"/>
                  <a:gd fmla="*/ 30 h 63" name="T23"/>
                  <a:gd fmla="*/ 57 w 58" name="T24"/>
                  <a:gd fmla="*/ 28 h 63" name="T25"/>
                  <a:gd fmla="*/ 1 w 58" name="T26"/>
                  <a:gd fmla="*/ 28 h 63" name="T27"/>
                  <a:gd fmla="*/ 7 w 58" name="T28"/>
                  <a:gd fmla="*/ 30 h 63" name="T29"/>
                  <a:gd fmla="*/ 48 w 58" name="T30"/>
                  <a:gd fmla="*/ 39 h 63" name="T31"/>
                  <a:gd fmla="*/ 54 w 58" name="T32"/>
                  <a:gd fmla="*/ 44 h 63" name="T33"/>
                  <a:gd fmla="*/ 49 w 58" name="T34"/>
                  <a:gd fmla="*/ 39 h 63" name="T35"/>
                  <a:gd fmla="*/ 5 w 58" name="T36"/>
                  <a:gd fmla="*/ 16 h 63" name="T37"/>
                  <a:gd fmla="*/ 11 w 58" name="T38"/>
                  <a:gd fmla="*/ 18 h 63" name="T39"/>
                  <a:gd fmla="*/ 41 w 58" name="T40"/>
                  <a:gd fmla="*/ 47 h 63" name="T41"/>
                  <a:gd fmla="*/ 42 w 58" name="T42"/>
                  <a:gd fmla="*/ 54 h 63" name="T43"/>
                  <a:gd fmla="*/ 44 w 58" name="T44"/>
                  <a:gd fmla="*/ 53 h 63" name="T45"/>
                  <a:gd fmla="*/ 18 w 58" name="T46"/>
                  <a:gd fmla="*/ 11 h 63" name="T47"/>
                  <a:gd fmla="*/ 16 w 58" name="T48"/>
                  <a:gd fmla="*/ 4 h 63" name="T49"/>
                  <a:gd fmla="*/ 17 w 58" name="T50"/>
                  <a:gd fmla="*/ 10 h 63" name="T51"/>
                  <a:gd fmla="*/ 30 w 58" name="T52"/>
                  <a:gd fmla="*/ 1 h 63" name="T53"/>
                  <a:gd fmla="*/ 28 w 58" name="T54"/>
                  <a:gd fmla="*/ 7 h 63" name="T55"/>
                  <a:gd fmla="*/ 40 w 58" name="T56"/>
                  <a:gd fmla="*/ 41 h 63" name="T57"/>
                  <a:gd fmla="*/ 37 w 58" name="T58"/>
                  <a:gd fmla="*/ 51 h 63" name="T59"/>
                  <a:gd fmla="*/ 38 w 58" name="T60"/>
                  <a:gd fmla="*/ 55 h 63" name="T61"/>
                  <a:gd fmla="*/ 35 w 58" name="T62"/>
                  <a:gd fmla="*/ 60 h 63" name="T63"/>
                  <a:gd fmla="*/ 28 w 58" name="T64"/>
                  <a:gd fmla="*/ 63 h 63" name="T65"/>
                  <a:gd fmla="*/ 21 w 58" name="T66"/>
                  <a:gd fmla="*/ 58 h 63" name="T67"/>
                  <a:gd fmla="*/ 22 w 58" name="T68"/>
                  <a:gd fmla="*/ 53 h 63" name="T69"/>
                  <a:gd fmla="*/ 21 w 58" name="T70"/>
                  <a:gd fmla="*/ 49 h 63" name="T71"/>
                  <a:gd fmla="*/ 13 w 58" name="T72"/>
                  <a:gd fmla="*/ 29 h 63" name="T73"/>
                  <a:gd fmla="*/ 33 w 58" name="T74"/>
                  <a:gd fmla="*/ 61 h 63" name="T75"/>
                  <a:gd fmla="*/ 25 w 58" name="T76"/>
                  <a:gd fmla="*/ 61 h 63" name="T77"/>
                  <a:gd fmla="*/ 33 w 58" name="T78"/>
                  <a:gd fmla="*/ 61 h 63" name="T79"/>
                  <a:gd fmla="*/ 23 w 58" name="T80"/>
                  <a:gd fmla="*/ 58 h 63" name="T81"/>
                  <a:gd fmla="*/ 31 w 58" name="T82"/>
                  <a:gd fmla="*/ 58 h 63" name="T83"/>
                  <a:gd fmla="*/ 34 w 58" name="T84"/>
                  <a:gd fmla="*/ 57 h 63" name="T85"/>
                  <a:gd fmla="*/ 23 w 58" name="T86"/>
                  <a:gd fmla="*/ 55 h 63" name="T87"/>
                  <a:gd fmla="*/ 36 w 58" name="T88"/>
                  <a:gd fmla="*/ 55 h 63" name="T89"/>
                  <a:gd fmla="*/ 25 w 58" name="T90"/>
                  <a:gd fmla="*/ 52 h 63" name="T91"/>
                  <a:gd fmla="*/ 34 w 58" name="T92"/>
                  <a:gd fmla="*/ 52 h 63" name="T93"/>
                  <a:gd fmla="*/ 34 w 58" name="T94"/>
                  <a:gd fmla="*/ 50 h 63" name="T95"/>
                  <a:gd fmla="*/ 25 w 58" name="T96"/>
                  <a:gd fmla="*/ 49 h 63" name="T97"/>
                  <a:gd fmla="*/ 34 w 58" name="T98"/>
                  <a:gd fmla="*/ 50 h 63" name="T99"/>
                  <a:gd fmla="*/ 15 w 58" name="T100"/>
                  <a:gd fmla="*/ 29 h 63" name="T101"/>
                  <a:gd fmla="*/ 25 w 58" name="T102"/>
                  <a:gd fmla="*/ 47 h 63" name="T103"/>
                  <a:gd fmla="*/ 24 w 58" name="T104"/>
                  <a:gd fmla="*/ 31 h 63" name="T105"/>
                  <a:gd fmla="*/ 31 w 58" name="T106"/>
                  <a:gd fmla="*/ 47 h 63" name="T107"/>
                  <a:gd fmla="*/ 35 w 58" name="T108"/>
                  <a:gd fmla="*/ 32 h 63" name="T109"/>
                  <a:gd fmla="*/ 35 w 58" name="T110"/>
                  <a:gd fmla="*/ 47 h 63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2" w="57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78C06983-25D1-4FDC-883F-8675F906B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3686" y="3178272"/>
                <a:ext cx="274883" cy="320698"/>
              </a:xfrm>
              <a:custGeom>
                <a:gdLst>
                  <a:gd fmla="*/ 36 w 56" name="T0"/>
                  <a:gd fmla="*/ 14 h 65" name="T1"/>
                  <a:gd fmla="*/ 43 w 56" name="T2"/>
                  <a:gd fmla="*/ 2 h 65" name="T3"/>
                  <a:gd fmla="*/ 41 w 56" name="T4"/>
                  <a:gd fmla="*/ 0 h 65" name="T5"/>
                  <a:gd fmla="*/ 13 w 56" name="T6"/>
                  <a:gd fmla="*/ 1 h 65" name="T7"/>
                  <a:gd fmla="*/ 20 w 56" name="T8"/>
                  <a:gd fmla="*/ 14 h 65" name="T9"/>
                  <a:gd fmla="*/ 0 w 56" name="T10"/>
                  <a:gd fmla="*/ 37 h 65" name="T11"/>
                  <a:gd fmla="*/ 7 w 56" name="T12"/>
                  <a:gd fmla="*/ 65 h 65" name="T13"/>
                  <a:gd fmla="*/ 56 w 56" name="T14"/>
                  <a:gd fmla="*/ 58 h 65" name="T15"/>
                  <a:gd fmla="*/ 36 w 56" name="T16"/>
                  <a:gd fmla="*/ 15 h 65" name="T17"/>
                  <a:gd fmla="*/ 23 w 56" name="T18"/>
                  <a:gd fmla="*/ 4 h 65" name="T19"/>
                  <a:gd fmla="*/ 21 w 56" name="T20"/>
                  <a:gd fmla="*/ 5 h 65" name="T21"/>
                  <a:gd fmla="*/ 22 w 56" name="T22"/>
                  <a:gd fmla="*/ 13 h 65" name="T23"/>
                  <a:gd fmla="*/ 39 w 56" name="T24"/>
                  <a:gd fmla="*/ 3 h 65" name="T25"/>
                  <a:gd fmla="*/ 26 w 56" name="T26"/>
                  <a:gd fmla="*/ 13 h 65" name="T27"/>
                  <a:gd fmla="*/ 33 w 56" name="T28"/>
                  <a:gd fmla="*/ 15 h 65" name="T29"/>
                  <a:gd fmla="*/ 23 w 56" name="T30"/>
                  <a:gd fmla="*/ 16 h 65" name="T31"/>
                  <a:gd fmla="*/ 53 w 56" name="T32"/>
                  <a:gd fmla="*/ 58 h 65" name="T33"/>
                  <a:gd fmla="*/ 7 w 56" name="T34"/>
                  <a:gd fmla="*/ 62 h 65" name="T35"/>
                  <a:gd fmla="*/ 3 w 56" name="T36"/>
                  <a:gd fmla="*/ 37 h 65" name="T37"/>
                  <a:gd fmla="*/ 34 w 56" name="T38"/>
                  <a:gd fmla="*/ 18 h 65" name="T39"/>
                  <a:gd fmla="*/ 53 w 56" name="T40"/>
                  <a:gd fmla="*/ 58 h 65" name="T41"/>
                  <a:gd fmla="*/ 8 w 56" name="T42"/>
                  <a:gd fmla="*/ 54 h 65" name="T43"/>
                  <a:gd fmla="*/ 12 w 56" name="T44"/>
                  <a:gd fmla="*/ 58 h 65" name="T45"/>
                  <a:gd fmla="*/ 6 w 56" name="T46"/>
                  <a:gd fmla="*/ 54 h 65" name="T47"/>
                  <a:gd fmla="*/ 23 w 56" name="T48"/>
                  <a:gd fmla="*/ 21 h 65" name="T49"/>
                  <a:gd fmla="*/ 23 w 56" name="T50"/>
                  <a:gd fmla="*/ 23 h 65" name="T51"/>
                  <a:gd fmla="*/ 28 w 56" name="T52"/>
                  <a:gd fmla="*/ 28 h 65" name="T53"/>
                  <a:gd fmla="*/ 28 w 56" name="T54"/>
                  <a:gd fmla="*/ 53 h 65" name="T55"/>
                  <a:gd fmla="*/ 28 w 56" name="T56"/>
                  <a:gd fmla="*/ 28 h 65" name="T57"/>
                  <a:gd fmla="*/ 17 w 56" name="T58"/>
                  <a:gd fmla="*/ 41 h 65" name="T59"/>
                  <a:gd fmla="*/ 38 w 56" name="T60"/>
                  <a:gd fmla="*/ 41 h 65" name="T61"/>
                  <a:gd fmla="*/ 26 w 56" name="T62"/>
                  <a:gd fmla="*/ 37 h 65" name="T63"/>
                  <a:gd fmla="*/ 32 w 56" name="T64"/>
                  <a:gd fmla="*/ 44 h 65" name="T65"/>
                  <a:gd fmla="*/ 29 w 56" name="T66"/>
                  <a:gd fmla="*/ 49 h 65" name="T67"/>
                  <a:gd fmla="*/ 27 w 56" name="T68"/>
                  <a:gd fmla="*/ 49 h 65" name="T69"/>
                  <a:gd fmla="*/ 24 w 56" name="T70"/>
                  <a:gd fmla="*/ 44 h 65" name="T71"/>
                  <a:gd fmla="*/ 26 w 56" name="T72"/>
                  <a:gd fmla="*/ 44 h 65" name="T73"/>
                  <a:gd fmla="*/ 30 w 56" name="T74"/>
                  <a:gd fmla="*/ 44 h 65" name="T75"/>
                  <a:gd fmla="*/ 24 w 56" name="T76"/>
                  <a:gd fmla="*/ 37 h 65" name="T77"/>
                  <a:gd fmla="*/ 27 w 56" name="T78"/>
                  <a:gd fmla="*/ 32 h 65" name="T79"/>
                  <a:gd fmla="*/ 29 w 56" name="T80"/>
                  <a:gd fmla="*/ 32 h 65" name="T81"/>
                  <a:gd fmla="*/ 32 w 56" name="T82"/>
                  <a:gd fmla="*/ 37 h 65" name="T83"/>
                  <a:gd fmla="*/ 30 w 56" name="T84"/>
                  <a:gd fmla="*/ 37 h 65" name="T85"/>
                  <a:gd fmla="*/ 26 w 56" name="T86"/>
                  <a:gd fmla="*/ 37 h 65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65" w="56">
                    <a:moveTo>
                      <a:pt x="36" y="15"/>
                    </a:moveTo>
                    <a:cubicBezTo>
                      <a:pt x="36" y="14"/>
                      <a:pt x="36" y="14"/>
                      <a:pt x="36" y="1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2"/>
                      <a:pt x="12" y="3"/>
                      <a:pt x="13" y="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9" y="16"/>
                      <a:pt x="0" y="26"/>
                      <a:pt x="0" y="3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5"/>
                      <a:pt x="7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3" y="65"/>
                      <a:pt x="56" y="61"/>
                      <a:pt x="56" y="5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6"/>
                      <a:pt x="47" y="16"/>
                      <a:pt x="36" y="15"/>
                    </a:cubicBezTo>
                    <a:close/>
                    <a:moveTo>
                      <a:pt x="26" y="1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26" y="13"/>
                    </a:lnTo>
                    <a:close/>
                    <a:moveTo>
                      <a:pt x="2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3" y="16"/>
                      <a:pt x="23" y="16"/>
                      <a:pt x="23" y="16"/>
                    </a:cubicBezTo>
                    <a:lnTo>
                      <a:pt x="23" y="15"/>
                    </a:lnTo>
                    <a:close/>
                    <a:moveTo>
                      <a:pt x="53" y="58"/>
                    </a:moveTo>
                    <a:cubicBezTo>
                      <a:pt x="53" y="60"/>
                      <a:pt x="51" y="62"/>
                      <a:pt x="49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5" y="62"/>
                      <a:pt x="3" y="60"/>
                      <a:pt x="3" y="58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26"/>
                      <a:pt x="11" y="18"/>
                      <a:pt x="2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4" y="18"/>
                      <a:pt x="53" y="26"/>
                      <a:pt x="53" y="37"/>
                    </a:cubicBezTo>
                    <a:lnTo>
                      <a:pt x="53" y="58"/>
                    </a:lnTo>
                    <a:close/>
                    <a:moveTo>
                      <a:pt x="8" y="38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55"/>
                      <a:pt x="9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2" y="58"/>
                      <a:pt x="11" y="59"/>
                      <a:pt x="11" y="59"/>
                    </a:cubicBezTo>
                    <a:cubicBezTo>
                      <a:pt x="8" y="59"/>
                      <a:pt x="6" y="56"/>
                      <a:pt x="6" y="5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14" y="21"/>
                      <a:pt x="23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3"/>
                      <a:pt x="23" y="23"/>
                    </a:cubicBezTo>
                    <a:cubicBezTo>
                      <a:pt x="15" y="23"/>
                      <a:pt x="8" y="29"/>
                      <a:pt x="8" y="38"/>
                    </a:cubicBezTo>
                    <a:close/>
                    <a:moveTo>
                      <a:pt x="28" y="28"/>
                    </a:moveTo>
                    <a:cubicBezTo>
                      <a:pt x="21" y="28"/>
                      <a:pt x="15" y="34"/>
                      <a:pt x="15" y="41"/>
                    </a:cubicBezTo>
                    <a:cubicBezTo>
                      <a:pt x="15" y="47"/>
                      <a:pt x="21" y="53"/>
                      <a:pt x="28" y="53"/>
                    </a:cubicBezTo>
                    <a:cubicBezTo>
                      <a:pt x="35" y="53"/>
                      <a:pt x="40" y="47"/>
                      <a:pt x="40" y="41"/>
                    </a:cubicBezTo>
                    <a:cubicBezTo>
                      <a:pt x="40" y="34"/>
                      <a:pt x="35" y="28"/>
                      <a:pt x="28" y="28"/>
                    </a:cubicBezTo>
                    <a:close/>
                    <a:moveTo>
                      <a:pt x="28" y="51"/>
                    </a:moveTo>
                    <a:cubicBezTo>
                      <a:pt x="22" y="51"/>
                      <a:pt x="17" y="46"/>
                      <a:pt x="17" y="41"/>
                    </a:cubicBezTo>
                    <a:cubicBezTo>
                      <a:pt x="17" y="35"/>
                      <a:pt x="22" y="30"/>
                      <a:pt x="28" y="30"/>
                    </a:cubicBezTo>
                    <a:cubicBezTo>
                      <a:pt x="33" y="30"/>
                      <a:pt x="38" y="35"/>
                      <a:pt x="38" y="41"/>
                    </a:cubicBezTo>
                    <a:cubicBezTo>
                      <a:pt x="38" y="46"/>
                      <a:pt x="33" y="51"/>
                      <a:pt x="28" y="51"/>
                    </a:cubicBezTo>
                    <a:close/>
                    <a:moveTo>
                      <a:pt x="26" y="37"/>
                    </a:moveTo>
                    <a:cubicBezTo>
                      <a:pt x="26" y="39"/>
                      <a:pt x="27" y="40"/>
                      <a:pt x="28" y="40"/>
                    </a:cubicBezTo>
                    <a:cubicBezTo>
                      <a:pt x="30" y="40"/>
                      <a:pt x="32" y="41"/>
                      <a:pt x="32" y="44"/>
                    </a:cubicBezTo>
                    <a:cubicBezTo>
                      <a:pt x="32" y="46"/>
                      <a:pt x="31" y="47"/>
                      <a:pt x="29" y="48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0"/>
                      <a:pt x="28" y="50"/>
                    </a:cubicBezTo>
                    <a:cubicBezTo>
                      <a:pt x="27" y="50"/>
                      <a:pt x="27" y="49"/>
                      <a:pt x="27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7"/>
                      <a:pt x="24" y="46"/>
                      <a:pt x="24" y="44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30" y="45"/>
                      <a:pt x="30" y="44"/>
                    </a:cubicBezTo>
                    <a:cubicBezTo>
                      <a:pt x="30" y="42"/>
                      <a:pt x="29" y="42"/>
                      <a:pt x="28" y="42"/>
                    </a:cubicBezTo>
                    <a:cubicBezTo>
                      <a:pt x="25" y="42"/>
                      <a:pt x="24" y="40"/>
                      <a:pt x="24" y="37"/>
                    </a:cubicBezTo>
                    <a:cubicBezTo>
                      <a:pt x="24" y="36"/>
                      <a:pt x="25" y="34"/>
                      <a:pt x="27" y="3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8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4"/>
                      <a:pt x="32" y="35"/>
                      <a:pt x="32" y="37"/>
                    </a:cubicBezTo>
                    <a:cubicBezTo>
                      <a:pt x="32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6"/>
                      <a:pt x="29" y="35"/>
                      <a:pt x="28" y="35"/>
                    </a:cubicBezTo>
                    <a:cubicBezTo>
                      <a:pt x="27" y="35"/>
                      <a:pt x="26" y="36"/>
                      <a:pt x="2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7037674B-7771-4236-B937-F07A00B9E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022" y="3600012"/>
                <a:ext cx="191882" cy="191884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4 w 35" name="T20"/>
                  <a:gd fmla="*/ 12 h 35" name="T21"/>
                  <a:gd fmla="*/ 19 w 35" name="T22"/>
                  <a:gd fmla="*/ 18 h 35" name="T23"/>
                  <a:gd fmla="*/ 24 w 35" name="T24"/>
                  <a:gd fmla="*/ 23 h 35" name="T25"/>
                  <a:gd fmla="*/ 24 w 35" name="T26"/>
                  <a:gd fmla="*/ 24 h 35" name="T27"/>
                  <a:gd fmla="*/ 24 w 35" name="T28"/>
                  <a:gd fmla="*/ 25 h 35" name="T29"/>
                  <a:gd fmla="*/ 23 w 35" name="T30"/>
                  <a:gd fmla="*/ 24 h 35" name="T31"/>
                  <a:gd fmla="*/ 18 w 35" name="T32"/>
                  <a:gd fmla="*/ 19 h 35" name="T33"/>
                  <a:gd fmla="*/ 12 w 35" name="T34"/>
                  <a:gd fmla="*/ 24 h 35" name="T35"/>
                  <a:gd fmla="*/ 12 w 35" name="T36"/>
                  <a:gd fmla="*/ 25 h 35" name="T37"/>
                  <a:gd fmla="*/ 11 w 35" name="T38"/>
                  <a:gd fmla="*/ 24 h 35" name="T39"/>
                  <a:gd fmla="*/ 11 w 35" name="T40"/>
                  <a:gd fmla="*/ 23 h 35" name="T41"/>
                  <a:gd fmla="*/ 16 w 35" name="T42"/>
                  <a:gd fmla="*/ 18 h 35" name="T43"/>
                  <a:gd fmla="*/ 11 w 35" name="T44"/>
                  <a:gd fmla="*/ 12 h 35" name="T45"/>
                  <a:gd fmla="*/ 11 w 35" name="T46"/>
                  <a:gd fmla="*/ 11 h 35" name="T47"/>
                  <a:gd fmla="*/ 12 w 35" name="T48"/>
                  <a:gd fmla="*/ 11 h 35" name="T49"/>
                  <a:gd fmla="*/ 18 w 35" name="T50"/>
                  <a:gd fmla="*/ 16 h 35" name="T51"/>
                  <a:gd fmla="*/ 23 w 35" name="T52"/>
                  <a:gd fmla="*/ 11 h 35" name="T53"/>
                  <a:gd fmla="*/ 24 w 35" name="T54"/>
                  <a:gd fmla="*/ 11 h 35" name="T55"/>
                  <a:gd fmla="*/ 24 w 35" name="T56"/>
                  <a:gd fmla="*/ 12 h 3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4" y="12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4"/>
                      <a:pt x="24" y="24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0"/>
                      <a:pt x="12" y="10"/>
                      <a:pt x="12" y="1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4" y="10"/>
                      <a:pt x="24" y="11"/>
                    </a:cubicBezTo>
                    <a:cubicBezTo>
                      <a:pt x="25" y="11"/>
                      <a:pt x="25" y="12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69" name="Freeform 36">
                <a:extLst>
                  <a:ext uri="{FF2B5EF4-FFF2-40B4-BE49-F238E27FC236}">
                    <a16:creationId xmlns:a16="http://schemas.microsoft.com/office/drawing/2014/main" id="{164133C4-C2BE-473C-9850-32D1C1DD1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8623" y="3816332"/>
                <a:ext cx="329120" cy="329123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7 w 35" name="T20"/>
                  <a:gd fmla="*/ 12 h 35" name="T21"/>
                  <a:gd fmla="*/ 27 w 35" name="T22"/>
                  <a:gd fmla="*/ 14 h 35" name="T23"/>
                  <a:gd fmla="*/ 16 w 35" name="T24"/>
                  <a:gd fmla="*/ 23 h 35" name="T25"/>
                  <a:gd fmla="*/ 16 w 35" name="T26"/>
                  <a:gd fmla="*/ 23 h 35" name="T27"/>
                  <a:gd fmla="*/ 15 w 35" name="T28"/>
                  <a:gd fmla="*/ 23 h 35" name="T29"/>
                  <a:gd fmla="*/ 9 w 35" name="T30"/>
                  <a:gd fmla="*/ 18 h 35" name="T31"/>
                  <a:gd fmla="*/ 9 w 35" name="T32"/>
                  <a:gd fmla="*/ 16 h 35" name="T33"/>
                  <a:gd fmla="*/ 10 w 35" name="T34"/>
                  <a:gd fmla="*/ 16 h 35" name="T35"/>
                  <a:gd fmla="*/ 16 w 35" name="T36"/>
                  <a:gd fmla="*/ 21 h 35" name="T37"/>
                  <a:gd fmla="*/ 26 w 35" name="T38"/>
                  <a:gd fmla="*/ 12 h 35" name="T39"/>
                  <a:gd fmla="*/ 27 w 35" name="T40"/>
                  <a:gd fmla="*/ 12 h 3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FBAB495-568C-44C8-8E6F-E53AD8181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1962" y="2574897"/>
                <a:ext cx="232130" cy="232131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7 w 35" name="T20"/>
                  <a:gd fmla="*/ 12 h 35" name="T21"/>
                  <a:gd fmla="*/ 27 w 35" name="T22"/>
                  <a:gd fmla="*/ 14 h 35" name="T23"/>
                  <a:gd fmla="*/ 16 w 35" name="T24"/>
                  <a:gd fmla="*/ 23 h 35" name="T25"/>
                  <a:gd fmla="*/ 16 w 35" name="T26"/>
                  <a:gd fmla="*/ 23 h 35" name="T27"/>
                  <a:gd fmla="*/ 15 w 35" name="T28"/>
                  <a:gd fmla="*/ 23 h 35" name="T29"/>
                  <a:gd fmla="*/ 9 w 35" name="T30"/>
                  <a:gd fmla="*/ 18 h 35" name="T31"/>
                  <a:gd fmla="*/ 9 w 35" name="T32"/>
                  <a:gd fmla="*/ 16 h 35" name="T33"/>
                  <a:gd fmla="*/ 10 w 35" name="T34"/>
                  <a:gd fmla="*/ 16 h 35" name="T35"/>
                  <a:gd fmla="*/ 16 w 35" name="T36"/>
                  <a:gd fmla="*/ 21 h 35" name="T37"/>
                  <a:gd fmla="*/ 26 w 35" name="T38"/>
                  <a:gd fmla="*/ 12 h 35" name="T39"/>
                  <a:gd fmla="*/ 27 w 35" name="T40"/>
                  <a:gd fmla="*/ 12 h 3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176C4A6C-65FD-481C-AB2B-301772E1A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6266" y="2020116"/>
                <a:ext cx="421885" cy="352397"/>
              </a:xfrm>
              <a:custGeom>
                <a:gdLst>
                  <a:gd fmla="*/ 71 w 72" name="T0"/>
                  <a:gd fmla="*/ 15 h 60" name="T1"/>
                  <a:gd fmla="*/ 57 w 72" name="T2"/>
                  <a:gd fmla="*/ 17 h 60" name="T3"/>
                  <a:gd fmla="*/ 44 w 72" name="T4"/>
                  <a:gd fmla="*/ 45 h 60" name="T5"/>
                  <a:gd fmla="*/ 12 w 72" name="T6"/>
                  <a:gd fmla="*/ 45 h 60" name="T7"/>
                  <a:gd fmla="*/ 14 w 72" name="T8"/>
                  <a:gd fmla="*/ 48 h 60" name="T9"/>
                  <a:gd fmla="*/ 48 w 72" name="T10"/>
                  <a:gd fmla="*/ 50 h 60" name="T11"/>
                  <a:gd fmla="*/ 14 w 72" name="T12"/>
                  <a:gd fmla="*/ 51 h 60" name="T13"/>
                  <a:gd fmla="*/ 9 w 72" name="T14"/>
                  <a:gd fmla="*/ 44 h 60" name="T15"/>
                  <a:gd fmla="*/ 8 w 72" name="T16"/>
                  <a:gd fmla="*/ 41 h 60" name="T17"/>
                  <a:gd fmla="*/ 1 w 72" name="T18"/>
                  <a:gd fmla="*/ 22 h 60" name="T19"/>
                  <a:gd fmla="*/ 11 w 72" name="T20"/>
                  <a:gd fmla="*/ 40 h 60" name="T21"/>
                  <a:gd fmla="*/ 44 w 72" name="T22"/>
                  <a:gd fmla="*/ 42 h 60" name="T23"/>
                  <a:gd fmla="*/ 54 w 72" name="T24"/>
                  <a:gd fmla="*/ 16 h 60" name="T25"/>
                  <a:gd fmla="*/ 71 w 72" name="T26"/>
                  <a:gd fmla="*/ 12 h 60" name="T27"/>
                  <a:gd fmla="*/ 18 w 72" name="T28"/>
                  <a:gd fmla="*/ 56 h 60" name="T29"/>
                  <a:gd fmla="*/ 11 w 72" name="T30"/>
                  <a:gd fmla="*/ 56 h 60" name="T31"/>
                  <a:gd fmla="*/ 18 w 72" name="T32"/>
                  <a:gd fmla="*/ 56 h 60" name="T33"/>
                  <a:gd fmla="*/ 15 w 72" name="T34"/>
                  <a:gd fmla="*/ 54 h 60" name="T35"/>
                  <a:gd fmla="*/ 15 w 72" name="T36"/>
                  <a:gd fmla="*/ 58 h 60" name="T37"/>
                  <a:gd fmla="*/ 45 w 72" name="T38"/>
                  <a:gd fmla="*/ 56 h 60" name="T39"/>
                  <a:gd fmla="*/ 38 w 72" name="T40"/>
                  <a:gd fmla="*/ 56 h 60" name="T41"/>
                  <a:gd fmla="*/ 45 w 72" name="T42"/>
                  <a:gd fmla="*/ 56 h 60" name="T43"/>
                  <a:gd fmla="*/ 42 w 72" name="T44"/>
                  <a:gd fmla="*/ 54 h 60" name="T45"/>
                  <a:gd fmla="*/ 42 w 72" name="T46"/>
                  <a:gd fmla="*/ 58 h 60" name="T47"/>
                  <a:gd fmla="*/ 46 w 72" name="T48"/>
                  <a:gd fmla="*/ 35 h 60" name="T49"/>
                  <a:gd fmla="*/ 12 w 72" name="T50"/>
                  <a:gd fmla="*/ 34 h 60" name="T51"/>
                  <a:gd fmla="*/ 12 w 72" name="T52"/>
                  <a:gd fmla="*/ 36 h 60" name="T53"/>
                  <a:gd fmla="*/ 46 w 72" name="T54"/>
                  <a:gd fmla="*/ 35 h 60" name="T55"/>
                  <a:gd fmla="*/ 12 w 72" name="T56"/>
                  <a:gd fmla="*/ 39 h 60" name="T57"/>
                  <a:gd fmla="*/ 43 w 72" name="T58"/>
                  <a:gd fmla="*/ 40 h 60" name="T59"/>
                  <a:gd fmla="*/ 43 w 72" name="T60"/>
                  <a:gd fmla="*/ 38 h 60" name="T61"/>
                  <a:gd fmla="*/ 13 w 72" name="T62"/>
                  <a:gd fmla="*/ 28 h 60" name="T63"/>
                  <a:gd fmla="*/ 16 w 72" name="T64"/>
                  <a:gd fmla="*/ 23 h 60" name="T65"/>
                  <a:gd fmla="*/ 28 w 72" name="T66"/>
                  <a:gd fmla="*/ 14 h 60" name="T67"/>
                  <a:gd fmla="*/ 33 w 72" name="T68"/>
                  <a:gd fmla="*/ 17 h 60" name="T69"/>
                  <a:gd fmla="*/ 36 w 72" name="T70"/>
                  <a:gd fmla="*/ 22 h 60" name="T71"/>
                  <a:gd fmla="*/ 39 w 72" name="T72"/>
                  <a:gd fmla="*/ 17 h 60" name="T73"/>
                  <a:gd fmla="*/ 51 w 72" name="T74"/>
                  <a:gd fmla="*/ 7 h 60" name="T75"/>
                  <a:gd fmla="*/ 51 w 72" name="T76"/>
                  <a:gd fmla="*/ 0 h 60" name="T77"/>
                  <a:gd fmla="*/ 49 w 72" name="T78"/>
                  <a:gd fmla="*/ 5 h 60" name="T79"/>
                  <a:gd fmla="*/ 36 w 72" name="T80"/>
                  <a:gd fmla="*/ 15 h 60" name="T81"/>
                  <a:gd fmla="*/ 31 w 72" name="T82"/>
                  <a:gd fmla="*/ 12 h 60" name="T83"/>
                  <a:gd fmla="*/ 28 w 72" name="T84"/>
                  <a:gd fmla="*/ 7 h 60" name="T85"/>
                  <a:gd fmla="*/ 25 w 72" name="T86"/>
                  <a:gd fmla="*/ 11 h 60" name="T87"/>
                  <a:gd fmla="*/ 13 w 72" name="T88"/>
                  <a:gd fmla="*/ 22 h 60" name="T89"/>
                  <a:gd fmla="*/ 13 w 72" name="T90"/>
                  <a:gd fmla="*/ 28 h 6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51A30DB8-9C61-42AD-A228-57F08BAAA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15448" y="5058781"/>
                <a:ext cx="357647" cy="377244"/>
              </a:xfrm>
              <a:custGeom>
                <a:gdLst>
                  <a:gd fmla="*/ 22 w 62" name="T0"/>
                  <a:gd fmla="*/ 32 h 65" name="T1"/>
                  <a:gd fmla="*/ 22 w 62" name="T2"/>
                  <a:gd fmla="*/ 52 h 65" name="T3"/>
                  <a:gd fmla="*/ 26 w 62" name="T4"/>
                  <a:gd fmla="*/ 43 h 65" name="T5"/>
                  <a:gd fmla="*/ 47 w 62" name="T6"/>
                  <a:gd fmla="*/ 7 h 65" name="T7"/>
                  <a:gd fmla="*/ 47 w 62" name="T8"/>
                  <a:gd fmla="*/ 19 h 65" name="T9"/>
                  <a:gd fmla="*/ 40 w 62" name="T10"/>
                  <a:gd fmla="*/ 37 h 65" name="T11"/>
                  <a:gd fmla="*/ 36 w 62" name="T12"/>
                  <a:gd fmla="*/ 27 h 65" name="T13"/>
                  <a:gd fmla="*/ 32 w 62" name="T14"/>
                  <a:gd fmla="*/ 26 h 65" name="T15"/>
                  <a:gd fmla="*/ 24 w 62" name="T16"/>
                  <a:gd fmla="*/ 22 h 65" name="T17"/>
                  <a:gd fmla="*/ 18 w 62" name="T18"/>
                  <a:gd fmla="*/ 21 h 65" name="T19"/>
                  <a:gd fmla="*/ 11 w 62" name="T20"/>
                  <a:gd fmla="*/ 28 h 65" name="T21"/>
                  <a:gd fmla="*/ 6 w 62" name="T22"/>
                  <a:gd fmla="*/ 28 h 65" name="T23"/>
                  <a:gd fmla="*/ 3 w 62" name="T24"/>
                  <a:gd fmla="*/ 38 h 65" name="T25"/>
                  <a:gd fmla="*/ 0 w 62" name="T26"/>
                  <a:gd fmla="*/ 43 h 65" name="T27"/>
                  <a:gd fmla="*/ 3 w 62" name="T28"/>
                  <a:gd fmla="*/ 47 h 65" name="T29"/>
                  <a:gd fmla="*/ 6 w 62" name="T30"/>
                  <a:gd fmla="*/ 58 h 65" name="T31"/>
                  <a:gd fmla="*/ 11 w 62" name="T32"/>
                  <a:gd fmla="*/ 58 h 65" name="T33"/>
                  <a:gd fmla="*/ 18 w 62" name="T34"/>
                  <a:gd fmla="*/ 65 h 65" name="T35"/>
                  <a:gd fmla="*/ 24 w 62" name="T36"/>
                  <a:gd fmla="*/ 64 h 65" name="T37"/>
                  <a:gd fmla="*/ 32 w 62" name="T38"/>
                  <a:gd fmla="*/ 60 h 65" name="T39"/>
                  <a:gd fmla="*/ 36 w 62" name="T40"/>
                  <a:gd fmla="*/ 59 h 65" name="T41"/>
                  <a:gd fmla="*/ 40 w 62" name="T42"/>
                  <a:gd fmla="*/ 49 h 65" name="T43"/>
                  <a:gd fmla="*/ 44 w 62" name="T44"/>
                  <a:gd fmla="*/ 46 h 65" name="T45"/>
                  <a:gd fmla="*/ 38 w 62" name="T46"/>
                  <a:gd fmla="*/ 53 h 65" name="T47"/>
                  <a:gd fmla="*/ 22 w 62" name="T48"/>
                  <a:gd fmla="*/ 58 h 65" name="T49"/>
                  <a:gd fmla="*/ 6 w 62" name="T50"/>
                  <a:gd fmla="*/ 53 h 65" name="T51"/>
                  <a:gd fmla="*/ 7 w 62" name="T52"/>
                  <a:gd fmla="*/ 38 h 65" name="T53"/>
                  <a:gd fmla="*/ 18 w 62" name="T54"/>
                  <a:gd fmla="*/ 24 h 65" name="T55"/>
                  <a:gd fmla="*/ 36 w 62" name="T56"/>
                  <a:gd fmla="*/ 30 h 65" name="T57"/>
                  <a:gd fmla="*/ 41 w 62" name="T58"/>
                  <a:gd fmla="*/ 44 h 65" name="T59"/>
                  <a:gd fmla="*/ 59 w 62" name="T60"/>
                  <a:gd fmla="*/ 11 h 65" name="T61"/>
                  <a:gd fmla="*/ 60 w 62" name="T62"/>
                  <a:gd fmla="*/ 7 h 65" name="T63"/>
                  <a:gd fmla="*/ 54 w 62" name="T64"/>
                  <a:gd fmla="*/ 4 h 65" name="T65"/>
                  <a:gd fmla="*/ 49 w 62" name="T66"/>
                  <a:gd fmla="*/ 0 h 65" name="T67"/>
                  <a:gd fmla="*/ 46 w 62" name="T68"/>
                  <a:gd fmla="*/ 0 h 65" name="T69"/>
                  <a:gd fmla="*/ 40 w 62" name="T70"/>
                  <a:gd fmla="*/ 4 h 65" name="T71"/>
                  <a:gd fmla="*/ 38 w 62" name="T72"/>
                  <a:gd fmla="*/ 4 h 65" name="T73"/>
                  <a:gd fmla="*/ 35 w 62" name="T74"/>
                  <a:gd fmla="*/ 11 h 65" name="T75"/>
                  <a:gd fmla="*/ 33 w 62" name="T76"/>
                  <a:gd fmla="*/ 14 h 65" name="T77"/>
                  <a:gd fmla="*/ 35 w 62" name="T78"/>
                  <a:gd fmla="*/ 18 h 65" name="T79"/>
                  <a:gd fmla="*/ 37 w 62" name="T80"/>
                  <a:gd fmla="*/ 24 h 65" name="T81"/>
                  <a:gd fmla="*/ 40 w 62" name="T82"/>
                  <a:gd fmla="*/ 25 h 65" name="T83"/>
                  <a:gd fmla="*/ 46 w 62" name="T84"/>
                  <a:gd fmla="*/ 28 h 65" name="T85"/>
                  <a:gd fmla="*/ 49 w 62" name="T86"/>
                  <a:gd fmla="*/ 29 h 65" name="T87"/>
                  <a:gd fmla="*/ 54 w 62" name="T88"/>
                  <a:gd fmla="*/ 24 h 65" name="T89"/>
                  <a:gd fmla="*/ 57 w 62" name="T90"/>
                  <a:gd fmla="*/ 24 h 65" name="T91"/>
                  <a:gd fmla="*/ 59 w 62" name="T92"/>
                  <a:gd fmla="*/ 18 h 65" name="T93"/>
                  <a:gd fmla="*/ 61 w 62" name="T94"/>
                  <a:gd fmla="*/ 12 h 65" name="T95"/>
                  <a:gd fmla="*/ 52 w 62" name="T96"/>
                  <a:gd fmla="*/ 22 h 65" name="T97"/>
                  <a:gd fmla="*/ 43 w 62" name="T98"/>
                  <a:gd fmla="*/ 25 h 65" name="T99"/>
                  <a:gd fmla="*/ 36 w 62" name="T100"/>
                  <a:gd fmla="*/ 15 h 65" name="T101"/>
                  <a:gd fmla="*/ 38 w 62" name="T102"/>
                  <a:gd fmla="*/ 7 h 65" name="T103"/>
                  <a:gd fmla="*/ 50 w 62" name="T104"/>
                  <a:gd fmla="*/ 3 h 65" name="T105"/>
                  <a:gd fmla="*/ 56 w 62" name="T106"/>
                  <a:gd fmla="*/ 11 h 6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3" name="Freeform 34">
                <a:extLst>
                  <a:ext uri="{FF2B5EF4-FFF2-40B4-BE49-F238E27FC236}">
                    <a16:creationId xmlns:a16="http://schemas.microsoft.com/office/drawing/2014/main" id="{651960A0-1BF4-4F93-B3BB-ADF011AF34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2185" y="2726666"/>
                <a:ext cx="270999" cy="363536"/>
              </a:xfrm>
              <a:custGeom>
                <a:gdLst>
                  <a:gd fmla="*/ 13 w 52" name="T0"/>
                  <a:gd fmla="*/ 18 h 70" name="T1"/>
                  <a:gd fmla="*/ 12 w 52" name="T2"/>
                  <a:gd fmla="*/ 17 h 70" name="T3"/>
                  <a:gd fmla="*/ 11 w 52" name="T4"/>
                  <a:gd fmla="*/ 15 h 70" name="T5"/>
                  <a:gd fmla="*/ 51 w 52" name="T6"/>
                  <a:gd fmla="*/ 50 h 70" name="T7"/>
                  <a:gd fmla="*/ 49 w 52" name="T8"/>
                  <a:gd fmla="*/ 60 h 70" name="T9"/>
                  <a:gd fmla="*/ 51 w 52" name="T10"/>
                  <a:gd fmla="*/ 69 h 70" name="T11"/>
                  <a:gd fmla="*/ 0 w 52" name="T12"/>
                  <a:gd fmla="*/ 69 h 70" name="T13"/>
                  <a:gd fmla="*/ 1 w 52" name="T14"/>
                  <a:gd fmla="*/ 60 h 70" name="T15"/>
                  <a:gd fmla="*/ 4 w 52" name="T16"/>
                  <a:gd fmla="*/ 45 h 70" name="T17"/>
                  <a:gd fmla="*/ 19 w 52" name="T18"/>
                  <a:gd fmla="*/ 27 h 70" name="T19"/>
                  <a:gd fmla="*/ 15 w 52" name="T20"/>
                  <a:gd fmla="*/ 30 h 70" name="T21"/>
                  <a:gd fmla="*/ 10 w 52" name="T22"/>
                  <a:gd fmla="*/ 34 h 70" name="T23"/>
                  <a:gd fmla="*/ 2 w 52" name="T24"/>
                  <a:gd fmla="*/ 28 h 70" name="T25"/>
                  <a:gd fmla="*/ 8 w 52" name="T26"/>
                  <a:gd fmla="*/ 14 h 70" name="T27"/>
                  <a:gd fmla="*/ 13 w 52" name="T28"/>
                  <a:gd fmla="*/ 5 h 70" name="T29"/>
                  <a:gd fmla="*/ 12 w 52" name="T30"/>
                  <a:gd fmla="*/ 0 h 70" name="T31"/>
                  <a:gd fmla="*/ 12 w 52" name="T32"/>
                  <a:gd fmla="*/ 0 h 70" name="T33"/>
                  <a:gd fmla="*/ 14 w 52" name="T34"/>
                  <a:gd fmla="*/ 0 h 70" name="T35"/>
                  <a:gd fmla="*/ 43 w 52" name="T36"/>
                  <a:gd fmla="*/ 13 h 70" name="T37"/>
                  <a:gd fmla="*/ 51 w 52" name="T38"/>
                  <a:gd fmla="*/ 47 h 70" name="T39"/>
                  <a:gd fmla="*/ 2 w 52" name="T40"/>
                  <a:gd fmla="*/ 62 h 70" name="T41"/>
                  <a:gd fmla="*/ 48 w 52" name="T42"/>
                  <a:gd fmla="*/ 62 h 70" name="T43"/>
                  <a:gd fmla="*/ 2 w 52" name="T44"/>
                  <a:gd fmla="*/ 62 h 70" name="T45"/>
                  <a:gd fmla="*/ 6 w 52" name="T46"/>
                  <a:gd fmla="*/ 56 h 70" name="T47"/>
                  <a:gd fmla="*/ 44 w 52" name="T48"/>
                  <a:gd fmla="*/ 60 h 70" name="T49"/>
                  <a:gd fmla="*/ 12 w 52" name="T50"/>
                  <a:gd fmla="*/ 41 h 70" name="T51"/>
                  <a:gd fmla="*/ 6 w 52" name="T52"/>
                  <a:gd fmla="*/ 54 h 70" name="T53"/>
                  <a:gd fmla="*/ 15 w 52" name="T54"/>
                  <a:gd fmla="*/ 42 h 70" name="T55"/>
                  <a:gd fmla="*/ 12 w 52" name="T56"/>
                  <a:gd fmla="*/ 48 h 70" name="T57"/>
                  <a:gd fmla="*/ 41 w 52" name="T58"/>
                  <a:gd fmla="*/ 54 h 70" name="T59"/>
                  <a:gd fmla="*/ 39 w 52" name="T60"/>
                  <a:gd fmla="*/ 17 h 70" name="T61"/>
                  <a:gd fmla="*/ 22 w 52" name="T62"/>
                  <a:gd fmla="*/ 6 h 70" name="T63"/>
                  <a:gd fmla="*/ 20 w 52" name="T64"/>
                  <a:gd fmla="*/ 5 h 70" name="T65"/>
                  <a:gd fmla="*/ 18 w 52" name="T66"/>
                  <a:gd fmla="*/ 4 h 70" name="T67"/>
                  <a:gd fmla="*/ 19 w 52" name="T68"/>
                  <a:gd fmla="*/ 7 h 70" name="T69"/>
                  <a:gd fmla="*/ 17 w 52" name="T70"/>
                  <a:gd fmla="*/ 8 h 70" name="T71"/>
                  <a:gd fmla="*/ 11 w 52" name="T72"/>
                  <a:gd fmla="*/ 14 h 70" name="T73"/>
                  <a:gd fmla="*/ 4 w 52" name="T74"/>
                  <a:gd fmla="*/ 28 h 70" name="T75"/>
                  <a:gd fmla="*/ 10 w 52" name="T76"/>
                  <a:gd fmla="*/ 31 h 70" name="T77"/>
                  <a:gd fmla="*/ 16 w 52" name="T78"/>
                  <a:gd fmla="*/ 25 h 70" name="T79"/>
                  <a:gd fmla="*/ 21 w 52" name="T80"/>
                  <a:gd fmla="*/ 25 h 70" name="T81"/>
                  <a:gd fmla="*/ 30 w 52" name="T82"/>
                  <a:gd fmla="*/ 19 h 70" name="T83"/>
                  <a:gd fmla="*/ 44 w 52" name="T84"/>
                  <a:gd fmla="*/ 36 h 70" name="T85"/>
                  <a:gd fmla="*/ 40 w 52" name="T86"/>
                  <a:gd fmla="*/ 16 h 70" name="T87"/>
                  <a:gd fmla="*/ 43 w 52" name="T88"/>
                  <a:gd fmla="*/ 53 h 70" name="T89"/>
                  <a:gd fmla="*/ 44 w 52" name="T90"/>
                  <a:gd fmla="*/ 36 h 7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70" w="52">
                    <a:moveTo>
                      <a:pt x="16" y="14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8"/>
                      <a:pt x="11" y="18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7"/>
                      <a:pt x="10" y="16"/>
                    </a:cubicBezTo>
                    <a:cubicBezTo>
                      <a:pt x="10" y="16"/>
                      <a:pt x="10" y="15"/>
                      <a:pt x="11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6" y="14"/>
                      <a:pt x="16" y="14"/>
                    </a:cubicBezTo>
                    <a:close/>
                    <a:moveTo>
                      <a:pt x="51" y="50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5"/>
                      <a:pt x="49" y="56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0" y="60"/>
                      <a:pt x="51" y="60"/>
                      <a:pt x="51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69"/>
                      <a:pt x="50" y="70"/>
                      <a:pt x="49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0"/>
                      <a:pt x="0" y="69"/>
                      <a:pt x="0" y="6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0"/>
                      <a:pt x="0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2" y="55"/>
                      <a:pt x="3" y="54"/>
                    </a:cubicBezTo>
                    <a:cubicBezTo>
                      <a:pt x="3" y="53"/>
                      <a:pt x="2" y="49"/>
                      <a:pt x="4" y="45"/>
                    </a:cubicBezTo>
                    <a:cubicBezTo>
                      <a:pt x="5" y="43"/>
                      <a:pt x="8" y="41"/>
                      <a:pt x="11" y="39"/>
                    </a:cubicBezTo>
                    <a:cubicBezTo>
                      <a:pt x="13" y="37"/>
                      <a:pt x="16" y="35"/>
                      <a:pt x="18" y="33"/>
                    </a:cubicBezTo>
                    <a:cubicBezTo>
                      <a:pt x="19" y="31"/>
                      <a:pt x="19" y="29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30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3" y="33"/>
                      <a:pt x="12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4"/>
                      <a:pt x="8" y="33"/>
                      <a:pt x="7" y="32"/>
                    </a:cubicBezTo>
                    <a:cubicBezTo>
                      <a:pt x="6" y="32"/>
                      <a:pt x="6" y="32"/>
                      <a:pt x="5" y="31"/>
                    </a:cubicBezTo>
                    <a:cubicBezTo>
                      <a:pt x="4" y="31"/>
                      <a:pt x="2" y="30"/>
                      <a:pt x="2" y="2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5"/>
                      <a:pt x="2" y="23"/>
                      <a:pt x="4" y="20"/>
                    </a:cubicBezTo>
                    <a:cubicBezTo>
                      <a:pt x="7" y="17"/>
                      <a:pt x="8" y="15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9" y="12"/>
                      <a:pt x="14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8" y="1"/>
                      <a:pt x="20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30" y="2"/>
                      <a:pt x="37" y="4"/>
                      <a:pt x="43" y="13"/>
                    </a:cubicBezTo>
                    <a:cubicBezTo>
                      <a:pt x="48" y="22"/>
                      <a:pt x="47" y="30"/>
                      <a:pt x="47" y="36"/>
                    </a:cubicBezTo>
                    <a:cubicBezTo>
                      <a:pt x="47" y="39"/>
                      <a:pt x="46" y="41"/>
                      <a:pt x="47" y="42"/>
                    </a:cubicBezTo>
                    <a:cubicBezTo>
                      <a:pt x="48" y="45"/>
                      <a:pt x="51" y="47"/>
                      <a:pt x="51" y="4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2" y="49"/>
                      <a:pt x="52" y="49"/>
                      <a:pt x="51" y="50"/>
                    </a:cubicBezTo>
                    <a:close/>
                    <a:moveTo>
                      <a:pt x="2" y="62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2" y="62"/>
                    </a:lnTo>
                    <a:close/>
                    <a:moveTo>
                      <a:pt x="47" y="58"/>
                    </a:moveTo>
                    <a:cubicBezTo>
                      <a:pt x="47" y="57"/>
                      <a:pt x="46" y="56"/>
                      <a:pt x="44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6"/>
                      <a:pt x="3" y="57"/>
                      <a:pt x="3" y="58"/>
                    </a:cubicBezTo>
                    <a:cubicBezTo>
                      <a:pt x="3" y="59"/>
                      <a:pt x="4" y="60"/>
                      <a:pt x="6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6" y="60"/>
                      <a:pt x="47" y="59"/>
                      <a:pt x="47" y="58"/>
                    </a:cubicBezTo>
                    <a:close/>
                    <a:moveTo>
                      <a:pt x="20" y="34"/>
                    </a:moveTo>
                    <a:cubicBezTo>
                      <a:pt x="18" y="36"/>
                      <a:pt x="15" y="39"/>
                      <a:pt x="12" y="41"/>
                    </a:cubicBezTo>
                    <a:cubicBezTo>
                      <a:pt x="10" y="43"/>
                      <a:pt x="7" y="45"/>
                      <a:pt x="7" y="46"/>
                    </a:cubicBezTo>
                    <a:cubicBezTo>
                      <a:pt x="4" y="50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3"/>
                      <a:pt x="8" y="49"/>
                      <a:pt x="10" y="46"/>
                    </a:cubicBezTo>
                    <a:cubicBezTo>
                      <a:pt x="13" y="44"/>
                      <a:pt x="15" y="42"/>
                      <a:pt x="15" y="42"/>
                    </a:cubicBezTo>
                    <a:cubicBezTo>
                      <a:pt x="16" y="42"/>
                      <a:pt x="16" y="42"/>
                      <a:pt x="17" y="43"/>
                    </a:cubicBezTo>
                    <a:cubicBezTo>
                      <a:pt x="17" y="43"/>
                      <a:pt x="17" y="44"/>
                      <a:pt x="16" y="44"/>
                    </a:cubicBezTo>
                    <a:cubicBezTo>
                      <a:pt x="16" y="44"/>
                      <a:pt x="14" y="46"/>
                      <a:pt x="12" y="48"/>
                    </a:cubicBezTo>
                    <a:cubicBezTo>
                      <a:pt x="10" y="50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39" y="49"/>
                      <a:pt x="39" y="45"/>
                    </a:cubicBezTo>
                    <a:cubicBezTo>
                      <a:pt x="39" y="44"/>
                      <a:pt x="39" y="42"/>
                      <a:pt x="40" y="40"/>
                    </a:cubicBezTo>
                    <a:cubicBezTo>
                      <a:pt x="40" y="35"/>
                      <a:pt x="42" y="26"/>
                      <a:pt x="39" y="17"/>
                    </a:cubicBezTo>
                    <a:cubicBezTo>
                      <a:pt x="35" y="7"/>
                      <a:pt x="26" y="6"/>
                      <a:pt x="23" y="6"/>
                    </a:cubicBezTo>
                    <a:cubicBezTo>
                      <a:pt x="23" y="6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3"/>
                      <a:pt x="16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6" y="7"/>
                    </a:cubicBezTo>
                    <a:cubicBezTo>
                      <a:pt x="14" y="10"/>
                      <a:pt x="11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8"/>
                      <a:pt x="6" y="22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3" y="27"/>
                      <a:pt x="14" y="24"/>
                      <a:pt x="16" y="25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cubicBezTo>
                      <a:pt x="26" y="24"/>
                      <a:pt x="27" y="19"/>
                      <a:pt x="28" y="19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29" y="18"/>
                      <a:pt x="30" y="19"/>
                      <a:pt x="30" y="19"/>
                    </a:cubicBezTo>
                    <a:cubicBezTo>
                      <a:pt x="29" y="19"/>
                      <a:pt x="28" y="25"/>
                      <a:pt x="22" y="27"/>
                    </a:cubicBezTo>
                    <a:cubicBezTo>
                      <a:pt x="22" y="29"/>
                      <a:pt x="21" y="32"/>
                      <a:pt x="20" y="34"/>
                    </a:cubicBezTo>
                    <a:close/>
                    <a:moveTo>
                      <a:pt x="44" y="36"/>
                    </a:moveTo>
                    <a:cubicBezTo>
                      <a:pt x="45" y="30"/>
                      <a:pt x="45" y="22"/>
                      <a:pt x="40" y="14"/>
                    </a:cubicBezTo>
                    <a:cubicBezTo>
                      <a:pt x="37" y="8"/>
                      <a:pt x="32" y="6"/>
                      <a:pt x="28" y="5"/>
                    </a:cubicBezTo>
                    <a:cubicBezTo>
                      <a:pt x="33" y="6"/>
                      <a:pt x="38" y="9"/>
                      <a:pt x="40" y="16"/>
                    </a:cubicBezTo>
                    <a:cubicBezTo>
                      <a:pt x="44" y="26"/>
                      <a:pt x="42" y="35"/>
                      <a:pt x="42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8"/>
                      <a:pt x="42" y="51"/>
                      <a:pt x="43" y="53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7"/>
                      <a:pt x="46" y="45"/>
                      <a:pt x="45" y="43"/>
                    </a:cubicBezTo>
                    <a:cubicBezTo>
                      <a:pt x="44" y="41"/>
                      <a:pt x="44" y="39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F9E501AC-615D-4110-8E0B-C73F32452F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7408" y="3040466"/>
                <a:ext cx="239605" cy="245450"/>
              </a:xfrm>
              <a:custGeom>
                <a:gdLst>
                  <a:gd fmla="*/ 8 w 52" name="T0"/>
                  <a:gd fmla="*/ 19 h 53" name="T1"/>
                  <a:gd fmla="*/ 8 w 52" name="T2"/>
                  <a:gd fmla="*/ 19 h 53" name="T3"/>
                  <a:gd fmla="*/ 8 w 52" name="T4"/>
                  <a:gd fmla="*/ 18 h 53" name="T5"/>
                  <a:gd fmla="*/ 8 w 52" name="T6"/>
                  <a:gd fmla="*/ 17 h 53" name="T7"/>
                  <a:gd fmla="*/ 8 w 52" name="T8"/>
                  <a:gd fmla="*/ 17 h 53" name="T9"/>
                  <a:gd fmla="*/ 15 w 52" name="T10"/>
                  <a:gd fmla="*/ 10 h 53" name="T11"/>
                  <a:gd fmla="*/ 17 w 52" name="T12"/>
                  <a:gd fmla="*/ 10 h 53" name="T13"/>
                  <a:gd fmla="*/ 17 w 52" name="T14"/>
                  <a:gd fmla="*/ 12 h 53" name="T15"/>
                  <a:gd fmla="*/ 13 w 52" name="T16"/>
                  <a:gd fmla="*/ 17 h 53" name="T17"/>
                  <a:gd fmla="*/ 39 w 52" name="T18"/>
                  <a:gd fmla="*/ 17 h 53" name="T19"/>
                  <a:gd fmla="*/ 40 w 52" name="T20"/>
                  <a:gd fmla="*/ 18 h 53" name="T21"/>
                  <a:gd fmla="*/ 39 w 52" name="T22"/>
                  <a:gd fmla="*/ 20 h 53" name="T23"/>
                  <a:gd fmla="*/ 13 w 52" name="T24"/>
                  <a:gd fmla="*/ 20 h 53" name="T25"/>
                  <a:gd fmla="*/ 17 w 52" name="T26"/>
                  <a:gd fmla="*/ 24 h 53" name="T27"/>
                  <a:gd fmla="*/ 17 w 52" name="T28"/>
                  <a:gd fmla="*/ 26 h 53" name="T29"/>
                  <a:gd fmla="*/ 16 w 52" name="T30"/>
                  <a:gd fmla="*/ 26 h 53" name="T31"/>
                  <a:gd fmla="*/ 15 w 52" name="T32"/>
                  <a:gd fmla="*/ 26 h 53" name="T33"/>
                  <a:gd fmla="*/ 8 w 52" name="T34"/>
                  <a:gd fmla="*/ 19 h 53" name="T35"/>
                  <a:gd fmla="*/ 43 w 52" name="T36"/>
                  <a:gd fmla="*/ 34 h 53" name="T37"/>
                  <a:gd fmla="*/ 43 w 52" name="T38"/>
                  <a:gd fmla="*/ 34 h 53" name="T39"/>
                  <a:gd fmla="*/ 36 w 52" name="T40"/>
                  <a:gd fmla="*/ 27 h 53" name="T41"/>
                  <a:gd fmla="*/ 34 w 52" name="T42"/>
                  <a:gd fmla="*/ 27 h 53" name="T43"/>
                  <a:gd fmla="*/ 34 w 52" name="T44"/>
                  <a:gd fmla="*/ 29 h 53" name="T45"/>
                  <a:gd fmla="*/ 39 w 52" name="T46"/>
                  <a:gd fmla="*/ 33 h 53" name="T47"/>
                  <a:gd fmla="*/ 13 w 52" name="T48"/>
                  <a:gd fmla="*/ 33 h 53" name="T49"/>
                  <a:gd fmla="*/ 11 w 52" name="T50"/>
                  <a:gd fmla="*/ 35 h 53" name="T51"/>
                  <a:gd fmla="*/ 13 w 52" name="T52"/>
                  <a:gd fmla="*/ 36 h 53" name="T53"/>
                  <a:gd fmla="*/ 39 w 52" name="T54"/>
                  <a:gd fmla="*/ 36 h 53" name="T55"/>
                  <a:gd fmla="*/ 34 w 52" name="T56"/>
                  <a:gd fmla="*/ 41 h 53" name="T57"/>
                  <a:gd fmla="*/ 34 w 52" name="T58"/>
                  <a:gd fmla="*/ 43 h 53" name="T59"/>
                  <a:gd fmla="*/ 35 w 52" name="T60"/>
                  <a:gd fmla="*/ 43 h 53" name="T61"/>
                  <a:gd fmla="*/ 36 w 52" name="T62"/>
                  <a:gd fmla="*/ 43 h 53" name="T63"/>
                  <a:gd fmla="*/ 43 w 52" name="T64"/>
                  <a:gd fmla="*/ 36 h 53" name="T65"/>
                  <a:gd fmla="*/ 43 w 52" name="T66"/>
                  <a:gd fmla="*/ 36 h 53" name="T67"/>
                  <a:gd fmla="*/ 44 w 52" name="T68"/>
                  <a:gd fmla="*/ 35 h 53" name="T69"/>
                  <a:gd fmla="*/ 43 w 52" name="T70"/>
                  <a:gd fmla="*/ 34 h 53" name="T71"/>
                  <a:gd fmla="*/ 52 w 52" name="T72"/>
                  <a:gd fmla="*/ 7 h 53" name="T73"/>
                  <a:gd fmla="*/ 52 w 52" name="T74"/>
                  <a:gd fmla="*/ 45 h 53" name="T75"/>
                  <a:gd fmla="*/ 45 w 52" name="T76"/>
                  <a:gd fmla="*/ 53 h 53" name="T77"/>
                  <a:gd fmla="*/ 7 w 52" name="T78"/>
                  <a:gd fmla="*/ 53 h 53" name="T79"/>
                  <a:gd fmla="*/ 0 w 52" name="T80"/>
                  <a:gd fmla="*/ 45 h 53" name="T81"/>
                  <a:gd fmla="*/ 0 w 52" name="T82"/>
                  <a:gd fmla="*/ 7 h 53" name="T83"/>
                  <a:gd fmla="*/ 7 w 52" name="T84"/>
                  <a:gd fmla="*/ 0 h 53" name="T85"/>
                  <a:gd fmla="*/ 45 w 52" name="T86"/>
                  <a:gd fmla="*/ 0 h 53" name="T87"/>
                  <a:gd fmla="*/ 52 w 52" name="T88"/>
                  <a:gd fmla="*/ 7 h 53" name="T89"/>
                  <a:gd fmla="*/ 49 w 52" name="T90"/>
                  <a:gd fmla="*/ 7 h 53" name="T91"/>
                  <a:gd fmla="*/ 45 w 52" name="T92"/>
                  <a:gd fmla="*/ 3 h 53" name="T93"/>
                  <a:gd fmla="*/ 7 w 52" name="T94"/>
                  <a:gd fmla="*/ 3 h 53" name="T95"/>
                  <a:gd fmla="*/ 3 w 52" name="T96"/>
                  <a:gd fmla="*/ 7 h 53" name="T97"/>
                  <a:gd fmla="*/ 3 w 52" name="T98"/>
                  <a:gd fmla="*/ 45 h 53" name="T99"/>
                  <a:gd fmla="*/ 7 w 52" name="T100"/>
                  <a:gd fmla="*/ 50 h 53" name="T101"/>
                  <a:gd fmla="*/ 45 w 52" name="T102"/>
                  <a:gd fmla="*/ 50 h 53" name="T103"/>
                  <a:gd fmla="*/ 49 w 52" name="T104"/>
                  <a:gd fmla="*/ 45 h 53" name="T105"/>
                  <a:gd fmla="*/ 49 w 52" name="T106"/>
                  <a:gd fmla="*/ 7 h 53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2EB958A8-C7D2-4643-B2BF-C5543FEC3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7377" y="3109171"/>
                <a:ext cx="290845" cy="316321"/>
              </a:xfrm>
              <a:custGeom>
                <a:gdLst>
                  <a:gd fmla="*/ 42 w 58" name="T0"/>
                  <a:gd fmla="*/ 4 h 63" name="T1"/>
                  <a:gd fmla="*/ 41 w 58" name="T2"/>
                  <a:gd fmla="*/ 10 h 63" name="T3"/>
                  <a:gd fmla="*/ 17 w 58" name="T4"/>
                  <a:gd fmla="*/ 47 h 63" name="T5"/>
                  <a:gd fmla="*/ 15 w 58" name="T6"/>
                  <a:gd fmla="*/ 54 h 63" name="T7"/>
                  <a:gd fmla="*/ 19 w 58" name="T8"/>
                  <a:gd fmla="*/ 47 h 63" name="T9"/>
                  <a:gd fmla="*/ 49 w 58" name="T10"/>
                  <a:gd fmla="*/ 19 h 63" name="T11"/>
                  <a:gd fmla="*/ 53 w 58" name="T12"/>
                  <a:gd fmla="*/ 14 h 63" name="T13"/>
                  <a:gd fmla="*/ 48 w 58" name="T14"/>
                  <a:gd fmla="*/ 19 h 63" name="T15"/>
                  <a:gd fmla="*/ 4 w 58" name="T16"/>
                  <a:gd fmla="*/ 43 h 63" name="T17"/>
                  <a:gd fmla="*/ 11 w 58" name="T18"/>
                  <a:gd fmla="*/ 41 h 63" name="T19"/>
                  <a:gd fmla="*/ 57 w 58" name="T20"/>
                  <a:gd fmla="*/ 28 h 63" name="T21"/>
                  <a:gd fmla="*/ 51 w 58" name="T22"/>
                  <a:gd fmla="*/ 30 h 63" name="T23"/>
                  <a:gd fmla="*/ 57 w 58" name="T24"/>
                  <a:gd fmla="*/ 28 h 63" name="T25"/>
                  <a:gd fmla="*/ 1 w 58" name="T26"/>
                  <a:gd fmla="*/ 28 h 63" name="T27"/>
                  <a:gd fmla="*/ 7 w 58" name="T28"/>
                  <a:gd fmla="*/ 30 h 63" name="T29"/>
                  <a:gd fmla="*/ 48 w 58" name="T30"/>
                  <a:gd fmla="*/ 39 h 63" name="T31"/>
                  <a:gd fmla="*/ 54 w 58" name="T32"/>
                  <a:gd fmla="*/ 44 h 63" name="T33"/>
                  <a:gd fmla="*/ 49 w 58" name="T34"/>
                  <a:gd fmla="*/ 39 h 63" name="T35"/>
                  <a:gd fmla="*/ 5 w 58" name="T36"/>
                  <a:gd fmla="*/ 16 h 63" name="T37"/>
                  <a:gd fmla="*/ 11 w 58" name="T38"/>
                  <a:gd fmla="*/ 18 h 63" name="T39"/>
                  <a:gd fmla="*/ 41 w 58" name="T40"/>
                  <a:gd fmla="*/ 47 h 63" name="T41"/>
                  <a:gd fmla="*/ 42 w 58" name="T42"/>
                  <a:gd fmla="*/ 54 h 63" name="T43"/>
                  <a:gd fmla="*/ 44 w 58" name="T44"/>
                  <a:gd fmla="*/ 53 h 63" name="T45"/>
                  <a:gd fmla="*/ 18 w 58" name="T46"/>
                  <a:gd fmla="*/ 11 h 63" name="T47"/>
                  <a:gd fmla="*/ 16 w 58" name="T48"/>
                  <a:gd fmla="*/ 4 h 63" name="T49"/>
                  <a:gd fmla="*/ 17 w 58" name="T50"/>
                  <a:gd fmla="*/ 10 h 63" name="T51"/>
                  <a:gd fmla="*/ 30 w 58" name="T52"/>
                  <a:gd fmla="*/ 1 h 63" name="T53"/>
                  <a:gd fmla="*/ 28 w 58" name="T54"/>
                  <a:gd fmla="*/ 7 h 63" name="T55"/>
                  <a:gd fmla="*/ 40 w 58" name="T56"/>
                  <a:gd fmla="*/ 41 h 63" name="T57"/>
                  <a:gd fmla="*/ 37 w 58" name="T58"/>
                  <a:gd fmla="*/ 51 h 63" name="T59"/>
                  <a:gd fmla="*/ 38 w 58" name="T60"/>
                  <a:gd fmla="*/ 55 h 63" name="T61"/>
                  <a:gd fmla="*/ 35 w 58" name="T62"/>
                  <a:gd fmla="*/ 60 h 63" name="T63"/>
                  <a:gd fmla="*/ 28 w 58" name="T64"/>
                  <a:gd fmla="*/ 63 h 63" name="T65"/>
                  <a:gd fmla="*/ 21 w 58" name="T66"/>
                  <a:gd fmla="*/ 58 h 63" name="T67"/>
                  <a:gd fmla="*/ 22 w 58" name="T68"/>
                  <a:gd fmla="*/ 53 h 63" name="T69"/>
                  <a:gd fmla="*/ 21 w 58" name="T70"/>
                  <a:gd fmla="*/ 49 h 63" name="T71"/>
                  <a:gd fmla="*/ 13 w 58" name="T72"/>
                  <a:gd fmla="*/ 29 h 63" name="T73"/>
                  <a:gd fmla="*/ 33 w 58" name="T74"/>
                  <a:gd fmla="*/ 61 h 63" name="T75"/>
                  <a:gd fmla="*/ 25 w 58" name="T76"/>
                  <a:gd fmla="*/ 61 h 63" name="T77"/>
                  <a:gd fmla="*/ 33 w 58" name="T78"/>
                  <a:gd fmla="*/ 61 h 63" name="T79"/>
                  <a:gd fmla="*/ 23 w 58" name="T80"/>
                  <a:gd fmla="*/ 58 h 63" name="T81"/>
                  <a:gd fmla="*/ 31 w 58" name="T82"/>
                  <a:gd fmla="*/ 58 h 63" name="T83"/>
                  <a:gd fmla="*/ 34 w 58" name="T84"/>
                  <a:gd fmla="*/ 57 h 63" name="T85"/>
                  <a:gd fmla="*/ 23 w 58" name="T86"/>
                  <a:gd fmla="*/ 55 h 63" name="T87"/>
                  <a:gd fmla="*/ 36 w 58" name="T88"/>
                  <a:gd fmla="*/ 55 h 63" name="T89"/>
                  <a:gd fmla="*/ 25 w 58" name="T90"/>
                  <a:gd fmla="*/ 52 h 63" name="T91"/>
                  <a:gd fmla="*/ 34 w 58" name="T92"/>
                  <a:gd fmla="*/ 52 h 63" name="T93"/>
                  <a:gd fmla="*/ 34 w 58" name="T94"/>
                  <a:gd fmla="*/ 50 h 63" name="T95"/>
                  <a:gd fmla="*/ 25 w 58" name="T96"/>
                  <a:gd fmla="*/ 49 h 63" name="T97"/>
                  <a:gd fmla="*/ 34 w 58" name="T98"/>
                  <a:gd fmla="*/ 50 h 63" name="T99"/>
                  <a:gd fmla="*/ 15 w 58" name="T100"/>
                  <a:gd fmla="*/ 29 h 63" name="T101"/>
                  <a:gd fmla="*/ 25 w 58" name="T102"/>
                  <a:gd fmla="*/ 47 h 63" name="T103"/>
                  <a:gd fmla="*/ 24 w 58" name="T104"/>
                  <a:gd fmla="*/ 31 h 63" name="T105"/>
                  <a:gd fmla="*/ 31 w 58" name="T106"/>
                  <a:gd fmla="*/ 47 h 63" name="T107"/>
                  <a:gd fmla="*/ 35 w 58" name="T108"/>
                  <a:gd fmla="*/ 32 h 63" name="T109"/>
                  <a:gd fmla="*/ 35 w 58" name="T110"/>
                  <a:gd fmla="*/ 47 h 63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2" w="57">
                    <a:moveTo>
                      <a:pt x="40" y="11"/>
                    </a:moveTo>
                    <a:cubicBezTo>
                      <a:pt x="39" y="10"/>
                      <a:pt x="39" y="10"/>
                      <a:pt x="39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4" y="4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  <a:moveTo>
                      <a:pt x="17" y="47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7"/>
                      <a:pt x="19" y="47"/>
                    </a:cubicBezTo>
                    <a:cubicBezTo>
                      <a:pt x="18" y="47"/>
                      <a:pt x="18" y="47"/>
                      <a:pt x="17" y="47"/>
                    </a:cubicBezTo>
                    <a:close/>
                    <a:moveTo>
                      <a:pt x="48" y="19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5"/>
                      <a:pt x="55" y="15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8"/>
                      <a:pt x="48" y="18"/>
                    </a:cubicBezTo>
                    <a:cubicBezTo>
                      <a:pt x="48" y="19"/>
                      <a:pt x="48" y="19"/>
                      <a:pt x="48" y="19"/>
                    </a:cubicBezTo>
                    <a:close/>
                    <a:moveTo>
                      <a:pt x="10" y="39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4" y="42"/>
                      <a:pt x="4" y="43"/>
                      <a:pt x="4" y="43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6" y="44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7" y="28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0" y="28"/>
                      <a:pt x="50" y="29"/>
                    </a:cubicBezTo>
                    <a:cubicBezTo>
                      <a:pt x="50" y="29"/>
                      <a:pt x="51" y="30"/>
                      <a:pt x="51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30"/>
                      <a:pt x="58" y="29"/>
                      <a:pt x="58" y="29"/>
                    </a:cubicBezTo>
                    <a:cubicBezTo>
                      <a:pt x="58" y="28"/>
                      <a:pt x="58" y="28"/>
                      <a:pt x="57" y="28"/>
                    </a:cubicBezTo>
                    <a:close/>
                    <a:moveTo>
                      <a:pt x="8" y="29"/>
                    </a:moveTo>
                    <a:cubicBezTo>
                      <a:pt x="8" y="28"/>
                      <a:pt x="8" y="28"/>
                      <a:pt x="7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29"/>
                      <a:pt x="8" y="29"/>
                    </a:cubicBezTo>
                    <a:close/>
                    <a:moveTo>
                      <a:pt x="49" y="39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7" y="40"/>
                      <a:pt x="47" y="40"/>
                      <a:pt x="48" y="41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4" y="44"/>
                    </a:cubicBezTo>
                    <a:cubicBezTo>
                      <a:pt x="54" y="44"/>
                      <a:pt x="54" y="44"/>
                      <a:pt x="54" y="43"/>
                    </a:cubicBezTo>
                    <a:cubicBezTo>
                      <a:pt x="55" y="43"/>
                      <a:pt x="55" y="42"/>
                      <a:pt x="54" y="42"/>
                    </a:cubicBezTo>
                    <a:lnTo>
                      <a:pt x="49" y="39"/>
                    </a:lnTo>
                    <a:close/>
                    <a:moveTo>
                      <a:pt x="6" y="14"/>
                    </a:move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lnTo>
                      <a:pt x="6" y="14"/>
                    </a:lnTo>
                    <a:close/>
                    <a:moveTo>
                      <a:pt x="41" y="47"/>
                    </a:moveTo>
                    <a:cubicBezTo>
                      <a:pt x="41" y="47"/>
                      <a:pt x="40" y="47"/>
                      <a:pt x="40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4" y="54"/>
                      <a:pt x="44" y="54"/>
                    </a:cubicBezTo>
                    <a:cubicBezTo>
                      <a:pt x="44" y="54"/>
                      <a:pt x="44" y="53"/>
                      <a:pt x="44" y="53"/>
                    </a:cubicBezTo>
                    <a:lnTo>
                      <a:pt x="41" y="47"/>
                    </a:lnTo>
                    <a:close/>
                    <a:moveTo>
                      <a:pt x="17" y="10"/>
                    </a:moveTo>
                    <a:cubicBezTo>
                      <a:pt x="18" y="10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5" y="3"/>
                      <a:pt x="15" y="4"/>
                    </a:cubicBezTo>
                    <a:cubicBezTo>
                      <a:pt x="14" y="4"/>
                      <a:pt x="14" y="5"/>
                      <a:pt x="14" y="5"/>
                    </a:cubicBezTo>
                    <a:lnTo>
                      <a:pt x="17" y="10"/>
                    </a:lnTo>
                    <a:close/>
                    <a:moveTo>
                      <a:pt x="29" y="8"/>
                    </a:move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29" y="8"/>
                    </a:cubicBezTo>
                    <a:close/>
                    <a:moveTo>
                      <a:pt x="45" y="29"/>
                    </a:moveTo>
                    <a:cubicBezTo>
                      <a:pt x="45" y="33"/>
                      <a:pt x="44" y="38"/>
                      <a:pt x="40" y="41"/>
                    </a:cubicBezTo>
                    <a:cubicBezTo>
                      <a:pt x="38" y="43"/>
                      <a:pt x="37" y="46"/>
                      <a:pt x="37" y="47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50"/>
                      <a:pt x="38" y="50"/>
                      <a:pt x="37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8" y="54"/>
                      <a:pt x="38" y="54"/>
                      <a:pt x="38" y="55"/>
                    </a:cubicBezTo>
                    <a:cubicBezTo>
                      <a:pt x="38" y="56"/>
                      <a:pt x="38" y="56"/>
                      <a:pt x="37" y="56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38" y="59"/>
                      <a:pt x="37" y="60"/>
                      <a:pt x="35" y="60"/>
                    </a:cubicBezTo>
                    <a:cubicBezTo>
                      <a:pt x="35" y="60"/>
                      <a:pt x="35" y="61"/>
                      <a:pt x="35" y="61"/>
                    </a:cubicBezTo>
                    <a:cubicBezTo>
                      <a:pt x="35" y="63"/>
                      <a:pt x="33" y="63"/>
                      <a:pt x="31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3"/>
                      <a:pt x="23" y="63"/>
                      <a:pt x="23" y="61"/>
                    </a:cubicBezTo>
                    <a:cubicBezTo>
                      <a:pt x="23" y="61"/>
                      <a:pt x="23" y="60"/>
                      <a:pt x="23" y="60"/>
                    </a:cubicBezTo>
                    <a:cubicBezTo>
                      <a:pt x="22" y="60"/>
                      <a:pt x="21" y="59"/>
                      <a:pt x="21" y="58"/>
                    </a:cubicBezTo>
                    <a:cubicBezTo>
                      <a:pt x="21" y="57"/>
                      <a:pt x="21" y="57"/>
                      <a:pt x="22" y="56"/>
                    </a:cubicBezTo>
                    <a:cubicBezTo>
                      <a:pt x="21" y="56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2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1" y="51"/>
                      <a:pt x="21" y="51"/>
                      <a:pt x="22" y="51"/>
                    </a:cubicBezTo>
                    <a:cubicBezTo>
                      <a:pt x="21" y="50"/>
                      <a:pt x="21" y="50"/>
                      <a:pt x="21" y="49"/>
                    </a:cubicBezTo>
                    <a:cubicBezTo>
                      <a:pt x="21" y="48"/>
                      <a:pt x="21" y="48"/>
                      <a:pt x="22" y="47"/>
                    </a:cubicBezTo>
                    <a:cubicBezTo>
                      <a:pt x="22" y="46"/>
                      <a:pt x="21" y="43"/>
                      <a:pt x="18" y="41"/>
                    </a:cubicBezTo>
                    <a:cubicBezTo>
                      <a:pt x="15" y="38"/>
                      <a:pt x="13" y="33"/>
                      <a:pt x="13" y="29"/>
                    </a:cubicBezTo>
                    <a:cubicBezTo>
                      <a:pt x="13" y="20"/>
                      <a:pt x="20" y="13"/>
                      <a:pt x="29" y="13"/>
                    </a:cubicBezTo>
                    <a:cubicBezTo>
                      <a:pt x="38" y="13"/>
                      <a:pt x="45" y="20"/>
                      <a:pt x="45" y="29"/>
                    </a:cubicBezTo>
                    <a:close/>
                    <a:moveTo>
                      <a:pt x="33" y="61"/>
                    </a:moveTo>
                    <a:cubicBezTo>
                      <a:pt x="33" y="61"/>
                      <a:pt x="32" y="60"/>
                      <a:pt x="31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6" y="60"/>
                      <a:pt x="26" y="61"/>
                      <a:pt x="25" y="61"/>
                    </a:cubicBezTo>
                    <a:cubicBezTo>
                      <a:pt x="26" y="61"/>
                      <a:pt x="26" y="61"/>
                      <a:pt x="28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1"/>
                      <a:pt x="33" y="61"/>
                    </a:cubicBezTo>
                    <a:close/>
                    <a:moveTo>
                      <a:pt x="34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4" y="57"/>
                      <a:pt x="23" y="58"/>
                      <a:pt x="23" y="58"/>
                    </a:cubicBezTo>
                    <a:cubicBezTo>
                      <a:pt x="23" y="58"/>
                      <a:pt x="24" y="58"/>
                      <a:pt x="25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5" y="58"/>
                      <a:pt x="36" y="58"/>
                    </a:cubicBezTo>
                    <a:cubicBezTo>
                      <a:pt x="35" y="58"/>
                      <a:pt x="35" y="57"/>
                      <a:pt x="34" y="57"/>
                    </a:cubicBezTo>
                    <a:close/>
                    <a:moveTo>
                      <a:pt x="34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4" y="54"/>
                      <a:pt x="23" y="55"/>
                      <a:pt x="23" y="55"/>
                    </a:cubicBezTo>
                    <a:cubicBezTo>
                      <a:pt x="23" y="55"/>
                      <a:pt x="24" y="55"/>
                      <a:pt x="25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55"/>
                      <a:pt x="35" y="55"/>
                      <a:pt x="36" y="55"/>
                    </a:cubicBezTo>
                    <a:cubicBezTo>
                      <a:pt x="35" y="55"/>
                      <a:pt x="35" y="54"/>
                      <a:pt x="34" y="54"/>
                    </a:cubicBezTo>
                    <a:close/>
                    <a:moveTo>
                      <a:pt x="34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3" y="52"/>
                      <a:pt x="23" y="52"/>
                    </a:cubicBezTo>
                    <a:cubicBezTo>
                      <a:pt x="23" y="52"/>
                      <a:pt x="24" y="52"/>
                      <a:pt x="2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6" y="52"/>
                    </a:cubicBezTo>
                    <a:cubicBezTo>
                      <a:pt x="35" y="52"/>
                      <a:pt x="35" y="52"/>
                      <a:pt x="34" y="52"/>
                    </a:cubicBezTo>
                    <a:close/>
                    <a:moveTo>
                      <a:pt x="34" y="50"/>
                    </a:moveTo>
                    <a:cubicBezTo>
                      <a:pt x="35" y="50"/>
                      <a:pt x="35" y="49"/>
                      <a:pt x="36" y="49"/>
                    </a:cubicBezTo>
                    <a:cubicBezTo>
                      <a:pt x="35" y="49"/>
                      <a:pt x="35" y="49"/>
                      <a:pt x="3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5" y="50"/>
                    </a:cubicBezTo>
                    <a:lnTo>
                      <a:pt x="34" y="50"/>
                    </a:lnTo>
                    <a:close/>
                    <a:moveTo>
                      <a:pt x="43" y="29"/>
                    </a:moveTo>
                    <a:cubicBezTo>
                      <a:pt x="43" y="21"/>
                      <a:pt x="37" y="15"/>
                      <a:pt x="29" y="15"/>
                    </a:cubicBezTo>
                    <a:cubicBezTo>
                      <a:pt x="22" y="15"/>
                      <a:pt x="15" y="21"/>
                      <a:pt x="15" y="29"/>
                    </a:cubicBezTo>
                    <a:cubicBezTo>
                      <a:pt x="15" y="33"/>
                      <a:pt x="17" y="36"/>
                      <a:pt x="20" y="39"/>
                    </a:cubicBezTo>
                    <a:cubicBezTo>
                      <a:pt x="22" y="42"/>
                      <a:pt x="23" y="44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2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35" y="31"/>
                      <a:pt x="35" y="32"/>
                      <a:pt x="35" y="32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4"/>
                      <a:pt x="37" y="42"/>
                      <a:pt x="39" y="39"/>
                    </a:cubicBezTo>
                    <a:cubicBezTo>
                      <a:pt x="42" y="36"/>
                      <a:pt x="43" y="33"/>
                      <a:pt x="4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6" name="Freeform 85">
                <a:extLst>
                  <a:ext uri="{FF2B5EF4-FFF2-40B4-BE49-F238E27FC236}">
                    <a16:creationId xmlns:a16="http://schemas.microsoft.com/office/drawing/2014/main" id="{4489D9FB-B15E-4382-B1B0-8A242C5CC5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0994" y="2348196"/>
                <a:ext cx="250919" cy="188560"/>
              </a:xfrm>
              <a:custGeom>
                <a:gdLst>
                  <a:gd fmla="*/ 53 w 71" name="T0"/>
                  <a:gd fmla="*/ 5 h 51" name="T1"/>
                  <a:gd fmla="*/ 0 w 71" name="T2"/>
                  <a:gd fmla="*/ 12 h 51" name="T3"/>
                  <a:gd fmla="*/ 8 w 71" name="T4"/>
                  <a:gd fmla="*/ 33 h 51" name="T5"/>
                  <a:gd fmla="*/ 12 w 71" name="T6"/>
                  <a:gd fmla="*/ 43 h 51" name="T7"/>
                  <a:gd fmla="*/ 46 w 71" name="T8"/>
                  <a:gd fmla="*/ 40 h 51" name="T9"/>
                  <a:gd fmla="*/ 11 w 71" name="T10"/>
                  <a:gd fmla="*/ 35 h 51" name="T11"/>
                  <a:gd fmla="*/ 48 w 71" name="T12"/>
                  <a:gd fmla="*/ 31 h 51" name="T13"/>
                  <a:gd fmla="*/ 56 w 71" name="T14"/>
                  <a:gd fmla="*/ 6 h 51" name="T15"/>
                  <a:gd fmla="*/ 71 w 71" name="T16"/>
                  <a:gd fmla="*/ 2 h 51" name="T17"/>
                  <a:gd fmla="*/ 45 w 71" name="T18"/>
                  <a:gd fmla="*/ 18 h 51" name="T19"/>
                  <a:gd fmla="*/ 49 w 71" name="T20"/>
                  <a:gd fmla="*/ 18 h 51" name="T21"/>
                  <a:gd fmla="*/ 45 w 71" name="T22"/>
                  <a:gd fmla="*/ 20 h 51" name="T23"/>
                  <a:gd fmla="*/ 9 w 71" name="T24"/>
                  <a:gd fmla="*/ 30 h 51" name="T25"/>
                  <a:gd fmla="*/ 12 w 71" name="T26"/>
                  <a:gd fmla="*/ 32 h 51" name="T27"/>
                  <a:gd fmla="*/ 28 w 71" name="T28"/>
                  <a:gd fmla="*/ 18 h 51" name="T29"/>
                  <a:gd fmla="*/ 35 w 71" name="T30"/>
                  <a:gd fmla="*/ 18 h 51" name="T31"/>
                  <a:gd fmla="*/ 43 w 71" name="T32"/>
                  <a:gd fmla="*/ 18 h 51" name="T33"/>
                  <a:gd fmla="*/ 28 w 71" name="T34"/>
                  <a:gd fmla="*/ 20 h 51" name="T35"/>
                  <a:gd fmla="*/ 28 w 71" name="T36"/>
                  <a:gd fmla="*/ 25 h 51" name="T37"/>
                  <a:gd fmla="*/ 21 w 71" name="T38"/>
                  <a:gd fmla="*/ 25 h 51" name="T39"/>
                  <a:gd fmla="*/ 26 w 71" name="T40"/>
                  <a:gd fmla="*/ 25 h 51" name="T41"/>
                  <a:gd fmla="*/ 20 w 71" name="T42"/>
                  <a:gd fmla="*/ 13 h 51" name="T43"/>
                  <a:gd fmla="*/ 18 w 71" name="T44"/>
                  <a:gd fmla="*/ 18 h 51" name="T45"/>
                  <a:gd fmla="*/ 18 w 71" name="T46"/>
                  <a:gd fmla="*/ 13 h 51" name="T47"/>
                  <a:gd fmla="*/ 19 w 71" name="T48"/>
                  <a:gd fmla="*/ 25 h 51" name="T49"/>
                  <a:gd fmla="*/ 18 w 71" name="T50"/>
                  <a:gd fmla="*/ 20 h 51" name="T51"/>
                  <a:gd fmla="*/ 5 w 71" name="T52"/>
                  <a:gd fmla="*/ 20 h 51" name="T53"/>
                  <a:gd fmla="*/ 13 w 71" name="T54"/>
                  <a:gd fmla="*/ 27 h 51" name="T55"/>
                  <a:gd fmla="*/ 14 w 71" name="T56"/>
                  <a:gd fmla="*/ 32 h 51" name="T57"/>
                  <a:gd fmla="*/ 26 w 71" name="T58"/>
                  <a:gd fmla="*/ 27 h 51" name="T59"/>
                  <a:gd fmla="*/ 21 w 71" name="T60"/>
                  <a:gd fmla="*/ 27 h 51" name="T61"/>
                  <a:gd fmla="*/ 33 w 71" name="T62"/>
                  <a:gd fmla="*/ 32 h 51" name="T63"/>
                  <a:gd fmla="*/ 36 w 71" name="T64"/>
                  <a:gd fmla="*/ 27 h 51" name="T65"/>
                  <a:gd fmla="*/ 35 w 71" name="T66"/>
                  <a:gd fmla="*/ 32 h 51" name="T67"/>
                  <a:gd fmla="*/ 37 w 71" name="T68"/>
                  <a:gd fmla="*/ 20 h 51" name="T69"/>
                  <a:gd fmla="*/ 36 w 71" name="T70"/>
                  <a:gd fmla="*/ 25 h 51" name="T71"/>
                  <a:gd fmla="*/ 9 w 71" name="T72"/>
                  <a:gd fmla="*/ 13 h 51" name="T73"/>
                  <a:gd fmla="*/ 3 w 71" name="T74"/>
                  <a:gd fmla="*/ 14 h 51" name="T75"/>
                  <a:gd fmla="*/ 42 w 71" name="T76"/>
                  <a:gd fmla="*/ 32 h 51" name="T77"/>
                  <a:gd fmla="*/ 46 w 71" name="T78"/>
                  <a:gd fmla="*/ 27 h 51" name="T79"/>
                  <a:gd fmla="*/ 13 w 71" name="T80"/>
                  <a:gd fmla="*/ 44 h 51" name="T81"/>
                  <a:gd fmla="*/ 17 w 71" name="T82"/>
                  <a:gd fmla="*/ 48 h 51" name="T83"/>
                  <a:gd fmla="*/ 12 w 71" name="T84"/>
                  <a:gd fmla="*/ 48 h 51" name="T85"/>
                  <a:gd fmla="*/ 13 w 71" name="T86"/>
                  <a:gd fmla="*/ 49 h 51" name="T87"/>
                  <a:gd fmla="*/ 40 w 71" name="T88"/>
                  <a:gd fmla="*/ 51 h 51" name="T89"/>
                  <a:gd fmla="*/ 40 w 71" name="T90"/>
                  <a:gd fmla="*/ 49 h 51" name="T91"/>
                  <a:gd fmla="*/ 42 w 71" name="T92"/>
                  <a:gd fmla="*/ 48 h 51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51" w="71">
                    <a:moveTo>
                      <a:pt x="7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6" y="0"/>
                      <a:pt x="54" y="2"/>
                      <a:pt x="53" y="5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1" y="11"/>
                      <a:pt x="0" y="12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2"/>
                      <a:pt x="7" y="32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1"/>
                      <a:pt x="10" y="43"/>
                      <a:pt x="12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2"/>
                      <a:pt x="47" y="41"/>
                    </a:cubicBezTo>
                    <a:cubicBezTo>
                      <a:pt x="47" y="41"/>
                      <a:pt x="46" y="40"/>
                      <a:pt x="4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1" y="40"/>
                      <a:pt x="11" y="39"/>
                      <a:pt x="11" y="3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35"/>
                      <a:pt x="47" y="33"/>
                      <a:pt x="48" y="31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"/>
                      <a:pt x="58" y="3"/>
                      <a:pt x="59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1"/>
                      <a:pt x="70" y="0"/>
                      <a:pt x="70" y="0"/>
                    </a:cubicBezTo>
                    <a:close/>
                    <a:moveTo>
                      <a:pt x="49" y="18"/>
                    </a:move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49" y="18"/>
                    </a:lnTo>
                    <a:close/>
                    <a:moveTo>
                      <a:pt x="47" y="25"/>
                    </a:move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8" y="20"/>
                      <a:pt x="48" y="20"/>
                      <a:pt x="48" y="20"/>
                    </a:cubicBezTo>
                    <a:lnTo>
                      <a:pt x="47" y="25"/>
                    </a:lnTo>
                    <a:close/>
                    <a:moveTo>
                      <a:pt x="9" y="30"/>
                    </a:move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2"/>
                      <a:pt x="10" y="31"/>
                      <a:pt x="9" y="30"/>
                    </a:cubicBezTo>
                    <a:close/>
                    <a:moveTo>
                      <a:pt x="35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5" y="13"/>
                      <a:pt x="35" y="13"/>
                      <a:pt x="35" y="13"/>
                    </a:cubicBezTo>
                    <a:lnTo>
                      <a:pt x="35" y="18"/>
                    </a:lnTo>
                    <a:close/>
                    <a:moveTo>
                      <a:pt x="37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37" y="18"/>
                      <a:pt x="37" y="18"/>
                      <a:pt x="37" y="18"/>
                    </a:cubicBezTo>
                    <a:lnTo>
                      <a:pt x="37" y="13"/>
                    </a:lnTo>
                    <a:close/>
                    <a:moveTo>
                      <a:pt x="28" y="20"/>
                    </a:move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28" y="25"/>
                      <a:pt x="28" y="25"/>
                      <a:pt x="28" y="25"/>
                    </a:cubicBezTo>
                    <a:lnTo>
                      <a:pt x="28" y="20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6" y="25"/>
                    </a:lnTo>
                    <a:close/>
                    <a:moveTo>
                      <a:pt x="26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6" y="18"/>
                    </a:lnTo>
                    <a:close/>
                    <a:moveTo>
                      <a:pt x="18" y="18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18" y="18"/>
                    </a:lnTo>
                    <a:close/>
                    <a:moveTo>
                      <a:pt x="18" y="20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0"/>
                      <a:pt x="12" y="20"/>
                      <a:pt x="12" y="20"/>
                    </a:cubicBezTo>
                    <a:lnTo>
                      <a:pt x="18" y="20"/>
                    </a:lnTo>
                    <a:close/>
                    <a:moveTo>
                      <a:pt x="11" y="25"/>
                    </a:moveTo>
                    <a:cubicBezTo>
                      <a:pt x="7" y="25"/>
                      <a:pt x="7" y="25"/>
                      <a:pt x="7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1" y="25"/>
                    </a:lnTo>
                    <a:close/>
                    <a:moveTo>
                      <a:pt x="13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4" y="32"/>
                      <a:pt x="14" y="32"/>
                      <a:pt x="14" y="32"/>
                    </a:cubicBezTo>
                    <a:lnTo>
                      <a:pt x="13" y="27"/>
                    </a:lnTo>
                    <a:close/>
                    <a:moveTo>
                      <a:pt x="21" y="27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1" y="32"/>
                      <a:pt x="21" y="32"/>
                      <a:pt x="21" y="32"/>
                    </a:cubicBezTo>
                    <a:lnTo>
                      <a:pt x="21" y="27"/>
                    </a:lnTo>
                    <a:close/>
                    <a:moveTo>
                      <a:pt x="28" y="27"/>
                    </a:move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8" y="32"/>
                      <a:pt x="28" y="32"/>
                      <a:pt x="28" y="32"/>
                    </a:cubicBezTo>
                    <a:lnTo>
                      <a:pt x="28" y="27"/>
                    </a:lnTo>
                    <a:close/>
                    <a:moveTo>
                      <a:pt x="36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5" y="32"/>
                      <a:pt x="35" y="32"/>
                      <a:pt x="35" y="32"/>
                    </a:cubicBezTo>
                    <a:lnTo>
                      <a:pt x="36" y="27"/>
                    </a:lnTo>
                    <a:close/>
                    <a:moveTo>
                      <a:pt x="36" y="25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5"/>
                      <a:pt x="42" y="25"/>
                      <a:pt x="42" y="25"/>
                    </a:cubicBezTo>
                    <a:lnTo>
                      <a:pt x="36" y="25"/>
                    </a:ln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4" y="13"/>
                    </a:cubicBezTo>
                    <a:close/>
                    <a:moveTo>
                      <a:pt x="42" y="32"/>
                    </a:move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1"/>
                      <a:pt x="43" y="32"/>
                      <a:pt x="42" y="32"/>
                    </a:cubicBezTo>
                    <a:close/>
                    <a:moveTo>
                      <a:pt x="13" y="44"/>
                    </a:moveTo>
                    <a:cubicBezTo>
                      <a:pt x="11" y="44"/>
                      <a:pt x="10" y="46"/>
                      <a:pt x="10" y="48"/>
                    </a:cubicBezTo>
                    <a:cubicBezTo>
                      <a:pt x="10" y="50"/>
                      <a:pt x="11" y="51"/>
                      <a:pt x="13" y="51"/>
                    </a:cubicBezTo>
                    <a:cubicBezTo>
                      <a:pt x="15" y="51"/>
                      <a:pt x="17" y="50"/>
                      <a:pt x="17" y="48"/>
                    </a:cubicBezTo>
                    <a:cubicBezTo>
                      <a:pt x="17" y="46"/>
                      <a:pt x="15" y="44"/>
                      <a:pt x="13" y="44"/>
                    </a:cubicBezTo>
                    <a:close/>
                    <a:moveTo>
                      <a:pt x="13" y="49"/>
                    </a:moveTo>
                    <a:cubicBezTo>
                      <a:pt x="13" y="49"/>
                      <a:pt x="12" y="48"/>
                      <a:pt x="12" y="48"/>
                    </a:cubicBezTo>
                    <a:cubicBezTo>
                      <a:pt x="12" y="47"/>
                      <a:pt x="13" y="46"/>
                      <a:pt x="13" y="46"/>
                    </a:cubicBezTo>
                    <a:cubicBezTo>
                      <a:pt x="14" y="46"/>
                      <a:pt x="15" y="47"/>
                      <a:pt x="15" y="48"/>
                    </a:cubicBezTo>
                    <a:cubicBezTo>
                      <a:pt x="15" y="48"/>
                      <a:pt x="14" y="49"/>
                      <a:pt x="13" y="49"/>
                    </a:cubicBezTo>
                    <a:close/>
                    <a:moveTo>
                      <a:pt x="40" y="44"/>
                    </a:moveTo>
                    <a:cubicBezTo>
                      <a:pt x="38" y="44"/>
                      <a:pt x="37" y="46"/>
                      <a:pt x="37" y="48"/>
                    </a:cubicBezTo>
                    <a:cubicBezTo>
                      <a:pt x="37" y="50"/>
                      <a:pt x="38" y="51"/>
                      <a:pt x="40" y="51"/>
                    </a:cubicBezTo>
                    <a:cubicBezTo>
                      <a:pt x="42" y="51"/>
                      <a:pt x="44" y="50"/>
                      <a:pt x="44" y="48"/>
                    </a:cubicBezTo>
                    <a:cubicBezTo>
                      <a:pt x="44" y="46"/>
                      <a:pt x="42" y="44"/>
                      <a:pt x="40" y="44"/>
                    </a:cubicBezTo>
                    <a:close/>
                    <a:moveTo>
                      <a:pt x="40" y="49"/>
                    </a:moveTo>
                    <a:cubicBezTo>
                      <a:pt x="39" y="49"/>
                      <a:pt x="39" y="48"/>
                      <a:pt x="39" y="48"/>
                    </a:cubicBezTo>
                    <a:cubicBezTo>
                      <a:pt x="39" y="47"/>
                      <a:pt x="39" y="46"/>
                      <a:pt x="40" y="46"/>
                    </a:cubicBezTo>
                    <a:cubicBezTo>
                      <a:pt x="41" y="46"/>
                      <a:pt x="42" y="47"/>
                      <a:pt x="42" y="48"/>
                    </a:cubicBezTo>
                    <a:cubicBezTo>
                      <a:pt x="42" y="48"/>
                      <a:pt x="41" y="49"/>
                      <a:pt x="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13FB375A-DA91-4313-B4BC-57C4FB0AB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8915" y="1566049"/>
                <a:ext cx="323243" cy="340955"/>
              </a:xfrm>
              <a:custGeom>
                <a:gdLst>
                  <a:gd fmla="*/ 22 w 62" name="T0"/>
                  <a:gd fmla="*/ 32 h 65" name="T1"/>
                  <a:gd fmla="*/ 22 w 62" name="T2"/>
                  <a:gd fmla="*/ 52 h 65" name="T3"/>
                  <a:gd fmla="*/ 26 w 62" name="T4"/>
                  <a:gd fmla="*/ 43 h 65" name="T5"/>
                  <a:gd fmla="*/ 47 w 62" name="T6"/>
                  <a:gd fmla="*/ 7 h 65" name="T7"/>
                  <a:gd fmla="*/ 47 w 62" name="T8"/>
                  <a:gd fmla="*/ 19 h 65" name="T9"/>
                  <a:gd fmla="*/ 40 w 62" name="T10"/>
                  <a:gd fmla="*/ 37 h 65" name="T11"/>
                  <a:gd fmla="*/ 36 w 62" name="T12"/>
                  <a:gd fmla="*/ 27 h 65" name="T13"/>
                  <a:gd fmla="*/ 32 w 62" name="T14"/>
                  <a:gd fmla="*/ 26 h 65" name="T15"/>
                  <a:gd fmla="*/ 24 w 62" name="T16"/>
                  <a:gd fmla="*/ 22 h 65" name="T17"/>
                  <a:gd fmla="*/ 18 w 62" name="T18"/>
                  <a:gd fmla="*/ 21 h 65" name="T19"/>
                  <a:gd fmla="*/ 11 w 62" name="T20"/>
                  <a:gd fmla="*/ 28 h 65" name="T21"/>
                  <a:gd fmla="*/ 6 w 62" name="T22"/>
                  <a:gd fmla="*/ 28 h 65" name="T23"/>
                  <a:gd fmla="*/ 3 w 62" name="T24"/>
                  <a:gd fmla="*/ 38 h 65" name="T25"/>
                  <a:gd fmla="*/ 0 w 62" name="T26"/>
                  <a:gd fmla="*/ 43 h 65" name="T27"/>
                  <a:gd fmla="*/ 3 w 62" name="T28"/>
                  <a:gd fmla="*/ 47 h 65" name="T29"/>
                  <a:gd fmla="*/ 6 w 62" name="T30"/>
                  <a:gd fmla="*/ 58 h 65" name="T31"/>
                  <a:gd fmla="*/ 11 w 62" name="T32"/>
                  <a:gd fmla="*/ 58 h 65" name="T33"/>
                  <a:gd fmla="*/ 18 w 62" name="T34"/>
                  <a:gd fmla="*/ 65 h 65" name="T35"/>
                  <a:gd fmla="*/ 24 w 62" name="T36"/>
                  <a:gd fmla="*/ 64 h 65" name="T37"/>
                  <a:gd fmla="*/ 32 w 62" name="T38"/>
                  <a:gd fmla="*/ 60 h 65" name="T39"/>
                  <a:gd fmla="*/ 36 w 62" name="T40"/>
                  <a:gd fmla="*/ 59 h 65" name="T41"/>
                  <a:gd fmla="*/ 40 w 62" name="T42"/>
                  <a:gd fmla="*/ 49 h 65" name="T43"/>
                  <a:gd fmla="*/ 44 w 62" name="T44"/>
                  <a:gd fmla="*/ 46 h 65" name="T45"/>
                  <a:gd fmla="*/ 38 w 62" name="T46"/>
                  <a:gd fmla="*/ 53 h 65" name="T47"/>
                  <a:gd fmla="*/ 22 w 62" name="T48"/>
                  <a:gd fmla="*/ 58 h 65" name="T49"/>
                  <a:gd fmla="*/ 6 w 62" name="T50"/>
                  <a:gd fmla="*/ 53 h 65" name="T51"/>
                  <a:gd fmla="*/ 7 w 62" name="T52"/>
                  <a:gd fmla="*/ 38 h 65" name="T53"/>
                  <a:gd fmla="*/ 18 w 62" name="T54"/>
                  <a:gd fmla="*/ 24 h 65" name="T55"/>
                  <a:gd fmla="*/ 36 w 62" name="T56"/>
                  <a:gd fmla="*/ 30 h 65" name="T57"/>
                  <a:gd fmla="*/ 41 w 62" name="T58"/>
                  <a:gd fmla="*/ 44 h 65" name="T59"/>
                  <a:gd fmla="*/ 59 w 62" name="T60"/>
                  <a:gd fmla="*/ 11 h 65" name="T61"/>
                  <a:gd fmla="*/ 60 w 62" name="T62"/>
                  <a:gd fmla="*/ 7 h 65" name="T63"/>
                  <a:gd fmla="*/ 54 w 62" name="T64"/>
                  <a:gd fmla="*/ 4 h 65" name="T65"/>
                  <a:gd fmla="*/ 49 w 62" name="T66"/>
                  <a:gd fmla="*/ 0 h 65" name="T67"/>
                  <a:gd fmla="*/ 46 w 62" name="T68"/>
                  <a:gd fmla="*/ 0 h 65" name="T69"/>
                  <a:gd fmla="*/ 40 w 62" name="T70"/>
                  <a:gd fmla="*/ 4 h 65" name="T71"/>
                  <a:gd fmla="*/ 38 w 62" name="T72"/>
                  <a:gd fmla="*/ 4 h 65" name="T73"/>
                  <a:gd fmla="*/ 35 w 62" name="T74"/>
                  <a:gd fmla="*/ 11 h 65" name="T75"/>
                  <a:gd fmla="*/ 33 w 62" name="T76"/>
                  <a:gd fmla="*/ 14 h 65" name="T77"/>
                  <a:gd fmla="*/ 35 w 62" name="T78"/>
                  <a:gd fmla="*/ 18 h 65" name="T79"/>
                  <a:gd fmla="*/ 37 w 62" name="T80"/>
                  <a:gd fmla="*/ 24 h 65" name="T81"/>
                  <a:gd fmla="*/ 40 w 62" name="T82"/>
                  <a:gd fmla="*/ 25 h 65" name="T83"/>
                  <a:gd fmla="*/ 46 w 62" name="T84"/>
                  <a:gd fmla="*/ 28 h 65" name="T85"/>
                  <a:gd fmla="*/ 49 w 62" name="T86"/>
                  <a:gd fmla="*/ 29 h 65" name="T87"/>
                  <a:gd fmla="*/ 54 w 62" name="T88"/>
                  <a:gd fmla="*/ 24 h 65" name="T89"/>
                  <a:gd fmla="*/ 57 w 62" name="T90"/>
                  <a:gd fmla="*/ 24 h 65" name="T91"/>
                  <a:gd fmla="*/ 59 w 62" name="T92"/>
                  <a:gd fmla="*/ 18 h 65" name="T93"/>
                  <a:gd fmla="*/ 61 w 62" name="T94"/>
                  <a:gd fmla="*/ 12 h 65" name="T95"/>
                  <a:gd fmla="*/ 52 w 62" name="T96"/>
                  <a:gd fmla="*/ 22 h 65" name="T97"/>
                  <a:gd fmla="*/ 43 w 62" name="T98"/>
                  <a:gd fmla="*/ 25 h 65" name="T99"/>
                  <a:gd fmla="*/ 36 w 62" name="T100"/>
                  <a:gd fmla="*/ 15 h 65" name="T101"/>
                  <a:gd fmla="*/ 38 w 62" name="T102"/>
                  <a:gd fmla="*/ 7 h 65" name="T103"/>
                  <a:gd fmla="*/ 50 w 62" name="T104"/>
                  <a:gd fmla="*/ 3 h 65" name="T105"/>
                  <a:gd fmla="*/ 56 w 62" name="T106"/>
                  <a:gd fmla="*/ 11 h 6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91287E7B-72FE-4EFD-A5BB-84BFBBD49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7268" y="5467123"/>
                <a:ext cx="299883" cy="284634"/>
              </a:xfrm>
              <a:custGeom>
                <a:gdLst>
                  <a:gd fmla="*/ 75 w 75" name="T0"/>
                  <a:gd fmla="*/ 27 h 71" name="T1"/>
                  <a:gd fmla="*/ 69 w 75" name="T2"/>
                  <a:gd fmla="*/ 14 h 71" name="T3"/>
                  <a:gd fmla="*/ 64 w 75" name="T4"/>
                  <a:gd fmla="*/ 0 h 71" name="T5"/>
                  <a:gd fmla="*/ 5 w 75" name="T6"/>
                  <a:gd fmla="*/ 11 h 71" name="T7"/>
                  <a:gd fmla="*/ 1 w 75" name="T8"/>
                  <a:gd fmla="*/ 26 h 71" name="T9"/>
                  <a:gd fmla="*/ 0 w 75" name="T10"/>
                  <a:gd fmla="*/ 31 h 71" name="T11"/>
                  <a:gd fmla="*/ 1 w 75" name="T12"/>
                  <a:gd fmla="*/ 65 h 71" name="T13"/>
                  <a:gd fmla="*/ 70 w 75" name="T14"/>
                  <a:gd fmla="*/ 71 h 71" name="T15"/>
                  <a:gd fmla="*/ 70 w 75" name="T16"/>
                  <a:gd fmla="*/ 61 h 71" name="T17"/>
                  <a:gd fmla="*/ 4 w 75" name="T18"/>
                  <a:gd fmla="*/ 26 h 71" name="T19"/>
                  <a:gd fmla="*/ 71 w 75" name="T20"/>
                  <a:gd fmla="*/ 26 h 71" name="T21"/>
                  <a:gd fmla="*/ 58 w 75" name="T22"/>
                  <a:gd fmla="*/ 33 h 71" name="T23"/>
                  <a:gd fmla="*/ 54 w 75" name="T24"/>
                  <a:gd fmla="*/ 28 h 71" name="T25"/>
                  <a:gd fmla="*/ 52 w 75" name="T26"/>
                  <a:gd fmla="*/ 31 h 71" name="T27"/>
                  <a:gd fmla="*/ 44 w 75" name="T28"/>
                  <a:gd fmla="*/ 31 h 71" name="T29"/>
                  <a:gd fmla="*/ 52 w 75" name="T30"/>
                  <a:gd fmla="*/ 31 h 71" name="T31"/>
                  <a:gd fmla="*/ 37 w 75" name="T32"/>
                  <a:gd fmla="*/ 33 h 71" name="T33"/>
                  <a:gd fmla="*/ 42 w 75" name="T34"/>
                  <a:gd fmla="*/ 28 h 71" name="T35"/>
                  <a:gd fmla="*/ 28 w 75" name="T36"/>
                  <a:gd fmla="*/ 33 h 71" name="T37"/>
                  <a:gd fmla="*/ 23 w 75" name="T38"/>
                  <a:gd fmla="*/ 28 h 71" name="T39"/>
                  <a:gd fmla="*/ 21 w 75" name="T40"/>
                  <a:gd fmla="*/ 28 h 71" name="T41"/>
                  <a:gd fmla="*/ 17 w 75" name="T42"/>
                  <a:gd fmla="*/ 33 h 71" name="T43"/>
                  <a:gd fmla="*/ 21 w 75" name="T44"/>
                  <a:gd fmla="*/ 28 h 71" name="T45"/>
                  <a:gd fmla="*/ 18 w 75" name="T46"/>
                  <a:gd fmla="*/ 35 h 71" name="T47"/>
                  <a:gd fmla="*/ 28 w 75" name="T48"/>
                  <a:gd fmla="*/ 35 h 71" name="T49"/>
                  <a:gd fmla="*/ 38 w 75" name="T50"/>
                  <a:gd fmla="*/ 35 h 71" name="T51"/>
                  <a:gd fmla="*/ 48 w 75" name="T52"/>
                  <a:gd fmla="*/ 35 h 71" name="T53"/>
                  <a:gd fmla="*/ 58 w 75" name="T54"/>
                  <a:gd fmla="*/ 35 h 71" name="T55"/>
                  <a:gd fmla="*/ 67 w 75" name="T56"/>
                  <a:gd fmla="*/ 62 h 71" name="T57"/>
                  <a:gd fmla="*/ 29 w 75" name="T58"/>
                  <a:gd fmla="*/ 40 h 71" name="T59"/>
                  <a:gd fmla="*/ 13 w 75" name="T60"/>
                  <a:gd fmla="*/ 62 h 71" name="T61"/>
                  <a:gd fmla="*/ 12 w 75" name="T62"/>
                  <a:gd fmla="*/ 33 h 71" name="T63"/>
                  <a:gd fmla="*/ 28 w 75" name="T64"/>
                  <a:gd fmla="*/ 42 h 71" name="T65"/>
                  <a:gd fmla="*/ 68 w 75" name="T66"/>
                  <a:gd fmla="*/ 33 h 71" name="T67"/>
                  <a:gd fmla="*/ 64 w 75" name="T68"/>
                  <a:gd fmla="*/ 28 h 71" name="T69"/>
                  <a:gd fmla="*/ 68 w 75" name="T70"/>
                  <a:gd fmla="*/ 33 h 71" name="T71"/>
                  <a:gd fmla="*/ 11 w 75" name="T72"/>
                  <a:gd fmla="*/ 14 h 71" name="T73"/>
                  <a:gd fmla="*/ 11 w 75" name="T74"/>
                  <a:gd fmla="*/ 3 h 71" name="T75"/>
                  <a:gd fmla="*/ 67 w 75" name="T76"/>
                  <a:gd fmla="*/ 11 h 71" name="T77"/>
                  <a:gd fmla="*/ 11 w 75" name="T78"/>
                  <a:gd fmla="*/ 31 h 71" name="T79"/>
                  <a:gd fmla="*/ 3 w 75" name="T80"/>
                  <a:gd fmla="*/ 31 h 71" name="T81"/>
                  <a:gd fmla="*/ 4 w 75" name="T82"/>
                  <a:gd fmla="*/ 65 h 71" name="T83"/>
                  <a:gd fmla="*/ 29 w 75" name="T84"/>
                  <a:gd fmla="*/ 64 h 71" name="T85"/>
                  <a:gd fmla="*/ 71 w 75" name="T86"/>
                  <a:gd fmla="*/ 67 h 71" name="T87"/>
                  <a:gd fmla="*/ 4 w 75" name="T88"/>
                  <a:gd fmla="*/ 67 h 71" name="T89"/>
                  <a:gd fmla="*/ 62 w 75" name="T90"/>
                  <a:gd fmla="*/ 56 h 71" name="T91"/>
                  <a:gd fmla="*/ 39 w 75" name="T92"/>
                  <a:gd fmla="*/ 40 h 71" name="T93"/>
                  <a:gd fmla="*/ 39 w 75" name="T94"/>
                  <a:gd fmla="*/ 57 h 71" name="T95"/>
                  <a:gd fmla="*/ 60 w 75" name="T96"/>
                  <a:gd fmla="*/ 55 h 7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1" w="75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83EB9E2B-A333-461C-9891-F7487DD99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3052" y="5474730"/>
                <a:ext cx="311167" cy="347437"/>
              </a:xfrm>
              <a:custGeom>
                <a:gdLst>
                  <a:gd fmla="*/ 55 w 69" name="T0"/>
                  <a:gd fmla="*/ 0 h 77" name="T1"/>
                  <a:gd fmla="*/ 45 w 69" name="T2"/>
                  <a:gd fmla="*/ 5 h 77" name="T3"/>
                  <a:gd fmla="*/ 31 w 69" name="T4"/>
                  <a:gd fmla="*/ 7 h 77" name="T5"/>
                  <a:gd fmla="*/ 24 w 69" name="T6"/>
                  <a:gd fmla="*/ 7 h 77" name="T7"/>
                  <a:gd fmla="*/ 10 w 69" name="T8"/>
                  <a:gd fmla="*/ 5 h 77" name="T9"/>
                  <a:gd fmla="*/ 0 w 69" name="T10"/>
                  <a:gd fmla="*/ 69 h 77" name="T11"/>
                  <a:gd fmla="*/ 69 w 69" name="T12"/>
                  <a:gd fmla="*/ 14 h 77" name="T13"/>
                  <a:gd fmla="*/ 10 w 69" name="T14"/>
                  <a:gd fmla="*/ 13 h 77" name="T15"/>
                  <a:gd fmla="*/ 24 w 69" name="T16"/>
                  <a:gd fmla="*/ 10 h 77" name="T17"/>
                  <a:gd fmla="*/ 31 w 69" name="T18"/>
                  <a:gd fmla="*/ 10 h 77" name="T19"/>
                  <a:gd fmla="*/ 45 w 69" name="T20"/>
                  <a:gd fmla="*/ 13 h 77" name="T21"/>
                  <a:gd fmla="*/ 55 w 69" name="T22"/>
                  <a:gd fmla="*/ 17 h 77" name="T23"/>
                  <a:gd fmla="*/ 66 w 69" name="T24"/>
                  <a:gd fmla="*/ 14 h 77" name="T25"/>
                  <a:gd fmla="*/ 7 w 69" name="T26"/>
                  <a:gd fmla="*/ 10 h 77" name="T27"/>
                  <a:gd fmla="*/ 61 w 69" name="T28"/>
                  <a:gd fmla="*/ 74 h 77" name="T29"/>
                  <a:gd fmla="*/ 34 w 69" name="T30"/>
                  <a:gd fmla="*/ 39 h 77" name="T31"/>
                  <a:gd fmla="*/ 34 w 69" name="T32"/>
                  <a:gd fmla="*/ 39 h 77" name="T33"/>
                  <a:gd fmla="*/ 33 w 69" name="T34"/>
                  <a:gd fmla="*/ 36 h 77" name="T35"/>
                  <a:gd fmla="*/ 44 w 69" name="T36"/>
                  <a:gd fmla="*/ 33 h 77" name="T37"/>
                  <a:gd fmla="*/ 45 w 69" name="T38"/>
                  <a:gd fmla="*/ 36 h 77" name="T39"/>
                  <a:gd fmla="*/ 54 w 69" name="T40"/>
                  <a:gd fmla="*/ 39 h 77" name="T41"/>
                  <a:gd fmla="*/ 54 w 69" name="T42"/>
                  <a:gd fmla="*/ 39 h 77" name="T43"/>
                  <a:gd fmla="*/ 53 w 69" name="T44"/>
                  <a:gd fmla="*/ 36 h 77" name="T45"/>
                  <a:gd fmla="*/ 14 w 69" name="T46"/>
                  <a:gd fmla="*/ 43 h 77" name="T47"/>
                  <a:gd fmla="*/ 15 w 69" name="T48"/>
                  <a:gd fmla="*/ 46 h 77" name="T49"/>
                  <a:gd fmla="*/ 24 w 69" name="T50"/>
                  <a:gd fmla="*/ 49 h 77" name="T51"/>
                  <a:gd fmla="*/ 24 w 69" name="T52"/>
                  <a:gd fmla="*/ 49 h 77" name="T53"/>
                  <a:gd fmla="*/ 23 w 69" name="T54"/>
                  <a:gd fmla="*/ 46 h 77" name="T55"/>
                  <a:gd fmla="*/ 34 w 69" name="T56"/>
                  <a:gd fmla="*/ 43 h 77" name="T57"/>
                  <a:gd fmla="*/ 35 w 69" name="T58"/>
                  <a:gd fmla="*/ 46 h 77" name="T59"/>
                  <a:gd fmla="*/ 44 w 69" name="T60"/>
                  <a:gd fmla="*/ 49 h 77" name="T61"/>
                  <a:gd fmla="*/ 44 w 69" name="T62"/>
                  <a:gd fmla="*/ 49 h 77" name="T63"/>
                  <a:gd fmla="*/ 43 w 69" name="T64"/>
                  <a:gd fmla="*/ 46 h 77" name="T65"/>
                  <a:gd fmla="*/ 54 w 69" name="T66"/>
                  <a:gd fmla="*/ 43 h 77" name="T67"/>
                  <a:gd fmla="*/ 55 w 69" name="T68"/>
                  <a:gd fmla="*/ 46 h 77" name="T69"/>
                  <a:gd fmla="*/ 14 w 69" name="T70"/>
                  <a:gd fmla="*/ 59 h 77" name="T71"/>
                  <a:gd fmla="*/ 14 w 69" name="T72"/>
                  <a:gd fmla="*/ 59 h 77" name="T73"/>
                  <a:gd fmla="*/ 13 w 69" name="T74"/>
                  <a:gd fmla="*/ 56 h 77" name="T75"/>
                  <a:gd fmla="*/ 24 w 69" name="T76"/>
                  <a:gd fmla="*/ 53 h 77" name="T77"/>
                  <a:gd fmla="*/ 25 w 69" name="T78"/>
                  <a:gd fmla="*/ 56 h 77" name="T79"/>
                  <a:gd fmla="*/ 34 w 69" name="T80"/>
                  <a:gd fmla="*/ 59 h 77" name="T81"/>
                  <a:gd fmla="*/ 34 w 69" name="T82"/>
                  <a:gd fmla="*/ 59 h 77" name="T83"/>
                  <a:gd fmla="*/ 33 w 69" name="T84"/>
                  <a:gd fmla="*/ 56 h 77" name="T85"/>
                  <a:gd fmla="*/ 44 w 69" name="T86"/>
                  <a:gd fmla="*/ 53 h 77" name="T87"/>
                  <a:gd fmla="*/ 45 w 69" name="T88"/>
                  <a:gd fmla="*/ 56 h 77" name="T89"/>
                  <a:gd fmla="*/ 54 w 69" name="T90"/>
                  <a:gd fmla="*/ 59 h 77" name="T91"/>
                  <a:gd fmla="*/ 54 w 69" name="T92"/>
                  <a:gd fmla="*/ 59 h 77" name="T93"/>
                  <a:gd fmla="*/ 53 w 69" name="T94"/>
                  <a:gd fmla="*/ 56 h 77" name="T95"/>
                  <a:gd fmla="*/ 14 w 69" name="T96"/>
                  <a:gd fmla="*/ 63 h 77" name="T97"/>
                  <a:gd fmla="*/ 15 w 69" name="T98"/>
                  <a:gd fmla="*/ 65 h 77" name="T99"/>
                  <a:gd fmla="*/ 24 w 69" name="T100"/>
                  <a:gd fmla="*/ 68 h 77" name="T101"/>
                  <a:gd fmla="*/ 24 w 69" name="T102"/>
                  <a:gd fmla="*/ 68 h 77" name="T103"/>
                  <a:gd fmla="*/ 23 w 69" name="T104"/>
                  <a:gd fmla="*/ 65 h 7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77" w="69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A4B2A64A-C6DB-4BCE-A0B8-0D3FB9C235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6374" y="3481429"/>
                <a:ext cx="328520" cy="317570"/>
              </a:xfrm>
              <a:custGeom>
                <a:gdLst>
                  <a:gd fmla="*/ 12 w 63" name="T0"/>
                  <a:gd fmla="*/ 10 h 61" name="T1"/>
                  <a:gd fmla="*/ 13 w 63" name="T2"/>
                  <a:gd fmla="*/ 10 h 61" name="T3"/>
                  <a:gd fmla="*/ 13 w 63" name="T4"/>
                  <a:gd fmla="*/ 12 h 61" name="T5"/>
                  <a:gd fmla="*/ 13 w 63" name="T6"/>
                  <a:gd fmla="*/ 29 h 61" name="T7"/>
                  <a:gd fmla="*/ 13 w 63" name="T8"/>
                  <a:gd fmla="*/ 31 h 61" name="T9"/>
                  <a:gd fmla="*/ 13 w 63" name="T10"/>
                  <a:gd fmla="*/ 31 h 61" name="T11"/>
                  <a:gd fmla="*/ 12 w 63" name="T12"/>
                  <a:gd fmla="*/ 31 h 61" name="T13"/>
                  <a:gd fmla="*/ 12 w 63" name="T14"/>
                  <a:gd fmla="*/ 10 h 61" name="T15"/>
                  <a:gd fmla="*/ 61 w 63" name="T16"/>
                  <a:gd fmla="*/ 59 h 61" name="T17"/>
                  <a:gd fmla="*/ 56 w 63" name="T18"/>
                  <a:gd fmla="*/ 61 h 61" name="T19"/>
                  <a:gd fmla="*/ 51 w 63" name="T20"/>
                  <a:gd fmla="*/ 59 h 61" name="T21"/>
                  <a:gd fmla="*/ 38 w 63" name="T22"/>
                  <a:gd fmla="*/ 47 h 61" name="T23"/>
                  <a:gd fmla="*/ 36 w 63" name="T24"/>
                  <a:gd fmla="*/ 42 h 61" name="T25"/>
                  <a:gd fmla="*/ 32 w 63" name="T26"/>
                  <a:gd fmla="*/ 38 h 61" name="T27"/>
                  <a:gd fmla="*/ 22 w 63" name="T28"/>
                  <a:gd fmla="*/ 41 h 61" name="T29"/>
                  <a:gd fmla="*/ 8 w 63" name="T30"/>
                  <a:gd fmla="*/ 35 h 61" name="T31"/>
                  <a:gd fmla="*/ 8 w 63" name="T32"/>
                  <a:gd fmla="*/ 6 h 61" name="T33"/>
                  <a:gd fmla="*/ 22 w 63" name="T34"/>
                  <a:gd fmla="*/ 0 h 61" name="T35"/>
                  <a:gd fmla="*/ 36 w 63" name="T36"/>
                  <a:gd fmla="*/ 6 h 61" name="T37"/>
                  <a:gd fmla="*/ 39 w 63" name="T38"/>
                  <a:gd fmla="*/ 31 h 61" name="T39"/>
                  <a:gd fmla="*/ 43 w 63" name="T40"/>
                  <a:gd fmla="*/ 35 h 61" name="T41"/>
                  <a:gd fmla="*/ 48 w 63" name="T42"/>
                  <a:gd fmla="*/ 37 h 61" name="T43"/>
                  <a:gd fmla="*/ 60 w 63" name="T44"/>
                  <a:gd fmla="*/ 49 h 61" name="T45"/>
                  <a:gd fmla="*/ 61 w 63" name="T46"/>
                  <a:gd fmla="*/ 59 h 61" name="T47"/>
                  <a:gd fmla="*/ 10 w 63" name="T48"/>
                  <a:gd fmla="*/ 8 h 61" name="T49"/>
                  <a:gd fmla="*/ 5 w 63" name="T50"/>
                  <a:gd fmla="*/ 21 h 61" name="T51"/>
                  <a:gd fmla="*/ 10 w 63" name="T52"/>
                  <a:gd fmla="*/ 33 h 61" name="T53"/>
                  <a:gd fmla="*/ 22 w 63" name="T54"/>
                  <a:gd fmla="*/ 38 h 61" name="T55"/>
                  <a:gd fmla="*/ 34 w 63" name="T56"/>
                  <a:gd fmla="*/ 33 h 61" name="T57"/>
                  <a:gd fmla="*/ 39 w 63" name="T58"/>
                  <a:gd fmla="*/ 21 h 61" name="T59"/>
                  <a:gd fmla="*/ 34 w 63" name="T60"/>
                  <a:gd fmla="*/ 8 h 61" name="T61"/>
                  <a:gd fmla="*/ 22 w 63" name="T62"/>
                  <a:gd fmla="*/ 3 h 61" name="T63"/>
                  <a:gd fmla="*/ 10 w 63" name="T64"/>
                  <a:gd fmla="*/ 8 h 61" name="T65"/>
                  <a:gd fmla="*/ 36 w 63" name="T66"/>
                  <a:gd fmla="*/ 34 h 61" name="T67"/>
                  <a:gd fmla="*/ 34 w 63" name="T68"/>
                  <a:gd fmla="*/ 35 h 61" name="T69"/>
                  <a:gd fmla="*/ 38 w 63" name="T70"/>
                  <a:gd fmla="*/ 39 h 61" name="T71"/>
                  <a:gd fmla="*/ 39 w 63" name="T72"/>
                  <a:gd fmla="*/ 37 h 61" name="T73"/>
                  <a:gd fmla="*/ 40 w 63" name="T74"/>
                  <a:gd fmla="*/ 36 h 61" name="T75"/>
                  <a:gd fmla="*/ 37 w 63" name="T76"/>
                  <a:gd fmla="*/ 33 h 61" name="T77"/>
                  <a:gd fmla="*/ 36 w 63" name="T78"/>
                  <a:gd fmla="*/ 34 h 61" name="T79"/>
                  <a:gd fmla="*/ 41 w 63" name="T80"/>
                  <a:gd fmla="*/ 44 h 61" name="T81"/>
                  <a:gd fmla="*/ 53 w 63" name="T82"/>
                  <a:gd fmla="*/ 57 h 61" name="T83"/>
                  <a:gd fmla="*/ 58 w 63" name="T84"/>
                  <a:gd fmla="*/ 57 h 61" name="T85"/>
                  <a:gd fmla="*/ 60 w 63" name="T86"/>
                  <a:gd fmla="*/ 54 h 61" name="T87"/>
                  <a:gd fmla="*/ 58 w 63" name="T88"/>
                  <a:gd fmla="*/ 51 h 61" name="T89"/>
                  <a:gd fmla="*/ 46 w 63" name="T90"/>
                  <a:gd fmla="*/ 39 h 61" name="T91"/>
                  <a:gd fmla="*/ 43 w 63" name="T92"/>
                  <a:gd fmla="*/ 38 h 61" name="T93"/>
                  <a:gd fmla="*/ 42 w 63" name="T94"/>
                  <a:gd fmla="*/ 38 h 61" name="T95"/>
                  <a:gd fmla="*/ 41 w 63" name="T96"/>
                  <a:gd fmla="*/ 38 h 61" name="T97"/>
                  <a:gd fmla="*/ 40 w 63" name="T98"/>
                  <a:gd fmla="*/ 39 h 61" name="T99"/>
                  <a:gd fmla="*/ 40 w 63" name="T100"/>
                  <a:gd fmla="*/ 40 h 61" name="T101"/>
                  <a:gd fmla="*/ 39 w 63" name="T102"/>
                  <a:gd fmla="*/ 40 h 61" name="T103"/>
                  <a:gd fmla="*/ 41 w 63" name="T104"/>
                  <a:gd fmla="*/ 44 h 61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1" w="62">
                    <a:moveTo>
                      <a:pt x="12" y="10"/>
                    </a:moveTo>
                    <a:cubicBezTo>
                      <a:pt x="12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3" y="12"/>
                    </a:cubicBezTo>
                    <a:cubicBezTo>
                      <a:pt x="8" y="17"/>
                      <a:pt x="8" y="24"/>
                      <a:pt x="13" y="29"/>
                    </a:cubicBezTo>
                    <a:cubicBezTo>
                      <a:pt x="14" y="30"/>
                      <a:pt x="14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6" y="25"/>
                      <a:pt x="6" y="16"/>
                      <a:pt x="12" y="10"/>
                    </a:cubicBezTo>
                    <a:close/>
                    <a:moveTo>
                      <a:pt x="61" y="59"/>
                    </a:moveTo>
                    <a:cubicBezTo>
                      <a:pt x="59" y="60"/>
                      <a:pt x="58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5"/>
                      <a:pt x="36" y="43"/>
                      <a:pt x="36" y="4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29" y="40"/>
                      <a:pt x="26" y="41"/>
                      <a:pt x="22" y="41"/>
                    </a:cubicBezTo>
                    <a:cubicBezTo>
                      <a:pt x="17" y="41"/>
                      <a:pt x="12" y="38"/>
                      <a:pt x="8" y="35"/>
                    </a:cubicBezTo>
                    <a:cubicBezTo>
                      <a:pt x="0" y="27"/>
                      <a:pt x="0" y="14"/>
                      <a:pt x="8" y="6"/>
                    </a:cubicBezTo>
                    <a:cubicBezTo>
                      <a:pt x="12" y="3"/>
                      <a:pt x="17" y="0"/>
                      <a:pt x="22" y="0"/>
                    </a:cubicBezTo>
                    <a:cubicBezTo>
                      <a:pt x="28" y="0"/>
                      <a:pt x="33" y="3"/>
                      <a:pt x="36" y="6"/>
                    </a:cubicBezTo>
                    <a:cubicBezTo>
                      <a:pt x="43" y="13"/>
                      <a:pt x="44" y="23"/>
                      <a:pt x="39" y="31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5" y="35"/>
                      <a:pt x="47" y="35"/>
                      <a:pt x="48" y="3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63" y="52"/>
                      <a:pt x="63" y="56"/>
                      <a:pt x="61" y="59"/>
                    </a:cubicBezTo>
                    <a:close/>
                    <a:moveTo>
                      <a:pt x="10" y="8"/>
                    </a:moveTo>
                    <a:cubicBezTo>
                      <a:pt x="7" y="12"/>
                      <a:pt x="5" y="16"/>
                      <a:pt x="5" y="21"/>
                    </a:cubicBezTo>
                    <a:cubicBezTo>
                      <a:pt x="5" y="25"/>
                      <a:pt x="7" y="29"/>
                      <a:pt x="10" y="33"/>
                    </a:cubicBezTo>
                    <a:cubicBezTo>
                      <a:pt x="13" y="36"/>
                      <a:pt x="18" y="38"/>
                      <a:pt x="22" y="38"/>
                    </a:cubicBezTo>
                    <a:cubicBezTo>
                      <a:pt x="27" y="38"/>
                      <a:pt x="31" y="36"/>
                      <a:pt x="34" y="33"/>
                    </a:cubicBezTo>
                    <a:cubicBezTo>
                      <a:pt x="37" y="29"/>
                      <a:pt x="39" y="25"/>
                      <a:pt x="39" y="21"/>
                    </a:cubicBezTo>
                    <a:cubicBezTo>
                      <a:pt x="39" y="16"/>
                      <a:pt x="37" y="12"/>
                      <a:pt x="34" y="8"/>
                    </a:cubicBezTo>
                    <a:cubicBezTo>
                      <a:pt x="31" y="5"/>
                      <a:pt x="27" y="3"/>
                      <a:pt x="22" y="3"/>
                    </a:cubicBezTo>
                    <a:cubicBezTo>
                      <a:pt x="18" y="3"/>
                      <a:pt x="13" y="5"/>
                      <a:pt x="10" y="8"/>
                    </a:cubicBezTo>
                    <a:close/>
                    <a:moveTo>
                      <a:pt x="36" y="34"/>
                    </a:moveTo>
                    <a:cubicBezTo>
                      <a:pt x="35" y="34"/>
                      <a:pt x="35" y="35"/>
                      <a:pt x="34" y="3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8" y="38"/>
                      <a:pt x="39" y="37"/>
                    </a:cubicBezTo>
                    <a:cubicBezTo>
                      <a:pt x="39" y="37"/>
                      <a:pt x="40" y="36"/>
                      <a:pt x="40" y="36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6" y="33"/>
                      <a:pt x="36" y="34"/>
                      <a:pt x="36" y="34"/>
                    </a:cubicBezTo>
                    <a:close/>
                    <a:moveTo>
                      <a:pt x="41" y="44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8"/>
                      <a:pt x="57" y="58"/>
                      <a:pt x="58" y="57"/>
                    </a:cubicBezTo>
                    <a:cubicBezTo>
                      <a:pt x="59" y="56"/>
                      <a:pt x="60" y="55"/>
                      <a:pt x="60" y="54"/>
                    </a:cubicBezTo>
                    <a:cubicBezTo>
                      <a:pt x="60" y="53"/>
                      <a:pt x="59" y="52"/>
                      <a:pt x="58" y="51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5" y="38"/>
                      <a:pt x="44" y="38"/>
                      <a:pt x="43" y="38"/>
                    </a:cubicBez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2"/>
                      <a:pt x="39" y="43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DEF90AB4-6A67-42DA-893E-5C1F1AFD0F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0782" y="4215532"/>
                <a:ext cx="353973" cy="299836"/>
              </a:xfrm>
              <a:custGeom>
                <a:gdLst>
                  <a:gd fmla="*/ 70 w 72" name="T0"/>
                  <a:gd fmla="*/ 16 h 61" name="T1"/>
                  <a:gd fmla="*/ 56 w 72" name="T2"/>
                  <a:gd fmla="*/ 18 h 61" name="T3"/>
                  <a:gd fmla="*/ 43 w 72" name="T4"/>
                  <a:gd fmla="*/ 46 h 61" name="T5"/>
                  <a:gd fmla="*/ 12 w 72" name="T6"/>
                  <a:gd fmla="*/ 46 h 61" name="T7"/>
                  <a:gd fmla="*/ 13 w 72" name="T8"/>
                  <a:gd fmla="*/ 49 h 61" name="T9"/>
                  <a:gd fmla="*/ 48 w 72" name="T10"/>
                  <a:gd fmla="*/ 51 h 61" name="T11"/>
                  <a:gd fmla="*/ 13 w 72" name="T12"/>
                  <a:gd fmla="*/ 52 h 61" name="T13"/>
                  <a:gd fmla="*/ 9 w 72" name="T14"/>
                  <a:gd fmla="*/ 45 h 61" name="T15"/>
                  <a:gd fmla="*/ 7 w 72" name="T16"/>
                  <a:gd fmla="*/ 42 h 61" name="T17"/>
                  <a:gd fmla="*/ 1 w 72" name="T18"/>
                  <a:gd fmla="*/ 23 h 61" name="T19"/>
                  <a:gd fmla="*/ 10 w 72" name="T20"/>
                  <a:gd fmla="*/ 41 h 61" name="T21"/>
                  <a:gd fmla="*/ 43 w 72" name="T22"/>
                  <a:gd fmla="*/ 43 h 61" name="T23"/>
                  <a:gd fmla="*/ 54 w 72" name="T24"/>
                  <a:gd fmla="*/ 17 h 61" name="T25"/>
                  <a:gd fmla="*/ 70 w 72" name="T26"/>
                  <a:gd fmla="*/ 13 h 61" name="T27"/>
                  <a:gd fmla="*/ 18 w 72" name="T28"/>
                  <a:gd fmla="*/ 57 h 61" name="T29"/>
                  <a:gd fmla="*/ 11 w 72" name="T30"/>
                  <a:gd fmla="*/ 57 h 61" name="T31"/>
                  <a:gd fmla="*/ 18 w 72" name="T32"/>
                  <a:gd fmla="*/ 57 h 61" name="T33"/>
                  <a:gd fmla="*/ 14 w 72" name="T34"/>
                  <a:gd fmla="*/ 55 h 61" name="T35"/>
                  <a:gd fmla="*/ 14 w 72" name="T36"/>
                  <a:gd fmla="*/ 59 h 61" name="T37"/>
                  <a:gd fmla="*/ 45 w 72" name="T38"/>
                  <a:gd fmla="*/ 57 h 61" name="T39"/>
                  <a:gd fmla="*/ 38 w 72" name="T40"/>
                  <a:gd fmla="*/ 57 h 61" name="T41"/>
                  <a:gd fmla="*/ 45 w 72" name="T42"/>
                  <a:gd fmla="*/ 57 h 61" name="T43"/>
                  <a:gd fmla="*/ 41 w 72" name="T44"/>
                  <a:gd fmla="*/ 55 h 61" name="T45"/>
                  <a:gd fmla="*/ 41 w 72" name="T46"/>
                  <a:gd fmla="*/ 59 h 61" name="T47"/>
                  <a:gd fmla="*/ 12 w 72" name="T48"/>
                  <a:gd fmla="*/ 37 h 61" name="T49"/>
                  <a:gd fmla="*/ 45 w 72" name="T50"/>
                  <a:gd fmla="*/ 36 h 61" name="T51"/>
                  <a:gd fmla="*/ 12 w 72" name="T52"/>
                  <a:gd fmla="*/ 35 h 61" name="T53"/>
                  <a:gd fmla="*/ 12 w 72" name="T54"/>
                  <a:gd fmla="*/ 37 h 61" name="T55"/>
                  <a:gd fmla="*/ 12 w 72" name="T56"/>
                  <a:gd fmla="*/ 40 h 61" name="T57"/>
                  <a:gd fmla="*/ 43 w 72" name="T58"/>
                  <a:gd fmla="*/ 41 h 61" name="T59"/>
                  <a:gd fmla="*/ 43 w 72" name="T60"/>
                  <a:gd fmla="*/ 39 h 61" name="T61"/>
                  <a:gd fmla="*/ 37 w 72" name="T62"/>
                  <a:gd fmla="*/ 31 h 61" name="T63"/>
                  <a:gd fmla="*/ 44 w 72" name="T64"/>
                  <a:gd fmla="*/ 30 h 61" name="T65"/>
                  <a:gd fmla="*/ 43 w 72" name="T66"/>
                  <a:gd fmla="*/ 0 h 61" name="T67"/>
                  <a:gd fmla="*/ 36 w 72" name="T68"/>
                  <a:gd fmla="*/ 0 h 61" name="T69"/>
                  <a:gd fmla="*/ 37 w 72" name="T70"/>
                  <a:gd fmla="*/ 31 h 61" name="T71"/>
                  <a:gd fmla="*/ 31 w 72" name="T72"/>
                  <a:gd fmla="*/ 31 h 61" name="T73"/>
                  <a:gd fmla="*/ 32 w 72" name="T74"/>
                  <a:gd fmla="*/ 8 h 61" name="T75"/>
                  <a:gd fmla="*/ 25 w 72" name="T76"/>
                  <a:gd fmla="*/ 8 h 61" name="T77"/>
                  <a:gd fmla="*/ 24 w 72" name="T78"/>
                  <a:gd fmla="*/ 30 h 61" name="T79"/>
                  <a:gd fmla="*/ 13 w 72" name="T80"/>
                  <a:gd fmla="*/ 31 h 61" name="T81"/>
                  <a:gd fmla="*/ 20 w 72" name="T82"/>
                  <a:gd fmla="*/ 30 h 61" name="T83"/>
                  <a:gd fmla="*/ 20 w 72" name="T84"/>
                  <a:gd fmla="*/ 16 h 61" name="T85"/>
                  <a:gd fmla="*/ 13 w 72" name="T86"/>
                  <a:gd fmla="*/ 16 h 61" name="T87"/>
                  <a:gd fmla="*/ 13 w 72" name="T88"/>
                  <a:gd fmla="*/ 31 h 6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1" w="72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2" name="Freeform 52">
                <a:extLst>
                  <a:ext uri="{FF2B5EF4-FFF2-40B4-BE49-F238E27FC236}">
                    <a16:creationId xmlns:a16="http://schemas.microsoft.com/office/drawing/2014/main" id="{30CF97A6-2A45-4A7B-B930-50F313400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14484" y="4462722"/>
                <a:ext cx="427572" cy="402274"/>
              </a:xfrm>
              <a:custGeom>
                <a:gdLst>
                  <a:gd fmla="*/ 23 w 68" name="T0"/>
                  <a:gd fmla="*/ 5 h 67" name="T1"/>
                  <a:gd fmla="*/ 7 w 68" name="T2"/>
                  <a:gd fmla="*/ 11 h 67" name="T3"/>
                  <a:gd fmla="*/ 7 w 68" name="T4"/>
                  <a:gd fmla="*/ 67 h 67" name="T5"/>
                  <a:gd fmla="*/ 38 w 68" name="T6"/>
                  <a:gd fmla="*/ 62 h 67" name="T7"/>
                  <a:gd fmla="*/ 49 w 68" name="T8"/>
                  <a:gd fmla="*/ 56 h 67" name="T9"/>
                  <a:gd fmla="*/ 64 w 68" name="T10"/>
                  <a:gd fmla="*/ 47 h 67" name="T11"/>
                  <a:gd fmla="*/ 60 w 68" name="T12"/>
                  <a:gd fmla="*/ 0 h 67" name="T13"/>
                  <a:gd fmla="*/ 52 w 68" name="T14"/>
                  <a:gd fmla="*/ 51 h 67" name="T15"/>
                  <a:gd fmla="*/ 59 w 68" name="T16"/>
                  <a:gd fmla="*/ 44 h 67" name="T17"/>
                  <a:gd fmla="*/ 56 w 68" name="T18"/>
                  <a:gd fmla="*/ 41 h 67" name="T19"/>
                  <a:gd fmla="*/ 56 w 68" name="T20"/>
                  <a:gd fmla="*/ 51 h 67" name="T21"/>
                  <a:gd fmla="*/ 50 w 68" name="T22"/>
                  <a:gd fmla="*/ 43 h 67" name="T23"/>
                  <a:gd fmla="*/ 33 w 68" name="T24"/>
                  <a:gd fmla="*/ 45 h 67" name="T25"/>
                  <a:gd fmla="*/ 48 w 68" name="T26"/>
                  <a:gd fmla="*/ 53 h 67" name="T27"/>
                  <a:gd fmla="*/ 26 w 68" name="T28"/>
                  <a:gd fmla="*/ 7 h 67" name="T29"/>
                  <a:gd fmla="*/ 65 w 68" name="T30"/>
                  <a:gd fmla="*/ 7 h 67" name="T31"/>
                  <a:gd fmla="*/ 56 w 68" name="T32"/>
                  <a:gd fmla="*/ 39 h 67" name="T33"/>
                  <a:gd fmla="*/ 9 w 68" name="T34"/>
                  <a:gd fmla="*/ 23 h 67" name="T35"/>
                  <a:gd fmla="*/ 12 w 68" name="T36"/>
                  <a:gd fmla="*/ 30 h 67" name="T37"/>
                  <a:gd fmla="*/ 10 w 68" name="T38"/>
                  <a:gd fmla="*/ 32 h 67" name="T39"/>
                  <a:gd fmla="*/ 10 w 68" name="T40"/>
                  <a:gd fmla="*/ 38 h 67" name="T41"/>
                  <a:gd fmla="*/ 12 w 68" name="T42"/>
                  <a:gd fmla="*/ 40 h 67" name="T43"/>
                  <a:gd fmla="*/ 9 w 68" name="T44"/>
                  <a:gd fmla="*/ 47 h 67" name="T45"/>
                  <a:gd fmla="*/ 12 w 68" name="T46"/>
                  <a:gd fmla="*/ 54 h 67" name="T47"/>
                  <a:gd fmla="*/ 9 w 68" name="T48"/>
                  <a:gd fmla="*/ 55 h 67" name="T49"/>
                  <a:gd fmla="*/ 19 w 68" name="T50"/>
                  <a:gd fmla="*/ 61 h 67" name="T51"/>
                  <a:gd fmla="*/ 25 w 68" name="T52"/>
                  <a:gd fmla="*/ 64 h 67" name="T53"/>
                  <a:gd fmla="*/ 3 w 68" name="T54"/>
                  <a:gd fmla="*/ 19 h 67" name="T55"/>
                  <a:gd fmla="*/ 12 w 68" name="T56"/>
                  <a:gd fmla="*/ 22 h 67" name="T57"/>
                  <a:gd fmla="*/ 34 w 68" name="T58"/>
                  <a:gd fmla="*/ 61 h 67" name="T59"/>
                  <a:gd fmla="*/ 19 w 68" name="T60"/>
                  <a:gd fmla="*/ 59 h 67" name="T61"/>
                  <a:gd fmla="*/ 19 w 68" name="T62"/>
                  <a:gd fmla="*/ 8 h 67" name="T63"/>
                  <a:gd fmla="*/ 21 w 68" name="T64"/>
                  <a:gd fmla="*/ 17 h 67" name="T65"/>
                  <a:gd fmla="*/ 24 w 68" name="T66"/>
                  <a:gd fmla="*/ 19 h 67" name="T67"/>
                  <a:gd fmla="*/ 20 w 68" name="T68"/>
                  <a:gd fmla="*/ 26 h 67" name="T69"/>
                  <a:gd fmla="*/ 24 w 68" name="T70"/>
                  <a:gd fmla="*/ 33 h 67" name="T71"/>
                  <a:gd fmla="*/ 21 w 68" name="T72"/>
                  <a:gd fmla="*/ 35 h 67" name="T73"/>
                  <a:gd fmla="*/ 21 w 68" name="T74"/>
                  <a:gd fmla="*/ 41 h 67" name="T75"/>
                  <a:gd fmla="*/ 24 w 68" name="T76"/>
                  <a:gd fmla="*/ 43 h 67" name="T77"/>
                  <a:gd fmla="*/ 21 w 68" name="T78"/>
                  <a:gd fmla="*/ 49 h 67" name="T79"/>
                  <a:gd fmla="*/ 24 w 68" name="T80"/>
                  <a:gd fmla="*/ 51 h 67" name="T81"/>
                  <a:gd fmla="*/ 38 w 68" name="T82"/>
                  <a:gd fmla="*/ 57 h 67" name="T83"/>
                  <a:gd fmla="*/ 40 w 68" name="T84"/>
                  <a:gd fmla="*/ 58 h 67" name="T85"/>
                  <a:gd fmla="*/ 40 w 68" name="T86"/>
                  <a:gd fmla="*/ 55 h 67" name="T87"/>
                  <a:gd fmla="*/ 40 w 68" name="T88"/>
                  <a:gd fmla="*/ 58 h 67" name="T89"/>
                  <a:gd fmla="*/ 33 w 68" name="T90"/>
                  <a:gd fmla="*/ 13 h 67" name="T91"/>
                  <a:gd fmla="*/ 58 w 68" name="T92"/>
                  <a:gd fmla="*/ 11 h 67" name="T93"/>
                  <a:gd fmla="*/ 58 w 68" name="T94"/>
                  <a:gd fmla="*/ 21 h 67" name="T95"/>
                  <a:gd fmla="*/ 33 w 68" name="T96"/>
                  <a:gd fmla="*/ 19 h 67" name="T97"/>
                  <a:gd fmla="*/ 59 w 68" name="T98"/>
                  <a:gd fmla="*/ 28 h 67" name="T99"/>
                  <a:gd fmla="*/ 32 w 68" name="T100"/>
                  <a:gd fmla="*/ 28 h 67" name="T101"/>
                  <a:gd fmla="*/ 59 w 68" name="T102"/>
                  <a:gd fmla="*/ 28 h 67" name="T103"/>
                  <a:gd fmla="*/ 33 w 68" name="T104"/>
                  <a:gd fmla="*/ 37 h 67" name="T105"/>
                  <a:gd fmla="*/ 58 w 68" name="T106"/>
                  <a:gd fmla="*/ 35 h 6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7" w="68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C2626AE9-63E8-499E-89B5-17EE4E5B2A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6142" y="3331001"/>
                <a:ext cx="421885" cy="352397"/>
              </a:xfrm>
              <a:custGeom>
                <a:gdLst>
                  <a:gd fmla="*/ 71 w 72" name="T0"/>
                  <a:gd fmla="*/ 15 h 60" name="T1"/>
                  <a:gd fmla="*/ 57 w 72" name="T2"/>
                  <a:gd fmla="*/ 17 h 60" name="T3"/>
                  <a:gd fmla="*/ 44 w 72" name="T4"/>
                  <a:gd fmla="*/ 45 h 60" name="T5"/>
                  <a:gd fmla="*/ 12 w 72" name="T6"/>
                  <a:gd fmla="*/ 45 h 60" name="T7"/>
                  <a:gd fmla="*/ 14 w 72" name="T8"/>
                  <a:gd fmla="*/ 48 h 60" name="T9"/>
                  <a:gd fmla="*/ 48 w 72" name="T10"/>
                  <a:gd fmla="*/ 50 h 60" name="T11"/>
                  <a:gd fmla="*/ 14 w 72" name="T12"/>
                  <a:gd fmla="*/ 51 h 60" name="T13"/>
                  <a:gd fmla="*/ 9 w 72" name="T14"/>
                  <a:gd fmla="*/ 44 h 60" name="T15"/>
                  <a:gd fmla="*/ 8 w 72" name="T16"/>
                  <a:gd fmla="*/ 41 h 60" name="T17"/>
                  <a:gd fmla="*/ 1 w 72" name="T18"/>
                  <a:gd fmla="*/ 22 h 60" name="T19"/>
                  <a:gd fmla="*/ 11 w 72" name="T20"/>
                  <a:gd fmla="*/ 40 h 60" name="T21"/>
                  <a:gd fmla="*/ 44 w 72" name="T22"/>
                  <a:gd fmla="*/ 42 h 60" name="T23"/>
                  <a:gd fmla="*/ 54 w 72" name="T24"/>
                  <a:gd fmla="*/ 16 h 60" name="T25"/>
                  <a:gd fmla="*/ 71 w 72" name="T26"/>
                  <a:gd fmla="*/ 12 h 60" name="T27"/>
                  <a:gd fmla="*/ 18 w 72" name="T28"/>
                  <a:gd fmla="*/ 56 h 60" name="T29"/>
                  <a:gd fmla="*/ 11 w 72" name="T30"/>
                  <a:gd fmla="*/ 56 h 60" name="T31"/>
                  <a:gd fmla="*/ 18 w 72" name="T32"/>
                  <a:gd fmla="*/ 56 h 60" name="T33"/>
                  <a:gd fmla="*/ 15 w 72" name="T34"/>
                  <a:gd fmla="*/ 54 h 60" name="T35"/>
                  <a:gd fmla="*/ 15 w 72" name="T36"/>
                  <a:gd fmla="*/ 58 h 60" name="T37"/>
                  <a:gd fmla="*/ 45 w 72" name="T38"/>
                  <a:gd fmla="*/ 56 h 60" name="T39"/>
                  <a:gd fmla="*/ 38 w 72" name="T40"/>
                  <a:gd fmla="*/ 56 h 60" name="T41"/>
                  <a:gd fmla="*/ 45 w 72" name="T42"/>
                  <a:gd fmla="*/ 56 h 60" name="T43"/>
                  <a:gd fmla="*/ 42 w 72" name="T44"/>
                  <a:gd fmla="*/ 54 h 60" name="T45"/>
                  <a:gd fmla="*/ 42 w 72" name="T46"/>
                  <a:gd fmla="*/ 58 h 60" name="T47"/>
                  <a:gd fmla="*/ 46 w 72" name="T48"/>
                  <a:gd fmla="*/ 35 h 60" name="T49"/>
                  <a:gd fmla="*/ 12 w 72" name="T50"/>
                  <a:gd fmla="*/ 34 h 60" name="T51"/>
                  <a:gd fmla="*/ 12 w 72" name="T52"/>
                  <a:gd fmla="*/ 36 h 60" name="T53"/>
                  <a:gd fmla="*/ 46 w 72" name="T54"/>
                  <a:gd fmla="*/ 35 h 60" name="T55"/>
                  <a:gd fmla="*/ 12 w 72" name="T56"/>
                  <a:gd fmla="*/ 39 h 60" name="T57"/>
                  <a:gd fmla="*/ 43 w 72" name="T58"/>
                  <a:gd fmla="*/ 40 h 60" name="T59"/>
                  <a:gd fmla="*/ 43 w 72" name="T60"/>
                  <a:gd fmla="*/ 38 h 60" name="T61"/>
                  <a:gd fmla="*/ 13 w 72" name="T62"/>
                  <a:gd fmla="*/ 28 h 60" name="T63"/>
                  <a:gd fmla="*/ 16 w 72" name="T64"/>
                  <a:gd fmla="*/ 23 h 60" name="T65"/>
                  <a:gd fmla="*/ 28 w 72" name="T66"/>
                  <a:gd fmla="*/ 14 h 60" name="T67"/>
                  <a:gd fmla="*/ 33 w 72" name="T68"/>
                  <a:gd fmla="*/ 17 h 60" name="T69"/>
                  <a:gd fmla="*/ 36 w 72" name="T70"/>
                  <a:gd fmla="*/ 22 h 60" name="T71"/>
                  <a:gd fmla="*/ 39 w 72" name="T72"/>
                  <a:gd fmla="*/ 17 h 60" name="T73"/>
                  <a:gd fmla="*/ 51 w 72" name="T74"/>
                  <a:gd fmla="*/ 7 h 60" name="T75"/>
                  <a:gd fmla="*/ 51 w 72" name="T76"/>
                  <a:gd fmla="*/ 0 h 60" name="T77"/>
                  <a:gd fmla="*/ 49 w 72" name="T78"/>
                  <a:gd fmla="*/ 5 h 60" name="T79"/>
                  <a:gd fmla="*/ 36 w 72" name="T80"/>
                  <a:gd fmla="*/ 15 h 60" name="T81"/>
                  <a:gd fmla="*/ 31 w 72" name="T82"/>
                  <a:gd fmla="*/ 12 h 60" name="T83"/>
                  <a:gd fmla="*/ 28 w 72" name="T84"/>
                  <a:gd fmla="*/ 7 h 60" name="T85"/>
                  <a:gd fmla="*/ 25 w 72" name="T86"/>
                  <a:gd fmla="*/ 11 h 60" name="T87"/>
                  <a:gd fmla="*/ 13 w 72" name="T88"/>
                  <a:gd fmla="*/ 22 h 60" name="T89"/>
                  <a:gd fmla="*/ 13 w 72" name="T90"/>
                  <a:gd fmla="*/ 28 h 6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60" w="72">
                    <a:moveTo>
                      <a:pt x="72" y="13"/>
                    </a:moveTo>
                    <a:cubicBezTo>
                      <a:pt x="72" y="14"/>
                      <a:pt x="71" y="15"/>
                      <a:pt x="7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5"/>
                      <a:pt x="57" y="16"/>
                      <a:pt x="57" y="17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3"/>
                      <a:pt x="46" y="45"/>
                      <a:pt x="4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2" y="45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9"/>
                      <a:pt x="48" y="50"/>
                    </a:cubicBezTo>
                    <a:cubicBezTo>
                      <a:pt x="48" y="50"/>
                      <a:pt x="48" y="51"/>
                      <a:pt x="47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1"/>
                      <a:pt x="9" y="49"/>
                      <a:pt x="9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2"/>
                      <a:pt x="8" y="42"/>
                      <a:pt x="8" y="4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2" y="21"/>
                      <a:pt x="3" y="22"/>
                      <a:pt x="3" y="2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3" y="42"/>
                      <a:pt x="1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6" y="41"/>
                      <a:pt x="47" y="4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2" y="12"/>
                      <a:pt x="72" y="13"/>
                    </a:cubicBezTo>
                    <a:close/>
                    <a:moveTo>
                      <a:pt x="18" y="56"/>
                    </a:moveTo>
                    <a:cubicBezTo>
                      <a:pt x="18" y="58"/>
                      <a:pt x="17" y="60"/>
                      <a:pt x="15" y="60"/>
                    </a:cubicBezTo>
                    <a:cubicBezTo>
                      <a:pt x="13" y="60"/>
                      <a:pt x="11" y="58"/>
                      <a:pt x="11" y="56"/>
                    </a:cubicBezTo>
                    <a:cubicBezTo>
                      <a:pt x="11" y="54"/>
                      <a:pt x="13" y="52"/>
                      <a:pt x="15" y="52"/>
                    </a:cubicBezTo>
                    <a:cubicBezTo>
                      <a:pt x="17" y="52"/>
                      <a:pt x="18" y="54"/>
                      <a:pt x="18" y="56"/>
                    </a:cubicBezTo>
                    <a:close/>
                    <a:moveTo>
                      <a:pt x="16" y="56"/>
                    </a:moveTo>
                    <a:cubicBezTo>
                      <a:pt x="16" y="55"/>
                      <a:pt x="16" y="54"/>
                      <a:pt x="15" y="54"/>
                    </a:cubicBezTo>
                    <a:cubicBezTo>
                      <a:pt x="14" y="54"/>
                      <a:pt x="13" y="55"/>
                      <a:pt x="13" y="56"/>
                    </a:cubicBezTo>
                    <a:cubicBezTo>
                      <a:pt x="13" y="57"/>
                      <a:pt x="14" y="58"/>
                      <a:pt x="15" y="58"/>
                    </a:cubicBezTo>
                    <a:cubicBezTo>
                      <a:pt x="16" y="58"/>
                      <a:pt x="16" y="57"/>
                      <a:pt x="16" y="56"/>
                    </a:cubicBezTo>
                    <a:close/>
                    <a:moveTo>
                      <a:pt x="45" y="56"/>
                    </a:moveTo>
                    <a:cubicBezTo>
                      <a:pt x="45" y="58"/>
                      <a:pt x="44" y="60"/>
                      <a:pt x="42" y="60"/>
                    </a:cubicBezTo>
                    <a:cubicBezTo>
                      <a:pt x="40" y="60"/>
                      <a:pt x="38" y="58"/>
                      <a:pt x="38" y="56"/>
                    </a:cubicBezTo>
                    <a:cubicBezTo>
                      <a:pt x="38" y="54"/>
                      <a:pt x="40" y="52"/>
                      <a:pt x="42" y="52"/>
                    </a:cubicBezTo>
                    <a:cubicBezTo>
                      <a:pt x="44" y="52"/>
                      <a:pt x="45" y="54"/>
                      <a:pt x="45" y="56"/>
                    </a:cubicBezTo>
                    <a:close/>
                    <a:moveTo>
                      <a:pt x="43" y="56"/>
                    </a:moveTo>
                    <a:cubicBezTo>
                      <a:pt x="43" y="55"/>
                      <a:pt x="43" y="54"/>
                      <a:pt x="42" y="54"/>
                    </a:cubicBezTo>
                    <a:cubicBezTo>
                      <a:pt x="41" y="54"/>
                      <a:pt x="40" y="55"/>
                      <a:pt x="40" y="56"/>
                    </a:cubicBezTo>
                    <a:cubicBezTo>
                      <a:pt x="40" y="57"/>
                      <a:pt x="41" y="58"/>
                      <a:pt x="42" y="58"/>
                    </a:cubicBezTo>
                    <a:cubicBezTo>
                      <a:pt x="43" y="58"/>
                      <a:pt x="43" y="57"/>
                      <a:pt x="43" y="56"/>
                    </a:cubicBezTo>
                    <a:close/>
                    <a:moveTo>
                      <a:pt x="46" y="35"/>
                    </a:moveTo>
                    <a:cubicBezTo>
                      <a:pt x="46" y="34"/>
                      <a:pt x="45" y="34"/>
                      <a:pt x="45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6" y="35"/>
                    </a:cubicBezTo>
                    <a:close/>
                    <a:moveTo>
                      <a:pt x="13" y="38"/>
                    </a:moveTo>
                    <a:cubicBezTo>
                      <a:pt x="13" y="38"/>
                      <a:pt x="12" y="39"/>
                      <a:pt x="12" y="39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39"/>
                    </a:cubicBezTo>
                    <a:cubicBezTo>
                      <a:pt x="44" y="39"/>
                      <a:pt x="44" y="38"/>
                      <a:pt x="43" y="38"/>
                    </a:cubicBezTo>
                    <a:lnTo>
                      <a:pt x="13" y="38"/>
                    </a:lnTo>
                    <a:close/>
                    <a:moveTo>
                      <a:pt x="13" y="28"/>
                    </a:moveTo>
                    <a:cubicBezTo>
                      <a:pt x="14" y="28"/>
                      <a:pt x="16" y="27"/>
                      <a:pt x="16" y="25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4"/>
                      <a:pt x="28" y="14"/>
                    </a:cubicBezTo>
                    <a:cubicBezTo>
                      <a:pt x="28" y="14"/>
                      <a:pt x="29" y="13"/>
                      <a:pt x="29" y="1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8"/>
                      <a:pt x="33" y="18"/>
                      <a:pt x="33" y="19"/>
                    </a:cubicBezTo>
                    <a:cubicBezTo>
                      <a:pt x="33" y="20"/>
                      <a:pt x="34" y="22"/>
                      <a:pt x="36" y="22"/>
                    </a:cubicBezTo>
                    <a:cubicBezTo>
                      <a:pt x="38" y="22"/>
                      <a:pt x="39" y="20"/>
                      <a:pt x="39" y="19"/>
                    </a:cubicBezTo>
                    <a:cubicBezTo>
                      <a:pt x="39" y="18"/>
                      <a:pt x="39" y="18"/>
                      <a:pt x="39" y="1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51" y="7"/>
                      <a:pt x="51" y="7"/>
                    </a:cubicBezTo>
                    <a:cubicBezTo>
                      <a:pt x="53" y="7"/>
                      <a:pt x="54" y="5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50" y="0"/>
                      <a:pt x="48" y="2"/>
                      <a:pt x="48" y="4"/>
                    </a:cubicBezTo>
                    <a:cubicBezTo>
                      <a:pt x="48" y="4"/>
                      <a:pt x="48" y="5"/>
                      <a:pt x="49" y="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5"/>
                      <a:pt x="36" y="15"/>
                    </a:cubicBezTo>
                    <a:cubicBezTo>
                      <a:pt x="36" y="15"/>
                      <a:pt x="35" y="16"/>
                      <a:pt x="35" y="1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9"/>
                      <a:pt x="30" y="7"/>
                      <a:pt x="28" y="7"/>
                    </a:cubicBezTo>
                    <a:cubicBezTo>
                      <a:pt x="26" y="7"/>
                      <a:pt x="25" y="9"/>
                      <a:pt x="25" y="1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1" y="22"/>
                      <a:pt x="10" y="23"/>
                      <a:pt x="10" y="25"/>
                    </a:cubicBezTo>
                    <a:cubicBezTo>
                      <a:pt x="10" y="27"/>
                      <a:pt x="11" y="28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4" name="Freeform 24">
                <a:extLst>
                  <a:ext uri="{FF2B5EF4-FFF2-40B4-BE49-F238E27FC236}">
                    <a16:creationId xmlns:a16="http://schemas.microsoft.com/office/drawing/2014/main" id="{2D86568E-DB81-4F24-A782-7D64346934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5996" y="1632312"/>
                <a:ext cx="288083" cy="303868"/>
              </a:xfrm>
              <a:custGeom>
                <a:gdLst>
                  <a:gd fmla="*/ 22 w 62" name="T0"/>
                  <a:gd fmla="*/ 32 h 65" name="T1"/>
                  <a:gd fmla="*/ 22 w 62" name="T2"/>
                  <a:gd fmla="*/ 52 h 65" name="T3"/>
                  <a:gd fmla="*/ 26 w 62" name="T4"/>
                  <a:gd fmla="*/ 43 h 65" name="T5"/>
                  <a:gd fmla="*/ 47 w 62" name="T6"/>
                  <a:gd fmla="*/ 7 h 65" name="T7"/>
                  <a:gd fmla="*/ 47 w 62" name="T8"/>
                  <a:gd fmla="*/ 19 h 65" name="T9"/>
                  <a:gd fmla="*/ 40 w 62" name="T10"/>
                  <a:gd fmla="*/ 37 h 65" name="T11"/>
                  <a:gd fmla="*/ 36 w 62" name="T12"/>
                  <a:gd fmla="*/ 27 h 65" name="T13"/>
                  <a:gd fmla="*/ 32 w 62" name="T14"/>
                  <a:gd fmla="*/ 26 h 65" name="T15"/>
                  <a:gd fmla="*/ 24 w 62" name="T16"/>
                  <a:gd fmla="*/ 22 h 65" name="T17"/>
                  <a:gd fmla="*/ 18 w 62" name="T18"/>
                  <a:gd fmla="*/ 21 h 65" name="T19"/>
                  <a:gd fmla="*/ 11 w 62" name="T20"/>
                  <a:gd fmla="*/ 28 h 65" name="T21"/>
                  <a:gd fmla="*/ 6 w 62" name="T22"/>
                  <a:gd fmla="*/ 28 h 65" name="T23"/>
                  <a:gd fmla="*/ 3 w 62" name="T24"/>
                  <a:gd fmla="*/ 38 h 65" name="T25"/>
                  <a:gd fmla="*/ 0 w 62" name="T26"/>
                  <a:gd fmla="*/ 43 h 65" name="T27"/>
                  <a:gd fmla="*/ 3 w 62" name="T28"/>
                  <a:gd fmla="*/ 47 h 65" name="T29"/>
                  <a:gd fmla="*/ 6 w 62" name="T30"/>
                  <a:gd fmla="*/ 58 h 65" name="T31"/>
                  <a:gd fmla="*/ 11 w 62" name="T32"/>
                  <a:gd fmla="*/ 58 h 65" name="T33"/>
                  <a:gd fmla="*/ 18 w 62" name="T34"/>
                  <a:gd fmla="*/ 65 h 65" name="T35"/>
                  <a:gd fmla="*/ 24 w 62" name="T36"/>
                  <a:gd fmla="*/ 64 h 65" name="T37"/>
                  <a:gd fmla="*/ 32 w 62" name="T38"/>
                  <a:gd fmla="*/ 60 h 65" name="T39"/>
                  <a:gd fmla="*/ 36 w 62" name="T40"/>
                  <a:gd fmla="*/ 59 h 65" name="T41"/>
                  <a:gd fmla="*/ 40 w 62" name="T42"/>
                  <a:gd fmla="*/ 49 h 65" name="T43"/>
                  <a:gd fmla="*/ 44 w 62" name="T44"/>
                  <a:gd fmla="*/ 46 h 65" name="T45"/>
                  <a:gd fmla="*/ 38 w 62" name="T46"/>
                  <a:gd fmla="*/ 53 h 65" name="T47"/>
                  <a:gd fmla="*/ 22 w 62" name="T48"/>
                  <a:gd fmla="*/ 58 h 65" name="T49"/>
                  <a:gd fmla="*/ 6 w 62" name="T50"/>
                  <a:gd fmla="*/ 53 h 65" name="T51"/>
                  <a:gd fmla="*/ 7 w 62" name="T52"/>
                  <a:gd fmla="*/ 38 h 65" name="T53"/>
                  <a:gd fmla="*/ 18 w 62" name="T54"/>
                  <a:gd fmla="*/ 24 h 65" name="T55"/>
                  <a:gd fmla="*/ 36 w 62" name="T56"/>
                  <a:gd fmla="*/ 30 h 65" name="T57"/>
                  <a:gd fmla="*/ 41 w 62" name="T58"/>
                  <a:gd fmla="*/ 44 h 65" name="T59"/>
                  <a:gd fmla="*/ 59 w 62" name="T60"/>
                  <a:gd fmla="*/ 11 h 65" name="T61"/>
                  <a:gd fmla="*/ 60 w 62" name="T62"/>
                  <a:gd fmla="*/ 7 h 65" name="T63"/>
                  <a:gd fmla="*/ 54 w 62" name="T64"/>
                  <a:gd fmla="*/ 4 h 65" name="T65"/>
                  <a:gd fmla="*/ 49 w 62" name="T66"/>
                  <a:gd fmla="*/ 0 h 65" name="T67"/>
                  <a:gd fmla="*/ 46 w 62" name="T68"/>
                  <a:gd fmla="*/ 0 h 65" name="T69"/>
                  <a:gd fmla="*/ 40 w 62" name="T70"/>
                  <a:gd fmla="*/ 4 h 65" name="T71"/>
                  <a:gd fmla="*/ 38 w 62" name="T72"/>
                  <a:gd fmla="*/ 4 h 65" name="T73"/>
                  <a:gd fmla="*/ 35 w 62" name="T74"/>
                  <a:gd fmla="*/ 11 h 65" name="T75"/>
                  <a:gd fmla="*/ 33 w 62" name="T76"/>
                  <a:gd fmla="*/ 14 h 65" name="T77"/>
                  <a:gd fmla="*/ 35 w 62" name="T78"/>
                  <a:gd fmla="*/ 18 h 65" name="T79"/>
                  <a:gd fmla="*/ 37 w 62" name="T80"/>
                  <a:gd fmla="*/ 24 h 65" name="T81"/>
                  <a:gd fmla="*/ 40 w 62" name="T82"/>
                  <a:gd fmla="*/ 25 h 65" name="T83"/>
                  <a:gd fmla="*/ 46 w 62" name="T84"/>
                  <a:gd fmla="*/ 28 h 65" name="T85"/>
                  <a:gd fmla="*/ 49 w 62" name="T86"/>
                  <a:gd fmla="*/ 29 h 65" name="T87"/>
                  <a:gd fmla="*/ 54 w 62" name="T88"/>
                  <a:gd fmla="*/ 24 h 65" name="T89"/>
                  <a:gd fmla="*/ 57 w 62" name="T90"/>
                  <a:gd fmla="*/ 24 h 65" name="T91"/>
                  <a:gd fmla="*/ 59 w 62" name="T92"/>
                  <a:gd fmla="*/ 18 h 65" name="T93"/>
                  <a:gd fmla="*/ 61 w 62" name="T94"/>
                  <a:gd fmla="*/ 12 h 65" name="T95"/>
                  <a:gd fmla="*/ 52 w 62" name="T96"/>
                  <a:gd fmla="*/ 22 h 65" name="T97"/>
                  <a:gd fmla="*/ 43 w 62" name="T98"/>
                  <a:gd fmla="*/ 25 h 65" name="T99"/>
                  <a:gd fmla="*/ 36 w 62" name="T100"/>
                  <a:gd fmla="*/ 15 h 65" name="T101"/>
                  <a:gd fmla="*/ 38 w 62" name="T102"/>
                  <a:gd fmla="*/ 7 h 65" name="T103"/>
                  <a:gd fmla="*/ 50 w 62" name="T104"/>
                  <a:gd fmla="*/ 3 h 65" name="T105"/>
                  <a:gd fmla="*/ 56 w 62" name="T106"/>
                  <a:gd fmla="*/ 11 h 6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5" name="Freeform 54">
                <a:extLst>
                  <a:ext uri="{FF2B5EF4-FFF2-40B4-BE49-F238E27FC236}">
                    <a16:creationId xmlns:a16="http://schemas.microsoft.com/office/drawing/2014/main" id="{2F2357CC-5840-49C3-950B-D6AAC71D5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1165" y="5149532"/>
                <a:ext cx="329105" cy="382276"/>
              </a:xfrm>
              <a:custGeom>
                <a:gdLst>
                  <a:gd fmla="*/ 31 w 62" name="T0"/>
                  <a:gd fmla="*/ 49 h 70" name="T1"/>
                  <a:gd fmla="*/ 45 w 62" name="T2"/>
                  <a:gd fmla="*/ 35 h 70" name="T3"/>
                  <a:gd fmla="*/ 45 w 62" name="T4"/>
                  <a:gd fmla="*/ 8 h 70" name="T5"/>
                  <a:gd fmla="*/ 17 w 62" name="T6"/>
                  <a:gd fmla="*/ 8 h 70" name="T7"/>
                  <a:gd fmla="*/ 17 w 62" name="T8"/>
                  <a:gd fmla="*/ 35 h 70" name="T9"/>
                  <a:gd fmla="*/ 31 w 62" name="T10"/>
                  <a:gd fmla="*/ 49 h 70" name="T11"/>
                  <a:gd fmla="*/ 31 w 62" name="T12"/>
                  <a:gd fmla="*/ 8 h 70" name="T13"/>
                  <a:gd fmla="*/ 44 w 62" name="T14"/>
                  <a:gd fmla="*/ 21 h 70" name="T15"/>
                  <a:gd fmla="*/ 31 w 62" name="T16"/>
                  <a:gd fmla="*/ 34 h 70" name="T17"/>
                  <a:gd fmla="*/ 18 w 62" name="T18"/>
                  <a:gd fmla="*/ 21 h 70" name="T19"/>
                  <a:gd fmla="*/ 31 w 62" name="T20"/>
                  <a:gd fmla="*/ 8 h 70" name="T21"/>
                  <a:gd fmla="*/ 25 w 62" name="T22"/>
                  <a:gd fmla="*/ 50 h 70" name="T23"/>
                  <a:gd fmla="*/ 27 w 62" name="T24"/>
                  <a:gd fmla="*/ 48 h 70" name="T25"/>
                  <a:gd fmla="*/ 30 w 62" name="T26"/>
                  <a:gd fmla="*/ 50 h 70" name="T27"/>
                  <a:gd fmla="*/ 31 w 62" name="T28"/>
                  <a:gd fmla="*/ 51 h 70" name="T29"/>
                  <a:gd fmla="*/ 32 w 62" name="T30"/>
                  <a:gd fmla="*/ 50 h 70" name="T31"/>
                  <a:gd fmla="*/ 34 w 62" name="T32"/>
                  <a:gd fmla="*/ 48 h 70" name="T33"/>
                  <a:gd fmla="*/ 37 w 62" name="T34"/>
                  <a:gd fmla="*/ 50 h 70" name="T35"/>
                  <a:gd fmla="*/ 31 w 62" name="T36"/>
                  <a:gd fmla="*/ 53 h 70" name="T37"/>
                  <a:gd fmla="*/ 25 w 62" name="T38"/>
                  <a:gd fmla="*/ 50 h 70" name="T39"/>
                  <a:gd fmla="*/ 8 w 62" name="T40"/>
                  <a:gd fmla="*/ 53 h 70" name="T41"/>
                  <a:gd fmla="*/ 31 w 62" name="T42"/>
                  <a:gd fmla="*/ 62 h 70" name="T43"/>
                  <a:gd fmla="*/ 54 w 62" name="T44"/>
                  <a:gd fmla="*/ 53 h 70" name="T45"/>
                  <a:gd fmla="*/ 39 w 62" name="T46"/>
                  <a:gd fmla="*/ 44 h 70" name="T47"/>
                  <a:gd fmla="*/ 35 w 62" name="T48"/>
                  <a:gd fmla="*/ 47 h 70" name="T49"/>
                  <a:gd fmla="*/ 44 w 62" name="T50"/>
                  <a:gd fmla="*/ 51 h 70" name="T51"/>
                  <a:gd fmla="*/ 31 w 62" name="T52"/>
                  <a:gd fmla="*/ 54 h 70" name="T53"/>
                  <a:gd fmla="*/ 18 w 62" name="T54"/>
                  <a:gd fmla="*/ 51 h 70" name="T55"/>
                  <a:gd fmla="*/ 26 w 62" name="T56"/>
                  <a:gd fmla="*/ 47 h 70" name="T57"/>
                  <a:gd fmla="*/ 23 w 62" name="T58"/>
                  <a:gd fmla="*/ 44 h 70" name="T59"/>
                  <a:gd fmla="*/ 8 w 62" name="T60"/>
                  <a:gd fmla="*/ 53 h 70" name="T61"/>
                  <a:gd fmla="*/ 16 w 62" name="T62"/>
                  <a:gd fmla="*/ 51 h 70" name="T63"/>
                  <a:gd fmla="*/ 31 w 62" name="T64"/>
                  <a:gd fmla="*/ 56 h 70" name="T65"/>
                  <a:gd fmla="*/ 46 w 62" name="T66"/>
                  <a:gd fmla="*/ 51 h 70" name="T67"/>
                  <a:gd fmla="*/ 42 w 62" name="T68"/>
                  <a:gd fmla="*/ 47 h 70" name="T69"/>
                  <a:gd fmla="*/ 52 w 62" name="T70"/>
                  <a:gd fmla="*/ 53 h 70" name="T71"/>
                  <a:gd fmla="*/ 31 w 62" name="T72"/>
                  <a:gd fmla="*/ 60 h 70" name="T73"/>
                  <a:gd fmla="*/ 10 w 62" name="T74"/>
                  <a:gd fmla="*/ 53 h 70" name="T75"/>
                  <a:gd fmla="*/ 20 w 62" name="T76"/>
                  <a:gd fmla="*/ 47 h 70" name="T77"/>
                  <a:gd fmla="*/ 16 w 62" name="T78"/>
                  <a:gd fmla="*/ 51 h 70" name="T79"/>
                  <a:gd fmla="*/ 62 w 62" name="T80"/>
                  <a:gd fmla="*/ 55 h 70" name="T81"/>
                  <a:gd fmla="*/ 31 w 62" name="T82"/>
                  <a:gd fmla="*/ 70 h 70" name="T83"/>
                  <a:gd fmla="*/ 0 w 62" name="T84"/>
                  <a:gd fmla="*/ 55 h 70" name="T85"/>
                  <a:gd fmla="*/ 20 w 62" name="T86"/>
                  <a:gd fmla="*/ 41 h 70" name="T87"/>
                  <a:gd fmla="*/ 23 w 62" name="T88"/>
                  <a:gd fmla="*/ 44 h 70" name="T89"/>
                  <a:gd fmla="*/ 3 w 62" name="T90"/>
                  <a:gd fmla="*/ 55 h 70" name="T91"/>
                  <a:gd fmla="*/ 31 w 62" name="T92"/>
                  <a:gd fmla="*/ 67 h 70" name="T93"/>
                  <a:gd fmla="*/ 59 w 62" name="T94"/>
                  <a:gd fmla="*/ 55 h 70" name="T95"/>
                  <a:gd fmla="*/ 39 w 62" name="T96"/>
                  <a:gd fmla="*/ 44 h 70" name="T97"/>
                  <a:gd fmla="*/ 42 w 62" name="T98"/>
                  <a:gd fmla="*/ 41 h 70" name="T99"/>
                  <a:gd fmla="*/ 62 w 62" name="T100"/>
                  <a:gd fmla="*/ 55 h 7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70" w="62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6" name="Freeform 55">
                <a:extLst>
                  <a:ext uri="{FF2B5EF4-FFF2-40B4-BE49-F238E27FC236}">
                    <a16:creationId xmlns:a16="http://schemas.microsoft.com/office/drawing/2014/main" id="{18F8723F-85B8-49CB-A323-724230CD1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6238" y="3947425"/>
                <a:ext cx="340055" cy="372752"/>
              </a:xfrm>
              <a:custGeom>
                <a:gdLst>
                  <a:gd fmla="*/ 31 w 63" name="T0"/>
                  <a:gd fmla="*/ 45 h 67" name="T1"/>
                  <a:gd fmla="*/ 42 w 63" name="T2"/>
                  <a:gd fmla="*/ 33 h 67" name="T3"/>
                  <a:gd fmla="*/ 52 w 63" name="T4"/>
                  <a:gd fmla="*/ 33 h 67" name="T5"/>
                  <a:gd fmla="*/ 52 w 63" name="T6"/>
                  <a:gd fmla="*/ 0 h 67" name="T7"/>
                  <a:gd fmla="*/ 11 w 63" name="T8"/>
                  <a:gd fmla="*/ 0 h 67" name="T9"/>
                  <a:gd fmla="*/ 11 w 63" name="T10"/>
                  <a:gd fmla="*/ 33 h 67" name="T11"/>
                  <a:gd fmla="*/ 21 w 63" name="T12"/>
                  <a:gd fmla="*/ 33 h 67" name="T13"/>
                  <a:gd fmla="*/ 31 w 63" name="T14"/>
                  <a:gd fmla="*/ 45 h 67" name="T15"/>
                  <a:gd fmla="*/ 15 w 63" name="T16"/>
                  <a:gd fmla="*/ 29 h 67" name="T17"/>
                  <a:gd fmla="*/ 15 w 63" name="T18"/>
                  <a:gd fmla="*/ 4 h 67" name="T19"/>
                  <a:gd fmla="*/ 48 w 63" name="T20"/>
                  <a:gd fmla="*/ 4 h 67" name="T21"/>
                  <a:gd fmla="*/ 48 w 63" name="T22"/>
                  <a:gd fmla="*/ 29 h 67" name="T23"/>
                  <a:gd fmla="*/ 45 w 63" name="T24"/>
                  <a:gd fmla="*/ 29 h 67" name="T25"/>
                  <a:gd fmla="*/ 17 w 63" name="T26"/>
                  <a:gd fmla="*/ 29 h 67" name="T27"/>
                  <a:gd fmla="*/ 15 w 63" name="T28"/>
                  <a:gd fmla="*/ 29 h 67" name="T29"/>
                  <a:gd fmla="*/ 25 w 63" name="T30"/>
                  <a:gd fmla="*/ 47 h 67" name="T31"/>
                  <a:gd fmla="*/ 29 w 63" name="T32"/>
                  <a:gd fmla="*/ 45 h 67" name="T33"/>
                  <a:gd fmla="*/ 30 w 63" name="T34"/>
                  <a:gd fmla="*/ 46 h 67" name="T35"/>
                  <a:gd fmla="*/ 31 w 63" name="T36"/>
                  <a:gd fmla="*/ 47 h 67" name="T37"/>
                  <a:gd fmla="*/ 33 w 63" name="T38"/>
                  <a:gd fmla="*/ 46 h 67" name="T39"/>
                  <a:gd fmla="*/ 34 w 63" name="T40"/>
                  <a:gd fmla="*/ 45 h 67" name="T41"/>
                  <a:gd fmla="*/ 37 w 63" name="T42"/>
                  <a:gd fmla="*/ 47 h 67" name="T43"/>
                  <a:gd fmla="*/ 31 w 63" name="T44"/>
                  <a:gd fmla="*/ 50 h 67" name="T45"/>
                  <a:gd fmla="*/ 25 w 63" name="T46"/>
                  <a:gd fmla="*/ 47 h 67" name="T47"/>
                  <a:gd fmla="*/ 8 w 63" name="T48"/>
                  <a:gd fmla="*/ 50 h 67" name="T49"/>
                  <a:gd fmla="*/ 31 w 63" name="T50"/>
                  <a:gd fmla="*/ 59 h 67" name="T51"/>
                  <a:gd fmla="*/ 54 w 63" name="T52"/>
                  <a:gd fmla="*/ 50 h 67" name="T53"/>
                  <a:gd fmla="*/ 37 w 63" name="T54"/>
                  <a:gd fmla="*/ 41 h 67" name="T55"/>
                  <a:gd fmla="*/ 34 w 63" name="T56"/>
                  <a:gd fmla="*/ 44 h 67" name="T57"/>
                  <a:gd fmla="*/ 44 w 63" name="T58"/>
                  <a:gd fmla="*/ 48 h 67" name="T59"/>
                  <a:gd fmla="*/ 31 w 63" name="T60"/>
                  <a:gd fmla="*/ 51 h 67" name="T61"/>
                  <a:gd fmla="*/ 18 w 63" name="T62"/>
                  <a:gd fmla="*/ 48 h 67" name="T63"/>
                  <a:gd fmla="*/ 28 w 63" name="T64"/>
                  <a:gd fmla="*/ 44 h 67" name="T65"/>
                  <a:gd fmla="*/ 25 w 63" name="T66"/>
                  <a:gd fmla="*/ 41 h 67" name="T67"/>
                  <a:gd fmla="*/ 8 w 63" name="T68"/>
                  <a:gd fmla="*/ 50 h 67" name="T69"/>
                  <a:gd fmla="*/ 16 w 63" name="T70"/>
                  <a:gd fmla="*/ 48 h 67" name="T71"/>
                  <a:gd fmla="*/ 31 w 63" name="T72"/>
                  <a:gd fmla="*/ 53 h 67" name="T73"/>
                  <a:gd fmla="*/ 46 w 63" name="T74"/>
                  <a:gd fmla="*/ 48 h 67" name="T75"/>
                  <a:gd fmla="*/ 42 w 63" name="T76"/>
                  <a:gd fmla="*/ 44 h 67" name="T77"/>
                  <a:gd fmla="*/ 52 w 63" name="T78"/>
                  <a:gd fmla="*/ 50 h 67" name="T79"/>
                  <a:gd fmla="*/ 31 w 63" name="T80"/>
                  <a:gd fmla="*/ 57 h 67" name="T81"/>
                  <a:gd fmla="*/ 10 w 63" name="T82"/>
                  <a:gd fmla="*/ 50 h 67" name="T83"/>
                  <a:gd fmla="*/ 20 w 63" name="T84"/>
                  <a:gd fmla="*/ 44 h 67" name="T85"/>
                  <a:gd fmla="*/ 16 w 63" name="T86"/>
                  <a:gd fmla="*/ 48 h 67" name="T87"/>
                  <a:gd fmla="*/ 63 w 63" name="T88"/>
                  <a:gd fmla="*/ 52 h 67" name="T89"/>
                  <a:gd fmla="*/ 31 w 63" name="T90"/>
                  <a:gd fmla="*/ 67 h 67" name="T91"/>
                  <a:gd fmla="*/ 0 w 63" name="T92"/>
                  <a:gd fmla="*/ 52 h 67" name="T93"/>
                  <a:gd fmla="*/ 22 w 63" name="T94"/>
                  <a:gd fmla="*/ 38 h 67" name="T95"/>
                  <a:gd fmla="*/ 25 w 63" name="T96"/>
                  <a:gd fmla="*/ 40 h 67" name="T97"/>
                  <a:gd fmla="*/ 3 w 63" name="T98"/>
                  <a:gd fmla="*/ 52 h 67" name="T99"/>
                  <a:gd fmla="*/ 31 w 63" name="T100"/>
                  <a:gd fmla="*/ 64 h 67" name="T101"/>
                  <a:gd fmla="*/ 60 w 63" name="T102"/>
                  <a:gd fmla="*/ 52 h 67" name="T103"/>
                  <a:gd fmla="*/ 38 w 63" name="T104"/>
                  <a:gd fmla="*/ 40 h 67" name="T105"/>
                  <a:gd fmla="*/ 40 w 63" name="T106"/>
                  <a:gd fmla="*/ 38 h 67" name="T107"/>
                  <a:gd fmla="*/ 63 w 63" name="T108"/>
                  <a:gd fmla="*/ 52 h 6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67" w="62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C1F25ABC-23CF-410C-AE4F-1061DB263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2898" y="1953683"/>
                <a:ext cx="268115" cy="293895"/>
              </a:xfrm>
              <a:custGeom>
                <a:gdLst>
                  <a:gd fmla="*/ 31 w 63" name="T0"/>
                  <a:gd fmla="*/ 45 h 67" name="T1"/>
                  <a:gd fmla="*/ 42 w 63" name="T2"/>
                  <a:gd fmla="*/ 33 h 67" name="T3"/>
                  <a:gd fmla="*/ 52 w 63" name="T4"/>
                  <a:gd fmla="*/ 33 h 67" name="T5"/>
                  <a:gd fmla="*/ 52 w 63" name="T6"/>
                  <a:gd fmla="*/ 0 h 67" name="T7"/>
                  <a:gd fmla="*/ 11 w 63" name="T8"/>
                  <a:gd fmla="*/ 0 h 67" name="T9"/>
                  <a:gd fmla="*/ 11 w 63" name="T10"/>
                  <a:gd fmla="*/ 33 h 67" name="T11"/>
                  <a:gd fmla="*/ 21 w 63" name="T12"/>
                  <a:gd fmla="*/ 33 h 67" name="T13"/>
                  <a:gd fmla="*/ 31 w 63" name="T14"/>
                  <a:gd fmla="*/ 45 h 67" name="T15"/>
                  <a:gd fmla="*/ 15 w 63" name="T16"/>
                  <a:gd fmla="*/ 29 h 67" name="T17"/>
                  <a:gd fmla="*/ 15 w 63" name="T18"/>
                  <a:gd fmla="*/ 4 h 67" name="T19"/>
                  <a:gd fmla="*/ 48 w 63" name="T20"/>
                  <a:gd fmla="*/ 4 h 67" name="T21"/>
                  <a:gd fmla="*/ 48 w 63" name="T22"/>
                  <a:gd fmla="*/ 29 h 67" name="T23"/>
                  <a:gd fmla="*/ 45 w 63" name="T24"/>
                  <a:gd fmla="*/ 29 h 67" name="T25"/>
                  <a:gd fmla="*/ 17 w 63" name="T26"/>
                  <a:gd fmla="*/ 29 h 67" name="T27"/>
                  <a:gd fmla="*/ 15 w 63" name="T28"/>
                  <a:gd fmla="*/ 29 h 67" name="T29"/>
                  <a:gd fmla="*/ 25 w 63" name="T30"/>
                  <a:gd fmla="*/ 47 h 67" name="T31"/>
                  <a:gd fmla="*/ 29 w 63" name="T32"/>
                  <a:gd fmla="*/ 45 h 67" name="T33"/>
                  <a:gd fmla="*/ 30 w 63" name="T34"/>
                  <a:gd fmla="*/ 46 h 67" name="T35"/>
                  <a:gd fmla="*/ 31 w 63" name="T36"/>
                  <a:gd fmla="*/ 47 h 67" name="T37"/>
                  <a:gd fmla="*/ 33 w 63" name="T38"/>
                  <a:gd fmla="*/ 46 h 67" name="T39"/>
                  <a:gd fmla="*/ 34 w 63" name="T40"/>
                  <a:gd fmla="*/ 45 h 67" name="T41"/>
                  <a:gd fmla="*/ 37 w 63" name="T42"/>
                  <a:gd fmla="*/ 47 h 67" name="T43"/>
                  <a:gd fmla="*/ 31 w 63" name="T44"/>
                  <a:gd fmla="*/ 50 h 67" name="T45"/>
                  <a:gd fmla="*/ 25 w 63" name="T46"/>
                  <a:gd fmla="*/ 47 h 67" name="T47"/>
                  <a:gd fmla="*/ 8 w 63" name="T48"/>
                  <a:gd fmla="*/ 50 h 67" name="T49"/>
                  <a:gd fmla="*/ 31 w 63" name="T50"/>
                  <a:gd fmla="*/ 59 h 67" name="T51"/>
                  <a:gd fmla="*/ 54 w 63" name="T52"/>
                  <a:gd fmla="*/ 50 h 67" name="T53"/>
                  <a:gd fmla="*/ 37 w 63" name="T54"/>
                  <a:gd fmla="*/ 41 h 67" name="T55"/>
                  <a:gd fmla="*/ 34 w 63" name="T56"/>
                  <a:gd fmla="*/ 44 h 67" name="T57"/>
                  <a:gd fmla="*/ 44 w 63" name="T58"/>
                  <a:gd fmla="*/ 48 h 67" name="T59"/>
                  <a:gd fmla="*/ 31 w 63" name="T60"/>
                  <a:gd fmla="*/ 51 h 67" name="T61"/>
                  <a:gd fmla="*/ 18 w 63" name="T62"/>
                  <a:gd fmla="*/ 48 h 67" name="T63"/>
                  <a:gd fmla="*/ 28 w 63" name="T64"/>
                  <a:gd fmla="*/ 44 h 67" name="T65"/>
                  <a:gd fmla="*/ 25 w 63" name="T66"/>
                  <a:gd fmla="*/ 41 h 67" name="T67"/>
                  <a:gd fmla="*/ 8 w 63" name="T68"/>
                  <a:gd fmla="*/ 50 h 67" name="T69"/>
                  <a:gd fmla="*/ 16 w 63" name="T70"/>
                  <a:gd fmla="*/ 48 h 67" name="T71"/>
                  <a:gd fmla="*/ 31 w 63" name="T72"/>
                  <a:gd fmla="*/ 53 h 67" name="T73"/>
                  <a:gd fmla="*/ 46 w 63" name="T74"/>
                  <a:gd fmla="*/ 48 h 67" name="T75"/>
                  <a:gd fmla="*/ 42 w 63" name="T76"/>
                  <a:gd fmla="*/ 44 h 67" name="T77"/>
                  <a:gd fmla="*/ 52 w 63" name="T78"/>
                  <a:gd fmla="*/ 50 h 67" name="T79"/>
                  <a:gd fmla="*/ 31 w 63" name="T80"/>
                  <a:gd fmla="*/ 57 h 67" name="T81"/>
                  <a:gd fmla="*/ 10 w 63" name="T82"/>
                  <a:gd fmla="*/ 50 h 67" name="T83"/>
                  <a:gd fmla="*/ 20 w 63" name="T84"/>
                  <a:gd fmla="*/ 44 h 67" name="T85"/>
                  <a:gd fmla="*/ 16 w 63" name="T86"/>
                  <a:gd fmla="*/ 48 h 67" name="T87"/>
                  <a:gd fmla="*/ 63 w 63" name="T88"/>
                  <a:gd fmla="*/ 52 h 67" name="T89"/>
                  <a:gd fmla="*/ 31 w 63" name="T90"/>
                  <a:gd fmla="*/ 67 h 67" name="T91"/>
                  <a:gd fmla="*/ 0 w 63" name="T92"/>
                  <a:gd fmla="*/ 52 h 67" name="T93"/>
                  <a:gd fmla="*/ 22 w 63" name="T94"/>
                  <a:gd fmla="*/ 38 h 67" name="T95"/>
                  <a:gd fmla="*/ 25 w 63" name="T96"/>
                  <a:gd fmla="*/ 40 h 67" name="T97"/>
                  <a:gd fmla="*/ 3 w 63" name="T98"/>
                  <a:gd fmla="*/ 52 h 67" name="T99"/>
                  <a:gd fmla="*/ 31 w 63" name="T100"/>
                  <a:gd fmla="*/ 64 h 67" name="T101"/>
                  <a:gd fmla="*/ 60 w 63" name="T102"/>
                  <a:gd fmla="*/ 52 h 67" name="T103"/>
                  <a:gd fmla="*/ 38 w 63" name="T104"/>
                  <a:gd fmla="*/ 40 h 67" name="T105"/>
                  <a:gd fmla="*/ 40 w 63" name="T106"/>
                  <a:gd fmla="*/ 38 h 67" name="T107"/>
                  <a:gd fmla="*/ 63 w 63" name="T108"/>
                  <a:gd fmla="*/ 52 h 6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67" w="62">
                    <a:moveTo>
                      <a:pt x="31" y="45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1" y="33"/>
                      <a:pt x="21" y="33"/>
                      <a:pt x="21" y="33"/>
                    </a:cubicBezTo>
                    <a:lnTo>
                      <a:pt x="31" y="45"/>
                    </a:lnTo>
                    <a:close/>
                    <a:moveTo>
                      <a:pt x="15" y="2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17" y="29"/>
                      <a:pt x="17" y="29"/>
                      <a:pt x="17" y="29"/>
                    </a:cubicBezTo>
                    <a:lnTo>
                      <a:pt x="15" y="29"/>
                    </a:lnTo>
                    <a:close/>
                    <a:moveTo>
                      <a:pt x="25" y="47"/>
                    </a:moveTo>
                    <a:cubicBezTo>
                      <a:pt x="25" y="46"/>
                      <a:pt x="27" y="45"/>
                      <a:pt x="29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1" y="47"/>
                      <a:pt x="31" y="47"/>
                    </a:cubicBezTo>
                    <a:cubicBezTo>
                      <a:pt x="32" y="47"/>
                      <a:pt x="32" y="46"/>
                      <a:pt x="33" y="46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5"/>
                      <a:pt x="37" y="46"/>
                      <a:pt x="37" y="47"/>
                    </a:cubicBezTo>
                    <a:cubicBezTo>
                      <a:pt x="37" y="49"/>
                      <a:pt x="34" y="50"/>
                      <a:pt x="31" y="50"/>
                    </a:cubicBezTo>
                    <a:cubicBezTo>
                      <a:pt x="28" y="50"/>
                      <a:pt x="25" y="49"/>
                      <a:pt x="25" y="47"/>
                    </a:cubicBezTo>
                    <a:close/>
                    <a:moveTo>
                      <a:pt x="8" y="50"/>
                    </a:moveTo>
                    <a:cubicBezTo>
                      <a:pt x="8" y="55"/>
                      <a:pt x="18" y="59"/>
                      <a:pt x="31" y="59"/>
                    </a:cubicBezTo>
                    <a:cubicBezTo>
                      <a:pt x="44" y="59"/>
                      <a:pt x="54" y="55"/>
                      <a:pt x="54" y="50"/>
                    </a:cubicBezTo>
                    <a:cubicBezTo>
                      <a:pt x="54" y="45"/>
                      <a:pt x="47" y="42"/>
                      <a:pt x="37" y="41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1" y="45"/>
                      <a:pt x="44" y="46"/>
                      <a:pt x="44" y="48"/>
                    </a:cubicBezTo>
                    <a:cubicBezTo>
                      <a:pt x="44" y="49"/>
                      <a:pt x="39" y="51"/>
                      <a:pt x="31" y="51"/>
                    </a:cubicBezTo>
                    <a:cubicBezTo>
                      <a:pt x="23" y="51"/>
                      <a:pt x="18" y="49"/>
                      <a:pt x="18" y="48"/>
                    </a:cubicBezTo>
                    <a:cubicBezTo>
                      <a:pt x="18" y="46"/>
                      <a:pt x="22" y="45"/>
                      <a:pt x="28" y="4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15" y="42"/>
                      <a:pt x="8" y="45"/>
                      <a:pt x="8" y="50"/>
                    </a:cubicBezTo>
                    <a:close/>
                    <a:moveTo>
                      <a:pt x="16" y="48"/>
                    </a:moveTo>
                    <a:cubicBezTo>
                      <a:pt x="16" y="51"/>
                      <a:pt x="24" y="53"/>
                      <a:pt x="31" y="53"/>
                    </a:cubicBezTo>
                    <a:cubicBezTo>
                      <a:pt x="39" y="53"/>
                      <a:pt x="46" y="51"/>
                      <a:pt x="46" y="48"/>
                    </a:cubicBezTo>
                    <a:cubicBezTo>
                      <a:pt x="46" y="46"/>
                      <a:pt x="45" y="44"/>
                      <a:pt x="42" y="44"/>
                    </a:cubicBezTo>
                    <a:cubicBezTo>
                      <a:pt x="48" y="45"/>
                      <a:pt x="52" y="47"/>
                      <a:pt x="52" y="50"/>
                    </a:cubicBezTo>
                    <a:cubicBezTo>
                      <a:pt x="52" y="53"/>
                      <a:pt x="44" y="57"/>
                      <a:pt x="31" y="57"/>
                    </a:cubicBezTo>
                    <a:cubicBezTo>
                      <a:pt x="19" y="57"/>
                      <a:pt x="10" y="53"/>
                      <a:pt x="10" y="50"/>
                    </a:cubicBezTo>
                    <a:cubicBezTo>
                      <a:pt x="10" y="47"/>
                      <a:pt x="14" y="45"/>
                      <a:pt x="20" y="44"/>
                    </a:cubicBezTo>
                    <a:cubicBezTo>
                      <a:pt x="18" y="44"/>
                      <a:pt x="16" y="46"/>
                      <a:pt x="16" y="48"/>
                    </a:cubicBezTo>
                    <a:close/>
                    <a:moveTo>
                      <a:pt x="63" y="52"/>
                    </a:moveTo>
                    <a:cubicBezTo>
                      <a:pt x="63" y="61"/>
                      <a:pt x="49" y="67"/>
                      <a:pt x="31" y="67"/>
                    </a:cubicBezTo>
                    <a:cubicBezTo>
                      <a:pt x="14" y="67"/>
                      <a:pt x="0" y="61"/>
                      <a:pt x="0" y="52"/>
                    </a:cubicBezTo>
                    <a:cubicBezTo>
                      <a:pt x="0" y="45"/>
                      <a:pt x="9" y="40"/>
                      <a:pt x="22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1" y="42"/>
                      <a:pt x="3" y="47"/>
                      <a:pt x="3" y="52"/>
                    </a:cubicBezTo>
                    <a:cubicBezTo>
                      <a:pt x="3" y="58"/>
                      <a:pt x="14" y="64"/>
                      <a:pt x="31" y="64"/>
                    </a:cubicBezTo>
                    <a:cubicBezTo>
                      <a:pt x="48" y="64"/>
                      <a:pt x="60" y="58"/>
                      <a:pt x="60" y="52"/>
                    </a:cubicBezTo>
                    <a:cubicBezTo>
                      <a:pt x="60" y="47"/>
                      <a:pt x="51" y="42"/>
                      <a:pt x="38" y="4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53" y="40"/>
                      <a:pt x="63" y="45"/>
                      <a:pt x="6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8" name="Freeform 91">
                <a:extLst>
                  <a:ext uri="{FF2B5EF4-FFF2-40B4-BE49-F238E27FC236}">
                    <a16:creationId xmlns:a16="http://schemas.microsoft.com/office/drawing/2014/main" id="{0A0C6A3F-60CD-4C4D-9F16-156D692C1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6760" y="1839359"/>
                <a:ext cx="255906" cy="255905"/>
              </a:xfrm>
              <a:custGeom>
                <a:gdLst>
                  <a:gd fmla="*/ 45 w 62" name="T0"/>
                  <a:gd fmla="*/ 4 h 62" name="T1"/>
                  <a:gd fmla="*/ 45 w 62" name="T2"/>
                  <a:gd fmla="*/ 9 h 62" name="T3"/>
                  <a:gd fmla="*/ 17 w 62" name="T4"/>
                  <a:gd fmla="*/ 52 h 62" name="T5"/>
                  <a:gd fmla="*/ 16 w 62" name="T6"/>
                  <a:gd fmla="*/ 58 h 62" name="T7"/>
                  <a:gd fmla="*/ 19 w 62" name="T8"/>
                  <a:gd fmla="*/ 52 h 62" name="T9"/>
                  <a:gd fmla="*/ 54 w 62" name="T10"/>
                  <a:gd fmla="*/ 19 h 62" name="T11"/>
                  <a:gd fmla="*/ 56 w 62" name="T12"/>
                  <a:gd fmla="*/ 15 h 62" name="T13"/>
                  <a:gd fmla="*/ 53 w 62" name="T14"/>
                  <a:gd fmla="*/ 19 h 62" name="T15"/>
                  <a:gd fmla="*/ 4 w 62" name="T16"/>
                  <a:gd fmla="*/ 46 h 62" name="T17"/>
                  <a:gd fmla="*/ 9 w 62" name="T18"/>
                  <a:gd fmla="*/ 44 h 62" name="T19"/>
                  <a:gd fmla="*/ 61 w 62" name="T20"/>
                  <a:gd fmla="*/ 30 h 62" name="T21"/>
                  <a:gd fmla="*/ 56 w 62" name="T22"/>
                  <a:gd fmla="*/ 32 h 62" name="T23"/>
                  <a:gd fmla="*/ 61 w 62" name="T24"/>
                  <a:gd fmla="*/ 30 h 62" name="T25"/>
                  <a:gd fmla="*/ 1 w 62" name="T26"/>
                  <a:gd fmla="*/ 30 h 62" name="T27"/>
                  <a:gd fmla="*/ 5 w 62" name="T28"/>
                  <a:gd fmla="*/ 32 h 62" name="T29"/>
                  <a:gd fmla="*/ 52 w 62" name="T30"/>
                  <a:gd fmla="*/ 43 h 62" name="T31"/>
                  <a:gd fmla="*/ 57 w 62" name="T32"/>
                  <a:gd fmla="*/ 47 h 62" name="T33"/>
                  <a:gd fmla="*/ 54 w 62" name="T34"/>
                  <a:gd fmla="*/ 43 h 62" name="T35"/>
                  <a:gd fmla="*/ 10 w 62" name="T36"/>
                  <a:gd fmla="*/ 18 h 62" name="T37"/>
                  <a:gd fmla="*/ 4 w 62" name="T38"/>
                  <a:gd fmla="*/ 15 h 62" name="T39"/>
                  <a:gd fmla="*/ 45 w 62" name="T40"/>
                  <a:gd fmla="*/ 52 h 62" name="T41"/>
                  <a:gd fmla="*/ 45 w 62" name="T42"/>
                  <a:gd fmla="*/ 57 h 62" name="T43"/>
                  <a:gd fmla="*/ 47 w 62" name="T44"/>
                  <a:gd fmla="*/ 56 h 62" name="T45"/>
                  <a:gd fmla="*/ 30 w 62" name="T46"/>
                  <a:gd fmla="*/ 56 h 62" name="T47"/>
                  <a:gd fmla="*/ 32 w 62" name="T48"/>
                  <a:gd fmla="*/ 61 h 62" name="T49"/>
                  <a:gd fmla="*/ 17 w 62" name="T50"/>
                  <a:gd fmla="*/ 9 h 62" name="T51"/>
                  <a:gd fmla="*/ 19 w 62" name="T52"/>
                  <a:gd fmla="*/ 8 h 62" name="T53"/>
                  <a:gd fmla="*/ 15 w 62" name="T54"/>
                  <a:gd fmla="*/ 5 h 62" name="T55"/>
                  <a:gd fmla="*/ 32 w 62" name="T56"/>
                  <a:gd fmla="*/ 5 h 62" name="T57"/>
                  <a:gd fmla="*/ 30 w 62" name="T58"/>
                  <a:gd fmla="*/ 1 h 62" name="T59"/>
                  <a:gd fmla="*/ 53 w 62" name="T60"/>
                  <a:gd fmla="*/ 30 h 62" name="T61"/>
                  <a:gd fmla="*/ 29 w 62" name="T62"/>
                  <a:gd fmla="*/ 53 h 62" name="T63"/>
                  <a:gd fmla="*/ 14 w 62" name="T64"/>
                  <a:gd fmla="*/ 19 h 62" name="T65"/>
                  <a:gd fmla="*/ 48 w 62" name="T66"/>
                  <a:gd fmla="*/ 19 h 62" name="T67"/>
                  <a:gd fmla="*/ 46 w 62" name="T68"/>
                  <a:gd fmla="*/ 22 h 62" name="T69"/>
                  <a:gd fmla="*/ 46 w 62" name="T70"/>
                  <a:gd fmla="*/ 22 h 62" name="T71"/>
                  <a:gd fmla="*/ 39 w 62" name="T72"/>
                  <a:gd fmla="*/ 27 h 62" name="T73"/>
                  <a:gd fmla="*/ 31 w 62" name="T74"/>
                  <a:gd fmla="*/ 48 h 62" name="T75"/>
                  <a:gd fmla="*/ 36 w 62" name="T76"/>
                  <a:gd fmla="*/ 27 h 62" name="T77"/>
                  <a:gd fmla="*/ 36 w 62" name="T78"/>
                  <a:gd fmla="*/ 27 h 62" name="T79"/>
                  <a:gd fmla="*/ 23 w 62" name="T80"/>
                  <a:gd fmla="*/ 27 h 62" name="T81"/>
                  <a:gd fmla="*/ 21 w 62" name="T82"/>
                  <a:gd fmla="*/ 27 h 62" name="T83"/>
                  <a:gd fmla="*/ 28 w 62" name="T84"/>
                  <a:gd fmla="*/ 47 h 62" name="T85"/>
                  <a:gd fmla="*/ 28 w 62" name="T86"/>
                  <a:gd fmla="*/ 47 h 62" name="T87"/>
                  <a:gd fmla="*/ 39 w 62" name="T88"/>
                  <a:gd fmla="*/ 29 h 6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89" name="Freeform 54">
                <a:extLst>
                  <a:ext uri="{FF2B5EF4-FFF2-40B4-BE49-F238E27FC236}">
                    <a16:creationId xmlns:a16="http://schemas.microsoft.com/office/drawing/2014/main" id="{61306955-1D1B-436B-B37C-910B5C627A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8011" y="3738365"/>
                <a:ext cx="258419" cy="300168"/>
              </a:xfrm>
              <a:custGeom>
                <a:gdLst>
                  <a:gd fmla="*/ 31 w 62" name="T0"/>
                  <a:gd fmla="*/ 49 h 70" name="T1"/>
                  <a:gd fmla="*/ 45 w 62" name="T2"/>
                  <a:gd fmla="*/ 35 h 70" name="T3"/>
                  <a:gd fmla="*/ 45 w 62" name="T4"/>
                  <a:gd fmla="*/ 8 h 70" name="T5"/>
                  <a:gd fmla="*/ 17 w 62" name="T6"/>
                  <a:gd fmla="*/ 8 h 70" name="T7"/>
                  <a:gd fmla="*/ 17 w 62" name="T8"/>
                  <a:gd fmla="*/ 35 h 70" name="T9"/>
                  <a:gd fmla="*/ 31 w 62" name="T10"/>
                  <a:gd fmla="*/ 49 h 70" name="T11"/>
                  <a:gd fmla="*/ 31 w 62" name="T12"/>
                  <a:gd fmla="*/ 8 h 70" name="T13"/>
                  <a:gd fmla="*/ 44 w 62" name="T14"/>
                  <a:gd fmla="*/ 21 h 70" name="T15"/>
                  <a:gd fmla="*/ 31 w 62" name="T16"/>
                  <a:gd fmla="*/ 34 h 70" name="T17"/>
                  <a:gd fmla="*/ 18 w 62" name="T18"/>
                  <a:gd fmla="*/ 21 h 70" name="T19"/>
                  <a:gd fmla="*/ 31 w 62" name="T20"/>
                  <a:gd fmla="*/ 8 h 70" name="T21"/>
                  <a:gd fmla="*/ 25 w 62" name="T22"/>
                  <a:gd fmla="*/ 50 h 70" name="T23"/>
                  <a:gd fmla="*/ 27 w 62" name="T24"/>
                  <a:gd fmla="*/ 48 h 70" name="T25"/>
                  <a:gd fmla="*/ 30 w 62" name="T26"/>
                  <a:gd fmla="*/ 50 h 70" name="T27"/>
                  <a:gd fmla="*/ 31 w 62" name="T28"/>
                  <a:gd fmla="*/ 51 h 70" name="T29"/>
                  <a:gd fmla="*/ 32 w 62" name="T30"/>
                  <a:gd fmla="*/ 50 h 70" name="T31"/>
                  <a:gd fmla="*/ 34 w 62" name="T32"/>
                  <a:gd fmla="*/ 48 h 70" name="T33"/>
                  <a:gd fmla="*/ 37 w 62" name="T34"/>
                  <a:gd fmla="*/ 50 h 70" name="T35"/>
                  <a:gd fmla="*/ 31 w 62" name="T36"/>
                  <a:gd fmla="*/ 53 h 70" name="T37"/>
                  <a:gd fmla="*/ 25 w 62" name="T38"/>
                  <a:gd fmla="*/ 50 h 70" name="T39"/>
                  <a:gd fmla="*/ 8 w 62" name="T40"/>
                  <a:gd fmla="*/ 53 h 70" name="T41"/>
                  <a:gd fmla="*/ 31 w 62" name="T42"/>
                  <a:gd fmla="*/ 62 h 70" name="T43"/>
                  <a:gd fmla="*/ 54 w 62" name="T44"/>
                  <a:gd fmla="*/ 53 h 70" name="T45"/>
                  <a:gd fmla="*/ 39 w 62" name="T46"/>
                  <a:gd fmla="*/ 44 h 70" name="T47"/>
                  <a:gd fmla="*/ 35 w 62" name="T48"/>
                  <a:gd fmla="*/ 47 h 70" name="T49"/>
                  <a:gd fmla="*/ 44 w 62" name="T50"/>
                  <a:gd fmla="*/ 51 h 70" name="T51"/>
                  <a:gd fmla="*/ 31 w 62" name="T52"/>
                  <a:gd fmla="*/ 54 h 70" name="T53"/>
                  <a:gd fmla="*/ 18 w 62" name="T54"/>
                  <a:gd fmla="*/ 51 h 70" name="T55"/>
                  <a:gd fmla="*/ 26 w 62" name="T56"/>
                  <a:gd fmla="*/ 47 h 70" name="T57"/>
                  <a:gd fmla="*/ 23 w 62" name="T58"/>
                  <a:gd fmla="*/ 44 h 70" name="T59"/>
                  <a:gd fmla="*/ 8 w 62" name="T60"/>
                  <a:gd fmla="*/ 53 h 70" name="T61"/>
                  <a:gd fmla="*/ 16 w 62" name="T62"/>
                  <a:gd fmla="*/ 51 h 70" name="T63"/>
                  <a:gd fmla="*/ 31 w 62" name="T64"/>
                  <a:gd fmla="*/ 56 h 70" name="T65"/>
                  <a:gd fmla="*/ 46 w 62" name="T66"/>
                  <a:gd fmla="*/ 51 h 70" name="T67"/>
                  <a:gd fmla="*/ 42 w 62" name="T68"/>
                  <a:gd fmla="*/ 47 h 70" name="T69"/>
                  <a:gd fmla="*/ 52 w 62" name="T70"/>
                  <a:gd fmla="*/ 53 h 70" name="T71"/>
                  <a:gd fmla="*/ 31 w 62" name="T72"/>
                  <a:gd fmla="*/ 60 h 70" name="T73"/>
                  <a:gd fmla="*/ 10 w 62" name="T74"/>
                  <a:gd fmla="*/ 53 h 70" name="T75"/>
                  <a:gd fmla="*/ 20 w 62" name="T76"/>
                  <a:gd fmla="*/ 47 h 70" name="T77"/>
                  <a:gd fmla="*/ 16 w 62" name="T78"/>
                  <a:gd fmla="*/ 51 h 70" name="T79"/>
                  <a:gd fmla="*/ 62 w 62" name="T80"/>
                  <a:gd fmla="*/ 55 h 70" name="T81"/>
                  <a:gd fmla="*/ 31 w 62" name="T82"/>
                  <a:gd fmla="*/ 70 h 70" name="T83"/>
                  <a:gd fmla="*/ 0 w 62" name="T84"/>
                  <a:gd fmla="*/ 55 h 70" name="T85"/>
                  <a:gd fmla="*/ 20 w 62" name="T86"/>
                  <a:gd fmla="*/ 41 h 70" name="T87"/>
                  <a:gd fmla="*/ 23 w 62" name="T88"/>
                  <a:gd fmla="*/ 44 h 70" name="T89"/>
                  <a:gd fmla="*/ 3 w 62" name="T90"/>
                  <a:gd fmla="*/ 55 h 70" name="T91"/>
                  <a:gd fmla="*/ 31 w 62" name="T92"/>
                  <a:gd fmla="*/ 67 h 70" name="T93"/>
                  <a:gd fmla="*/ 59 w 62" name="T94"/>
                  <a:gd fmla="*/ 55 h 70" name="T95"/>
                  <a:gd fmla="*/ 39 w 62" name="T96"/>
                  <a:gd fmla="*/ 44 h 70" name="T97"/>
                  <a:gd fmla="*/ 42 w 62" name="T98"/>
                  <a:gd fmla="*/ 41 h 70" name="T99"/>
                  <a:gd fmla="*/ 62 w 62" name="T100"/>
                  <a:gd fmla="*/ 55 h 7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70" w="62">
                    <a:moveTo>
                      <a:pt x="31" y="49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27"/>
                      <a:pt x="52" y="15"/>
                      <a:pt x="45" y="8"/>
                    </a:cubicBezTo>
                    <a:cubicBezTo>
                      <a:pt x="37" y="0"/>
                      <a:pt x="25" y="0"/>
                      <a:pt x="17" y="8"/>
                    </a:cubicBezTo>
                    <a:cubicBezTo>
                      <a:pt x="10" y="15"/>
                      <a:pt x="10" y="27"/>
                      <a:pt x="17" y="35"/>
                    </a:cubicBezTo>
                    <a:lnTo>
                      <a:pt x="31" y="49"/>
                    </a:lnTo>
                    <a:close/>
                    <a:moveTo>
                      <a:pt x="31" y="8"/>
                    </a:moveTo>
                    <a:cubicBezTo>
                      <a:pt x="38" y="8"/>
                      <a:pt x="44" y="14"/>
                      <a:pt x="44" y="21"/>
                    </a:cubicBezTo>
                    <a:cubicBezTo>
                      <a:pt x="44" y="29"/>
                      <a:pt x="38" y="34"/>
                      <a:pt x="31" y="34"/>
                    </a:cubicBezTo>
                    <a:cubicBezTo>
                      <a:pt x="24" y="34"/>
                      <a:pt x="18" y="29"/>
                      <a:pt x="18" y="21"/>
                    </a:cubicBezTo>
                    <a:cubicBezTo>
                      <a:pt x="18" y="14"/>
                      <a:pt x="24" y="8"/>
                      <a:pt x="31" y="8"/>
                    </a:cubicBezTo>
                    <a:close/>
                    <a:moveTo>
                      <a:pt x="25" y="50"/>
                    </a:moveTo>
                    <a:cubicBezTo>
                      <a:pt x="25" y="49"/>
                      <a:pt x="26" y="49"/>
                      <a:pt x="27" y="48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1" y="51"/>
                    </a:cubicBezTo>
                    <a:cubicBezTo>
                      <a:pt x="31" y="51"/>
                      <a:pt x="32" y="51"/>
                      <a:pt x="32" y="50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6" y="49"/>
                      <a:pt x="37" y="49"/>
                      <a:pt x="37" y="50"/>
                    </a:cubicBezTo>
                    <a:cubicBezTo>
                      <a:pt x="37" y="52"/>
                      <a:pt x="34" y="53"/>
                      <a:pt x="31" y="53"/>
                    </a:cubicBezTo>
                    <a:cubicBezTo>
                      <a:pt x="28" y="53"/>
                      <a:pt x="25" y="52"/>
                      <a:pt x="25" y="50"/>
                    </a:cubicBezTo>
                    <a:close/>
                    <a:moveTo>
                      <a:pt x="8" y="53"/>
                    </a:moveTo>
                    <a:cubicBezTo>
                      <a:pt x="8" y="58"/>
                      <a:pt x="18" y="62"/>
                      <a:pt x="31" y="62"/>
                    </a:cubicBezTo>
                    <a:cubicBezTo>
                      <a:pt x="44" y="62"/>
                      <a:pt x="54" y="58"/>
                      <a:pt x="54" y="53"/>
                    </a:cubicBezTo>
                    <a:cubicBezTo>
                      <a:pt x="54" y="49"/>
                      <a:pt x="48" y="45"/>
                      <a:pt x="39" y="44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1" y="48"/>
                      <a:pt x="44" y="49"/>
                      <a:pt x="44" y="51"/>
                    </a:cubicBezTo>
                    <a:cubicBezTo>
                      <a:pt x="44" y="52"/>
                      <a:pt x="39" y="54"/>
                      <a:pt x="31" y="54"/>
                    </a:cubicBezTo>
                    <a:cubicBezTo>
                      <a:pt x="23" y="54"/>
                      <a:pt x="18" y="52"/>
                      <a:pt x="18" y="51"/>
                    </a:cubicBezTo>
                    <a:cubicBezTo>
                      <a:pt x="18" y="49"/>
                      <a:pt x="21" y="48"/>
                      <a:pt x="26" y="47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4" y="45"/>
                      <a:pt x="8" y="49"/>
                      <a:pt x="8" y="53"/>
                    </a:cubicBezTo>
                    <a:close/>
                    <a:moveTo>
                      <a:pt x="16" y="51"/>
                    </a:moveTo>
                    <a:cubicBezTo>
                      <a:pt x="16" y="54"/>
                      <a:pt x="23" y="56"/>
                      <a:pt x="31" y="56"/>
                    </a:cubicBezTo>
                    <a:cubicBezTo>
                      <a:pt x="39" y="56"/>
                      <a:pt x="46" y="54"/>
                      <a:pt x="46" y="51"/>
                    </a:cubicBezTo>
                    <a:cubicBezTo>
                      <a:pt x="46" y="49"/>
                      <a:pt x="44" y="47"/>
                      <a:pt x="42" y="47"/>
                    </a:cubicBezTo>
                    <a:cubicBezTo>
                      <a:pt x="48" y="48"/>
                      <a:pt x="52" y="50"/>
                      <a:pt x="52" y="53"/>
                    </a:cubicBezTo>
                    <a:cubicBezTo>
                      <a:pt x="52" y="56"/>
                      <a:pt x="43" y="60"/>
                      <a:pt x="31" y="60"/>
                    </a:cubicBezTo>
                    <a:cubicBezTo>
                      <a:pt x="19" y="60"/>
                      <a:pt x="10" y="56"/>
                      <a:pt x="10" y="53"/>
                    </a:cubicBezTo>
                    <a:cubicBezTo>
                      <a:pt x="10" y="50"/>
                      <a:pt x="14" y="48"/>
                      <a:pt x="20" y="47"/>
                    </a:cubicBezTo>
                    <a:cubicBezTo>
                      <a:pt x="17" y="47"/>
                      <a:pt x="16" y="49"/>
                      <a:pt x="16" y="51"/>
                    </a:cubicBezTo>
                    <a:close/>
                    <a:moveTo>
                      <a:pt x="62" y="55"/>
                    </a:moveTo>
                    <a:cubicBezTo>
                      <a:pt x="62" y="64"/>
                      <a:pt x="49" y="70"/>
                      <a:pt x="31" y="70"/>
                    </a:cubicBezTo>
                    <a:cubicBezTo>
                      <a:pt x="13" y="70"/>
                      <a:pt x="0" y="64"/>
                      <a:pt x="0" y="55"/>
                    </a:cubicBezTo>
                    <a:cubicBezTo>
                      <a:pt x="0" y="49"/>
                      <a:pt x="8" y="43"/>
                      <a:pt x="20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0" y="45"/>
                      <a:pt x="3" y="50"/>
                      <a:pt x="3" y="55"/>
                    </a:cubicBezTo>
                    <a:cubicBezTo>
                      <a:pt x="3" y="61"/>
                      <a:pt x="14" y="67"/>
                      <a:pt x="31" y="67"/>
                    </a:cubicBezTo>
                    <a:cubicBezTo>
                      <a:pt x="48" y="67"/>
                      <a:pt x="59" y="61"/>
                      <a:pt x="59" y="55"/>
                    </a:cubicBezTo>
                    <a:cubicBezTo>
                      <a:pt x="59" y="50"/>
                      <a:pt x="51" y="45"/>
                      <a:pt x="39" y="4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54" y="43"/>
                      <a:pt x="62" y="49"/>
                      <a:pt x="6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0" name="Freeform 96">
                <a:extLst>
                  <a:ext uri="{FF2B5EF4-FFF2-40B4-BE49-F238E27FC236}">
                    <a16:creationId xmlns:a16="http://schemas.microsoft.com/office/drawing/2014/main" id="{835914A6-F16C-466F-8FD5-9E68B1121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5586" y="4925363"/>
                <a:ext cx="282662" cy="282661"/>
              </a:xfrm>
              <a:custGeom>
                <a:gdLst>
                  <a:gd fmla="*/ 45 w 62" name="T0"/>
                  <a:gd fmla="*/ 4 h 62" name="T1"/>
                  <a:gd fmla="*/ 45 w 62" name="T2"/>
                  <a:gd fmla="*/ 9 h 62" name="T3"/>
                  <a:gd fmla="*/ 17 w 62" name="T4"/>
                  <a:gd fmla="*/ 52 h 62" name="T5"/>
                  <a:gd fmla="*/ 16 w 62" name="T6"/>
                  <a:gd fmla="*/ 58 h 62" name="T7"/>
                  <a:gd fmla="*/ 19 w 62" name="T8"/>
                  <a:gd fmla="*/ 52 h 62" name="T9"/>
                  <a:gd fmla="*/ 54 w 62" name="T10"/>
                  <a:gd fmla="*/ 19 h 62" name="T11"/>
                  <a:gd fmla="*/ 56 w 62" name="T12"/>
                  <a:gd fmla="*/ 15 h 62" name="T13"/>
                  <a:gd fmla="*/ 53 w 62" name="T14"/>
                  <a:gd fmla="*/ 19 h 62" name="T15"/>
                  <a:gd fmla="*/ 4 w 62" name="T16"/>
                  <a:gd fmla="*/ 46 h 62" name="T17"/>
                  <a:gd fmla="*/ 9 w 62" name="T18"/>
                  <a:gd fmla="*/ 44 h 62" name="T19"/>
                  <a:gd fmla="*/ 61 w 62" name="T20"/>
                  <a:gd fmla="*/ 30 h 62" name="T21"/>
                  <a:gd fmla="*/ 56 w 62" name="T22"/>
                  <a:gd fmla="*/ 32 h 62" name="T23"/>
                  <a:gd fmla="*/ 61 w 62" name="T24"/>
                  <a:gd fmla="*/ 30 h 62" name="T25"/>
                  <a:gd fmla="*/ 1 w 62" name="T26"/>
                  <a:gd fmla="*/ 30 h 62" name="T27"/>
                  <a:gd fmla="*/ 5 w 62" name="T28"/>
                  <a:gd fmla="*/ 32 h 62" name="T29"/>
                  <a:gd fmla="*/ 52 w 62" name="T30"/>
                  <a:gd fmla="*/ 43 h 62" name="T31"/>
                  <a:gd fmla="*/ 57 w 62" name="T32"/>
                  <a:gd fmla="*/ 47 h 62" name="T33"/>
                  <a:gd fmla="*/ 54 w 62" name="T34"/>
                  <a:gd fmla="*/ 43 h 62" name="T35"/>
                  <a:gd fmla="*/ 10 w 62" name="T36"/>
                  <a:gd fmla="*/ 18 h 62" name="T37"/>
                  <a:gd fmla="*/ 4 w 62" name="T38"/>
                  <a:gd fmla="*/ 15 h 62" name="T39"/>
                  <a:gd fmla="*/ 45 w 62" name="T40"/>
                  <a:gd fmla="*/ 52 h 62" name="T41"/>
                  <a:gd fmla="*/ 45 w 62" name="T42"/>
                  <a:gd fmla="*/ 57 h 62" name="T43"/>
                  <a:gd fmla="*/ 47 w 62" name="T44"/>
                  <a:gd fmla="*/ 56 h 62" name="T45"/>
                  <a:gd fmla="*/ 30 w 62" name="T46"/>
                  <a:gd fmla="*/ 56 h 62" name="T47"/>
                  <a:gd fmla="*/ 32 w 62" name="T48"/>
                  <a:gd fmla="*/ 61 h 62" name="T49"/>
                  <a:gd fmla="*/ 17 w 62" name="T50"/>
                  <a:gd fmla="*/ 9 h 62" name="T51"/>
                  <a:gd fmla="*/ 19 w 62" name="T52"/>
                  <a:gd fmla="*/ 8 h 62" name="T53"/>
                  <a:gd fmla="*/ 15 w 62" name="T54"/>
                  <a:gd fmla="*/ 5 h 62" name="T55"/>
                  <a:gd fmla="*/ 32 w 62" name="T56"/>
                  <a:gd fmla="*/ 5 h 62" name="T57"/>
                  <a:gd fmla="*/ 30 w 62" name="T58"/>
                  <a:gd fmla="*/ 1 h 62" name="T59"/>
                  <a:gd fmla="*/ 53 w 62" name="T60"/>
                  <a:gd fmla="*/ 30 h 62" name="T61"/>
                  <a:gd fmla="*/ 29 w 62" name="T62"/>
                  <a:gd fmla="*/ 53 h 62" name="T63"/>
                  <a:gd fmla="*/ 14 w 62" name="T64"/>
                  <a:gd fmla="*/ 19 h 62" name="T65"/>
                  <a:gd fmla="*/ 48 w 62" name="T66"/>
                  <a:gd fmla="*/ 19 h 62" name="T67"/>
                  <a:gd fmla="*/ 46 w 62" name="T68"/>
                  <a:gd fmla="*/ 22 h 62" name="T69"/>
                  <a:gd fmla="*/ 46 w 62" name="T70"/>
                  <a:gd fmla="*/ 22 h 62" name="T71"/>
                  <a:gd fmla="*/ 39 w 62" name="T72"/>
                  <a:gd fmla="*/ 27 h 62" name="T73"/>
                  <a:gd fmla="*/ 31 w 62" name="T74"/>
                  <a:gd fmla="*/ 48 h 62" name="T75"/>
                  <a:gd fmla="*/ 36 w 62" name="T76"/>
                  <a:gd fmla="*/ 27 h 62" name="T77"/>
                  <a:gd fmla="*/ 36 w 62" name="T78"/>
                  <a:gd fmla="*/ 27 h 62" name="T79"/>
                  <a:gd fmla="*/ 23 w 62" name="T80"/>
                  <a:gd fmla="*/ 27 h 62" name="T81"/>
                  <a:gd fmla="*/ 21 w 62" name="T82"/>
                  <a:gd fmla="*/ 27 h 62" name="T83"/>
                  <a:gd fmla="*/ 28 w 62" name="T84"/>
                  <a:gd fmla="*/ 47 h 62" name="T85"/>
                  <a:gd fmla="*/ 28 w 62" name="T86"/>
                  <a:gd fmla="*/ 47 h 62" name="T87"/>
                  <a:gd fmla="*/ 39 w 62" name="T88"/>
                  <a:gd fmla="*/ 29 h 6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2" w="62">
                    <a:moveTo>
                      <a:pt x="43" y="9"/>
                    </a:moveTo>
                    <a:cubicBezTo>
                      <a:pt x="43" y="9"/>
                      <a:pt x="43" y="9"/>
                      <a:pt x="43" y="8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7" y="4"/>
                      <a:pt x="47" y="5"/>
                      <a:pt x="47" y="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10"/>
                      <a:pt x="44" y="10"/>
                    </a:cubicBezTo>
                    <a:cubicBezTo>
                      <a:pt x="43" y="10"/>
                      <a:pt x="43" y="9"/>
                      <a:pt x="43" y="9"/>
                    </a:cubicBezTo>
                    <a:close/>
                    <a:moveTo>
                      <a:pt x="17" y="52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7" y="52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9"/>
                      <a:pt x="54" y="19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7" y="15"/>
                      <a:pt x="57" y="14"/>
                      <a:pt x="56" y="15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2" y="19"/>
                      <a:pt x="53" y="19"/>
                      <a:pt x="53" y="19"/>
                    </a:cubicBezTo>
                    <a:close/>
                    <a:moveTo>
                      <a:pt x="8" y="43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9" y="42"/>
                      <a:pt x="9" y="42"/>
                      <a:pt x="8" y="43"/>
                    </a:cubicBezTo>
                    <a:close/>
                    <a:moveTo>
                      <a:pt x="61" y="30"/>
                    </a:move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0"/>
                      <a:pt x="55" y="31"/>
                    </a:cubicBezTo>
                    <a:cubicBezTo>
                      <a:pt x="55" y="31"/>
                      <a:pt x="56" y="32"/>
                      <a:pt x="5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0"/>
                      <a:pt x="61" y="30"/>
                      <a:pt x="61" y="30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5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1"/>
                      <a:pt x="0" y="32"/>
                      <a:pt x="1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1"/>
                      <a:pt x="6" y="31"/>
                    </a:cubicBezTo>
                    <a:close/>
                    <a:moveTo>
                      <a:pt x="54" y="43"/>
                    </a:moveTo>
                    <a:cubicBezTo>
                      <a:pt x="53" y="42"/>
                      <a:pt x="52" y="42"/>
                      <a:pt x="52" y="43"/>
                    </a:cubicBezTo>
                    <a:cubicBezTo>
                      <a:pt x="52" y="43"/>
                      <a:pt x="52" y="44"/>
                      <a:pt x="53" y="44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8" y="46"/>
                      <a:pt x="58" y="46"/>
                    </a:cubicBezTo>
                    <a:cubicBezTo>
                      <a:pt x="58" y="46"/>
                      <a:pt x="58" y="45"/>
                      <a:pt x="57" y="45"/>
                    </a:cubicBezTo>
                    <a:lnTo>
                      <a:pt x="54" y="43"/>
                    </a:lnTo>
                    <a:close/>
                    <a:moveTo>
                      <a:pt x="8" y="19"/>
                    </a:move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8"/>
                    </a:cubicBezTo>
                    <a:cubicBezTo>
                      <a:pt x="10" y="18"/>
                      <a:pt x="10" y="17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lnTo>
                      <a:pt x="8" y="19"/>
                    </a:lnTo>
                    <a:close/>
                    <a:moveTo>
                      <a:pt x="45" y="52"/>
                    </a:move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2"/>
                      <a:pt x="43" y="53"/>
                      <a:pt x="43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7" y="57"/>
                      <a:pt x="47" y="57"/>
                      <a:pt x="47" y="56"/>
                    </a:cubicBezTo>
                    <a:lnTo>
                      <a:pt x="45" y="52"/>
                    </a:lnTo>
                    <a:close/>
                    <a:moveTo>
                      <a:pt x="31" y="55"/>
                    </a:move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2"/>
                      <a:pt x="31" y="62"/>
                    </a:cubicBezTo>
                    <a:cubicBezTo>
                      <a:pt x="31" y="62"/>
                      <a:pt x="32" y="61"/>
                      <a:pt x="32" y="6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5"/>
                      <a:pt x="31" y="55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lnTo>
                      <a:pt x="17" y="9"/>
                    </a:lnTo>
                    <a:close/>
                    <a:moveTo>
                      <a:pt x="31" y="6"/>
                    </a:moveTo>
                    <a:cubicBezTo>
                      <a:pt x="31" y="6"/>
                      <a:pt x="32" y="6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1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6"/>
                      <a:pt x="30" y="6"/>
                      <a:pt x="31" y="6"/>
                    </a:cubicBezTo>
                    <a:close/>
                    <a:moveTo>
                      <a:pt x="53" y="30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5" y="18"/>
                      <a:pt x="1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8" y="19"/>
                      <a:pt x="48" y="1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4" y="28"/>
                      <a:pt x="54" y="29"/>
                      <a:pt x="53" y="30"/>
                    </a:cubicBezTo>
                    <a:close/>
                    <a:moveTo>
                      <a:pt x="46" y="22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50" y="27"/>
                      <a:pt x="50" y="27"/>
                      <a:pt x="50" y="27"/>
                    </a:cubicBezTo>
                    <a:lnTo>
                      <a:pt x="46" y="22"/>
                    </a:lnTo>
                    <a:close/>
                    <a:moveTo>
                      <a:pt x="44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9" y="27"/>
                      <a:pt x="39" y="27"/>
                      <a:pt x="39" y="27"/>
                    </a:cubicBezTo>
                    <a:lnTo>
                      <a:pt x="44" y="21"/>
                    </a:lnTo>
                    <a:close/>
                    <a:moveTo>
                      <a:pt x="25" y="29"/>
                    </a:moveTo>
                    <a:cubicBezTo>
                      <a:pt x="31" y="48"/>
                      <a:pt x="31" y="48"/>
                      <a:pt x="31" y="48"/>
                    </a:cubicBezTo>
                    <a:cubicBezTo>
                      <a:pt x="37" y="29"/>
                      <a:pt x="37" y="29"/>
                      <a:pt x="37" y="29"/>
                    </a:cubicBezTo>
                    <a:lnTo>
                      <a:pt x="25" y="29"/>
                    </a:lnTo>
                    <a:close/>
                    <a:moveTo>
                      <a:pt x="36" y="27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26" y="27"/>
                      <a:pt x="26" y="27"/>
                      <a:pt x="26" y="27"/>
                    </a:cubicBezTo>
                    <a:lnTo>
                      <a:pt x="36" y="27"/>
                    </a:lnTo>
                    <a:close/>
                    <a:moveTo>
                      <a:pt x="28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8" y="21"/>
                    </a:lnTo>
                    <a:close/>
                    <a:moveTo>
                      <a:pt x="12" y="27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16" y="22"/>
                      <a:pt x="16" y="22"/>
                      <a:pt x="16" y="22"/>
                    </a:cubicBezTo>
                    <a:lnTo>
                      <a:pt x="12" y="27"/>
                    </a:lnTo>
                    <a:close/>
                    <a:moveTo>
                      <a:pt x="28" y="47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2" y="29"/>
                      <a:pt x="12" y="29"/>
                      <a:pt x="12" y="29"/>
                    </a:cubicBezTo>
                    <a:lnTo>
                      <a:pt x="28" y="47"/>
                    </a:lnTo>
                    <a:close/>
                    <a:moveTo>
                      <a:pt x="33" y="47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39" y="29"/>
                      <a:pt x="39" y="29"/>
                      <a:pt x="39" y="29"/>
                    </a:cubicBezTo>
                    <a:lnTo>
                      <a:pt x="33" y="4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6316E145-8C6F-4CC6-B5E6-71B67AB094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9324" y="5343165"/>
                <a:ext cx="269059" cy="253140"/>
              </a:xfrm>
              <a:custGeom>
                <a:gdLst>
                  <a:gd fmla="*/ 23 w 68" name="T0"/>
                  <a:gd fmla="*/ 5 h 67" name="T1"/>
                  <a:gd fmla="*/ 7 w 68" name="T2"/>
                  <a:gd fmla="*/ 11 h 67" name="T3"/>
                  <a:gd fmla="*/ 7 w 68" name="T4"/>
                  <a:gd fmla="*/ 67 h 67" name="T5"/>
                  <a:gd fmla="*/ 38 w 68" name="T6"/>
                  <a:gd fmla="*/ 62 h 67" name="T7"/>
                  <a:gd fmla="*/ 49 w 68" name="T8"/>
                  <a:gd fmla="*/ 56 h 67" name="T9"/>
                  <a:gd fmla="*/ 64 w 68" name="T10"/>
                  <a:gd fmla="*/ 47 h 67" name="T11"/>
                  <a:gd fmla="*/ 60 w 68" name="T12"/>
                  <a:gd fmla="*/ 0 h 67" name="T13"/>
                  <a:gd fmla="*/ 52 w 68" name="T14"/>
                  <a:gd fmla="*/ 51 h 67" name="T15"/>
                  <a:gd fmla="*/ 59 w 68" name="T16"/>
                  <a:gd fmla="*/ 44 h 67" name="T17"/>
                  <a:gd fmla="*/ 56 w 68" name="T18"/>
                  <a:gd fmla="*/ 41 h 67" name="T19"/>
                  <a:gd fmla="*/ 56 w 68" name="T20"/>
                  <a:gd fmla="*/ 51 h 67" name="T21"/>
                  <a:gd fmla="*/ 50 w 68" name="T22"/>
                  <a:gd fmla="*/ 43 h 67" name="T23"/>
                  <a:gd fmla="*/ 33 w 68" name="T24"/>
                  <a:gd fmla="*/ 45 h 67" name="T25"/>
                  <a:gd fmla="*/ 48 w 68" name="T26"/>
                  <a:gd fmla="*/ 53 h 67" name="T27"/>
                  <a:gd fmla="*/ 26 w 68" name="T28"/>
                  <a:gd fmla="*/ 7 h 67" name="T29"/>
                  <a:gd fmla="*/ 65 w 68" name="T30"/>
                  <a:gd fmla="*/ 7 h 67" name="T31"/>
                  <a:gd fmla="*/ 56 w 68" name="T32"/>
                  <a:gd fmla="*/ 39 h 67" name="T33"/>
                  <a:gd fmla="*/ 9 w 68" name="T34"/>
                  <a:gd fmla="*/ 23 h 67" name="T35"/>
                  <a:gd fmla="*/ 12 w 68" name="T36"/>
                  <a:gd fmla="*/ 30 h 67" name="T37"/>
                  <a:gd fmla="*/ 10 w 68" name="T38"/>
                  <a:gd fmla="*/ 32 h 67" name="T39"/>
                  <a:gd fmla="*/ 10 w 68" name="T40"/>
                  <a:gd fmla="*/ 38 h 67" name="T41"/>
                  <a:gd fmla="*/ 12 w 68" name="T42"/>
                  <a:gd fmla="*/ 40 h 67" name="T43"/>
                  <a:gd fmla="*/ 9 w 68" name="T44"/>
                  <a:gd fmla="*/ 47 h 67" name="T45"/>
                  <a:gd fmla="*/ 12 w 68" name="T46"/>
                  <a:gd fmla="*/ 54 h 67" name="T47"/>
                  <a:gd fmla="*/ 9 w 68" name="T48"/>
                  <a:gd fmla="*/ 55 h 67" name="T49"/>
                  <a:gd fmla="*/ 19 w 68" name="T50"/>
                  <a:gd fmla="*/ 61 h 67" name="T51"/>
                  <a:gd fmla="*/ 25 w 68" name="T52"/>
                  <a:gd fmla="*/ 64 h 67" name="T53"/>
                  <a:gd fmla="*/ 3 w 68" name="T54"/>
                  <a:gd fmla="*/ 19 h 67" name="T55"/>
                  <a:gd fmla="*/ 12 w 68" name="T56"/>
                  <a:gd fmla="*/ 22 h 67" name="T57"/>
                  <a:gd fmla="*/ 34 w 68" name="T58"/>
                  <a:gd fmla="*/ 61 h 67" name="T59"/>
                  <a:gd fmla="*/ 19 w 68" name="T60"/>
                  <a:gd fmla="*/ 59 h 67" name="T61"/>
                  <a:gd fmla="*/ 19 w 68" name="T62"/>
                  <a:gd fmla="*/ 8 h 67" name="T63"/>
                  <a:gd fmla="*/ 21 w 68" name="T64"/>
                  <a:gd fmla="*/ 17 h 67" name="T65"/>
                  <a:gd fmla="*/ 24 w 68" name="T66"/>
                  <a:gd fmla="*/ 19 h 67" name="T67"/>
                  <a:gd fmla="*/ 20 w 68" name="T68"/>
                  <a:gd fmla="*/ 26 h 67" name="T69"/>
                  <a:gd fmla="*/ 24 w 68" name="T70"/>
                  <a:gd fmla="*/ 33 h 67" name="T71"/>
                  <a:gd fmla="*/ 21 w 68" name="T72"/>
                  <a:gd fmla="*/ 35 h 67" name="T73"/>
                  <a:gd fmla="*/ 21 w 68" name="T74"/>
                  <a:gd fmla="*/ 41 h 67" name="T75"/>
                  <a:gd fmla="*/ 24 w 68" name="T76"/>
                  <a:gd fmla="*/ 43 h 67" name="T77"/>
                  <a:gd fmla="*/ 21 w 68" name="T78"/>
                  <a:gd fmla="*/ 49 h 67" name="T79"/>
                  <a:gd fmla="*/ 24 w 68" name="T80"/>
                  <a:gd fmla="*/ 51 h 67" name="T81"/>
                  <a:gd fmla="*/ 38 w 68" name="T82"/>
                  <a:gd fmla="*/ 57 h 67" name="T83"/>
                  <a:gd fmla="*/ 40 w 68" name="T84"/>
                  <a:gd fmla="*/ 58 h 67" name="T85"/>
                  <a:gd fmla="*/ 40 w 68" name="T86"/>
                  <a:gd fmla="*/ 55 h 67" name="T87"/>
                  <a:gd fmla="*/ 40 w 68" name="T88"/>
                  <a:gd fmla="*/ 58 h 67" name="T89"/>
                  <a:gd fmla="*/ 33 w 68" name="T90"/>
                  <a:gd fmla="*/ 13 h 67" name="T91"/>
                  <a:gd fmla="*/ 58 w 68" name="T92"/>
                  <a:gd fmla="*/ 11 h 67" name="T93"/>
                  <a:gd fmla="*/ 58 w 68" name="T94"/>
                  <a:gd fmla="*/ 21 h 67" name="T95"/>
                  <a:gd fmla="*/ 33 w 68" name="T96"/>
                  <a:gd fmla="*/ 19 h 67" name="T97"/>
                  <a:gd fmla="*/ 59 w 68" name="T98"/>
                  <a:gd fmla="*/ 28 h 67" name="T99"/>
                  <a:gd fmla="*/ 32 w 68" name="T100"/>
                  <a:gd fmla="*/ 28 h 67" name="T101"/>
                  <a:gd fmla="*/ 59 w 68" name="T102"/>
                  <a:gd fmla="*/ 28 h 67" name="T103"/>
                  <a:gd fmla="*/ 33 w 68" name="T104"/>
                  <a:gd fmla="*/ 37 h 67" name="T105"/>
                  <a:gd fmla="*/ 58 w 68" name="T106"/>
                  <a:gd fmla="*/ 35 h 67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7" w="68">
                    <a:moveTo>
                      <a:pt x="6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2"/>
                      <a:pt x="2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5"/>
                      <a:pt x="13" y="8"/>
                      <a:pt x="12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3" y="11"/>
                      <a:pt x="0" y="14"/>
                      <a:pt x="0" y="1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9" y="67"/>
                      <a:pt x="33" y="66"/>
                      <a:pt x="35" y="64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1" y="62"/>
                      <a:pt x="45" y="60"/>
                      <a:pt x="47" y="59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3" y="56"/>
                      <a:pt x="57" y="55"/>
                      <a:pt x="59" y="53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6" y="46"/>
                      <a:pt x="68" y="41"/>
                      <a:pt x="68" y="38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4" y="0"/>
                      <a:pt x="60" y="0"/>
                    </a:cubicBezTo>
                    <a:close/>
                    <a:moveTo>
                      <a:pt x="52" y="53"/>
                    </a:move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2" y="51"/>
                      <a:pt x="52" y="5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4"/>
                    </a:cubicBezTo>
                    <a:cubicBezTo>
                      <a:pt x="59" y="44"/>
                      <a:pt x="59" y="43"/>
                      <a:pt x="58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3" y="42"/>
                      <a:pt x="54" y="41"/>
                      <a:pt x="56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3"/>
                      <a:pt x="63" y="45"/>
                      <a:pt x="62" y="45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2"/>
                      <a:pt x="54" y="52"/>
                      <a:pt x="52" y="53"/>
                    </a:cubicBezTo>
                    <a:close/>
                    <a:moveTo>
                      <a:pt x="56" y="39"/>
                    </a:moveTo>
                    <a:cubicBezTo>
                      <a:pt x="53" y="39"/>
                      <a:pt x="51" y="41"/>
                      <a:pt x="5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2" y="43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3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6" y="51"/>
                      <a:pt x="26" y="4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5"/>
                      <a:pt x="28" y="3"/>
                      <a:pt x="3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3" y="3"/>
                      <a:pt x="65" y="5"/>
                      <a:pt x="65" y="7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lnTo>
                      <a:pt x="56" y="39"/>
                    </a:lnTo>
                    <a:close/>
                    <a:moveTo>
                      <a:pt x="1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40"/>
                      <a:pt x="9" y="40"/>
                      <a:pt x="1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9"/>
                      <a:pt x="16" y="61"/>
                      <a:pt x="19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6" y="64"/>
                      <a:pt x="26" y="64"/>
                      <a:pt x="25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3" y="62"/>
                      <a:pt x="3" y="6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6"/>
                      <a:pt x="5" y="14"/>
                      <a:pt x="7" y="14"/>
                    </a:cubicBezTo>
                    <a:cubicBezTo>
                      <a:pt x="12" y="14"/>
                      <a:pt x="12" y="14"/>
                      <a:pt x="12" y="14"/>
                    </a:cubicBezTo>
                    <a:lnTo>
                      <a:pt x="12" y="22"/>
                    </a:lnTo>
                    <a:close/>
                    <a:moveTo>
                      <a:pt x="29" y="64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1" y="63"/>
                      <a:pt x="29" y="64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57"/>
                      <a:pt x="14" y="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"/>
                      <a:pt x="16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0" y="17"/>
                      <a:pt x="20" y="18"/>
                    </a:cubicBezTo>
                    <a:cubicBezTo>
                      <a:pt x="20" y="18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0" y="25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0" y="33"/>
                      <a:pt x="20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0" y="41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0" y="49"/>
                      <a:pt x="20" y="50"/>
                    </a:cubicBezTo>
                    <a:cubicBezTo>
                      <a:pt x="20" y="50"/>
                      <a:pt x="21" y="51"/>
                      <a:pt x="21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5" y="53"/>
                      <a:pt x="28" y="55"/>
                      <a:pt x="31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lnTo>
                      <a:pt x="19" y="59"/>
                    </a:lnTo>
                    <a:close/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0" y="57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7"/>
                      <a:pt x="42" y="58"/>
                      <a:pt x="40" y="58"/>
                    </a:cubicBezTo>
                    <a:close/>
                    <a:moveTo>
                      <a:pt x="59" y="12"/>
                    </a:moveTo>
                    <a:cubicBezTo>
                      <a:pt x="59" y="12"/>
                      <a:pt x="59" y="13"/>
                      <a:pt x="58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2"/>
                    </a:cubicBezTo>
                    <a:close/>
                    <a:moveTo>
                      <a:pt x="59" y="20"/>
                    </a:moveTo>
                    <a:cubicBezTo>
                      <a:pt x="59" y="21"/>
                      <a:pt x="59" y="21"/>
                      <a:pt x="58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19"/>
                      <a:pt x="32" y="19"/>
                      <a:pt x="33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9"/>
                      <a:pt x="59" y="19"/>
                      <a:pt x="59" y="20"/>
                    </a:cubicBezTo>
                    <a:close/>
                    <a:moveTo>
                      <a:pt x="59" y="28"/>
                    </a:moveTo>
                    <a:cubicBezTo>
                      <a:pt x="59" y="29"/>
                      <a:pt x="59" y="29"/>
                      <a:pt x="58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9" y="27"/>
                      <a:pt x="59" y="27"/>
                      <a:pt x="59" y="28"/>
                    </a:cubicBezTo>
                    <a:close/>
                    <a:moveTo>
                      <a:pt x="59" y="36"/>
                    </a:moveTo>
                    <a:cubicBezTo>
                      <a:pt x="59" y="37"/>
                      <a:pt x="59" y="37"/>
                      <a:pt x="5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5"/>
                      <a:pt x="59" y="36"/>
                      <a:pt x="5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2" name="Freeform 28">
                <a:extLst>
                  <a:ext uri="{FF2B5EF4-FFF2-40B4-BE49-F238E27FC236}">
                    <a16:creationId xmlns:a16="http://schemas.microsoft.com/office/drawing/2014/main" id="{82B1CEB8-22CC-4FB9-AEAD-9F5A2DB02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4825" y="3901485"/>
                <a:ext cx="450645" cy="365668"/>
              </a:xfrm>
              <a:custGeom>
                <a:gdLst>
                  <a:gd fmla="*/ 26 w 74" name="T0"/>
                  <a:gd fmla="*/ 0 h 60" name="T1"/>
                  <a:gd fmla="*/ 19 w 74" name="T2"/>
                  <a:gd fmla="*/ 53 h 60" name="T3"/>
                  <a:gd fmla="*/ 49 w 74" name="T4"/>
                  <a:gd fmla="*/ 60 h 60" name="T5"/>
                  <a:gd fmla="*/ 56 w 74" name="T6"/>
                  <a:gd fmla="*/ 7 h 60" name="T7"/>
                  <a:gd fmla="*/ 53 w 74" name="T8"/>
                  <a:gd fmla="*/ 7 h 60" name="T9"/>
                  <a:gd fmla="*/ 49 w 74" name="T10"/>
                  <a:gd fmla="*/ 57 h 60" name="T11"/>
                  <a:gd fmla="*/ 22 w 74" name="T12"/>
                  <a:gd fmla="*/ 53 h 60" name="T13"/>
                  <a:gd fmla="*/ 26 w 74" name="T14"/>
                  <a:gd fmla="*/ 3 h 60" name="T15"/>
                  <a:gd fmla="*/ 53 w 74" name="T16"/>
                  <a:gd fmla="*/ 7 h 60" name="T17"/>
                  <a:gd fmla="*/ 25 w 74" name="T18"/>
                  <a:gd fmla="*/ 6 h 60" name="T19"/>
                  <a:gd fmla="*/ 24 w 74" name="T20"/>
                  <a:gd fmla="*/ 50 h 60" name="T21"/>
                  <a:gd fmla="*/ 50 w 74" name="T22"/>
                  <a:gd fmla="*/ 51 h 60" name="T23"/>
                  <a:gd fmla="*/ 51 w 74" name="T24"/>
                  <a:gd fmla="*/ 7 h 60" name="T25"/>
                  <a:gd fmla="*/ 49 w 74" name="T26"/>
                  <a:gd fmla="*/ 49 h 60" name="T27"/>
                  <a:gd fmla="*/ 26 w 74" name="T28"/>
                  <a:gd fmla="*/ 8 h 60" name="T29"/>
                  <a:gd fmla="*/ 49 w 74" name="T30"/>
                  <a:gd fmla="*/ 49 h 60" name="T31"/>
                  <a:gd fmla="*/ 37 w 74" name="T32"/>
                  <a:gd fmla="*/ 56 h 60" name="T33"/>
                  <a:gd fmla="*/ 37 w 74" name="T34"/>
                  <a:gd fmla="*/ 52 h 60" name="T35"/>
                  <a:gd fmla="*/ 74 w 74" name="T36"/>
                  <a:gd fmla="*/ 23 h 60" name="T37"/>
                  <a:gd fmla="*/ 67 w 74" name="T38"/>
                  <a:gd fmla="*/ 41 h 60" name="T39"/>
                  <a:gd fmla="*/ 66 w 74" name="T40"/>
                  <a:gd fmla="*/ 39 h 60" name="T41"/>
                  <a:gd fmla="*/ 66 w 74" name="T42"/>
                  <a:gd fmla="*/ 7 h 60" name="T43"/>
                  <a:gd fmla="*/ 68 w 74" name="T44"/>
                  <a:gd fmla="*/ 6 h 60" name="T45"/>
                  <a:gd fmla="*/ 69 w 74" name="T46"/>
                  <a:gd fmla="*/ 23 h 60" name="T47"/>
                  <a:gd fmla="*/ 64 w 74" name="T48"/>
                  <a:gd fmla="*/ 37 h 60" name="T49"/>
                  <a:gd fmla="*/ 63 w 74" name="T50"/>
                  <a:gd fmla="*/ 35 h 60" name="T51"/>
                  <a:gd fmla="*/ 63 w 74" name="T52"/>
                  <a:gd fmla="*/ 11 h 60" name="T53"/>
                  <a:gd fmla="*/ 65 w 74" name="T54"/>
                  <a:gd fmla="*/ 10 h 60" name="T55"/>
                  <a:gd fmla="*/ 64 w 74" name="T56"/>
                  <a:gd fmla="*/ 23 h 60" name="T57"/>
                  <a:gd fmla="*/ 60 w 74" name="T58"/>
                  <a:gd fmla="*/ 33 h 60" name="T59"/>
                  <a:gd fmla="*/ 60 w 74" name="T60"/>
                  <a:gd fmla="*/ 31 h 60" name="T61"/>
                  <a:gd fmla="*/ 60 w 74" name="T62"/>
                  <a:gd fmla="*/ 15 h 60" name="T63"/>
                  <a:gd fmla="*/ 61 w 74" name="T64"/>
                  <a:gd fmla="*/ 14 h 60" name="T65"/>
                  <a:gd fmla="*/ 8 w 74" name="T66"/>
                  <a:gd fmla="*/ 39 h 60" name="T67"/>
                  <a:gd fmla="*/ 7 w 74" name="T68"/>
                  <a:gd fmla="*/ 41 h 60" name="T69"/>
                  <a:gd fmla="*/ 0 w 74" name="T70"/>
                  <a:gd fmla="*/ 23 h 60" name="T71"/>
                  <a:gd fmla="*/ 8 w 74" name="T72"/>
                  <a:gd fmla="*/ 6 h 60" name="T73"/>
                  <a:gd fmla="*/ 2 w 74" name="T74"/>
                  <a:gd fmla="*/ 23 h 60" name="T75"/>
                  <a:gd fmla="*/ 12 w 74" name="T76"/>
                  <a:gd fmla="*/ 35 h 60" name="T77"/>
                  <a:gd fmla="*/ 11 w 74" name="T78"/>
                  <a:gd fmla="*/ 37 h 60" name="T79"/>
                  <a:gd fmla="*/ 6 w 74" name="T80"/>
                  <a:gd fmla="*/ 23 h 60" name="T81"/>
                  <a:gd fmla="*/ 11 w 74" name="T82"/>
                  <a:gd fmla="*/ 10 h 60" name="T83"/>
                  <a:gd fmla="*/ 8 w 74" name="T84"/>
                  <a:gd fmla="*/ 23 h 60" name="T85"/>
                  <a:gd fmla="*/ 15 w 74" name="T86"/>
                  <a:gd fmla="*/ 15 h 60" name="T87"/>
                  <a:gd fmla="*/ 15 w 74" name="T88"/>
                  <a:gd fmla="*/ 31 h 60" name="T89"/>
                  <a:gd fmla="*/ 14 w 74" name="T90"/>
                  <a:gd fmla="*/ 33 h 60" name="T91"/>
                  <a:gd fmla="*/ 11 w 74" name="T92"/>
                  <a:gd fmla="*/ 23 h 60" name="T93"/>
                  <a:gd fmla="*/ 15 w 74" name="T94"/>
                  <a:gd fmla="*/ 14 h 6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60" w="74">
                    <a:moveTo>
                      <a:pt x="49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6"/>
                      <a:pt x="22" y="60"/>
                      <a:pt x="26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3" y="60"/>
                      <a:pt x="56" y="56"/>
                      <a:pt x="56" y="53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53" y="7"/>
                    </a:move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5"/>
                      <a:pt x="51" y="57"/>
                      <a:pt x="49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4" y="57"/>
                      <a:pt x="22" y="55"/>
                      <a:pt x="22" y="5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4" y="3"/>
                      <a:pt x="26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5"/>
                      <a:pt x="53" y="7"/>
                    </a:cubicBezTo>
                    <a:close/>
                    <a:moveTo>
                      <a:pt x="50" y="6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1" y="51"/>
                      <a:pt x="51" y="50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6"/>
                      <a:pt x="50" y="6"/>
                      <a:pt x="50" y="6"/>
                    </a:cubicBezTo>
                    <a:close/>
                    <a:moveTo>
                      <a:pt x="49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49" y="49"/>
                    </a:lnTo>
                    <a:close/>
                    <a:moveTo>
                      <a:pt x="39" y="54"/>
                    </a:moveTo>
                    <a:cubicBezTo>
                      <a:pt x="39" y="55"/>
                      <a:pt x="38" y="56"/>
                      <a:pt x="37" y="56"/>
                    </a:cubicBezTo>
                    <a:cubicBezTo>
                      <a:pt x="36" y="56"/>
                      <a:pt x="35" y="55"/>
                      <a:pt x="35" y="54"/>
                    </a:cubicBezTo>
                    <a:cubicBezTo>
                      <a:pt x="35" y="53"/>
                      <a:pt x="36" y="52"/>
                      <a:pt x="37" y="52"/>
                    </a:cubicBezTo>
                    <a:cubicBezTo>
                      <a:pt x="38" y="52"/>
                      <a:pt x="39" y="53"/>
                      <a:pt x="39" y="54"/>
                    </a:cubicBezTo>
                    <a:close/>
                    <a:moveTo>
                      <a:pt x="74" y="23"/>
                    </a:moveTo>
                    <a:cubicBezTo>
                      <a:pt x="74" y="30"/>
                      <a:pt x="72" y="36"/>
                      <a:pt x="68" y="41"/>
                    </a:cubicBezTo>
                    <a:cubicBezTo>
                      <a:pt x="68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0"/>
                      <a:pt x="66" y="40"/>
                      <a:pt x="66" y="39"/>
                    </a:cubicBezTo>
                    <a:cubicBezTo>
                      <a:pt x="70" y="35"/>
                      <a:pt x="72" y="29"/>
                      <a:pt x="72" y="23"/>
                    </a:cubicBezTo>
                    <a:cubicBezTo>
                      <a:pt x="72" y="17"/>
                      <a:pt x="70" y="12"/>
                      <a:pt x="66" y="7"/>
                    </a:cubicBezTo>
                    <a:cubicBezTo>
                      <a:pt x="66" y="7"/>
                      <a:pt x="66" y="6"/>
                      <a:pt x="67" y="6"/>
                    </a:cubicBezTo>
                    <a:cubicBezTo>
                      <a:pt x="67" y="5"/>
                      <a:pt x="68" y="6"/>
                      <a:pt x="68" y="6"/>
                    </a:cubicBezTo>
                    <a:cubicBezTo>
                      <a:pt x="72" y="11"/>
                      <a:pt x="74" y="17"/>
                      <a:pt x="74" y="23"/>
                    </a:cubicBezTo>
                    <a:close/>
                    <a:moveTo>
                      <a:pt x="69" y="23"/>
                    </a:moveTo>
                    <a:cubicBezTo>
                      <a:pt x="69" y="28"/>
                      <a:pt x="67" y="33"/>
                      <a:pt x="65" y="3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7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2"/>
                      <a:pt x="67" y="28"/>
                      <a:pt x="67" y="23"/>
                    </a:cubicBezTo>
                    <a:cubicBezTo>
                      <a:pt x="67" y="19"/>
                      <a:pt x="66" y="15"/>
                      <a:pt x="63" y="11"/>
                    </a:cubicBezTo>
                    <a:cubicBezTo>
                      <a:pt x="63" y="11"/>
                      <a:pt x="63" y="10"/>
                      <a:pt x="63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7" y="14"/>
                      <a:pt x="69" y="19"/>
                      <a:pt x="69" y="23"/>
                    </a:cubicBezTo>
                    <a:close/>
                    <a:moveTo>
                      <a:pt x="64" y="23"/>
                    </a:moveTo>
                    <a:cubicBezTo>
                      <a:pt x="64" y="26"/>
                      <a:pt x="63" y="29"/>
                      <a:pt x="61" y="32"/>
                    </a:cubicBezTo>
                    <a:cubicBezTo>
                      <a:pt x="61" y="32"/>
                      <a:pt x="61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2"/>
                      <a:pt x="59" y="32"/>
                      <a:pt x="60" y="31"/>
                    </a:cubicBezTo>
                    <a:cubicBezTo>
                      <a:pt x="61" y="29"/>
                      <a:pt x="62" y="26"/>
                      <a:pt x="62" y="23"/>
                    </a:cubicBezTo>
                    <a:cubicBezTo>
                      <a:pt x="62" y="21"/>
                      <a:pt x="61" y="18"/>
                      <a:pt x="60" y="15"/>
                    </a:cubicBezTo>
                    <a:cubicBezTo>
                      <a:pt x="59" y="15"/>
                      <a:pt x="59" y="14"/>
                      <a:pt x="60" y="14"/>
                    </a:cubicBezTo>
                    <a:cubicBezTo>
                      <a:pt x="60" y="14"/>
                      <a:pt x="61" y="14"/>
                      <a:pt x="61" y="14"/>
                    </a:cubicBezTo>
                    <a:cubicBezTo>
                      <a:pt x="63" y="17"/>
                      <a:pt x="64" y="20"/>
                      <a:pt x="64" y="23"/>
                    </a:cubicBezTo>
                    <a:close/>
                    <a:moveTo>
                      <a:pt x="8" y="39"/>
                    </a:moveTo>
                    <a:cubicBezTo>
                      <a:pt x="9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3" y="36"/>
                      <a:pt x="0" y="30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5" y="12"/>
                      <a:pt x="2" y="17"/>
                      <a:pt x="2" y="23"/>
                    </a:cubicBezTo>
                    <a:cubicBezTo>
                      <a:pt x="2" y="29"/>
                      <a:pt x="5" y="35"/>
                      <a:pt x="8" y="39"/>
                    </a:cubicBezTo>
                    <a:close/>
                    <a:moveTo>
                      <a:pt x="12" y="35"/>
                    </a:moveTo>
                    <a:cubicBezTo>
                      <a:pt x="12" y="36"/>
                      <a:pt x="12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7" y="33"/>
                      <a:pt x="6" y="28"/>
                      <a:pt x="6" y="23"/>
                    </a:cubicBezTo>
                    <a:cubicBezTo>
                      <a:pt x="6" y="19"/>
                      <a:pt x="7" y="14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9" y="15"/>
                      <a:pt x="8" y="19"/>
                      <a:pt x="8" y="23"/>
                    </a:cubicBezTo>
                    <a:cubicBezTo>
                      <a:pt x="8" y="28"/>
                      <a:pt x="9" y="32"/>
                      <a:pt x="12" y="35"/>
                    </a:cubicBezTo>
                    <a:close/>
                    <a:moveTo>
                      <a:pt x="15" y="15"/>
                    </a:moveTo>
                    <a:cubicBezTo>
                      <a:pt x="14" y="18"/>
                      <a:pt x="13" y="21"/>
                      <a:pt x="13" y="23"/>
                    </a:cubicBezTo>
                    <a:cubicBezTo>
                      <a:pt x="13" y="26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3" y="32"/>
                    </a:cubicBezTo>
                    <a:cubicBezTo>
                      <a:pt x="12" y="29"/>
                      <a:pt x="11" y="26"/>
                      <a:pt x="11" y="23"/>
                    </a:cubicBezTo>
                    <a:cubicBezTo>
                      <a:pt x="11" y="20"/>
                      <a:pt x="12" y="17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5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DDAA5642-9232-4DAE-92AA-1E98C63EA6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2123" y="3933313"/>
                <a:ext cx="154602" cy="154603"/>
              </a:xfrm>
              <a:custGeom>
                <a:gdLst>
                  <a:gd fmla="*/ 18 w 35" name="T0"/>
                  <a:gd fmla="*/ 0 h 35" name="T1"/>
                  <a:gd fmla="*/ 0 w 35" name="T2"/>
                  <a:gd fmla="*/ 18 h 35" name="T3"/>
                  <a:gd fmla="*/ 18 w 35" name="T4"/>
                  <a:gd fmla="*/ 35 h 35" name="T5"/>
                  <a:gd fmla="*/ 35 w 35" name="T6"/>
                  <a:gd fmla="*/ 18 h 35" name="T7"/>
                  <a:gd fmla="*/ 18 w 35" name="T8"/>
                  <a:gd fmla="*/ 0 h 35" name="T9"/>
                  <a:gd fmla="*/ 18 w 35" name="T10"/>
                  <a:gd fmla="*/ 32 h 35" name="T11"/>
                  <a:gd fmla="*/ 3 w 35" name="T12"/>
                  <a:gd fmla="*/ 18 h 35" name="T13"/>
                  <a:gd fmla="*/ 18 w 35" name="T14"/>
                  <a:gd fmla="*/ 3 h 35" name="T15"/>
                  <a:gd fmla="*/ 32 w 35" name="T16"/>
                  <a:gd fmla="*/ 18 h 35" name="T17"/>
                  <a:gd fmla="*/ 18 w 35" name="T18"/>
                  <a:gd fmla="*/ 32 h 35" name="T19"/>
                  <a:gd fmla="*/ 27 w 35" name="T20"/>
                  <a:gd fmla="*/ 12 h 35" name="T21"/>
                  <a:gd fmla="*/ 27 w 35" name="T22"/>
                  <a:gd fmla="*/ 14 h 35" name="T23"/>
                  <a:gd fmla="*/ 16 w 35" name="T24"/>
                  <a:gd fmla="*/ 23 h 35" name="T25"/>
                  <a:gd fmla="*/ 16 w 35" name="T26"/>
                  <a:gd fmla="*/ 23 h 35" name="T27"/>
                  <a:gd fmla="*/ 15 w 35" name="T28"/>
                  <a:gd fmla="*/ 23 h 35" name="T29"/>
                  <a:gd fmla="*/ 9 w 35" name="T30"/>
                  <a:gd fmla="*/ 18 h 35" name="T31"/>
                  <a:gd fmla="*/ 9 w 35" name="T32"/>
                  <a:gd fmla="*/ 16 h 35" name="T33"/>
                  <a:gd fmla="*/ 10 w 35" name="T34"/>
                  <a:gd fmla="*/ 16 h 35" name="T35"/>
                  <a:gd fmla="*/ 16 w 35" name="T36"/>
                  <a:gd fmla="*/ 21 h 35" name="T37"/>
                  <a:gd fmla="*/ 26 w 35" name="T38"/>
                  <a:gd fmla="*/ 12 h 35" name="T39"/>
                  <a:gd fmla="*/ 27 w 35" name="T40"/>
                  <a:gd fmla="*/ 12 h 3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5" w="35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8" y="35"/>
                      <a:pt x="35" y="27"/>
                      <a:pt x="35" y="18"/>
                    </a:cubicBezTo>
                    <a:cubicBezTo>
                      <a:pt x="35" y="8"/>
                      <a:pt x="28" y="0"/>
                      <a:pt x="18" y="0"/>
                    </a:cubicBezTo>
                    <a:close/>
                    <a:moveTo>
                      <a:pt x="18" y="32"/>
                    </a:moveTo>
                    <a:cubicBezTo>
                      <a:pt x="10" y="32"/>
                      <a:pt x="3" y="26"/>
                      <a:pt x="3" y="18"/>
                    </a:cubicBezTo>
                    <a:cubicBezTo>
                      <a:pt x="3" y="10"/>
                      <a:pt x="10" y="3"/>
                      <a:pt x="18" y="3"/>
                    </a:cubicBezTo>
                    <a:cubicBezTo>
                      <a:pt x="26" y="3"/>
                      <a:pt x="32" y="10"/>
                      <a:pt x="32" y="18"/>
                    </a:cubicBezTo>
                    <a:cubicBezTo>
                      <a:pt x="32" y="26"/>
                      <a:pt x="26" y="32"/>
                      <a:pt x="18" y="32"/>
                    </a:cubicBezTo>
                    <a:close/>
                    <a:moveTo>
                      <a:pt x="27" y="12"/>
                    </a:moveTo>
                    <a:cubicBezTo>
                      <a:pt x="28" y="13"/>
                      <a:pt x="28" y="13"/>
                      <a:pt x="27" y="1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8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4" name="Freeform 24">
                <a:extLst>
                  <a:ext uri="{FF2B5EF4-FFF2-40B4-BE49-F238E27FC236}">
                    <a16:creationId xmlns:a16="http://schemas.microsoft.com/office/drawing/2014/main" id="{8632DA71-5877-44D5-ACFD-EAA37635D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6463" y="4958743"/>
                <a:ext cx="432385" cy="456077"/>
              </a:xfrm>
              <a:custGeom>
                <a:gdLst>
                  <a:gd fmla="*/ 22 w 62" name="T0"/>
                  <a:gd fmla="*/ 32 h 65" name="T1"/>
                  <a:gd fmla="*/ 22 w 62" name="T2"/>
                  <a:gd fmla="*/ 52 h 65" name="T3"/>
                  <a:gd fmla="*/ 26 w 62" name="T4"/>
                  <a:gd fmla="*/ 43 h 65" name="T5"/>
                  <a:gd fmla="*/ 47 w 62" name="T6"/>
                  <a:gd fmla="*/ 7 h 65" name="T7"/>
                  <a:gd fmla="*/ 47 w 62" name="T8"/>
                  <a:gd fmla="*/ 19 h 65" name="T9"/>
                  <a:gd fmla="*/ 40 w 62" name="T10"/>
                  <a:gd fmla="*/ 37 h 65" name="T11"/>
                  <a:gd fmla="*/ 36 w 62" name="T12"/>
                  <a:gd fmla="*/ 27 h 65" name="T13"/>
                  <a:gd fmla="*/ 32 w 62" name="T14"/>
                  <a:gd fmla="*/ 26 h 65" name="T15"/>
                  <a:gd fmla="*/ 24 w 62" name="T16"/>
                  <a:gd fmla="*/ 22 h 65" name="T17"/>
                  <a:gd fmla="*/ 18 w 62" name="T18"/>
                  <a:gd fmla="*/ 21 h 65" name="T19"/>
                  <a:gd fmla="*/ 11 w 62" name="T20"/>
                  <a:gd fmla="*/ 28 h 65" name="T21"/>
                  <a:gd fmla="*/ 6 w 62" name="T22"/>
                  <a:gd fmla="*/ 28 h 65" name="T23"/>
                  <a:gd fmla="*/ 3 w 62" name="T24"/>
                  <a:gd fmla="*/ 38 h 65" name="T25"/>
                  <a:gd fmla="*/ 0 w 62" name="T26"/>
                  <a:gd fmla="*/ 43 h 65" name="T27"/>
                  <a:gd fmla="*/ 3 w 62" name="T28"/>
                  <a:gd fmla="*/ 47 h 65" name="T29"/>
                  <a:gd fmla="*/ 6 w 62" name="T30"/>
                  <a:gd fmla="*/ 58 h 65" name="T31"/>
                  <a:gd fmla="*/ 11 w 62" name="T32"/>
                  <a:gd fmla="*/ 58 h 65" name="T33"/>
                  <a:gd fmla="*/ 18 w 62" name="T34"/>
                  <a:gd fmla="*/ 65 h 65" name="T35"/>
                  <a:gd fmla="*/ 24 w 62" name="T36"/>
                  <a:gd fmla="*/ 64 h 65" name="T37"/>
                  <a:gd fmla="*/ 32 w 62" name="T38"/>
                  <a:gd fmla="*/ 60 h 65" name="T39"/>
                  <a:gd fmla="*/ 36 w 62" name="T40"/>
                  <a:gd fmla="*/ 59 h 65" name="T41"/>
                  <a:gd fmla="*/ 40 w 62" name="T42"/>
                  <a:gd fmla="*/ 49 h 65" name="T43"/>
                  <a:gd fmla="*/ 44 w 62" name="T44"/>
                  <a:gd fmla="*/ 46 h 65" name="T45"/>
                  <a:gd fmla="*/ 38 w 62" name="T46"/>
                  <a:gd fmla="*/ 53 h 65" name="T47"/>
                  <a:gd fmla="*/ 22 w 62" name="T48"/>
                  <a:gd fmla="*/ 58 h 65" name="T49"/>
                  <a:gd fmla="*/ 6 w 62" name="T50"/>
                  <a:gd fmla="*/ 53 h 65" name="T51"/>
                  <a:gd fmla="*/ 7 w 62" name="T52"/>
                  <a:gd fmla="*/ 38 h 65" name="T53"/>
                  <a:gd fmla="*/ 18 w 62" name="T54"/>
                  <a:gd fmla="*/ 24 h 65" name="T55"/>
                  <a:gd fmla="*/ 36 w 62" name="T56"/>
                  <a:gd fmla="*/ 30 h 65" name="T57"/>
                  <a:gd fmla="*/ 41 w 62" name="T58"/>
                  <a:gd fmla="*/ 44 h 65" name="T59"/>
                  <a:gd fmla="*/ 59 w 62" name="T60"/>
                  <a:gd fmla="*/ 11 h 65" name="T61"/>
                  <a:gd fmla="*/ 60 w 62" name="T62"/>
                  <a:gd fmla="*/ 7 h 65" name="T63"/>
                  <a:gd fmla="*/ 54 w 62" name="T64"/>
                  <a:gd fmla="*/ 4 h 65" name="T65"/>
                  <a:gd fmla="*/ 49 w 62" name="T66"/>
                  <a:gd fmla="*/ 0 h 65" name="T67"/>
                  <a:gd fmla="*/ 46 w 62" name="T68"/>
                  <a:gd fmla="*/ 0 h 65" name="T69"/>
                  <a:gd fmla="*/ 40 w 62" name="T70"/>
                  <a:gd fmla="*/ 4 h 65" name="T71"/>
                  <a:gd fmla="*/ 38 w 62" name="T72"/>
                  <a:gd fmla="*/ 4 h 65" name="T73"/>
                  <a:gd fmla="*/ 35 w 62" name="T74"/>
                  <a:gd fmla="*/ 11 h 65" name="T75"/>
                  <a:gd fmla="*/ 33 w 62" name="T76"/>
                  <a:gd fmla="*/ 14 h 65" name="T77"/>
                  <a:gd fmla="*/ 35 w 62" name="T78"/>
                  <a:gd fmla="*/ 18 h 65" name="T79"/>
                  <a:gd fmla="*/ 37 w 62" name="T80"/>
                  <a:gd fmla="*/ 24 h 65" name="T81"/>
                  <a:gd fmla="*/ 40 w 62" name="T82"/>
                  <a:gd fmla="*/ 25 h 65" name="T83"/>
                  <a:gd fmla="*/ 46 w 62" name="T84"/>
                  <a:gd fmla="*/ 28 h 65" name="T85"/>
                  <a:gd fmla="*/ 49 w 62" name="T86"/>
                  <a:gd fmla="*/ 29 h 65" name="T87"/>
                  <a:gd fmla="*/ 54 w 62" name="T88"/>
                  <a:gd fmla="*/ 24 h 65" name="T89"/>
                  <a:gd fmla="*/ 57 w 62" name="T90"/>
                  <a:gd fmla="*/ 24 h 65" name="T91"/>
                  <a:gd fmla="*/ 59 w 62" name="T92"/>
                  <a:gd fmla="*/ 18 h 65" name="T93"/>
                  <a:gd fmla="*/ 61 w 62" name="T94"/>
                  <a:gd fmla="*/ 12 h 65" name="T95"/>
                  <a:gd fmla="*/ 52 w 62" name="T96"/>
                  <a:gd fmla="*/ 22 h 65" name="T97"/>
                  <a:gd fmla="*/ 43 w 62" name="T98"/>
                  <a:gd fmla="*/ 25 h 65" name="T99"/>
                  <a:gd fmla="*/ 36 w 62" name="T100"/>
                  <a:gd fmla="*/ 15 h 65" name="T101"/>
                  <a:gd fmla="*/ 38 w 62" name="T102"/>
                  <a:gd fmla="*/ 7 h 65" name="T103"/>
                  <a:gd fmla="*/ 50 w 62" name="T104"/>
                  <a:gd fmla="*/ 3 h 65" name="T105"/>
                  <a:gd fmla="*/ 56 w 62" name="T106"/>
                  <a:gd fmla="*/ 11 h 6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5" w="62">
                    <a:moveTo>
                      <a:pt x="22" y="32"/>
                    </a:moveTo>
                    <a:cubicBezTo>
                      <a:pt x="15" y="32"/>
                      <a:pt x="11" y="37"/>
                      <a:pt x="11" y="43"/>
                    </a:cubicBezTo>
                    <a:cubicBezTo>
                      <a:pt x="11" y="49"/>
                      <a:pt x="15" y="54"/>
                      <a:pt x="22" y="54"/>
                    </a:cubicBezTo>
                    <a:cubicBezTo>
                      <a:pt x="28" y="54"/>
                      <a:pt x="33" y="49"/>
                      <a:pt x="33" y="43"/>
                    </a:cubicBezTo>
                    <a:cubicBezTo>
                      <a:pt x="33" y="37"/>
                      <a:pt x="28" y="32"/>
                      <a:pt x="22" y="32"/>
                    </a:cubicBezTo>
                    <a:close/>
                    <a:moveTo>
                      <a:pt x="22" y="52"/>
                    </a:moveTo>
                    <a:cubicBezTo>
                      <a:pt x="17" y="52"/>
                      <a:pt x="13" y="48"/>
                      <a:pt x="13" y="43"/>
                    </a:cubicBezTo>
                    <a:cubicBezTo>
                      <a:pt x="13" y="38"/>
                      <a:pt x="17" y="34"/>
                      <a:pt x="22" y="34"/>
                    </a:cubicBezTo>
                    <a:cubicBezTo>
                      <a:pt x="27" y="34"/>
                      <a:pt x="31" y="38"/>
                      <a:pt x="31" y="43"/>
                    </a:cubicBezTo>
                    <a:cubicBezTo>
                      <a:pt x="31" y="48"/>
                      <a:pt x="27" y="52"/>
                      <a:pt x="22" y="52"/>
                    </a:cubicBezTo>
                    <a:close/>
                    <a:moveTo>
                      <a:pt x="26" y="43"/>
                    </a:moveTo>
                    <a:cubicBezTo>
                      <a:pt x="26" y="45"/>
                      <a:pt x="24" y="47"/>
                      <a:pt x="22" y="47"/>
                    </a:cubicBezTo>
                    <a:cubicBezTo>
                      <a:pt x="19" y="47"/>
                      <a:pt x="17" y="45"/>
                      <a:pt x="17" y="43"/>
                    </a:cubicBezTo>
                    <a:cubicBezTo>
                      <a:pt x="17" y="40"/>
                      <a:pt x="19" y="38"/>
                      <a:pt x="22" y="38"/>
                    </a:cubicBezTo>
                    <a:cubicBezTo>
                      <a:pt x="24" y="38"/>
                      <a:pt x="26" y="40"/>
                      <a:pt x="26" y="43"/>
                    </a:cubicBezTo>
                    <a:close/>
                    <a:moveTo>
                      <a:pt x="47" y="7"/>
                    </a:moveTo>
                    <a:cubicBezTo>
                      <a:pt x="43" y="7"/>
                      <a:pt x="40" y="10"/>
                      <a:pt x="40" y="14"/>
                    </a:cubicBezTo>
                    <a:cubicBezTo>
                      <a:pt x="40" y="18"/>
                      <a:pt x="43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1" y="7"/>
                      <a:pt x="47" y="7"/>
                    </a:cubicBezTo>
                    <a:close/>
                    <a:moveTo>
                      <a:pt x="47" y="19"/>
                    </a:moveTo>
                    <a:cubicBezTo>
                      <a:pt x="44" y="19"/>
                      <a:pt x="42" y="17"/>
                      <a:pt x="42" y="14"/>
                    </a:cubicBezTo>
                    <a:cubicBezTo>
                      <a:pt x="42" y="12"/>
                      <a:pt x="44" y="9"/>
                      <a:pt x="47" y="9"/>
                    </a:cubicBezTo>
                    <a:cubicBezTo>
                      <a:pt x="49" y="9"/>
                      <a:pt x="52" y="12"/>
                      <a:pt x="52" y="14"/>
                    </a:cubicBezTo>
                    <a:cubicBezTo>
                      <a:pt x="52" y="17"/>
                      <a:pt x="49" y="19"/>
                      <a:pt x="47" y="19"/>
                    </a:cubicBezTo>
                    <a:close/>
                    <a:moveTo>
                      <a:pt x="43" y="39"/>
                    </a:moveTo>
                    <a:cubicBezTo>
                      <a:pt x="43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8"/>
                      <a:pt x="40" y="38"/>
                      <a:pt x="40" y="37"/>
                    </a:cubicBezTo>
                    <a:cubicBezTo>
                      <a:pt x="39" y="36"/>
                      <a:pt x="40" y="36"/>
                      <a:pt x="40" y="35"/>
                    </a:cubicBezTo>
                    <a:cubicBezTo>
                      <a:pt x="41" y="35"/>
                      <a:pt x="41" y="35"/>
                      <a:pt x="42" y="34"/>
                    </a:cubicBezTo>
                    <a:cubicBezTo>
                      <a:pt x="42" y="33"/>
                      <a:pt x="42" y="33"/>
                      <a:pt x="41" y="32"/>
                    </a:cubicBezTo>
                    <a:cubicBezTo>
                      <a:pt x="40" y="31"/>
                      <a:pt x="39" y="29"/>
                      <a:pt x="38" y="28"/>
                    </a:cubicBezTo>
                    <a:cubicBezTo>
                      <a:pt x="38" y="27"/>
                      <a:pt x="37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5" y="27"/>
                      <a:pt x="35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7"/>
                      <a:pt x="32" y="27"/>
                      <a:pt x="32" y="26"/>
                    </a:cubicBezTo>
                    <a:cubicBezTo>
                      <a:pt x="33" y="25"/>
                      <a:pt x="33" y="25"/>
                      <a:pt x="33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0" y="22"/>
                      <a:pt x="28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4"/>
                      <a:pt x="23" y="24"/>
                      <a:pt x="22" y="24"/>
                    </a:cubicBezTo>
                    <a:cubicBezTo>
                      <a:pt x="21" y="24"/>
                      <a:pt x="20" y="24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2"/>
                      <a:pt x="12" y="23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2" y="26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7"/>
                      <a:pt x="6" y="27"/>
                      <a:pt x="6" y="28"/>
                    </a:cubicBezTo>
                    <a:cubicBezTo>
                      <a:pt x="5" y="29"/>
                      <a:pt x="4" y="31"/>
                      <a:pt x="3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3" y="35"/>
                      <a:pt x="3" y="35"/>
                      <a:pt x="4" y="35"/>
                    </a:cubicBezTo>
                    <a:cubicBezTo>
                      <a:pt x="4" y="36"/>
                      <a:pt x="5" y="36"/>
                      <a:pt x="4" y="37"/>
                    </a:cubicBezTo>
                    <a:cubicBezTo>
                      <a:pt x="4" y="38"/>
                      <a:pt x="4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9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0" y="45"/>
                      <a:pt x="0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8"/>
                      <a:pt x="2" y="48"/>
                    </a:cubicBezTo>
                    <a:cubicBezTo>
                      <a:pt x="2" y="48"/>
                      <a:pt x="2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3" y="51"/>
                      <a:pt x="3" y="51"/>
                      <a:pt x="2" y="52"/>
                    </a:cubicBezTo>
                    <a:cubicBezTo>
                      <a:pt x="2" y="52"/>
                      <a:pt x="2" y="53"/>
                      <a:pt x="3" y="53"/>
                    </a:cubicBezTo>
                    <a:cubicBezTo>
                      <a:pt x="4" y="55"/>
                      <a:pt x="5" y="57"/>
                      <a:pt x="6" y="58"/>
                    </a:cubicBezTo>
                    <a:cubicBezTo>
                      <a:pt x="6" y="58"/>
                      <a:pt x="7" y="59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9"/>
                      <a:pt x="9" y="58"/>
                      <a:pt x="9" y="58"/>
                    </a:cubicBezTo>
                    <a:cubicBezTo>
                      <a:pt x="9" y="58"/>
                      <a:pt x="10" y="57"/>
                      <a:pt x="10" y="57"/>
                    </a:cubicBezTo>
                    <a:cubicBezTo>
                      <a:pt x="11" y="57"/>
                      <a:pt x="11" y="58"/>
                      <a:pt x="11" y="58"/>
                    </a:cubicBezTo>
                    <a:cubicBezTo>
                      <a:pt x="12" y="58"/>
                      <a:pt x="12" y="59"/>
                      <a:pt x="12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4" y="64"/>
                      <a:pt x="16" y="64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9" y="65"/>
                      <a:pt x="19" y="64"/>
                      <a:pt x="20" y="64"/>
                    </a:cubicBezTo>
                    <a:cubicBezTo>
                      <a:pt x="20" y="64"/>
                      <a:pt x="20" y="63"/>
                      <a:pt x="20" y="63"/>
                    </a:cubicBezTo>
                    <a:cubicBezTo>
                      <a:pt x="20" y="62"/>
                      <a:pt x="21" y="61"/>
                      <a:pt x="22" y="61"/>
                    </a:cubicBezTo>
                    <a:cubicBezTo>
                      <a:pt x="23" y="61"/>
                      <a:pt x="24" y="62"/>
                      <a:pt x="24" y="63"/>
                    </a:cubicBezTo>
                    <a:cubicBezTo>
                      <a:pt x="24" y="63"/>
                      <a:pt x="24" y="64"/>
                      <a:pt x="24" y="64"/>
                    </a:cubicBezTo>
                    <a:cubicBezTo>
                      <a:pt x="25" y="64"/>
                      <a:pt x="25" y="65"/>
                      <a:pt x="26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8" y="64"/>
                      <a:pt x="30" y="64"/>
                      <a:pt x="32" y="63"/>
                    </a:cubicBezTo>
                    <a:cubicBezTo>
                      <a:pt x="32" y="62"/>
                      <a:pt x="32" y="62"/>
                      <a:pt x="33" y="61"/>
                    </a:cubicBezTo>
                    <a:cubicBezTo>
                      <a:pt x="33" y="61"/>
                      <a:pt x="33" y="60"/>
                      <a:pt x="32" y="60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8"/>
                      <a:pt x="33" y="57"/>
                      <a:pt x="34" y="57"/>
                    </a:cubicBezTo>
                    <a:cubicBezTo>
                      <a:pt x="34" y="57"/>
                      <a:pt x="35" y="58"/>
                      <a:pt x="35" y="58"/>
                    </a:cubicBezTo>
                    <a:cubicBezTo>
                      <a:pt x="35" y="58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9" y="57"/>
                      <a:pt x="40" y="55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1" y="51"/>
                      <a:pt x="41" y="51"/>
                      <a:pt x="40" y="51"/>
                    </a:cubicBezTo>
                    <a:cubicBezTo>
                      <a:pt x="40" y="50"/>
                      <a:pt x="39" y="49"/>
                      <a:pt x="40" y="49"/>
                    </a:cubicBezTo>
                    <a:cubicBezTo>
                      <a:pt x="40" y="48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6"/>
                    </a:cubicBezTo>
                    <a:cubicBezTo>
                      <a:pt x="44" y="45"/>
                      <a:pt x="44" y="44"/>
                      <a:pt x="44" y="43"/>
                    </a:cubicBezTo>
                    <a:cubicBezTo>
                      <a:pt x="44" y="42"/>
                      <a:pt x="44" y="41"/>
                      <a:pt x="44" y="40"/>
                    </a:cubicBezTo>
                    <a:cubicBezTo>
                      <a:pt x="44" y="39"/>
                      <a:pt x="43" y="39"/>
                      <a:pt x="43" y="39"/>
                    </a:cubicBezTo>
                    <a:close/>
                    <a:moveTo>
                      <a:pt x="37" y="48"/>
                    </a:moveTo>
                    <a:cubicBezTo>
                      <a:pt x="36" y="50"/>
                      <a:pt x="37" y="52"/>
                      <a:pt x="38" y="53"/>
                    </a:cubicBezTo>
                    <a:cubicBezTo>
                      <a:pt x="38" y="54"/>
                      <a:pt x="37" y="54"/>
                      <a:pt x="36" y="55"/>
                    </a:cubicBezTo>
                    <a:cubicBezTo>
                      <a:pt x="35" y="54"/>
                      <a:pt x="33" y="54"/>
                      <a:pt x="31" y="55"/>
                    </a:cubicBezTo>
                    <a:cubicBezTo>
                      <a:pt x="29" y="57"/>
                      <a:pt x="29" y="59"/>
                      <a:pt x="29" y="60"/>
                    </a:cubicBezTo>
                    <a:cubicBezTo>
                      <a:pt x="28" y="61"/>
                      <a:pt x="27" y="61"/>
                      <a:pt x="26" y="61"/>
                    </a:cubicBezTo>
                    <a:cubicBezTo>
                      <a:pt x="26" y="60"/>
                      <a:pt x="24" y="58"/>
                      <a:pt x="22" y="58"/>
                    </a:cubicBezTo>
                    <a:cubicBezTo>
                      <a:pt x="20" y="58"/>
                      <a:pt x="18" y="60"/>
                      <a:pt x="18" y="61"/>
                    </a:cubicBezTo>
                    <a:cubicBezTo>
                      <a:pt x="17" y="61"/>
                      <a:pt x="16" y="61"/>
                      <a:pt x="15" y="60"/>
                    </a:cubicBezTo>
                    <a:cubicBezTo>
                      <a:pt x="15" y="59"/>
                      <a:pt x="15" y="57"/>
                      <a:pt x="13" y="55"/>
                    </a:cubicBezTo>
                    <a:cubicBezTo>
                      <a:pt x="11" y="54"/>
                      <a:pt x="9" y="54"/>
                      <a:pt x="8" y="55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7" y="52"/>
                      <a:pt x="8" y="50"/>
                      <a:pt x="7" y="48"/>
                    </a:cubicBezTo>
                    <a:cubicBezTo>
                      <a:pt x="7" y="46"/>
                      <a:pt x="5" y="44"/>
                      <a:pt x="3" y="44"/>
                    </a:cubicBezTo>
                    <a:cubicBezTo>
                      <a:pt x="3" y="44"/>
                      <a:pt x="3" y="43"/>
                      <a:pt x="3" y="43"/>
                    </a:cubicBezTo>
                    <a:cubicBezTo>
                      <a:pt x="3" y="42"/>
                      <a:pt x="3" y="42"/>
                      <a:pt x="3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8" y="36"/>
                      <a:pt x="7" y="34"/>
                      <a:pt x="6" y="33"/>
                    </a:cubicBezTo>
                    <a:cubicBezTo>
                      <a:pt x="6" y="32"/>
                      <a:pt x="7" y="31"/>
                      <a:pt x="8" y="30"/>
                    </a:cubicBezTo>
                    <a:cubicBezTo>
                      <a:pt x="9" y="32"/>
                      <a:pt x="11" y="32"/>
                      <a:pt x="13" y="30"/>
                    </a:cubicBezTo>
                    <a:cubicBezTo>
                      <a:pt x="15" y="29"/>
                      <a:pt x="15" y="27"/>
                      <a:pt x="15" y="25"/>
                    </a:cubicBezTo>
                    <a:cubicBezTo>
                      <a:pt x="16" y="25"/>
                      <a:pt x="17" y="25"/>
                      <a:pt x="18" y="24"/>
                    </a:cubicBezTo>
                    <a:cubicBezTo>
                      <a:pt x="18" y="26"/>
                      <a:pt x="20" y="27"/>
                      <a:pt x="22" y="27"/>
                    </a:cubicBezTo>
                    <a:cubicBezTo>
                      <a:pt x="24" y="27"/>
                      <a:pt x="26" y="26"/>
                      <a:pt x="26" y="24"/>
                    </a:cubicBezTo>
                    <a:cubicBezTo>
                      <a:pt x="27" y="25"/>
                      <a:pt x="28" y="25"/>
                      <a:pt x="29" y="25"/>
                    </a:cubicBezTo>
                    <a:cubicBezTo>
                      <a:pt x="29" y="27"/>
                      <a:pt x="29" y="29"/>
                      <a:pt x="31" y="30"/>
                    </a:cubicBezTo>
                    <a:cubicBezTo>
                      <a:pt x="33" y="32"/>
                      <a:pt x="35" y="32"/>
                      <a:pt x="36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7" y="34"/>
                      <a:pt x="36" y="36"/>
                      <a:pt x="37" y="38"/>
                    </a:cubicBezTo>
                    <a:cubicBezTo>
                      <a:pt x="37" y="40"/>
                      <a:pt x="39" y="41"/>
                      <a:pt x="41" y="41"/>
                    </a:cubicBezTo>
                    <a:cubicBezTo>
                      <a:pt x="41" y="42"/>
                      <a:pt x="41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39" y="44"/>
                      <a:pt x="37" y="46"/>
                      <a:pt x="37" y="48"/>
                    </a:cubicBezTo>
                    <a:close/>
                    <a:moveTo>
                      <a:pt x="61" y="12"/>
                    </a:moveTo>
                    <a:cubicBezTo>
                      <a:pt x="61" y="12"/>
                      <a:pt x="61" y="11"/>
                      <a:pt x="61" y="11"/>
                    </a:cubicBezTo>
                    <a:cubicBezTo>
                      <a:pt x="60" y="11"/>
                      <a:pt x="60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8"/>
                      <a:pt x="60" y="7"/>
                    </a:cubicBezTo>
                    <a:cubicBezTo>
                      <a:pt x="59" y="6"/>
                      <a:pt x="58" y="5"/>
                      <a:pt x="57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5" y="3"/>
                      <a:pt x="54" y="2"/>
                    </a:cubicBezTo>
                    <a:cubicBezTo>
                      <a:pt x="54" y="2"/>
                      <a:pt x="54" y="1"/>
                      <a:pt x="53" y="1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8" y="1"/>
                      <a:pt x="47" y="1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1"/>
                      <a:pt x="46" y="1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5" y="6"/>
                      <a:pt x="34" y="7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2"/>
                      <a:pt x="33" y="12"/>
                    </a:cubicBezTo>
                    <a:cubicBezTo>
                      <a:pt x="33" y="13"/>
                      <a:pt x="33" y="14"/>
                      <a:pt x="33" y="14"/>
                    </a:cubicBezTo>
                    <a:cubicBezTo>
                      <a:pt x="33" y="15"/>
                      <a:pt x="33" y="16"/>
                      <a:pt x="33" y="16"/>
                    </a:cubicBezTo>
                    <a:cubicBezTo>
                      <a:pt x="33" y="17"/>
                      <a:pt x="33" y="17"/>
                      <a:pt x="33" y="18"/>
                    </a:cubicBezTo>
                    <a:cubicBezTo>
                      <a:pt x="34" y="18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4" y="19"/>
                      <a:pt x="34" y="20"/>
                    </a:cubicBezTo>
                    <a:cubicBezTo>
                      <a:pt x="34" y="20"/>
                      <a:pt x="34" y="21"/>
                      <a:pt x="34" y="21"/>
                    </a:cubicBezTo>
                    <a:cubicBezTo>
                      <a:pt x="35" y="22"/>
                      <a:pt x="36" y="23"/>
                      <a:pt x="37" y="24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2" y="28"/>
                      <a:pt x="43" y="28"/>
                      <a:pt x="44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6" y="28"/>
                      <a:pt x="46" y="28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8"/>
                      <a:pt x="48" y="28"/>
                    </a:cubicBezTo>
                    <a:cubicBezTo>
                      <a:pt x="48" y="28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50" y="29"/>
                    </a:cubicBezTo>
                    <a:cubicBezTo>
                      <a:pt x="51" y="28"/>
                      <a:pt x="52" y="28"/>
                      <a:pt x="53" y="27"/>
                    </a:cubicBezTo>
                    <a:cubicBezTo>
                      <a:pt x="54" y="27"/>
                      <a:pt x="54" y="27"/>
                      <a:pt x="54" y="26"/>
                    </a:cubicBezTo>
                    <a:cubicBezTo>
                      <a:pt x="55" y="26"/>
                      <a:pt x="54" y="25"/>
                      <a:pt x="54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5"/>
                      <a:pt x="55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4"/>
                    </a:cubicBezTo>
                    <a:cubicBezTo>
                      <a:pt x="58" y="23"/>
                      <a:pt x="59" y="22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6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2" y="14"/>
                      <a:pt x="61" y="13"/>
                      <a:pt x="61" y="12"/>
                    </a:cubicBezTo>
                    <a:close/>
                    <a:moveTo>
                      <a:pt x="58" y="15"/>
                    </a:moveTo>
                    <a:cubicBezTo>
                      <a:pt x="57" y="15"/>
                      <a:pt x="56" y="16"/>
                      <a:pt x="56" y="17"/>
                    </a:cubicBezTo>
                    <a:cubicBezTo>
                      <a:pt x="55" y="18"/>
                      <a:pt x="56" y="20"/>
                      <a:pt x="57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5" y="21"/>
                      <a:pt x="53" y="21"/>
                      <a:pt x="52" y="22"/>
                    </a:cubicBezTo>
                    <a:cubicBezTo>
                      <a:pt x="51" y="23"/>
                      <a:pt x="51" y="24"/>
                      <a:pt x="51" y="25"/>
                    </a:cubicBezTo>
                    <a:cubicBezTo>
                      <a:pt x="51" y="25"/>
                      <a:pt x="50" y="25"/>
                      <a:pt x="50" y="25"/>
                    </a:cubicBezTo>
                    <a:cubicBezTo>
                      <a:pt x="49" y="24"/>
                      <a:pt x="48" y="24"/>
                      <a:pt x="47" y="24"/>
                    </a:cubicBezTo>
                    <a:cubicBezTo>
                      <a:pt x="46" y="24"/>
                      <a:pt x="45" y="24"/>
                      <a:pt x="44" y="25"/>
                    </a:cubicBezTo>
                    <a:cubicBezTo>
                      <a:pt x="44" y="25"/>
                      <a:pt x="43" y="25"/>
                      <a:pt x="43" y="25"/>
                    </a:cubicBezTo>
                    <a:cubicBezTo>
                      <a:pt x="43" y="24"/>
                      <a:pt x="43" y="23"/>
                      <a:pt x="42" y="22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8" y="20"/>
                      <a:pt x="39" y="18"/>
                      <a:pt x="38" y="17"/>
                    </a:cubicBezTo>
                    <a:cubicBezTo>
                      <a:pt x="38" y="16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3"/>
                      <a:pt x="38" y="11"/>
                    </a:cubicBezTo>
                    <a:cubicBezTo>
                      <a:pt x="39" y="10"/>
                      <a:pt x="38" y="9"/>
                      <a:pt x="37" y="8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9" y="8"/>
                      <a:pt x="41" y="8"/>
                      <a:pt x="42" y="7"/>
                    </a:cubicBezTo>
                    <a:cubicBezTo>
                      <a:pt x="43" y="6"/>
                      <a:pt x="43" y="5"/>
                      <a:pt x="43" y="4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4"/>
                      <a:pt x="46" y="5"/>
                      <a:pt x="47" y="5"/>
                    </a:cubicBezTo>
                    <a:cubicBezTo>
                      <a:pt x="48" y="5"/>
                      <a:pt x="49" y="4"/>
                      <a:pt x="50" y="3"/>
                    </a:cubicBezTo>
                    <a:cubicBezTo>
                      <a:pt x="50" y="3"/>
                      <a:pt x="51" y="3"/>
                      <a:pt x="51" y="4"/>
                    </a:cubicBezTo>
                    <a:cubicBezTo>
                      <a:pt x="51" y="5"/>
                      <a:pt x="51" y="6"/>
                      <a:pt x="52" y="7"/>
                    </a:cubicBezTo>
                    <a:cubicBezTo>
                      <a:pt x="53" y="8"/>
                      <a:pt x="55" y="8"/>
                      <a:pt x="56" y="7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9"/>
                      <a:pt x="55" y="10"/>
                      <a:pt x="56" y="11"/>
                    </a:cubicBezTo>
                    <a:cubicBezTo>
                      <a:pt x="56" y="13"/>
                      <a:pt x="57" y="14"/>
                      <a:pt x="58" y="14"/>
                    </a:cubicBezTo>
                    <a:cubicBezTo>
                      <a:pt x="58" y="14"/>
                      <a:pt x="59" y="14"/>
                      <a:pt x="59" y="14"/>
                    </a:cubicBezTo>
                    <a:cubicBezTo>
                      <a:pt x="59" y="15"/>
                      <a:pt x="58" y="15"/>
                      <a:pt x="5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24A1AEE1-3AE4-4B14-8A51-FA6D905EA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82120" y="3507224"/>
                <a:ext cx="277453" cy="284221"/>
              </a:xfrm>
              <a:custGeom>
                <a:gdLst>
                  <a:gd fmla="*/ 8 w 52" name="T0"/>
                  <a:gd fmla="*/ 19 h 53" name="T1"/>
                  <a:gd fmla="*/ 8 w 52" name="T2"/>
                  <a:gd fmla="*/ 19 h 53" name="T3"/>
                  <a:gd fmla="*/ 8 w 52" name="T4"/>
                  <a:gd fmla="*/ 18 h 53" name="T5"/>
                  <a:gd fmla="*/ 8 w 52" name="T6"/>
                  <a:gd fmla="*/ 17 h 53" name="T7"/>
                  <a:gd fmla="*/ 8 w 52" name="T8"/>
                  <a:gd fmla="*/ 17 h 53" name="T9"/>
                  <a:gd fmla="*/ 15 w 52" name="T10"/>
                  <a:gd fmla="*/ 10 h 53" name="T11"/>
                  <a:gd fmla="*/ 17 w 52" name="T12"/>
                  <a:gd fmla="*/ 10 h 53" name="T13"/>
                  <a:gd fmla="*/ 17 w 52" name="T14"/>
                  <a:gd fmla="*/ 12 h 53" name="T15"/>
                  <a:gd fmla="*/ 13 w 52" name="T16"/>
                  <a:gd fmla="*/ 17 h 53" name="T17"/>
                  <a:gd fmla="*/ 39 w 52" name="T18"/>
                  <a:gd fmla="*/ 17 h 53" name="T19"/>
                  <a:gd fmla="*/ 40 w 52" name="T20"/>
                  <a:gd fmla="*/ 18 h 53" name="T21"/>
                  <a:gd fmla="*/ 39 w 52" name="T22"/>
                  <a:gd fmla="*/ 20 h 53" name="T23"/>
                  <a:gd fmla="*/ 13 w 52" name="T24"/>
                  <a:gd fmla="*/ 20 h 53" name="T25"/>
                  <a:gd fmla="*/ 17 w 52" name="T26"/>
                  <a:gd fmla="*/ 24 h 53" name="T27"/>
                  <a:gd fmla="*/ 17 w 52" name="T28"/>
                  <a:gd fmla="*/ 26 h 53" name="T29"/>
                  <a:gd fmla="*/ 16 w 52" name="T30"/>
                  <a:gd fmla="*/ 26 h 53" name="T31"/>
                  <a:gd fmla="*/ 15 w 52" name="T32"/>
                  <a:gd fmla="*/ 26 h 53" name="T33"/>
                  <a:gd fmla="*/ 8 w 52" name="T34"/>
                  <a:gd fmla="*/ 19 h 53" name="T35"/>
                  <a:gd fmla="*/ 43 w 52" name="T36"/>
                  <a:gd fmla="*/ 34 h 53" name="T37"/>
                  <a:gd fmla="*/ 43 w 52" name="T38"/>
                  <a:gd fmla="*/ 34 h 53" name="T39"/>
                  <a:gd fmla="*/ 36 w 52" name="T40"/>
                  <a:gd fmla="*/ 27 h 53" name="T41"/>
                  <a:gd fmla="*/ 34 w 52" name="T42"/>
                  <a:gd fmla="*/ 27 h 53" name="T43"/>
                  <a:gd fmla="*/ 34 w 52" name="T44"/>
                  <a:gd fmla="*/ 29 h 53" name="T45"/>
                  <a:gd fmla="*/ 39 w 52" name="T46"/>
                  <a:gd fmla="*/ 33 h 53" name="T47"/>
                  <a:gd fmla="*/ 13 w 52" name="T48"/>
                  <a:gd fmla="*/ 33 h 53" name="T49"/>
                  <a:gd fmla="*/ 11 w 52" name="T50"/>
                  <a:gd fmla="*/ 35 h 53" name="T51"/>
                  <a:gd fmla="*/ 13 w 52" name="T52"/>
                  <a:gd fmla="*/ 36 h 53" name="T53"/>
                  <a:gd fmla="*/ 39 w 52" name="T54"/>
                  <a:gd fmla="*/ 36 h 53" name="T55"/>
                  <a:gd fmla="*/ 34 w 52" name="T56"/>
                  <a:gd fmla="*/ 41 h 53" name="T57"/>
                  <a:gd fmla="*/ 34 w 52" name="T58"/>
                  <a:gd fmla="*/ 43 h 53" name="T59"/>
                  <a:gd fmla="*/ 35 w 52" name="T60"/>
                  <a:gd fmla="*/ 43 h 53" name="T61"/>
                  <a:gd fmla="*/ 36 w 52" name="T62"/>
                  <a:gd fmla="*/ 43 h 53" name="T63"/>
                  <a:gd fmla="*/ 43 w 52" name="T64"/>
                  <a:gd fmla="*/ 36 h 53" name="T65"/>
                  <a:gd fmla="*/ 43 w 52" name="T66"/>
                  <a:gd fmla="*/ 36 h 53" name="T67"/>
                  <a:gd fmla="*/ 44 w 52" name="T68"/>
                  <a:gd fmla="*/ 35 h 53" name="T69"/>
                  <a:gd fmla="*/ 43 w 52" name="T70"/>
                  <a:gd fmla="*/ 34 h 53" name="T71"/>
                  <a:gd fmla="*/ 52 w 52" name="T72"/>
                  <a:gd fmla="*/ 7 h 53" name="T73"/>
                  <a:gd fmla="*/ 52 w 52" name="T74"/>
                  <a:gd fmla="*/ 45 h 53" name="T75"/>
                  <a:gd fmla="*/ 45 w 52" name="T76"/>
                  <a:gd fmla="*/ 53 h 53" name="T77"/>
                  <a:gd fmla="*/ 7 w 52" name="T78"/>
                  <a:gd fmla="*/ 53 h 53" name="T79"/>
                  <a:gd fmla="*/ 0 w 52" name="T80"/>
                  <a:gd fmla="*/ 45 h 53" name="T81"/>
                  <a:gd fmla="*/ 0 w 52" name="T82"/>
                  <a:gd fmla="*/ 7 h 53" name="T83"/>
                  <a:gd fmla="*/ 7 w 52" name="T84"/>
                  <a:gd fmla="*/ 0 h 53" name="T85"/>
                  <a:gd fmla="*/ 45 w 52" name="T86"/>
                  <a:gd fmla="*/ 0 h 53" name="T87"/>
                  <a:gd fmla="*/ 52 w 52" name="T88"/>
                  <a:gd fmla="*/ 7 h 53" name="T89"/>
                  <a:gd fmla="*/ 49 w 52" name="T90"/>
                  <a:gd fmla="*/ 7 h 53" name="T91"/>
                  <a:gd fmla="*/ 45 w 52" name="T92"/>
                  <a:gd fmla="*/ 3 h 53" name="T93"/>
                  <a:gd fmla="*/ 7 w 52" name="T94"/>
                  <a:gd fmla="*/ 3 h 53" name="T95"/>
                  <a:gd fmla="*/ 3 w 52" name="T96"/>
                  <a:gd fmla="*/ 7 h 53" name="T97"/>
                  <a:gd fmla="*/ 3 w 52" name="T98"/>
                  <a:gd fmla="*/ 45 h 53" name="T99"/>
                  <a:gd fmla="*/ 7 w 52" name="T100"/>
                  <a:gd fmla="*/ 50 h 53" name="T101"/>
                  <a:gd fmla="*/ 45 w 52" name="T102"/>
                  <a:gd fmla="*/ 50 h 53" name="T103"/>
                  <a:gd fmla="*/ 49 w 52" name="T104"/>
                  <a:gd fmla="*/ 45 h 53" name="T105"/>
                  <a:gd fmla="*/ 49 w 52" name="T106"/>
                  <a:gd fmla="*/ 7 h 53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52" w="52">
                    <a:moveTo>
                      <a:pt x="8" y="19"/>
                    </a:move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9"/>
                      <a:pt x="40" y="20"/>
                      <a:pt x="39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lnTo>
                      <a:pt x="8" y="19"/>
                    </a:lnTo>
                    <a:close/>
                    <a:moveTo>
                      <a:pt x="43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6"/>
                      <a:pt x="35" y="26"/>
                      <a:pt x="34" y="27"/>
                    </a:cubicBezTo>
                    <a:cubicBezTo>
                      <a:pt x="34" y="28"/>
                      <a:pt x="34" y="29"/>
                      <a:pt x="34" y="2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1" y="34"/>
                      <a:pt x="11" y="35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2"/>
                      <a:pt x="34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5"/>
                      <a:pt x="44" y="34"/>
                      <a:pt x="43" y="34"/>
                    </a:cubicBezTo>
                    <a:close/>
                    <a:moveTo>
                      <a:pt x="52" y="7"/>
                    </a:move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9"/>
                      <a:pt x="49" y="53"/>
                      <a:pt x="45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49"/>
                      <a:pt x="0" y="4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4"/>
                      <a:pt x="52" y="7"/>
                    </a:cubicBezTo>
                    <a:close/>
                    <a:moveTo>
                      <a:pt x="49" y="7"/>
                    </a:moveTo>
                    <a:cubicBezTo>
                      <a:pt x="49" y="5"/>
                      <a:pt x="47" y="3"/>
                      <a:pt x="45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8"/>
                      <a:pt x="4" y="50"/>
                      <a:pt x="7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7" y="50"/>
                      <a:pt x="49" y="48"/>
                      <a:pt x="49" y="45"/>
                    </a:cubicBezTo>
                    <a:lnTo>
                      <a:pt x="49" y="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6" name="Freeform 16">
                <a:extLst>
                  <a:ext uri="{FF2B5EF4-FFF2-40B4-BE49-F238E27FC236}">
                    <a16:creationId xmlns:a16="http://schemas.microsoft.com/office/drawing/2014/main" id="{26A5C077-3078-46E6-8595-5A161C198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7545" y="4645950"/>
                <a:ext cx="304036" cy="335220"/>
              </a:xfrm>
              <a:custGeom>
                <a:gdLst>
                  <a:gd fmla="*/ 33 w 66" name="T0"/>
                  <a:gd fmla="*/ 0 h 73" name="T1"/>
                  <a:gd fmla="*/ 26 w 66" name="T2"/>
                  <a:gd fmla="*/ 6 h 73" name="T3"/>
                  <a:gd fmla="*/ 39 w 66" name="T4"/>
                  <a:gd fmla="*/ 7 h 73" name="T5"/>
                  <a:gd fmla="*/ 28 w 66" name="T6"/>
                  <a:gd fmla="*/ 5 h 73" name="T7"/>
                  <a:gd fmla="*/ 33 w 66" name="T8"/>
                  <a:gd fmla="*/ 1 h 73" name="T9"/>
                  <a:gd fmla="*/ 28 w 66" name="T10"/>
                  <a:gd fmla="*/ 5 h 73" name="T11"/>
                  <a:gd fmla="*/ 50 w 66" name="T12"/>
                  <a:gd fmla="*/ 13 h 73" name="T13"/>
                  <a:gd fmla="*/ 55 w 66" name="T14"/>
                  <a:gd fmla="*/ 15 h 73" name="T15"/>
                  <a:gd fmla="*/ 54 w 66" name="T16"/>
                  <a:gd fmla="*/ 8 h 73" name="T17"/>
                  <a:gd fmla="*/ 45 w 66" name="T18"/>
                  <a:gd fmla="*/ 8 h 73" name="T19"/>
                  <a:gd fmla="*/ 49 w 66" name="T20"/>
                  <a:gd fmla="*/ 11 h 73" name="T21"/>
                  <a:gd fmla="*/ 33 w 66" name="T22"/>
                  <a:gd fmla="*/ 7 h 73" name="T23"/>
                  <a:gd fmla="*/ 17 w 66" name="T24"/>
                  <a:gd fmla="*/ 12 h 73" name="T25"/>
                  <a:gd fmla="*/ 21 w 66" name="T26"/>
                  <a:gd fmla="*/ 8 h 73" name="T27"/>
                  <a:gd fmla="*/ 14 w 66" name="T28"/>
                  <a:gd fmla="*/ 6 h 73" name="T29"/>
                  <a:gd fmla="*/ 10 w 66" name="T30"/>
                  <a:gd fmla="*/ 15 h 73" name="T31"/>
                  <a:gd fmla="*/ 15 w 66" name="T32"/>
                  <a:gd fmla="*/ 12 h 73" name="T33"/>
                  <a:gd fmla="*/ 15 w 66" name="T34"/>
                  <a:gd fmla="*/ 13 h 73" name="T35"/>
                  <a:gd fmla="*/ 0 w 66" name="T36"/>
                  <a:gd fmla="*/ 35 h 73" name="T37"/>
                  <a:gd fmla="*/ 4 w 66" name="T38"/>
                  <a:gd fmla="*/ 43 h 73" name="T39"/>
                  <a:gd fmla="*/ 14 w 66" name="T40"/>
                  <a:gd fmla="*/ 60 h 73" name="T41"/>
                  <a:gd fmla="*/ 11 w 66" name="T42"/>
                  <a:gd fmla="*/ 68 h 73" name="T43"/>
                  <a:gd fmla="*/ 12 w 66" name="T44"/>
                  <a:gd fmla="*/ 73 h 73" name="T45"/>
                  <a:gd fmla="*/ 15 w 66" name="T46"/>
                  <a:gd fmla="*/ 70 h 73" name="T47"/>
                  <a:gd fmla="*/ 20 w 66" name="T48"/>
                  <a:gd fmla="*/ 63 h 73" name="T49"/>
                  <a:gd fmla="*/ 46 w 66" name="T50"/>
                  <a:gd fmla="*/ 63 h 73" name="T51"/>
                  <a:gd fmla="*/ 52 w 66" name="T52"/>
                  <a:gd fmla="*/ 70 h 73" name="T53"/>
                  <a:gd fmla="*/ 57 w 66" name="T54"/>
                  <a:gd fmla="*/ 71 h 73" name="T55"/>
                  <a:gd fmla="*/ 56 w 66" name="T56"/>
                  <a:gd fmla="*/ 67 h 73" name="T57"/>
                  <a:gd fmla="*/ 62 w 66" name="T58"/>
                  <a:gd fmla="*/ 43 h 73" name="T59"/>
                  <a:gd fmla="*/ 66 w 66" name="T60"/>
                  <a:gd fmla="*/ 35 h 73" name="T61"/>
                  <a:gd fmla="*/ 2 w 66" name="T62"/>
                  <a:gd fmla="*/ 38 h 73" name="T63"/>
                  <a:gd fmla="*/ 3 w 66" name="T64"/>
                  <a:gd fmla="*/ 32 h 73" name="T65"/>
                  <a:gd fmla="*/ 3 w 66" name="T66"/>
                  <a:gd fmla="*/ 41 h 73" name="T67"/>
                  <a:gd fmla="*/ 47 w 66" name="T68"/>
                  <a:gd fmla="*/ 8 h 73" name="T69"/>
                  <a:gd fmla="*/ 53 w 66" name="T70"/>
                  <a:gd fmla="*/ 10 h 73" name="T71"/>
                  <a:gd fmla="*/ 47 w 66" name="T72"/>
                  <a:gd fmla="*/ 8 h 73" name="T73"/>
                  <a:gd fmla="*/ 12 w 66" name="T74"/>
                  <a:gd fmla="*/ 10 h 73" name="T75"/>
                  <a:gd fmla="*/ 17 w 66" name="T76"/>
                  <a:gd fmla="*/ 7 h 73" name="T77"/>
                  <a:gd fmla="*/ 11 w 66" name="T78"/>
                  <a:gd fmla="*/ 13 h 73" name="T79"/>
                  <a:gd fmla="*/ 12 w 66" name="T80"/>
                  <a:gd fmla="*/ 66 h 73" name="T81"/>
                  <a:gd fmla="*/ 17 w 66" name="T82"/>
                  <a:gd fmla="*/ 64 h 73" name="T83"/>
                  <a:gd fmla="*/ 53 w 66" name="T84"/>
                  <a:gd fmla="*/ 66 h 73" name="T85"/>
                  <a:gd fmla="*/ 48 w 66" name="T86"/>
                  <a:gd fmla="*/ 64 h 73" name="T87"/>
                  <a:gd fmla="*/ 53 w 66" name="T88"/>
                  <a:gd fmla="*/ 66 h 73" name="T89"/>
                  <a:gd fmla="*/ 6 w 66" name="T90"/>
                  <a:gd fmla="*/ 37 h 73" name="T91"/>
                  <a:gd fmla="*/ 60 w 66" name="T92"/>
                  <a:gd fmla="*/ 37 h 73" name="T93"/>
                  <a:gd fmla="*/ 64 w 66" name="T94"/>
                  <a:gd fmla="*/ 38 h 73" name="T95"/>
                  <a:gd fmla="*/ 62 w 66" name="T96"/>
                  <a:gd fmla="*/ 37 h 73" name="T97"/>
                  <a:gd fmla="*/ 64 w 66" name="T98"/>
                  <a:gd fmla="*/ 35 h 73" name="T99"/>
                  <a:gd fmla="*/ 33 w 66" name="T100"/>
                  <a:gd fmla="*/ 12 h 73" name="T101"/>
                  <a:gd fmla="*/ 33 w 66" name="T102"/>
                  <a:gd fmla="*/ 61 h 73" name="T103"/>
                  <a:gd fmla="*/ 33 w 66" name="T104"/>
                  <a:gd fmla="*/ 12 h 73" name="T105"/>
                  <a:gd fmla="*/ 10 w 66" name="T106"/>
                  <a:gd fmla="*/ 37 h 73" name="T107"/>
                  <a:gd fmla="*/ 56 w 66" name="T108"/>
                  <a:gd fmla="*/ 37 h 73" name="T109"/>
                  <a:gd fmla="*/ 36 w 66" name="T110"/>
                  <a:gd fmla="*/ 35 h 73" name="T111"/>
                  <a:gd fmla="*/ 49 w 66" name="T112"/>
                  <a:gd fmla="*/ 38 h 73" name="T113"/>
                  <a:gd fmla="*/ 32 w 66" name="T114"/>
                  <a:gd fmla="*/ 40 h 73" name="T115"/>
                  <a:gd fmla="*/ 31 w 66" name="T116"/>
                  <a:gd fmla="*/ 32 h 73" name="T117"/>
                  <a:gd fmla="*/ 34 w 66" name="T118"/>
                  <a:gd fmla="*/ 16 h 73" name="T119"/>
                  <a:gd fmla="*/ 36 w 66" name="T120"/>
                  <a:gd fmla="*/ 35 h 73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3" w="66">
                    <a:moveTo>
                      <a:pt x="39" y="6"/>
                    </a:moveTo>
                    <a:cubicBezTo>
                      <a:pt x="39" y="2"/>
                      <a:pt x="37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2"/>
                      <a:pt x="26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39" y="7"/>
                      <a:pt x="39" y="7"/>
                      <a:pt x="39" y="7"/>
                    </a:cubicBezTo>
                    <a:lnTo>
                      <a:pt x="39" y="6"/>
                    </a:lnTo>
                    <a:close/>
                    <a:moveTo>
                      <a:pt x="28" y="5"/>
                    </a:move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3"/>
                      <a:pt x="38" y="5"/>
                    </a:cubicBezTo>
                    <a:lnTo>
                      <a:pt x="28" y="5"/>
                    </a:lnTo>
                    <a:close/>
                    <a:moveTo>
                      <a:pt x="62" y="30"/>
                    </a:moveTo>
                    <a:cubicBezTo>
                      <a:pt x="60" y="23"/>
                      <a:pt x="56" y="17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7" y="13"/>
                      <a:pt x="56" y="10"/>
                      <a:pt x="54" y="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6" y="6"/>
                      <a:pt x="45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4" y="9"/>
                      <a:pt x="39" y="7"/>
                      <a:pt x="33" y="7"/>
                    </a:cubicBezTo>
                    <a:cubicBezTo>
                      <a:pt x="27" y="7"/>
                      <a:pt x="21" y="9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6"/>
                      <a:pt x="17" y="5"/>
                      <a:pt x="14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9" y="13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7"/>
                      <a:pt x="5" y="23"/>
                      <a:pt x="4" y="30"/>
                    </a:cubicBezTo>
                    <a:cubicBezTo>
                      <a:pt x="2" y="31"/>
                      <a:pt x="0" y="33"/>
                      <a:pt x="0" y="3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5" y="50"/>
                      <a:pt x="9" y="56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4" y="65"/>
                      <a:pt x="28" y="66"/>
                      <a:pt x="33" y="66"/>
                    </a:cubicBezTo>
                    <a:cubicBezTo>
                      <a:pt x="37" y="66"/>
                      <a:pt x="42" y="65"/>
                      <a:pt x="46" y="6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7" y="56"/>
                      <a:pt x="60" y="50"/>
                      <a:pt x="62" y="43"/>
                    </a:cubicBezTo>
                    <a:cubicBezTo>
                      <a:pt x="64" y="43"/>
                      <a:pt x="66" y="41"/>
                      <a:pt x="66" y="38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4" y="31"/>
                      <a:pt x="62" y="30"/>
                    </a:cubicBezTo>
                    <a:close/>
                    <a:moveTo>
                      <a:pt x="2" y="38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2" y="34"/>
                      <a:pt x="2" y="33"/>
                      <a:pt x="3" y="32"/>
                    </a:cubicBezTo>
                    <a:cubicBezTo>
                      <a:pt x="3" y="34"/>
                      <a:pt x="3" y="35"/>
                      <a:pt x="3" y="37"/>
                    </a:cubicBezTo>
                    <a:cubicBezTo>
                      <a:pt x="3" y="38"/>
                      <a:pt x="3" y="40"/>
                      <a:pt x="3" y="41"/>
                    </a:cubicBezTo>
                    <a:cubicBezTo>
                      <a:pt x="2" y="41"/>
                      <a:pt x="2" y="40"/>
                      <a:pt x="2" y="38"/>
                    </a:cubicBezTo>
                    <a:close/>
                    <a:moveTo>
                      <a:pt x="47" y="8"/>
                    </a:moveTo>
                    <a:cubicBezTo>
                      <a:pt x="48" y="7"/>
                      <a:pt x="49" y="7"/>
                      <a:pt x="50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5" y="12"/>
                      <a:pt x="54" y="13"/>
                    </a:cubicBezTo>
                    <a:lnTo>
                      <a:pt x="47" y="8"/>
                    </a:lnTo>
                    <a:close/>
                    <a:moveTo>
                      <a:pt x="11" y="13"/>
                    </a:moveTo>
                    <a:cubicBezTo>
                      <a:pt x="11" y="12"/>
                      <a:pt x="11" y="10"/>
                      <a:pt x="12" y="1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8" y="7"/>
                      <a:pt x="18" y="8"/>
                      <a:pt x="19" y="8"/>
                    </a:cubicBezTo>
                    <a:lnTo>
                      <a:pt x="11" y="13"/>
                    </a:lnTo>
                    <a:close/>
                    <a:moveTo>
                      <a:pt x="15" y="68"/>
                    </a:move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7" y="64"/>
                      <a:pt x="17" y="64"/>
                      <a:pt x="17" y="64"/>
                    </a:cubicBezTo>
                    <a:lnTo>
                      <a:pt x="15" y="68"/>
                    </a:lnTo>
                    <a:close/>
                    <a:moveTo>
                      <a:pt x="53" y="66"/>
                    </a:moveTo>
                    <a:cubicBezTo>
                      <a:pt x="51" y="68"/>
                      <a:pt x="51" y="68"/>
                      <a:pt x="51" y="68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50" y="62"/>
                      <a:pt x="50" y="62"/>
                      <a:pt x="50" y="62"/>
                    </a:cubicBezTo>
                    <a:lnTo>
                      <a:pt x="53" y="66"/>
                    </a:lnTo>
                    <a:close/>
                    <a:moveTo>
                      <a:pt x="33" y="64"/>
                    </a:moveTo>
                    <a:cubicBezTo>
                      <a:pt x="18" y="64"/>
                      <a:pt x="6" y="52"/>
                      <a:pt x="6" y="37"/>
                    </a:cubicBezTo>
                    <a:cubicBezTo>
                      <a:pt x="6" y="22"/>
                      <a:pt x="18" y="10"/>
                      <a:pt x="33" y="10"/>
                    </a:cubicBezTo>
                    <a:cubicBezTo>
                      <a:pt x="48" y="10"/>
                      <a:pt x="60" y="22"/>
                      <a:pt x="60" y="37"/>
                    </a:cubicBezTo>
                    <a:cubicBezTo>
                      <a:pt x="60" y="52"/>
                      <a:pt x="48" y="64"/>
                      <a:pt x="33" y="64"/>
                    </a:cubicBezTo>
                    <a:close/>
                    <a:moveTo>
                      <a:pt x="64" y="38"/>
                    </a:moveTo>
                    <a:cubicBezTo>
                      <a:pt x="64" y="40"/>
                      <a:pt x="63" y="41"/>
                      <a:pt x="62" y="41"/>
                    </a:cubicBezTo>
                    <a:cubicBezTo>
                      <a:pt x="62" y="40"/>
                      <a:pt x="62" y="38"/>
                      <a:pt x="62" y="37"/>
                    </a:cubicBezTo>
                    <a:cubicBezTo>
                      <a:pt x="62" y="35"/>
                      <a:pt x="62" y="34"/>
                      <a:pt x="62" y="32"/>
                    </a:cubicBezTo>
                    <a:cubicBezTo>
                      <a:pt x="63" y="33"/>
                      <a:pt x="64" y="34"/>
                      <a:pt x="64" y="35"/>
                    </a:cubicBezTo>
                    <a:lnTo>
                      <a:pt x="64" y="38"/>
                    </a:lnTo>
                    <a:close/>
                    <a:moveTo>
                      <a:pt x="33" y="12"/>
                    </a:moveTo>
                    <a:cubicBezTo>
                      <a:pt x="19" y="12"/>
                      <a:pt x="8" y="23"/>
                      <a:pt x="8" y="37"/>
                    </a:cubicBezTo>
                    <a:cubicBezTo>
                      <a:pt x="8" y="50"/>
                      <a:pt x="19" y="61"/>
                      <a:pt x="33" y="61"/>
                    </a:cubicBezTo>
                    <a:cubicBezTo>
                      <a:pt x="46" y="61"/>
                      <a:pt x="57" y="50"/>
                      <a:pt x="57" y="37"/>
                    </a:cubicBezTo>
                    <a:cubicBezTo>
                      <a:pt x="57" y="23"/>
                      <a:pt x="46" y="12"/>
                      <a:pt x="33" y="12"/>
                    </a:cubicBezTo>
                    <a:close/>
                    <a:moveTo>
                      <a:pt x="33" y="60"/>
                    </a:moveTo>
                    <a:cubicBezTo>
                      <a:pt x="20" y="60"/>
                      <a:pt x="10" y="49"/>
                      <a:pt x="10" y="37"/>
                    </a:cubicBezTo>
                    <a:cubicBezTo>
                      <a:pt x="10" y="24"/>
                      <a:pt x="20" y="14"/>
                      <a:pt x="33" y="14"/>
                    </a:cubicBezTo>
                    <a:cubicBezTo>
                      <a:pt x="45" y="14"/>
                      <a:pt x="56" y="24"/>
                      <a:pt x="56" y="37"/>
                    </a:cubicBezTo>
                    <a:cubicBezTo>
                      <a:pt x="56" y="49"/>
                      <a:pt x="45" y="60"/>
                      <a:pt x="33" y="60"/>
                    </a:cubicBezTo>
                    <a:close/>
                    <a:moveTo>
                      <a:pt x="36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30" y="40"/>
                      <a:pt x="28" y="39"/>
                      <a:pt x="28" y="36"/>
                    </a:cubicBezTo>
                    <a:cubicBezTo>
                      <a:pt x="28" y="34"/>
                      <a:pt x="29" y="33"/>
                      <a:pt x="31" y="32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6" y="34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7" name="Freeform 30">
                <a:extLst>
                  <a:ext uri="{FF2B5EF4-FFF2-40B4-BE49-F238E27FC236}">
                    <a16:creationId xmlns:a16="http://schemas.microsoft.com/office/drawing/2014/main" id="{A17EA0DF-5A63-46EB-86D5-A124CC7B8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4046" y="4572825"/>
                <a:ext cx="323527" cy="307075"/>
              </a:xfrm>
              <a:custGeom>
                <a:gdLst>
                  <a:gd fmla="*/ 75 w 75" name="T0"/>
                  <a:gd fmla="*/ 27 h 71" name="T1"/>
                  <a:gd fmla="*/ 69 w 75" name="T2"/>
                  <a:gd fmla="*/ 14 h 71" name="T3"/>
                  <a:gd fmla="*/ 64 w 75" name="T4"/>
                  <a:gd fmla="*/ 0 h 71" name="T5"/>
                  <a:gd fmla="*/ 5 w 75" name="T6"/>
                  <a:gd fmla="*/ 11 h 71" name="T7"/>
                  <a:gd fmla="*/ 1 w 75" name="T8"/>
                  <a:gd fmla="*/ 26 h 71" name="T9"/>
                  <a:gd fmla="*/ 0 w 75" name="T10"/>
                  <a:gd fmla="*/ 31 h 71" name="T11"/>
                  <a:gd fmla="*/ 1 w 75" name="T12"/>
                  <a:gd fmla="*/ 65 h 71" name="T13"/>
                  <a:gd fmla="*/ 70 w 75" name="T14"/>
                  <a:gd fmla="*/ 71 h 71" name="T15"/>
                  <a:gd fmla="*/ 70 w 75" name="T16"/>
                  <a:gd fmla="*/ 61 h 71" name="T17"/>
                  <a:gd fmla="*/ 4 w 75" name="T18"/>
                  <a:gd fmla="*/ 26 h 71" name="T19"/>
                  <a:gd fmla="*/ 71 w 75" name="T20"/>
                  <a:gd fmla="*/ 26 h 71" name="T21"/>
                  <a:gd fmla="*/ 58 w 75" name="T22"/>
                  <a:gd fmla="*/ 33 h 71" name="T23"/>
                  <a:gd fmla="*/ 54 w 75" name="T24"/>
                  <a:gd fmla="*/ 28 h 71" name="T25"/>
                  <a:gd fmla="*/ 52 w 75" name="T26"/>
                  <a:gd fmla="*/ 31 h 71" name="T27"/>
                  <a:gd fmla="*/ 44 w 75" name="T28"/>
                  <a:gd fmla="*/ 31 h 71" name="T29"/>
                  <a:gd fmla="*/ 52 w 75" name="T30"/>
                  <a:gd fmla="*/ 31 h 71" name="T31"/>
                  <a:gd fmla="*/ 37 w 75" name="T32"/>
                  <a:gd fmla="*/ 33 h 71" name="T33"/>
                  <a:gd fmla="*/ 42 w 75" name="T34"/>
                  <a:gd fmla="*/ 28 h 71" name="T35"/>
                  <a:gd fmla="*/ 28 w 75" name="T36"/>
                  <a:gd fmla="*/ 33 h 71" name="T37"/>
                  <a:gd fmla="*/ 23 w 75" name="T38"/>
                  <a:gd fmla="*/ 28 h 71" name="T39"/>
                  <a:gd fmla="*/ 21 w 75" name="T40"/>
                  <a:gd fmla="*/ 28 h 71" name="T41"/>
                  <a:gd fmla="*/ 17 w 75" name="T42"/>
                  <a:gd fmla="*/ 33 h 71" name="T43"/>
                  <a:gd fmla="*/ 21 w 75" name="T44"/>
                  <a:gd fmla="*/ 28 h 71" name="T45"/>
                  <a:gd fmla="*/ 18 w 75" name="T46"/>
                  <a:gd fmla="*/ 35 h 71" name="T47"/>
                  <a:gd fmla="*/ 28 w 75" name="T48"/>
                  <a:gd fmla="*/ 35 h 71" name="T49"/>
                  <a:gd fmla="*/ 38 w 75" name="T50"/>
                  <a:gd fmla="*/ 35 h 71" name="T51"/>
                  <a:gd fmla="*/ 48 w 75" name="T52"/>
                  <a:gd fmla="*/ 35 h 71" name="T53"/>
                  <a:gd fmla="*/ 58 w 75" name="T54"/>
                  <a:gd fmla="*/ 35 h 71" name="T55"/>
                  <a:gd fmla="*/ 67 w 75" name="T56"/>
                  <a:gd fmla="*/ 62 h 71" name="T57"/>
                  <a:gd fmla="*/ 29 w 75" name="T58"/>
                  <a:gd fmla="*/ 40 h 71" name="T59"/>
                  <a:gd fmla="*/ 13 w 75" name="T60"/>
                  <a:gd fmla="*/ 62 h 71" name="T61"/>
                  <a:gd fmla="*/ 12 w 75" name="T62"/>
                  <a:gd fmla="*/ 33 h 71" name="T63"/>
                  <a:gd fmla="*/ 28 w 75" name="T64"/>
                  <a:gd fmla="*/ 42 h 71" name="T65"/>
                  <a:gd fmla="*/ 68 w 75" name="T66"/>
                  <a:gd fmla="*/ 33 h 71" name="T67"/>
                  <a:gd fmla="*/ 64 w 75" name="T68"/>
                  <a:gd fmla="*/ 28 h 71" name="T69"/>
                  <a:gd fmla="*/ 68 w 75" name="T70"/>
                  <a:gd fmla="*/ 33 h 71" name="T71"/>
                  <a:gd fmla="*/ 11 w 75" name="T72"/>
                  <a:gd fmla="*/ 14 h 71" name="T73"/>
                  <a:gd fmla="*/ 11 w 75" name="T74"/>
                  <a:gd fmla="*/ 3 h 71" name="T75"/>
                  <a:gd fmla="*/ 67 w 75" name="T76"/>
                  <a:gd fmla="*/ 11 h 71" name="T77"/>
                  <a:gd fmla="*/ 11 w 75" name="T78"/>
                  <a:gd fmla="*/ 31 h 71" name="T79"/>
                  <a:gd fmla="*/ 3 w 75" name="T80"/>
                  <a:gd fmla="*/ 31 h 71" name="T81"/>
                  <a:gd fmla="*/ 4 w 75" name="T82"/>
                  <a:gd fmla="*/ 65 h 71" name="T83"/>
                  <a:gd fmla="*/ 29 w 75" name="T84"/>
                  <a:gd fmla="*/ 64 h 71" name="T85"/>
                  <a:gd fmla="*/ 71 w 75" name="T86"/>
                  <a:gd fmla="*/ 67 h 71" name="T87"/>
                  <a:gd fmla="*/ 4 w 75" name="T88"/>
                  <a:gd fmla="*/ 67 h 71" name="T89"/>
                  <a:gd fmla="*/ 62 w 75" name="T90"/>
                  <a:gd fmla="*/ 56 h 71" name="T91"/>
                  <a:gd fmla="*/ 39 w 75" name="T92"/>
                  <a:gd fmla="*/ 40 h 71" name="T93"/>
                  <a:gd fmla="*/ 39 w 75" name="T94"/>
                  <a:gd fmla="*/ 57 h 71" name="T95"/>
                  <a:gd fmla="*/ 60 w 75" name="T96"/>
                  <a:gd fmla="*/ 55 h 7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1" w="75">
                    <a:moveTo>
                      <a:pt x="75" y="31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5" y="26"/>
                      <a:pt x="75" y="26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3"/>
                      <a:pt x="70" y="12"/>
                      <a:pt x="70" y="11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67" y="0"/>
                      <a:pt x="6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5" y="2"/>
                      <a:pt x="5" y="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6" y="14"/>
                      <a:pt x="6" y="14"/>
                      <a:pt x="5" y="1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6"/>
                      <a:pt x="5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61"/>
                      <a:pt x="1" y="63"/>
                      <a:pt x="1" y="65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9"/>
                      <a:pt x="3" y="71"/>
                      <a:pt x="6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2" y="71"/>
                      <a:pt x="74" y="69"/>
                      <a:pt x="74" y="67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3"/>
                      <a:pt x="72" y="61"/>
                      <a:pt x="70" y="61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3" y="36"/>
                      <a:pt x="75" y="33"/>
                      <a:pt x="75" y="31"/>
                    </a:cubicBezTo>
                    <a:close/>
                    <a:moveTo>
                      <a:pt x="4" y="2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4" y="26"/>
                    </a:lnTo>
                    <a:close/>
                    <a:moveTo>
                      <a:pt x="62" y="31"/>
                    </a:moveTo>
                    <a:cubicBezTo>
                      <a:pt x="62" y="32"/>
                      <a:pt x="60" y="33"/>
                      <a:pt x="58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5" y="33"/>
                      <a:pt x="54" y="32"/>
                      <a:pt x="54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62" y="28"/>
                      <a:pt x="62" y="28"/>
                      <a:pt x="62" y="28"/>
                    </a:cubicBezTo>
                    <a:lnTo>
                      <a:pt x="62" y="31"/>
                    </a:lnTo>
                    <a:close/>
                    <a:moveTo>
                      <a:pt x="52" y="31"/>
                    </a:moveTo>
                    <a:cubicBezTo>
                      <a:pt x="52" y="32"/>
                      <a:pt x="50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3"/>
                      <a:pt x="44" y="32"/>
                      <a:pt x="44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2" y="31"/>
                    </a:lnTo>
                    <a:close/>
                    <a:moveTo>
                      <a:pt x="42" y="31"/>
                    </a:moveTo>
                    <a:cubicBezTo>
                      <a:pt x="42" y="32"/>
                      <a:pt x="40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3"/>
                      <a:pt x="34" y="32"/>
                      <a:pt x="34" y="3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1"/>
                    </a:lnTo>
                    <a:close/>
                    <a:moveTo>
                      <a:pt x="32" y="31"/>
                    </a:moveTo>
                    <a:cubicBezTo>
                      <a:pt x="32" y="32"/>
                      <a:pt x="30" y="33"/>
                      <a:pt x="28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3"/>
                      <a:pt x="23" y="32"/>
                      <a:pt x="23" y="31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32" y="28"/>
                      <a:pt x="32" y="28"/>
                      <a:pt x="32" y="28"/>
                    </a:cubicBezTo>
                    <a:lnTo>
                      <a:pt x="32" y="31"/>
                    </a:lnTo>
                    <a:close/>
                    <a:moveTo>
                      <a:pt x="21" y="28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2"/>
                      <a:pt x="20" y="33"/>
                      <a:pt x="18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3" y="32"/>
                      <a:pt x="13" y="31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21" y="28"/>
                    </a:lnTo>
                    <a:close/>
                    <a:moveTo>
                      <a:pt x="12" y="33"/>
                    </a:moveTo>
                    <a:cubicBezTo>
                      <a:pt x="13" y="35"/>
                      <a:pt x="15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3" y="35"/>
                      <a:pt x="25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2" y="35"/>
                      <a:pt x="33" y="33"/>
                    </a:cubicBezTo>
                    <a:cubicBezTo>
                      <a:pt x="34" y="35"/>
                      <a:pt x="35" y="35"/>
                      <a:pt x="37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0" y="35"/>
                      <a:pt x="42" y="35"/>
                      <a:pt x="43" y="33"/>
                    </a:cubicBezTo>
                    <a:cubicBezTo>
                      <a:pt x="44" y="35"/>
                      <a:pt x="45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50" y="35"/>
                      <a:pt x="52" y="35"/>
                      <a:pt x="53" y="33"/>
                    </a:cubicBezTo>
                    <a:cubicBezTo>
                      <a:pt x="54" y="35"/>
                      <a:pt x="55" y="35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60" y="35"/>
                      <a:pt x="62" y="35"/>
                      <a:pt x="63" y="33"/>
                    </a:cubicBezTo>
                    <a:cubicBezTo>
                      <a:pt x="64" y="35"/>
                      <a:pt x="65" y="35"/>
                      <a:pt x="67" y="35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5"/>
                      <a:pt x="11" y="35"/>
                      <a:pt x="12" y="33"/>
                    </a:cubicBezTo>
                    <a:close/>
                    <a:moveTo>
                      <a:pt x="15" y="62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62"/>
                      <a:pt x="28" y="62"/>
                      <a:pt x="28" y="62"/>
                    </a:cubicBezTo>
                    <a:lnTo>
                      <a:pt x="15" y="62"/>
                    </a:lnTo>
                    <a:close/>
                    <a:moveTo>
                      <a:pt x="68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3"/>
                      <a:pt x="64" y="32"/>
                      <a:pt x="64" y="31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2"/>
                      <a:pt x="70" y="33"/>
                      <a:pt x="68" y="33"/>
                    </a:cubicBezTo>
                    <a:close/>
                    <a:moveTo>
                      <a:pt x="67" y="11"/>
                    </a:moveTo>
                    <a:cubicBezTo>
                      <a:pt x="67" y="13"/>
                      <a:pt x="66" y="14"/>
                      <a:pt x="64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6" y="3"/>
                      <a:pt x="67" y="4"/>
                      <a:pt x="67" y="5"/>
                    </a:cubicBezTo>
                    <a:lnTo>
                      <a:pt x="67" y="11"/>
                    </a:lnTo>
                    <a:close/>
                    <a:moveTo>
                      <a:pt x="3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0" y="33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3"/>
                      <a:pt x="3" y="32"/>
                      <a:pt x="3" y="31"/>
                    </a:cubicBezTo>
                    <a:lnTo>
                      <a:pt x="3" y="28"/>
                    </a:lnTo>
                    <a:close/>
                    <a:moveTo>
                      <a:pt x="4" y="67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5" y="64"/>
                      <a:pt x="6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1" y="65"/>
                      <a:pt x="71" y="65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1" y="68"/>
                      <a:pt x="70" y="68"/>
                      <a:pt x="70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5" y="68"/>
                      <a:pt x="4" y="68"/>
                      <a:pt x="4" y="67"/>
                    </a:cubicBezTo>
                    <a:close/>
                    <a:moveTo>
                      <a:pt x="39" y="57"/>
                    </a:move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57"/>
                      <a:pt x="62" y="56"/>
                      <a:pt x="62" y="56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0"/>
                      <a:pt x="62" y="40"/>
                      <a:pt x="61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40"/>
                      <a:pt x="38" y="40"/>
                      <a:pt x="38" y="41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6"/>
                      <a:pt x="38" y="57"/>
                      <a:pt x="39" y="57"/>
                    </a:cubicBezTo>
                    <a:close/>
                    <a:moveTo>
                      <a:pt x="40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40" y="55"/>
                      <a:pt x="40" y="55"/>
                      <a:pt x="40" y="55"/>
                    </a:cubicBezTo>
                    <a:lnTo>
                      <a:pt x="40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FFFF6852-FDE5-4792-8A61-63C68B50E7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8493" y="4190759"/>
                <a:ext cx="395516" cy="335025"/>
              </a:xfrm>
              <a:custGeom>
                <a:gdLst>
                  <a:gd fmla="*/ 70 w 72" name="T0"/>
                  <a:gd fmla="*/ 16 h 61" name="T1"/>
                  <a:gd fmla="*/ 56 w 72" name="T2"/>
                  <a:gd fmla="*/ 18 h 61" name="T3"/>
                  <a:gd fmla="*/ 43 w 72" name="T4"/>
                  <a:gd fmla="*/ 46 h 61" name="T5"/>
                  <a:gd fmla="*/ 12 w 72" name="T6"/>
                  <a:gd fmla="*/ 46 h 61" name="T7"/>
                  <a:gd fmla="*/ 13 w 72" name="T8"/>
                  <a:gd fmla="*/ 49 h 61" name="T9"/>
                  <a:gd fmla="*/ 48 w 72" name="T10"/>
                  <a:gd fmla="*/ 51 h 61" name="T11"/>
                  <a:gd fmla="*/ 13 w 72" name="T12"/>
                  <a:gd fmla="*/ 52 h 61" name="T13"/>
                  <a:gd fmla="*/ 9 w 72" name="T14"/>
                  <a:gd fmla="*/ 45 h 61" name="T15"/>
                  <a:gd fmla="*/ 7 w 72" name="T16"/>
                  <a:gd fmla="*/ 42 h 61" name="T17"/>
                  <a:gd fmla="*/ 1 w 72" name="T18"/>
                  <a:gd fmla="*/ 23 h 61" name="T19"/>
                  <a:gd fmla="*/ 10 w 72" name="T20"/>
                  <a:gd fmla="*/ 41 h 61" name="T21"/>
                  <a:gd fmla="*/ 43 w 72" name="T22"/>
                  <a:gd fmla="*/ 43 h 61" name="T23"/>
                  <a:gd fmla="*/ 54 w 72" name="T24"/>
                  <a:gd fmla="*/ 17 h 61" name="T25"/>
                  <a:gd fmla="*/ 70 w 72" name="T26"/>
                  <a:gd fmla="*/ 13 h 61" name="T27"/>
                  <a:gd fmla="*/ 18 w 72" name="T28"/>
                  <a:gd fmla="*/ 57 h 61" name="T29"/>
                  <a:gd fmla="*/ 11 w 72" name="T30"/>
                  <a:gd fmla="*/ 57 h 61" name="T31"/>
                  <a:gd fmla="*/ 18 w 72" name="T32"/>
                  <a:gd fmla="*/ 57 h 61" name="T33"/>
                  <a:gd fmla="*/ 14 w 72" name="T34"/>
                  <a:gd fmla="*/ 55 h 61" name="T35"/>
                  <a:gd fmla="*/ 14 w 72" name="T36"/>
                  <a:gd fmla="*/ 59 h 61" name="T37"/>
                  <a:gd fmla="*/ 45 w 72" name="T38"/>
                  <a:gd fmla="*/ 57 h 61" name="T39"/>
                  <a:gd fmla="*/ 38 w 72" name="T40"/>
                  <a:gd fmla="*/ 57 h 61" name="T41"/>
                  <a:gd fmla="*/ 45 w 72" name="T42"/>
                  <a:gd fmla="*/ 57 h 61" name="T43"/>
                  <a:gd fmla="*/ 41 w 72" name="T44"/>
                  <a:gd fmla="*/ 55 h 61" name="T45"/>
                  <a:gd fmla="*/ 41 w 72" name="T46"/>
                  <a:gd fmla="*/ 59 h 61" name="T47"/>
                  <a:gd fmla="*/ 12 w 72" name="T48"/>
                  <a:gd fmla="*/ 37 h 61" name="T49"/>
                  <a:gd fmla="*/ 45 w 72" name="T50"/>
                  <a:gd fmla="*/ 36 h 61" name="T51"/>
                  <a:gd fmla="*/ 12 w 72" name="T52"/>
                  <a:gd fmla="*/ 35 h 61" name="T53"/>
                  <a:gd fmla="*/ 12 w 72" name="T54"/>
                  <a:gd fmla="*/ 37 h 61" name="T55"/>
                  <a:gd fmla="*/ 12 w 72" name="T56"/>
                  <a:gd fmla="*/ 40 h 61" name="T57"/>
                  <a:gd fmla="*/ 43 w 72" name="T58"/>
                  <a:gd fmla="*/ 41 h 61" name="T59"/>
                  <a:gd fmla="*/ 43 w 72" name="T60"/>
                  <a:gd fmla="*/ 39 h 61" name="T61"/>
                  <a:gd fmla="*/ 37 w 72" name="T62"/>
                  <a:gd fmla="*/ 31 h 61" name="T63"/>
                  <a:gd fmla="*/ 44 w 72" name="T64"/>
                  <a:gd fmla="*/ 30 h 61" name="T65"/>
                  <a:gd fmla="*/ 43 w 72" name="T66"/>
                  <a:gd fmla="*/ 0 h 61" name="T67"/>
                  <a:gd fmla="*/ 36 w 72" name="T68"/>
                  <a:gd fmla="*/ 0 h 61" name="T69"/>
                  <a:gd fmla="*/ 37 w 72" name="T70"/>
                  <a:gd fmla="*/ 31 h 61" name="T71"/>
                  <a:gd fmla="*/ 31 w 72" name="T72"/>
                  <a:gd fmla="*/ 31 h 61" name="T73"/>
                  <a:gd fmla="*/ 32 w 72" name="T74"/>
                  <a:gd fmla="*/ 8 h 61" name="T75"/>
                  <a:gd fmla="*/ 25 w 72" name="T76"/>
                  <a:gd fmla="*/ 8 h 61" name="T77"/>
                  <a:gd fmla="*/ 24 w 72" name="T78"/>
                  <a:gd fmla="*/ 30 h 61" name="T79"/>
                  <a:gd fmla="*/ 13 w 72" name="T80"/>
                  <a:gd fmla="*/ 31 h 61" name="T81"/>
                  <a:gd fmla="*/ 20 w 72" name="T82"/>
                  <a:gd fmla="*/ 30 h 61" name="T83"/>
                  <a:gd fmla="*/ 20 w 72" name="T84"/>
                  <a:gd fmla="*/ 16 h 61" name="T85"/>
                  <a:gd fmla="*/ 13 w 72" name="T86"/>
                  <a:gd fmla="*/ 16 h 61" name="T87"/>
                  <a:gd fmla="*/ 13 w 72" name="T88"/>
                  <a:gd fmla="*/ 31 h 6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1" w="72">
                    <a:moveTo>
                      <a:pt x="72" y="14"/>
                    </a:moveTo>
                    <a:cubicBezTo>
                      <a:pt x="72" y="15"/>
                      <a:pt x="71" y="16"/>
                      <a:pt x="70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7" y="17"/>
                      <a:pt x="56" y="18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8" y="44"/>
                      <a:pt x="46" y="46"/>
                      <a:pt x="4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9"/>
                      <a:pt x="12" y="49"/>
                      <a:pt x="13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50"/>
                      <a:pt x="48" y="51"/>
                    </a:cubicBezTo>
                    <a:cubicBezTo>
                      <a:pt x="48" y="52"/>
                      <a:pt x="47" y="52"/>
                      <a:pt x="47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1" y="52"/>
                      <a:pt x="9" y="50"/>
                      <a:pt x="9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2" y="43"/>
                      <a:pt x="1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3"/>
                      <a:pt x="46" y="42"/>
                      <a:pt x="46" y="41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7" y="13"/>
                      <a:pt x="59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1" y="13"/>
                      <a:pt x="72" y="13"/>
                      <a:pt x="72" y="14"/>
                    </a:cubicBezTo>
                    <a:close/>
                    <a:moveTo>
                      <a:pt x="18" y="57"/>
                    </a:moveTo>
                    <a:cubicBezTo>
                      <a:pt x="18" y="59"/>
                      <a:pt x="16" y="61"/>
                      <a:pt x="14" y="61"/>
                    </a:cubicBezTo>
                    <a:cubicBezTo>
                      <a:pt x="12" y="61"/>
                      <a:pt x="11" y="59"/>
                      <a:pt x="11" y="57"/>
                    </a:cubicBezTo>
                    <a:cubicBezTo>
                      <a:pt x="11" y="55"/>
                      <a:pt x="12" y="53"/>
                      <a:pt x="14" y="53"/>
                    </a:cubicBezTo>
                    <a:cubicBezTo>
                      <a:pt x="16" y="53"/>
                      <a:pt x="18" y="55"/>
                      <a:pt x="18" y="57"/>
                    </a:cubicBezTo>
                    <a:close/>
                    <a:moveTo>
                      <a:pt x="16" y="57"/>
                    </a:moveTo>
                    <a:cubicBezTo>
                      <a:pt x="16" y="56"/>
                      <a:pt x="15" y="55"/>
                      <a:pt x="14" y="55"/>
                    </a:cubicBezTo>
                    <a:cubicBezTo>
                      <a:pt x="14" y="55"/>
                      <a:pt x="13" y="56"/>
                      <a:pt x="13" y="57"/>
                    </a:cubicBezTo>
                    <a:cubicBezTo>
                      <a:pt x="13" y="58"/>
                      <a:pt x="14" y="59"/>
                      <a:pt x="14" y="59"/>
                    </a:cubicBezTo>
                    <a:cubicBezTo>
                      <a:pt x="15" y="59"/>
                      <a:pt x="16" y="58"/>
                      <a:pt x="16" y="57"/>
                    </a:cubicBezTo>
                    <a:close/>
                    <a:moveTo>
                      <a:pt x="45" y="57"/>
                    </a:moveTo>
                    <a:cubicBezTo>
                      <a:pt x="45" y="59"/>
                      <a:pt x="43" y="61"/>
                      <a:pt x="41" y="61"/>
                    </a:cubicBezTo>
                    <a:cubicBezTo>
                      <a:pt x="39" y="61"/>
                      <a:pt x="38" y="59"/>
                      <a:pt x="38" y="57"/>
                    </a:cubicBezTo>
                    <a:cubicBezTo>
                      <a:pt x="38" y="55"/>
                      <a:pt x="39" y="53"/>
                      <a:pt x="41" y="53"/>
                    </a:cubicBezTo>
                    <a:cubicBezTo>
                      <a:pt x="43" y="53"/>
                      <a:pt x="45" y="55"/>
                      <a:pt x="45" y="57"/>
                    </a:cubicBezTo>
                    <a:close/>
                    <a:moveTo>
                      <a:pt x="43" y="57"/>
                    </a:moveTo>
                    <a:cubicBezTo>
                      <a:pt x="43" y="56"/>
                      <a:pt x="42" y="55"/>
                      <a:pt x="41" y="55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9"/>
                      <a:pt x="43" y="58"/>
                      <a:pt x="43" y="57"/>
                    </a:cubicBezTo>
                    <a:close/>
                    <a:moveTo>
                      <a:pt x="12" y="37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7"/>
                      <a:pt x="12" y="37"/>
                    </a:cubicBezTo>
                    <a:close/>
                    <a:moveTo>
                      <a:pt x="13" y="39"/>
                    </a:moveTo>
                    <a:cubicBezTo>
                      <a:pt x="13" y="39"/>
                      <a:pt x="12" y="40"/>
                      <a:pt x="12" y="40"/>
                    </a:cubicBezTo>
                    <a:cubicBezTo>
                      <a:pt x="12" y="41"/>
                      <a:pt x="13" y="41"/>
                      <a:pt x="1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40"/>
                      <a:pt x="44" y="39"/>
                      <a:pt x="43" y="39"/>
                    </a:cubicBezTo>
                    <a:lnTo>
                      <a:pt x="13" y="39"/>
                    </a:lnTo>
                    <a:close/>
                    <a:moveTo>
                      <a:pt x="37" y="31"/>
                    </a:move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0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31"/>
                      <a:pt x="37" y="31"/>
                    </a:cubicBezTo>
                    <a:close/>
                    <a:moveTo>
                      <a:pt x="25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1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5" y="31"/>
                      <a:pt x="25" y="31"/>
                    </a:cubicBezTo>
                    <a:close/>
                    <a:moveTo>
                      <a:pt x="13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99" name="Freeform 32">
                <a:extLst>
                  <a:ext uri="{FF2B5EF4-FFF2-40B4-BE49-F238E27FC236}">
                    <a16:creationId xmlns:a16="http://schemas.microsoft.com/office/drawing/2014/main" id="{BA8956FC-A4AE-4CE7-AA66-646B0F6573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09719" y="3927654"/>
                <a:ext cx="267607" cy="298800"/>
              </a:xfrm>
              <a:custGeom>
                <a:gdLst>
                  <a:gd fmla="*/ 55 w 69" name="T0"/>
                  <a:gd fmla="*/ 0 h 77" name="T1"/>
                  <a:gd fmla="*/ 45 w 69" name="T2"/>
                  <a:gd fmla="*/ 5 h 77" name="T3"/>
                  <a:gd fmla="*/ 31 w 69" name="T4"/>
                  <a:gd fmla="*/ 7 h 77" name="T5"/>
                  <a:gd fmla="*/ 24 w 69" name="T6"/>
                  <a:gd fmla="*/ 7 h 77" name="T7"/>
                  <a:gd fmla="*/ 10 w 69" name="T8"/>
                  <a:gd fmla="*/ 5 h 77" name="T9"/>
                  <a:gd fmla="*/ 0 w 69" name="T10"/>
                  <a:gd fmla="*/ 69 h 77" name="T11"/>
                  <a:gd fmla="*/ 69 w 69" name="T12"/>
                  <a:gd fmla="*/ 14 h 77" name="T13"/>
                  <a:gd fmla="*/ 10 w 69" name="T14"/>
                  <a:gd fmla="*/ 13 h 77" name="T15"/>
                  <a:gd fmla="*/ 24 w 69" name="T16"/>
                  <a:gd fmla="*/ 10 h 77" name="T17"/>
                  <a:gd fmla="*/ 31 w 69" name="T18"/>
                  <a:gd fmla="*/ 10 h 77" name="T19"/>
                  <a:gd fmla="*/ 45 w 69" name="T20"/>
                  <a:gd fmla="*/ 13 h 77" name="T21"/>
                  <a:gd fmla="*/ 55 w 69" name="T22"/>
                  <a:gd fmla="*/ 17 h 77" name="T23"/>
                  <a:gd fmla="*/ 66 w 69" name="T24"/>
                  <a:gd fmla="*/ 14 h 77" name="T25"/>
                  <a:gd fmla="*/ 7 w 69" name="T26"/>
                  <a:gd fmla="*/ 10 h 77" name="T27"/>
                  <a:gd fmla="*/ 61 w 69" name="T28"/>
                  <a:gd fmla="*/ 74 h 77" name="T29"/>
                  <a:gd fmla="*/ 34 w 69" name="T30"/>
                  <a:gd fmla="*/ 39 h 77" name="T31"/>
                  <a:gd fmla="*/ 34 w 69" name="T32"/>
                  <a:gd fmla="*/ 39 h 77" name="T33"/>
                  <a:gd fmla="*/ 33 w 69" name="T34"/>
                  <a:gd fmla="*/ 36 h 77" name="T35"/>
                  <a:gd fmla="*/ 44 w 69" name="T36"/>
                  <a:gd fmla="*/ 33 h 77" name="T37"/>
                  <a:gd fmla="*/ 45 w 69" name="T38"/>
                  <a:gd fmla="*/ 36 h 77" name="T39"/>
                  <a:gd fmla="*/ 54 w 69" name="T40"/>
                  <a:gd fmla="*/ 39 h 77" name="T41"/>
                  <a:gd fmla="*/ 54 w 69" name="T42"/>
                  <a:gd fmla="*/ 39 h 77" name="T43"/>
                  <a:gd fmla="*/ 53 w 69" name="T44"/>
                  <a:gd fmla="*/ 36 h 77" name="T45"/>
                  <a:gd fmla="*/ 14 w 69" name="T46"/>
                  <a:gd fmla="*/ 43 h 77" name="T47"/>
                  <a:gd fmla="*/ 15 w 69" name="T48"/>
                  <a:gd fmla="*/ 46 h 77" name="T49"/>
                  <a:gd fmla="*/ 24 w 69" name="T50"/>
                  <a:gd fmla="*/ 49 h 77" name="T51"/>
                  <a:gd fmla="*/ 24 w 69" name="T52"/>
                  <a:gd fmla="*/ 49 h 77" name="T53"/>
                  <a:gd fmla="*/ 23 w 69" name="T54"/>
                  <a:gd fmla="*/ 46 h 77" name="T55"/>
                  <a:gd fmla="*/ 34 w 69" name="T56"/>
                  <a:gd fmla="*/ 43 h 77" name="T57"/>
                  <a:gd fmla="*/ 35 w 69" name="T58"/>
                  <a:gd fmla="*/ 46 h 77" name="T59"/>
                  <a:gd fmla="*/ 44 w 69" name="T60"/>
                  <a:gd fmla="*/ 49 h 77" name="T61"/>
                  <a:gd fmla="*/ 44 w 69" name="T62"/>
                  <a:gd fmla="*/ 49 h 77" name="T63"/>
                  <a:gd fmla="*/ 43 w 69" name="T64"/>
                  <a:gd fmla="*/ 46 h 77" name="T65"/>
                  <a:gd fmla="*/ 54 w 69" name="T66"/>
                  <a:gd fmla="*/ 43 h 77" name="T67"/>
                  <a:gd fmla="*/ 55 w 69" name="T68"/>
                  <a:gd fmla="*/ 46 h 77" name="T69"/>
                  <a:gd fmla="*/ 14 w 69" name="T70"/>
                  <a:gd fmla="*/ 59 h 77" name="T71"/>
                  <a:gd fmla="*/ 14 w 69" name="T72"/>
                  <a:gd fmla="*/ 59 h 77" name="T73"/>
                  <a:gd fmla="*/ 13 w 69" name="T74"/>
                  <a:gd fmla="*/ 56 h 77" name="T75"/>
                  <a:gd fmla="*/ 24 w 69" name="T76"/>
                  <a:gd fmla="*/ 53 h 77" name="T77"/>
                  <a:gd fmla="*/ 25 w 69" name="T78"/>
                  <a:gd fmla="*/ 56 h 77" name="T79"/>
                  <a:gd fmla="*/ 34 w 69" name="T80"/>
                  <a:gd fmla="*/ 59 h 77" name="T81"/>
                  <a:gd fmla="*/ 34 w 69" name="T82"/>
                  <a:gd fmla="*/ 59 h 77" name="T83"/>
                  <a:gd fmla="*/ 33 w 69" name="T84"/>
                  <a:gd fmla="*/ 56 h 77" name="T85"/>
                  <a:gd fmla="*/ 44 w 69" name="T86"/>
                  <a:gd fmla="*/ 53 h 77" name="T87"/>
                  <a:gd fmla="*/ 45 w 69" name="T88"/>
                  <a:gd fmla="*/ 56 h 77" name="T89"/>
                  <a:gd fmla="*/ 54 w 69" name="T90"/>
                  <a:gd fmla="*/ 59 h 77" name="T91"/>
                  <a:gd fmla="*/ 54 w 69" name="T92"/>
                  <a:gd fmla="*/ 59 h 77" name="T93"/>
                  <a:gd fmla="*/ 53 w 69" name="T94"/>
                  <a:gd fmla="*/ 56 h 77" name="T95"/>
                  <a:gd fmla="*/ 14 w 69" name="T96"/>
                  <a:gd fmla="*/ 63 h 77" name="T97"/>
                  <a:gd fmla="*/ 15 w 69" name="T98"/>
                  <a:gd fmla="*/ 65 h 77" name="T99"/>
                  <a:gd fmla="*/ 24 w 69" name="T100"/>
                  <a:gd fmla="*/ 68 h 77" name="T101"/>
                  <a:gd fmla="*/ 24 w 69" name="T102"/>
                  <a:gd fmla="*/ 68 h 77" name="T103"/>
                  <a:gd fmla="*/ 23 w 69" name="T104"/>
                  <a:gd fmla="*/ 65 h 77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77" w="69">
                    <a:moveTo>
                      <a:pt x="61" y="7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"/>
                      <a:pt x="57" y="0"/>
                      <a:pt x="55" y="0"/>
                    </a:cubicBezTo>
                    <a:cubicBezTo>
                      <a:pt x="53" y="0"/>
                      <a:pt x="51" y="2"/>
                      <a:pt x="51" y="5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9" y="0"/>
                      <a:pt x="37" y="2"/>
                      <a:pt x="37" y="5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ubicBezTo>
                      <a:pt x="25" y="0"/>
                      <a:pt x="24" y="2"/>
                      <a:pt x="24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11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5" y="77"/>
                      <a:pt x="69" y="74"/>
                      <a:pt x="69" y="69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0"/>
                      <a:pt x="65" y="7"/>
                      <a:pt x="61" y="7"/>
                    </a:cubicBezTo>
                    <a:close/>
                    <a:moveTo>
                      <a:pt x="7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11" y="17"/>
                      <a:pt x="14" y="17"/>
                    </a:cubicBezTo>
                    <a:cubicBezTo>
                      <a:pt x="16" y="17"/>
                      <a:pt x="17" y="15"/>
                      <a:pt x="17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5"/>
                      <a:pt x="25" y="17"/>
                      <a:pt x="27" y="17"/>
                    </a:cubicBezTo>
                    <a:cubicBezTo>
                      <a:pt x="29" y="17"/>
                      <a:pt x="31" y="15"/>
                      <a:pt x="31" y="13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5"/>
                      <a:pt x="39" y="17"/>
                      <a:pt x="41" y="17"/>
                    </a:cubicBezTo>
                    <a:cubicBezTo>
                      <a:pt x="43" y="17"/>
                      <a:pt x="45" y="15"/>
                      <a:pt x="45" y="1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5"/>
                      <a:pt x="53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4" y="10"/>
                      <a:pt x="66" y="12"/>
                      <a:pt x="66" y="14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5" y="10"/>
                      <a:pt x="7" y="10"/>
                    </a:cubicBezTo>
                    <a:close/>
                    <a:moveTo>
                      <a:pt x="3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2"/>
                      <a:pt x="64" y="74"/>
                      <a:pt x="61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4"/>
                      <a:pt x="3" y="72"/>
                      <a:pt x="3" y="69"/>
                    </a:cubicBezTo>
                    <a:lnTo>
                      <a:pt x="3" y="28"/>
                    </a:lnTo>
                    <a:close/>
                    <a:moveTo>
                      <a:pt x="34" y="39"/>
                    </a:moveTo>
                    <a:cubicBezTo>
                      <a:pt x="36" y="39"/>
                      <a:pt x="37" y="38"/>
                      <a:pt x="37" y="36"/>
                    </a:cubicBezTo>
                    <a:cubicBezTo>
                      <a:pt x="37" y="34"/>
                      <a:pt x="36" y="33"/>
                      <a:pt x="34" y="33"/>
                    </a:cubicBezTo>
                    <a:cubicBezTo>
                      <a:pt x="33" y="33"/>
                      <a:pt x="31" y="34"/>
                      <a:pt x="31" y="36"/>
                    </a:cubicBezTo>
                    <a:cubicBezTo>
                      <a:pt x="31" y="38"/>
                      <a:pt x="33" y="39"/>
                      <a:pt x="34" y="39"/>
                    </a:cubicBezTo>
                    <a:close/>
                    <a:moveTo>
                      <a:pt x="34" y="35"/>
                    </a:move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4" y="37"/>
                    </a:cubicBezTo>
                    <a:cubicBezTo>
                      <a:pt x="34" y="37"/>
                      <a:pt x="33" y="36"/>
                      <a:pt x="33" y="36"/>
                    </a:cubicBezTo>
                    <a:cubicBezTo>
                      <a:pt x="33" y="36"/>
                      <a:pt x="34" y="35"/>
                      <a:pt x="34" y="35"/>
                    </a:cubicBezTo>
                    <a:close/>
                    <a:moveTo>
                      <a:pt x="44" y="39"/>
                    </a:moveTo>
                    <a:cubicBezTo>
                      <a:pt x="46" y="39"/>
                      <a:pt x="47" y="38"/>
                      <a:pt x="47" y="36"/>
                    </a:cubicBezTo>
                    <a:cubicBezTo>
                      <a:pt x="47" y="34"/>
                      <a:pt x="46" y="33"/>
                      <a:pt x="44" y="33"/>
                    </a:cubicBezTo>
                    <a:cubicBezTo>
                      <a:pt x="43" y="33"/>
                      <a:pt x="41" y="34"/>
                      <a:pt x="41" y="36"/>
                    </a:cubicBezTo>
                    <a:cubicBezTo>
                      <a:pt x="41" y="38"/>
                      <a:pt x="43" y="39"/>
                      <a:pt x="44" y="39"/>
                    </a:cubicBezTo>
                    <a:close/>
                    <a:moveTo>
                      <a:pt x="44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45" y="36"/>
                      <a:pt x="45" y="37"/>
                      <a:pt x="44" y="37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6"/>
                      <a:pt x="44" y="35"/>
                      <a:pt x="44" y="35"/>
                    </a:cubicBezTo>
                    <a:close/>
                    <a:moveTo>
                      <a:pt x="54" y="39"/>
                    </a:moveTo>
                    <a:cubicBezTo>
                      <a:pt x="56" y="39"/>
                      <a:pt x="57" y="38"/>
                      <a:pt x="57" y="36"/>
                    </a:cubicBezTo>
                    <a:cubicBezTo>
                      <a:pt x="57" y="34"/>
                      <a:pt x="56" y="33"/>
                      <a:pt x="54" y="33"/>
                    </a:cubicBezTo>
                    <a:cubicBezTo>
                      <a:pt x="52" y="33"/>
                      <a:pt x="51" y="34"/>
                      <a:pt x="51" y="36"/>
                    </a:cubicBezTo>
                    <a:cubicBezTo>
                      <a:pt x="51" y="38"/>
                      <a:pt x="52" y="39"/>
                      <a:pt x="54" y="39"/>
                    </a:cubicBezTo>
                    <a:close/>
                    <a:moveTo>
                      <a:pt x="54" y="35"/>
                    </a:move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4" y="37"/>
                    </a:cubicBezTo>
                    <a:cubicBezTo>
                      <a:pt x="54" y="37"/>
                      <a:pt x="53" y="36"/>
                      <a:pt x="53" y="36"/>
                    </a:cubicBezTo>
                    <a:cubicBezTo>
                      <a:pt x="53" y="36"/>
                      <a:pt x="54" y="35"/>
                      <a:pt x="54" y="35"/>
                    </a:cubicBezTo>
                    <a:close/>
                    <a:moveTo>
                      <a:pt x="14" y="49"/>
                    </a:moveTo>
                    <a:cubicBezTo>
                      <a:pt x="16" y="49"/>
                      <a:pt x="17" y="47"/>
                      <a:pt x="17" y="46"/>
                    </a:cubicBezTo>
                    <a:cubicBezTo>
                      <a:pt x="17" y="44"/>
                      <a:pt x="16" y="43"/>
                      <a:pt x="14" y="43"/>
                    </a:cubicBezTo>
                    <a:cubicBezTo>
                      <a:pt x="13" y="43"/>
                      <a:pt x="11" y="44"/>
                      <a:pt x="11" y="46"/>
                    </a:cubicBezTo>
                    <a:cubicBezTo>
                      <a:pt x="11" y="47"/>
                      <a:pt x="13" y="49"/>
                      <a:pt x="14" y="49"/>
                    </a:cubicBezTo>
                    <a:close/>
                    <a:moveTo>
                      <a:pt x="14" y="45"/>
                    </a:moveTo>
                    <a:cubicBezTo>
                      <a:pt x="15" y="45"/>
                      <a:pt x="15" y="45"/>
                      <a:pt x="15" y="46"/>
                    </a:cubicBezTo>
                    <a:cubicBezTo>
                      <a:pt x="15" y="46"/>
                      <a:pt x="15" y="47"/>
                      <a:pt x="14" y="47"/>
                    </a:cubicBezTo>
                    <a:cubicBezTo>
                      <a:pt x="14" y="47"/>
                      <a:pt x="13" y="46"/>
                      <a:pt x="13" y="46"/>
                    </a:cubicBezTo>
                    <a:cubicBezTo>
                      <a:pt x="13" y="45"/>
                      <a:pt x="14" y="45"/>
                      <a:pt x="14" y="45"/>
                    </a:cubicBezTo>
                    <a:close/>
                    <a:moveTo>
                      <a:pt x="24" y="49"/>
                    </a:moveTo>
                    <a:cubicBezTo>
                      <a:pt x="26" y="49"/>
                      <a:pt x="27" y="47"/>
                      <a:pt x="27" y="46"/>
                    </a:cubicBezTo>
                    <a:cubicBezTo>
                      <a:pt x="27" y="44"/>
                      <a:pt x="26" y="43"/>
                      <a:pt x="24" y="43"/>
                    </a:cubicBezTo>
                    <a:cubicBezTo>
                      <a:pt x="23" y="43"/>
                      <a:pt x="21" y="44"/>
                      <a:pt x="21" y="46"/>
                    </a:cubicBezTo>
                    <a:cubicBezTo>
                      <a:pt x="21" y="47"/>
                      <a:pt x="23" y="49"/>
                      <a:pt x="24" y="49"/>
                    </a:cubicBezTo>
                    <a:close/>
                    <a:moveTo>
                      <a:pt x="24" y="45"/>
                    </a:move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4" y="47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lose/>
                    <a:moveTo>
                      <a:pt x="34" y="49"/>
                    </a:moveTo>
                    <a:cubicBezTo>
                      <a:pt x="36" y="49"/>
                      <a:pt x="37" y="47"/>
                      <a:pt x="37" y="46"/>
                    </a:cubicBezTo>
                    <a:cubicBezTo>
                      <a:pt x="37" y="44"/>
                      <a:pt x="36" y="43"/>
                      <a:pt x="34" y="43"/>
                    </a:cubicBezTo>
                    <a:cubicBezTo>
                      <a:pt x="33" y="43"/>
                      <a:pt x="31" y="44"/>
                      <a:pt x="31" y="46"/>
                    </a:cubicBezTo>
                    <a:cubicBezTo>
                      <a:pt x="31" y="47"/>
                      <a:pt x="33" y="49"/>
                      <a:pt x="34" y="49"/>
                    </a:cubicBezTo>
                    <a:close/>
                    <a:moveTo>
                      <a:pt x="34" y="45"/>
                    </a:moveTo>
                    <a:cubicBezTo>
                      <a:pt x="35" y="45"/>
                      <a:pt x="35" y="45"/>
                      <a:pt x="35" y="46"/>
                    </a:cubicBezTo>
                    <a:cubicBezTo>
                      <a:pt x="35" y="46"/>
                      <a:pt x="35" y="47"/>
                      <a:pt x="34" y="47"/>
                    </a:cubicBezTo>
                    <a:cubicBezTo>
                      <a:pt x="34" y="47"/>
                      <a:pt x="33" y="46"/>
                      <a:pt x="33" y="46"/>
                    </a:cubicBezTo>
                    <a:cubicBezTo>
                      <a:pt x="33" y="45"/>
                      <a:pt x="34" y="45"/>
                      <a:pt x="34" y="45"/>
                    </a:cubicBezTo>
                    <a:close/>
                    <a:moveTo>
                      <a:pt x="44" y="49"/>
                    </a:moveTo>
                    <a:cubicBezTo>
                      <a:pt x="46" y="49"/>
                      <a:pt x="47" y="47"/>
                      <a:pt x="47" y="46"/>
                    </a:cubicBezTo>
                    <a:cubicBezTo>
                      <a:pt x="47" y="44"/>
                      <a:pt x="46" y="43"/>
                      <a:pt x="44" y="43"/>
                    </a:cubicBezTo>
                    <a:cubicBezTo>
                      <a:pt x="43" y="43"/>
                      <a:pt x="41" y="44"/>
                      <a:pt x="41" y="46"/>
                    </a:cubicBezTo>
                    <a:cubicBezTo>
                      <a:pt x="41" y="47"/>
                      <a:pt x="43" y="49"/>
                      <a:pt x="44" y="49"/>
                    </a:cubicBezTo>
                    <a:close/>
                    <a:moveTo>
                      <a:pt x="44" y="45"/>
                    </a:moveTo>
                    <a:cubicBezTo>
                      <a:pt x="45" y="45"/>
                      <a:pt x="45" y="45"/>
                      <a:pt x="45" y="46"/>
                    </a:cubicBezTo>
                    <a:cubicBezTo>
                      <a:pt x="45" y="46"/>
                      <a:pt x="45" y="47"/>
                      <a:pt x="44" y="47"/>
                    </a:cubicBezTo>
                    <a:cubicBezTo>
                      <a:pt x="44" y="47"/>
                      <a:pt x="43" y="46"/>
                      <a:pt x="43" y="46"/>
                    </a:cubicBezTo>
                    <a:cubicBezTo>
                      <a:pt x="43" y="45"/>
                      <a:pt x="44" y="45"/>
                      <a:pt x="44" y="45"/>
                    </a:cubicBezTo>
                    <a:close/>
                    <a:moveTo>
                      <a:pt x="54" y="49"/>
                    </a:moveTo>
                    <a:cubicBezTo>
                      <a:pt x="56" y="49"/>
                      <a:pt x="57" y="47"/>
                      <a:pt x="57" y="46"/>
                    </a:cubicBezTo>
                    <a:cubicBezTo>
                      <a:pt x="57" y="44"/>
                      <a:pt x="56" y="43"/>
                      <a:pt x="54" y="43"/>
                    </a:cubicBezTo>
                    <a:cubicBezTo>
                      <a:pt x="52" y="43"/>
                      <a:pt x="51" y="44"/>
                      <a:pt x="51" y="46"/>
                    </a:cubicBezTo>
                    <a:cubicBezTo>
                      <a:pt x="51" y="47"/>
                      <a:pt x="52" y="49"/>
                      <a:pt x="54" y="49"/>
                    </a:cubicBezTo>
                    <a:close/>
                    <a:moveTo>
                      <a:pt x="54" y="45"/>
                    </a:moveTo>
                    <a:cubicBezTo>
                      <a:pt x="55" y="45"/>
                      <a:pt x="55" y="45"/>
                      <a:pt x="55" y="46"/>
                    </a:cubicBezTo>
                    <a:cubicBezTo>
                      <a:pt x="55" y="46"/>
                      <a:pt x="55" y="47"/>
                      <a:pt x="54" y="47"/>
                    </a:cubicBezTo>
                    <a:cubicBezTo>
                      <a:pt x="54" y="47"/>
                      <a:pt x="53" y="46"/>
                      <a:pt x="53" y="46"/>
                    </a:cubicBezTo>
                    <a:cubicBezTo>
                      <a:pt x="53" y="45"/>
                      <a:pt x="54" y="45"/>
                      <a:pt x="54" y="45"/>
                    </a:cubicBezTo>
                    <a:close/>
                    <a:moveTo>
                      <a:pt x="14" y="59"/>
                    </a:moveTo>
                    <a:cubicBezTo>
                      <a:pt x="16" y="59"/>
                      <a:pt x="17" y="57"/>
                      <a:pt x="17" y="56"/>
                    </a:cubicBezTo>
                    <a:cubicBezTo>
                      <a:pt x="17" y="54"/>
                      <a:pt x="16" y="53"/>
                      <a:pt x="14" y="53"/>
                    </a:cubicBezTo>
                    <a:cubicBezTo>
                      <a:pt x="13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4" y="59"/>
                    </a:cubicBezTo>
                    <a:close/>
                    <a:moveTo>
                      <a:pt x="14" y="55"/>
                    </a:moveTo>
                    <a:cubicBezTo>
                      <a:pt x="15" y="55"/>
                      <a:pt x="15" y="55"/>
                      <a:pt x="15" y="56"/>
                    </a:cubicBezTo>
                    <a:cubicBezTo>
                      <a:pt x="15" y="56"/>
                      <a:pt x="15" y="57"/>
                      <a:pt x="14" y="57"/>
                    </a:cubicBezTo>
                    <a:cubicBezTo>
                      <a:pt x="14" y="57"/>
                      <a:pt x="13" y="56"/>
                      <a:pt x="13" y="56"/>
                    </a:cubicBezTo>
                    <a:cubicBezTo>
                      <a:pt x="13" y="55"/>
                      <a:pt x="14" y="55"/>
                      <a:pt x="14" y="55"/>
                    </a:cubicBezTo>
                    <a:close/>
                    <a:moveTo>
                      <a:pt x="24" y="59"/>
                    </a:moveTo>
                    <a:cubicBezTo>
                      <a:pt x="26" y="59"/>
                      <a:pt x="27" y="57"/>
                      <a:pt x="27" y="56"/>
                    </a:cubicBezTo>
                    <a:cubicBezTo>
                      <a:pt x="27" y="54"/>
                      <a:pt x="26" y="53"/>
                      <a:pt x="24" y="53"/>
                    </a:cubicBezTo>
                    <a:cubicBezTo>
                      <a:pt x="23" y="53"/>
                      <a:pt x="21" y="54"/>
                      <a:pt x="21" y="56"/>
                    </a:cubicBezTo>
                    <a:cubicBezTo>
                      <a:pt x="21" y="57"/>
                      <a:pt x="23" y="59"/>
                      <a:pt x="24" y="59"/>
                    </a:cubicBezTo>
                    <a:close/>
                    <a:moveTo>
                      <a:pt x="24" y="55"/>
                    </a:moveTo>
                    <a:cubicBezTo>
                      <a:pt x="25" y="55"/>
                      <a:pt x="25" y="55"/>
                      <a:pt x="25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3" y="56"/>
                      <a:pt x="23" y="56"/>
                    </a:cubicBezTo>
                    <a:cubicBezTo>
                      <a:pt x="23" y="55"/>
                      <a:pt x="24" y="55"/>
                      <a:pt x="24" y="55"/>
                    </a:cubicBezTo>
                    <a:close/>
                    <a:moveTo>
                      <a:pt x="34" y="59"/>
                    </a:moveTo>
                    <a:cubicBezTo>
                      <a:pt x="36" y="59"/>
                      <a:pt x="37" y="57"/>
                      <a:pt x="37" y="56"/>
                    </a:cubicBezTo>
                    <a:cubicBezTo>
                      <a:pt x="37" y="54"/>
                      <a:pt x="36" y="53"/>
                      <a:pt x="34" y="53"/>
                    </a:cubicBezTo>
                    <a:cubicBezTo>
                      <a:pt x="33" y="53"/>
                      <a:pt x="31" y="54"/>
                      <a:pt x="31" y="56"/>
                    </a:cubicBezTo>
                    <a:cubicBezTo>
                      <a:pt x="31" y="57"/>
                      <a:pt x="33" y="59"/>
                      <a:pt x="34" y="59"/>
                    </a:cubicBezTo>
                    <a:close/>
                    <a:moveTo>
                      <a:pt x="34" y="55"/>
                    </a:moveTo>
                    <a:cubicBezTo>
                      <a:pt x="35" y="55"/>
                      <a:pt x="35" y="55"/>
                      <a:pt x="35" y="56"/>
                    </a:cubicBezTo>
                    <a:cubicBezTo>
                      <a:pt x="35" y="56"/>
                      <a:pt x="35" y="57"/>
                      <a:pt x="34" y="57"/>
                    </a:cubicBezTo>
                    <a:cubicBezTo>
                      <a:pt x="34" y="57"/>
                      <a:pt x="33" y="56"/>
                      <a:pt x="33" y="56"/>
                    </a:cubicBezTo>
                    <a:cubicBezTo>
                      <a:pt x="33" y="55"/>
                      <a:pt x="34" y="55"/>
                      <a:pt x="34" y="55"/>
                    </a:cubicBezTo>
                    <a:close/>
                    <a:moveTo>
                      <a:pt x="44" y="59"/>
                    </a:moveTo>
                    <a:cubicBezTo>
                      <a:pt x="46" y="59"/>
                      <a:pt x="47" y="57"/>
                      <a:pt x="47" y="56"/>
                    </a:cubicBezTo>
                    <a:cubicBezTo>
                      <a:pt x="47" y="54"/>
                      <a:pt x="46" y="53"/>
                      <a:pt x="44" y="53"/>
                    </a:cubicBezTo>
                    <a:cubicBezTo>
                      <a:pt x="43" y="53"/>
                      <a:pt x="41" y="54"/>
                      <a:pt x="41" y="56"/>
                    </a:cubicBezTo>
                    <a:cubicBezTo>
                      <a:pt x="41" y="57"/>
                      <a:pt x="43" y="59"/>
                      <a:pt x="44" y="59"/>
                    </a:cubicBezTo>
                    <a:close/>
                    <a:moveTo>
                      <a:pt x="44" y="55"/>
                    </a:moveTo>
                    <a:cubicBezTo>
                      <a:pt x="45" y="55"/>
                      <a:pt x="45" y="55"/>
                      <a:pt x="45" y="56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4" y="57"/>
                      <a:pt x="43" y="56"/>
                      <a:pt x="43" y="56"/>
                    </a:cubicBezTo>
                    <a:cubicBezTo>
                      <a:pt x="43" y="55"/>
                      <a:pt x="44" y="55"/>
                      <a:pt x="44" y="55"/>
                    </a:cubicBezTo>
                    <a:close/>
                    <a:moveTo>
                      <a:pt x="54" y="59"/>
                    </a:moveTo>
                    <a:cubicBezTo>
                      <a:pt x="56" y="59"/>
                      <a:pt x="57" y="57"/>
                      <a:pt x="57" y="56"/>
                    </a:cubicBezTo>
                    <a:cubicBezTo>
                      <a:pt x="57" y="54"/>
                      <a:pt x="56" y="53"/>
                      <a:pt x="54" y="53"/>
                    </a:cubicBezTo>
                    <a:cubicBezTo>
                      <a:pt x="52" y="53"/>
                      <a:pt x="51" y="54"/>
                      <a:pt x="51" y="56"/>
                    </a:cubicBezTo>
                    <a:cubicBezTo>
                      <a:pt x="51" y="57"/>
                      <a:pt x="52" y="59"/>
                      <a:pt x="54" y="59"/>
                    </a:cubicBezTo>
                    <a:close/>
                    <a:moveTo>
                      <a:pt x="54" y="55"/>
                    </a:moveTo>
                    <a:cubicBezTo>
                      <a:pt x="55" y="55"/>
                      <a:pt x="55" y="55"/>
                      <a:pt x="55" y="56"/>
                    </a:cubicBezTo>
                    <a:cubicBezTo>
                      <a:pt x="55" y="56"/>
                      <a:pt x="55" y="57"/>
                      <a:pt x="54" y="57"/>
                    </a:cubicBezTo>
                    <a:cubicBezTo>
                      <a:pt x="54" y="57"/>
                      <a:pt x="53" y="56"/>
                      <a:pt x="53" y="56"/>
                    </a:cubicBezTo>
                    <a:cubicBezTo>
                      <a:pt x="53" y="55"/>
                      <a:pt x="54" y="55"/>
                      <a:pt x="54" y="55"/>
                    </a:cubicBezTo>
                    <a:close/>
                    <a:moveTo>
                      <a:pt x="14" y="68"/>
                    </a:moveTo>
                    <a:cubicBezTo>
                      <a:pt x="16" y="68"/>
                      <a:pt x="17" y="67"/>
                      <a:pt x="17" y="65"/>
                    </a:cubicBezTo>
                    <a:cubicBezTo>
                      <a:pt x="17" y="64"/>
                      <a:pt x="16" y="63"/>
                      <a:pt x="14" y="63"/>
                    </a:cubicBezTo>
                    <a:cubicBezTo>
                      <a:pt x="13" y="63"/>
                      <a:pt x="11" y="64"/>
                      <a:pt x="11" y="65"/>
                    </a:cubicBezTo>
                    <a:cubicBezTo>
                      <a:pt x="11" y="67"/>
                      <a:pt x="13" y="68"/>
                      <a:pt x="14" y="68"/>
                    </a:cubicBezTo>
                    <a:close/>
                    <a:moveTo>
                      <a:pt x="14" y="65"/>
                    </a:move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5" y="66"/>
                      <a:pt x="14" y="66"/>
                    </a:cubicBezTo>
                    <a:cubicBezTo>
                      <a:pt x="14" y="66"/>
                      <a:pt x="13" y="66"/>
                      <a:pt x="13" y="65"/>
                    </a:cubicBezTo>
                    <a:cubicBezTo>
                      <a:pt x="13" y="65"/>
                      <a:pt x="14" y="65"/>
                      <a:pt x="14" y="65"/>
                    </a:cubicBezTo>
                    <a:close/>
                    <a:moveTo>
                      <a:pt x="24" y="68"/>
                    </a:moveTo>
                    <a:cubicBezTo>
                      <a:pt x="26" y="68"/>
                      <a:pt x="27" y="67"/>
                      <a:pt x="27" y="65"/>
                    </a:cubicBezTo>
                    <a:cubicBezTo>
                      <a:pt x="27" y="64"/>
                      <a:pt x="26" y="63"/>
                      <a:pt x="24" y="63"/>
                    </a:cubicBezTo>
                    <a:cubicBezTo>
                      <a:pt x="23" y="63"/>
                      <a:pt x="21" y="64"/>
                      <a:pt x="21" y="65"/>
                    </a:cubicBezTo>
                    <a:cubicBezTo>
                      <a:pt x="21" y="67"/>
                      <a:pt x="23" y="68"/>
                      <a:pt x="24" y="68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4" y="66"/>
                    </a:cubicBezTo>
                    <a:cubicBezTo>
                      <a:pt x="24" y="66"/>
                      <a:pt x="23" y="66"/>
                      <a:pt x="23" y="65"/>
                    </a:cubicBezTo>
                    <a:cubicBezTo>
                      <a:pt x="23" y="65"/>
                      <a:pt x="24" y="65"/>
                      <a:pt x="24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0" name="Freeform 60">
                <a:extLst>
                  <a:ext uri="{FF2B5EF4-FFF2-40B4-BE49-F238E27FC236}">
                    <a16:creationId xmlns:a16="http://schemas.microsoft.com/office/drawing/2014/main" id="{22F655FE-A750-4AA7-A011-FCA8D5BAD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7514" y="1797752"/>
                <a:ext cx="299924" cy="195603"/>
              </a:xfrm>
              <a:custGeom>
                <a:gdLst>
                  <a:gd fmla="*/ 28 w 77" name="T0"/>
                  <a:gd fmla="*/ 2 h 48" name="T1"/>
                  <a:gd fmla="*/ 10 w 77" name="T2"/>
                  <a:gd fmla="*/ 9 h 48" name="T3"/>
                  <a:gd fmla="*/ 0 w 77" name="T4"/>
                  <a:gd fmla="*/ 34 h 48" name="T5"/>
                  <a:gd fmla="*/ 9 w 77" name="T6"/>
                  <a:gd fmla="*/ 42 h 48" name="T7"/>
                  <a:gd fmla="*/ 10 w 77" name="T8"/>
                  <a:gd fmla="*/ 44 h 48" name="T9"/>
                  <a:gd fmla="*/ 11 w 77" name="T10"/>
                  <a:gd fmla="*/ 46 h 48" name="T11"/>
                  <a:gd fmla="*/ 13 w 77" name="T12"/>
                  <a:gd fmla="*/ 47 h 48" name="T13"/>
                  <a:gd fmla="*/ 15 w 77" name="T14"/>
                  <a:gd fmla="*/ 48 h 48" name="T15"/>
                  <a:gd fmla="*/ 19 w 77" name="T16"/>
                  <a:gd fmla="*/ 48 h 48" name="T17"/>
                  <a:gd fmla="*/ 21 w 77" name="T18"/>
                  <a:gd fmla="*/ 47 h 48" name="T19"/>
                  <a:gd fmla="*/ 23 w 77" name="T20"/>
                  <a:gd fmla="*/ 46 h 48" name="T21"/>
                  <a:gd fmla="*/ 25 w 77" name="T22"/>
                  <a:gd fmla="*/ 43 h 48" name="T23"/>
                  <a:gd fmla="*/ 49 w 77" name="T24"/>
                  <a:gd fmla="*/ 42 h 48" name="T25"/>
                  <a:gd fmla="*/ 50 w 77" name="T26"/>
                  <a:gd fmla="*/ 44 h 48" name="T27"/>
                  <a:gd fmla="*/ 52 w 77" name="T28"/>
                  <a:gd fmla="*/ 46 h 48" name="T29"/>
                  <a:gd fmla="*/ 54 w 77" name="T30"/>
                  <a:gd fmla="*/ 47 h 48" name="T31"/>
                  <a:gd fmla="*/ 56 w 77" name="T32"/>
                  <a:gd fmla="*/ 48 h 48" name="T33"/>
                  <a:gd fmla="*/ 60 w 77" name="T34"/>
                  <a:gd fmla="*/ 48 h 48" name="T35"/>
                  <a:gd fmla="*/ 62 w 77" name="T36"/>
                  <a:gd fmla="*/ 47 h 48" name="T37"/>
                  <a:gd fmla="*/ 64 w 77" name="T38"/>
                  <a:gd fmla="*/ 46 h 48" name="T39"/>
                  <a:gd fmla="*/ 65 w 77" name="T40"/>
                  <a:gd fmla="*/ 43 h 48" name="T41"/>
                  <a:gd fmla="*/ 75 w 77" name="T42"/>
                  <a:gd fmla="*/ 42 h 48" name="T43"/>
                  <a:gd fmla="*/ 77 w 77" name="T44"/>
                  <a:gd fmla="*/ 2 h 48" name="T45"/>
                  <a:gd fmla="*/ 3 w 77" name="T46"/>
                  <a:gd fmla="*/ 39 h 48" name="T47"/>
                  <a:gd fmla="*/ 10 w 77" name="T48"/>
                  <a:gd fmla="*/ 35 h 48" name="T49"/>
                  <a:gd fmla="*/ 21 w 77" name="T50"/>
                  <a:gd fmla="*/ 42 h 48" name="T51"/>
                  <a:gd fmla="*/ 19 w 77" name="T52"/>
                  <a:gd fmla="*/ 43 h 48" name="T53"/>
                  <a:gd fmla="*/ 15 w 77" name="T54"/>
                  <a:gd fmla="*/ 44 h 48" name="T55"/>
                  <a:gd fmla="*/ 13 w 77" name="T56"/>
                  <a:gd fmla="*/ 42 h 48" name="T57"/>
                  <a:gd fmla="*/ 12 w 77" name="T58"/>
                  <a:gd fmla="*/ 40 h 48" name="T59"/>
                  <a:gd fmla="*/ 14 w 77" name="T60"/>
                  <a:gd fmla="*/ 36 h 48" name="T61"/>
                  <a:gd fmla="*/ 17 w 77" name="T62"/>
                  <a:gd fmla="*/ 35 h 48" name="T63"/>
                  <a:gd fmla="*/ 20 w 77" name="T64"/>
                  <a:gd fmla="*/ 36 h 48" name="T65"/>
                  <a:gd fmla="*/ 21 w 77" name="T66"/>
                  <a:gd fmla="*/ 40 h 48" name="T67"/>
                  <a:gd fmla="*/ 17 w 77" name="T68"/>
                  <a:gd fmla="*/ 31 h 48" name="T69"/>
                  <a:gd fmla="*/ 3 w 77" name="T70"/>
                  <a:gd fmla="*/ 32 h 48" name="T71"/>
                  <a:gd fmla="*/ 11 w 77" name="T72"/>
                  <a:gd fmla="*/ 12 h 48" name="T73"/>
                  <a:gd fmla="*/ 29 w 77" name="T74"/>
                  <a:gd fmla="*/ 12 h 48" name="T75"/>
                  <a:gd fmla="*/ 22 w 77" name="T76"/>
                  <a:gd fmla="*/ 33 h 48" name="T77"/>
                  <a:gd fmla="*/ 24 w 77" name="T78"/>
                  <a:gd fmla="*/ 35 h 48" name="T79"/>
                  <a:gd fmla="*/ 50 w 77" name="T80"/>
                  <a:gd fmla="*/ 35 h 48" name="T81"/>
                  <a:gd fmla="*/ 61 w 77" name="T82"/>
                  <a:gd fmla="*/ 42 h 48" name="T83"/>
                  <a:gd fmla="*/ 60 w 77" name="T84"/>
                  <a:gd fmla="*/ 43 h 48" name="T85"/>
                  <a:gd fmla="*/ 56 w 77" name="T86"/>
                  <a:gd fmla="*/ 44 h 48" name="T87"/>
                  <a:gd fmla="*/ 54 w 77" name="T88"/>
                  <a:gd fmla="*/ 42 h 48" name="T89"/>
                  <a:gd fmla="*/ 53 w 77" name="T90"/>
                  <a:gd fmla="*/ 40 h 48" name="T91"/>
                  <a:gd fmla="*/ 55 w 77" name="T92"/>
                  <a:gd fmla="*/ 36 h 48" name="T93"/>
                  <a:gd fmla="*/ 58 w 77" name="T94"/>
                  <a:gd fmla="*/ 35 h 48" name="T95"/>
                  <a:gd fmla="*/ 60 w 77" name="T96"/>
                  <a:gd fmla="*/ 36 h 48" name="T97"/>
                  <a:gd fmla="*/ 62 w 77" name="T98"/>
                  <a:gd fmla="*/ 40 h 48" name="T99"/>
                  <a:gd fmla="*/ 66 w 77" name="T100"/>
                  <a:gd fmla="*/ 39 h 48" name="T101"/>
                  <a:gd fmla="*/ 74 w 77" name="T102"/>
                  <a:gd fmla="*/ 39 h 48" name="T103"/>
                  <a:gd fmla="*/ 12 w 77" name="T104"/>
                  <a:gd fmla="*/ 14 h 48" name="T105"/>
                  <a:gd fmla="*/ 7 w 77" name="T106"/>
                  <a:gd fmla="*/ 25 h 48" name="T107"/>
                  <a:gd fmla="*/ 27 w 77" name="T108"/>
                  <a:gd fmla="*/ 14 h 48" name="T109"/>
                  <a:gd fmla="*/ 8 w 77" name="T110"/>
                  <a:gd fmla="*/ 23 h 48" name="T111"/>
                  <a:gd fmla="*/ 25 w 77" name="T112"/>
                  <a:gd fmla="*/ 23 h 48" name="T113"/>
                  <a:gd fmla="*/ 14 w 77" name="T114"/>
                  <a:gd fmla="*/ 29 h 48" name="T115"/>
                  <a:gd fmla="*/ 17 w 77" name="T116"/>
                  <a:gd fmla="*/ 27 h 4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8" w="77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:a16="http://schemas.microsoft.com/office/drawing/2014/main" id="{F8537405-E0E3-4140-87B3-29C2322B46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68030" y="4983937"/>
                <a:ext cx="299924" cy="195603"/>
              </a:xfrm>
              <a:custGeom>
                <a:gdLst>
                  <a:gd fmla="*/ 28 w 77" name="T0"/>
                  <a:gd fmla="*/ 2 h 48" name="T1"/>
                  <a:gd fmla="*/ 10 w 77" name="T2"/>
                  <a:gd fmla="*/ 9 h 48" name="T3"/>
                  <a:gd fmla="*/ 0 w 77" name="T4"/>
                  <a:gd fmla="*/ 34 h 48" name="T5"/>
                  <a:gd fmla="*/ 9 w 77" name="T6"/>
                  <a:gd fmla="*/ 42 h 48" name="T7"/>
                  <a:gd fmla="*/ 10 w 77" name="T8"/>
                  <a:gd fmla="*/ 44 h 48" name="T9"/>
                  <a:gd fmla="*/ 11 w 77" name="T10"/>
                  <a:gd fmla="*/ 46 h 48" name="T11"/>
                  <a:gd fmla="*/ 13 w 77" name="T12"/>
                  <a:gd fmla="*/ 47 h 48" name="T13"/>
                  <a:gd fmla="*/ 15 w 77" name="T14"/>
                  <a:gd fmla="*/ 48 h 48" name="T15"/>
                  <a:gd fmla="*/ 19 w 77" name="T16"/>
                  <a:gd fmla="*/ 48 h 48" name="T17"/>
                  <a:gd fmla="*/ 21 w 77" name="T18"/>
                  <a:gd fmla="*/ 47 h 48" name="T19"/>
                  <a:gd fmla="*/ 23 w 77" name="T20"/>
                  <a:gd fmla="*/ 46 h 48" name="T21"/>
                  <a:gd fmla="*/ 25 w 77" name="T22"/>
                  <a:gd fmla="*/ 43 h 48" name="T23"/>
                  <a:gd fmla="*/ 49 w 77" name="T24"/>
                  <a:gd fmla="*/ 42 h 48" name="T25"/>
                  <a:gd fmla="*/ 50 w 77" name="T26"/>
                  <a:gd fmla="*/ 44 h 48" name="T27"/>
                  <a:gd fmla="*/ 52 w 77" name="T28"/>
                  <a:gd fmla="*/ 46 h 48" name="T29"/>
                  <a:gd fmla="*/ 54 w 77" name="T30"/>
                  <a:gd fmla="*/ 47 h 48" name="T31"/>
                  <a:gd fmla="*/ 56 w 77" name="T32"/>
                  <a:gd fmla="*/ 48 h 48" name="T33"/>
                  <a:gd fmla="*/ 60 w 77" name="T34"/>
                  <a:gd fmla="*/ 48 h 48" name="T35"/>
                  <a:gd fmla="*/ 62 w 77" name="T36"/>
                  <a:gd fmla="*/ 47 h 48" name="T37"/>
                  <a:gd fmla="*/ 64 w 77" name="T38"/>
                  <a:gd fmla="*/ 46 h 48" name="T39"/>
                  <a:gd fmla="*/ 65 w 77" name="T40"/>
                  <a:gd fmla="*/ 43 h 48" name="T41"/>
                  <a:gd fmla="*/ 75 w 77" name="T42"/>
                  <a:gd fmla="*/ 42 h 48" name="T43"/>
                  <a:gd fmla="*/ 77 w 77" name="T44"/>
                  <a:gd fmla="*/ 2 h 48" name="T45"/>
                  <a:gd fmla="*/ 3 w 77" name="T46"/>
                  <a:gd fmla="*/ 39 h 48" name="T47"/>
                  <a:gd fmla="*/ 10 w 77" name="T48"/>
                  <a:gd fmla="*/ 35 h 48" name="T49"/>
                  <a:gd fmla="*/ 21 w 77" name="T50"/>
                  <a:gd fmla="*/ 42 h 48" name="T51"/>
                  <a:gd fmla="*/ 19 w 77" name="T52"/>
                  <a:gd fmla="*/ 43 h 48" name="T53"/>
                  <a:gd fmla="*/ 15 w 77" name="T54"/>
                  <a:gd fmla="*/ 44 h 48" name="T55"/>
                  <a:gd fmla="*/ 13 w 77" name="T56"/>
                  <a:gd fmla="*/ 42 h 48" name="T57"/>
                  <a:gd fmla="*/ 12 w 77" name="T58"/>
                  <a:gd fmla="*/ 40 h 48" name="T59"/>
                  <a:gd fmla="*/ 14 w 77" name="T60"/>
                  <a:gd fmla="*/ 36 h 48" name="T61"/>
                  <a:gd fmla="*/ 17 w 77" name="T62"/>
                  <a:gd fmla="*/ 35 h 48" name="T63"/>
                  <a:gd fmla="*/ 20 w 77" name="T64"/>
                  <a:gd fmla="*/ 36 h 48" name="T65"/>
                  <a:gd fmla="*/ 21 w 77" name="T66"/>
                  <a:gd fmla="*/ 40 h 48" name="T67"/>
                  <a:gd fmla="*/ 17 w 77" name="T68"/>
                  <a:gd fmla="*/ 31 h 48" name="T69"/>
                  <a:gd fmla="*/ 3 w 77" name="T70"/>
                  <a:gd fmla="*/ 32 h 48" name="T71"/>
                  <a:gd fmla="*/ 11 w 77" name="T72"/>
                  <a:gd fmla="*/ 12 h 48" name="T73"/>
                  <a:gd fmla="*/ 29 w 77" name="T74"/>
                  <a:gd fmla="*/ 12 h 48" name="T75"/>
                  <a:gd fmla="*/ 22 w 77" name="T76"/>
                  <a:gd fmla="*/ 33 h 48" name="T77"/>
                  <a:gd fmla="*/ 24 w 77" name="T78"/>
                  <a:gd fmla="*/ 35 h 48" name="T79"/>
                  <a:gd fmla="*/ 50 w 77" name="T80"/>
                  <a:gd fmla="*/ 35 h 48" name="T81"/>
                  <a:gd fmla="*/ 61 w 77" name="T82"/>
                  <a:gd fmla="*/ 42 h 48" name="T83"/>
                  <a:gd fmla="*/ 60 w 77" name="T84"/>
                  <a:gd fmla="*/ 43 h 48" name="T85"/>
                  <a:gd fmla="*/ 56 w 77" name="T86"/>
                  <a:gd fmla="*/ 44 h 48" name="T87"/>
                  <a:gd fmla="*/ 54 w 77" name="T88"/>
                  <a:gd fmla="*/ 42 h 48" name="T89"/>
                  <a:gd fmla="*/ 53 w 77" name="T90"/>
                  <a:gd fmla="*/ 40 h 48" name="T91"/>
                  <a:gd fmla="*/ 55 w 77" name="T92"/>
                  <a:gd fmla="*/ 36 h 48" name="T93"/>
                  <a:gd fmla="*/ 58 w 77" name="T94"/>
                  <a:gd fmla="*/ 35 h 48" name="T95"/>
                  <a:gd fmla="*/ 60 w 77" name="T96"/>
                  <a:gd fmla="*/ 36 h 48" name="T97"/>
                  <a:gd fmla="*/ 62 w 77" name="T98"/>
                  <a:gd fmla="*/ 40 h 48" name="T99"/>
                  <a:gd fmla="*/ 66 w 77" name="T100"/>
                  <a:gd fmla="*/ 39 h 48" name="T101"/>
                  <a:gd fmla="*/ 74 w 77" name="T102"/>
                  <a:gd fmla="*/ 39 h 48" name="T103"/>
                  <a:gd fmla="*/ 12 w 77" name="T104"/>
                  <a:gd fmla="*/ 14 h 48" name="T105"/>
                  <a:gd fmla="*/ 7 w 77" name="T106"/>
                  <a:gd fmla="*/ 25 h 48" name="T107"/>
                  <a:gd fmla="*/ 27 w 77" name="T108"/>
                  <a:gd fmla="*/ 14 h 48" name="T109"/>
                  <a:gd fmla="*/ 8 w 77" name="T110"/>
                  <a:gd fmla="*/ 23 h 48" name="T111"/>
                  <a:gd fmla="*/ 25 w 77" name="T112"/>
                  <a:gd fmla="*/ 23 h 48" name="T113"/>
                  <a:gd fmla="*/ 14 w 77" name="T114"/>
                  <a:gd fmla="*/ 29 h 48" name="T115"/>
                  <a:gd fmla="*/ 17 w 77" name="T116"/>
                  <a:gd fmla="*/ 27 h 4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8" w="77">
                    <a:moveTo>
                      <a:pt x="75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6" y="48"/>
                      <a:pt x="16" y="48"/>
                      <a:pt x="17" y="48"/>
                    </a:cubicBezTo>
                    <a:cubicBezTo>
                      <a:pt x="17" y="48"/>
                      <a:pt x="18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2"/>
                      <a:pt x="49" y="43"/>
                      <a:pt x="50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3" y="47"/>
                      <a:pt x="54" y="47"/>
                      <a:pt x="54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58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60" y="48"/>
                    </a:cubicBezTo>
                    <a:cubicBezTo>
                      <a:pt x="60" y="48"/>
                      <a:pt x="60" y="48"/>
                      <a:pt x="61" y="48"/>
                    </a:cubicBezTo>
                    <a:cubicBezTo>
                      <a:pt x="61" y="48"/>
                      <a:pt x="61" y="48"/>
                      <a:pt x="61" y="47"/>
                    </a:cubicBezTo>
                    <a:cubicBezTo>
                      <a:pt x="61" y="47"/>
                      <a:pt x="62" y="47"/>
                      <a:pt x="62" y="47"/>
                    </a:cubicBezTo>
                    <a:cubicBezTo>
                      <a:pt x="62" y="47"/>
                      <a:pt x="62" y="47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6"/>
                      <a:pt x="64" y="46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64" y="45"/>
                      <a:pt x="65" y="45"/>
                      <a:pt x="65" y="44"/>
                    </a:cubicBezTo>
                    <a:cubicBezTo>
                      <a:pt x="65" y="44"/>
                      <a:pt x="65" y="44"/>
                      <a:pt x="65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6" y="43"/>
                      <a:pt x="66" y="42"/>
                      <a:pt x="66" y="42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7" y="41"/>
                      <a:pt x="77" y="4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8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6"/>
                      <a:pt x="9" y="37"/>
                      <a:pt x="8" y="39"/>
                    </a:cubicBezTo>
                    <a:close/>
                    <a:moveTo>
                      <a:pt x="21" y="41"/>
                    </a:moveTo>
                    <a:cubicBezTo>
                      <a:pt x="21" y="41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7" y="44"/>
                      <a:pt x="17" y="44"/>
                    </a:cubicBezTo>
                    <a:cubicBezTo>
                      <a:pt x="16" y="44"/>
                      <a:pt x="16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ubicBezTo>
                      <a:pt x="13" y="40"/>
                      <a:pt x="12" y="40"/>
                      <a:pt x="12" y="40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4" y="37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5"/>
                      <a:pt x="18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1" y="41"/>
                    </a:cubicBezTo>
                    <a:close/>
                    <a:moveTo>
                      <a:pt x="22" y="33"/>
                    </a:moveTo>
                    <a:cubicBezTo>
                      <a:pt x="21" y="32"/>
                      <a:pt x="19" y="31"/>
                      <a:pt x="17" y="31"/>
                    </a:cubicBezTo>
                    <a:cubicBezTo>
                      <a:pt x="15" y="31"/>
                      <a:pt x="13" y="32"/>
                      <a:pt x="1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3"/>
                      <a:pt x="4" y="2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3"/>
                      <a:pt x="28" y="33"/>
                      <a:pt x="28" y="33"/>
                    </a:cubicBezTo>
                    <a:lnTo>
                      <a:pt x="22" y="33"/>
                    </a:lnTo>
                    <a:close/>
                    <a:moveTo>
                      <a:pt x="49" y="39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7"/>
                      <a:pt x="25" y="36"/>
                      <a:pt x="24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49" y="37"/>
                      <a:pt x="49" y="39"/>
                    </a:cubicBezTo>
                    <a:close/>
                    <a:moveTo>
                      <a:pt x="62" y="41"/>
                    </a:moveTo>
                    <a:cubicBezTo>
                      <a:pt x="62" y="41"/>
                      <a:pt x="62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4"/>
                    </a:cubicBezTo>
                    <a:cubicBezTo>
                      <a:pt x="57" y="44"/>
                      <a:pt x="56" y="44"/>
                      <a:pt x="56" y="44"/>
                    </a:cubicBezTo>
                    <a:cubicBezTo>
                      <a:pt x="56" y="44"/>
                      <a:pt x="55" y="44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3" y="41"/>
                      <a:pt x="53" y="41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6" y="36"/>
                    </a:cubicBezTo>
                    <a:cubicBezTo>
                      <a:pt x="56" y="35"/>
                      <a:pt x="57" y="35"/>
                      <a:pt x="58" y="35"/>
                    </a:cubicBezTo>
                    <a:cubicBezTo>
                      <a:pt x="58" y="35"/>
                      <a:pt x="59" y="35"/>
                      <a:pt x="59" y="36"/>
                    </a:cubicBezTo>
                    <a:cubicBezTo>
                      <a:pt x="59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2" y="38"/>
                      <a:pt x="62" y="39"/>
                      <a:pt x="62" y="40"/>
                    </a:cubicBezTo>
                    <a:cubicBezTo>
                      <a:pt x="62" y="40"/>
                      <a:pt x="62" y="40"/>
                      <a:pt x="62" y="41"/>
                    </a:cubicBezTo>
                    <a:close/>
                    <a:moveTo>
                      <a:pt x="74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7"/>
                      <a:pt x="65" y="36"/>
                      <a:pt x="65" y="35"/>
                    </a:cubicBezTo>
                    <a:cubicBezTo>
                      <a:pt x="74" y="35"/>
                      <a:pt x="74" y="35"/>
                      <a:pt x="74" y="35"/>
                    </a:cubicBezTo>
                    <a:lnTo>
                      <a:pt x="74" y="39"/>
                    </a:lnTo>
                    <a:close/>
                    <a:moveTo>
                      <a:pt x="26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4"/>
                      <a:pt x="12" y="1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5" y="24"/>
                      <a:pt x="6" y="24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6" y="13"/>
                    </a:cubicBezTo>
                    <a:close/>
                    <a:moveTo>
                      <a:pt x="25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5" y="23"/>
                    </a:lnTo>
                    <a:close/>
                    <a:moveTo>
                      <a:pt x="18" y="28"/>
                    </a:moveTo>
                    <a:cubicBezTo>
                      <a:pt x="18" y="28"/>
                      <a:pt x="18" y="29"/>
                      <a:pt x="1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8"/>
                      <a:pt x="13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2" name="Freeform 64">
                <a:extLst>
                  <a:ext uri="{FF2B5EF4-FFF2-40B4-BE49-F238E27FC236}">
                    <a16:creationId xmlns:a16="http://schemas.microsoft.com/office/drawing/2014/main" id="{C0A5B548-AE3C-42BF-8BF3-634D72965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233" y="1761946"/>
                <a:ext cx="284921" cy="192035"/>
              </a:xfrm>
              <a:custGeom>
                <a:gdLst>
                  <a:gd fmla="*/ 58 w 58" name="T0"/>
                  <a:gd fmla="*/ 18 h 38" name="T1"/>
                  <a:gd fmla="*/ 31 w 58" name="T2"/>
                  <a:gd fmla="*/ 0 h 38" name="T3"/>
                  <a:gd fmla="*/ 1 w 58" name="T4"/>
                  <a:gd fmla="*/ 18 h 38" name="T5"/>
                  <a:gd fmla="*/ 0 w 58" name="T6"/>
                  <a:gd fmla="*/ 20 h 38" name="T7"/>
                  <a:gd fmla="*/ 31 w 58" name="T8"/>
                  <a:gd fmla="*/ 38 h 38" name="T9"/>
                  <a:gd fmla="*/ 58 w 58" name="T10"/>
                  <a:gd fmla="*/ 20 h 38" name="T11"/>
                  <a:gd fmla="*/ 58 w 58" name="T12"/>
                  <a:gd fmla="*/ 18 h 38" name="T13"/>
                  <a:gd fmla="*/ 18 w 58" name="T14"/>
                  <a:gd fmla="*/ 19 h 38" name="T15"/>
                  <a:gd fmla="*/ 16 w 58" name="T16"/>
                  <a:gd fmla="*/ 19 h 38" name="T17"/>
                  <a:gd fmla="*/ 28 w 58" name="T18"/>
                  <a:gd fmla="*/ 34 h 38" name="T19"/>
                  <a:gd fmla="*/ 4 w 58" name="T20"/>
                  <a:gd fmla="*/ 19 h 38" name="T21"/>
                  <a:gd fmla="*/ 27 w 58" name="T22"/>
                  <a:gd fmla="*/ 4 h 38" name="T23"/>
                  <a:gd fmla="*/ 19 w 58" name="T24"/>
                  <a:gd fmla="*/ 9 h 38" name="T25"/>
                  <a:gd fmla="*/ 21 w 58" name="T26"/>
                  <a:gd fmla="*/ 10 h 38" name="T27"/>
                  <a:gd fmla="*/ 31 w 58" name="T28"/>
                  <a:gd fmla="*/ 5 h 38" name="T29"/>
                  <a:gd fmla="*/ 45 w 58" name="T30"/>
                  <a:gd fmla="*/ 19 h 38" name="T31"/>
                  <a:gd fmla="*/ 31 w 58" name="T32"/>
                  <a:gd fmla="*/ 33 h 38" name="T33"/>
                  <a:gd fmla="*/ 18 w 58" name="T34"/>
                  <a:gd fmla="*/ 19 h 38" name="T35"/>
                  <a:gd fmla="*/ 36 w 58" name="T36"/>
                  <a:gd fmla="*/ 34 h 38" name="T37"/>
                  <a:gd fmla="*/ 47 w 58" name="T38"/>
                  <a:gd fmla="*/ 19 h 38" name="T39"/>
                  <a:gd fmla="*/ 38 w 58" name="T40"/>
                  <a:gd fmla="*/ 4 h 38" name="T41"/>
                  <a:gd fmla="*/ 55 w 58" name="T42"/>
                  <a:gd fmla="*/ 19 h 38" name="T43"/>
                  <a:gd fmla="*/ 36 w 58" name="T44"/>
                  <a:gd fmla="*/ 34 h 38" name="T45"/>
                  <a:gd fmla="*/ 40 w 58" name="T46"/>
                  <a:gd fmla="*/ 19 h 38" name="T47"/>
                  <a:gd fmla="*/ 31 w 58" name="T48"/>
                  <a:gd fmla="*/ 28 h 38" name="T49"/>
                  <a:gd fmla="*/ 23 w 58" name="T50"/>
                  <a:gd fmla="*/ 19 h 38" name="T51"/>
                  <a:gd fmla="*/ 31 w 58" name="T52"/>
                  <a:gd fmla="*/ 19 h 38" name="T53"/>
                  <a:gd fmla="*/ 24 w 58" name="T54"/>
                  <a:gd fmla="*/ 14 h 38" name="T55"/>
                  <a:gd fmla="*/ 31 w 58" name="T56"/>
                  <a:gd fmla="*/ 10 h 38" name="T57"/>
                  <a:gd fmla="*/ 40 w 58" name="T58"/>
                  <a:gd fmla="*/ 19 h 38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38" w="57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F4066ADA-8CE6-4F4B-80C0-70FFB101D5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66245" y="4370787"/>
                <a:ext cx="248280" cy="230333"/>
              </a:xfrm>
              <a:custGeom>
                <a:gdLst>
                  <a:gd fmla="*/ 55 w 70" name="T0"/>
                  <a:gd fmla="*/ 45 h 65" name="T1"/>
                  <a:gd fmla="*/ 55 w 70" name="T2"/>
                  <a:gd fmla="*/ 35 h 65" name="T3"/>
                  <a:gd fmla="*/ 29 w 70" name="T4"/>
                  <a:gd fmla="*/ 25 h 65" name="T5"/>
                  <a:gd fmla="*/ 40 w 70" name="T6"/>
                  <a:gd fmla="*/ 50 h 65" name="T7"/>
                  <a:gd fmla="*/ 49 w 70" name="T8"/>
                  <a:gd fmla="*/ 51 h 65" name="T9"/>
                  <a:gd fmla="*/ 64 w 70" name="T10"/>
                  <a:gd fmla="*/ 65 h 65" name="T11"/>
                  <a:gd fmla="*/ 48 w 70" name="T12"/>
                  <a:gd fmla="*/ 44 h 65" name="T13"/>
                  <a:gd fmla="*/ 28 w 70" name="T14"/>
                  <a:gd fmla="*/ 35 h 65" name="T15"/>
                  <a:gd fmla="*/ 48 w 70" name="T16"/>
                  <a:gd fmla="*/ 27 h 65" name="T17"/>
                  <a:gd fmla="*/ 50 w 70" name="T18"/>
                  <a:gd fmla="*/ 47 h 65" name="T19"/>
                  <a:gd fmla="*/ 51 w 70" name="T20"/>
                  <a:gd fmla="*/ 45 h 65" name="T21"/>
                  <a:gd fmla="*/ 66 w 70" name="T22"/>
                  <a:gd fmla="*/ 61 h 65" name="T23"/>
                  <a:gd fmla="*/ 52 w 70" name="T24"/>
                  <a:gd fmla="*/ 50 h 65" name="T25"/>
                  <a:gd fmla="*/ 53 w 70" name="T26"/>
                  <a:gd fmla="*/ 49 h 65" name="T27"/>
                  <a:gd fmla="*/ 55 w 70" name="T28"/>
                  <a:gd fmla="*/ 48 h 65" name="T29"/>
                  <a:gd fmla="*/ 66 w 70" name="T30"/>
                  <a:gd fmla="*/ 61 h 65" name="T31"/>
                  <a:gd fmla="*/ 34 w 70" name="T32"/>
                  <a:gd fmla="*/ 42 h 65" name="T33"/>
                  <a:gd fmla="*/ 32 w 70" name="T34"/>
                  <a:gd fmla="*/ 43 h 65" name="T35"/>
                  <a:gd fmla="*/ 34 w 70" name="T36"/>
                  <a:gd fmla="*/ 28 h 65" name="T37"/>
                  <a:gd fmla="*/ 39 w 70" name="T38"/>
                  <a:gd fmla="*/ 60 h 65" name="T39"/>
                  <a:gd fmla="*/ 33 w 70" name="T40"/>
                  <a:gd fmla="*/ 60 h 65" name="T41"/>
                  <a:gd fmla="*/ 31 w 70" name="T42"/>
                  <a:gd fmla="*/ 60 h 65" name="T43"/>
                  <a:gd fmla="*/ 28 w 70" name="T44"/>
                  <a:gd fmla="*/ 47 h 65" name="T45"/>
                  <a:gd fmla="*/ 18 w 70" name="T46"/>
                  <a:gd fmla="*/ 33 h 65" name="T47"/>
                  <a:gd fmla="*/ 18 w 70" name="T48"/>
                  <a:gd fmla="*/ 31 h 65" name="T49"/>
                  <a:gd fmla="*/ 31 w 70" name="T50"/>
                  <a:gd fmla="*/ 21 h 65" name="T51"/>
                  <a:gd fmla="*/ 45 w 70" name="T52"/>
                  <a:gd fmla="*/ 19 h 65" name="T53"/>
                  <a:gd fmla="*/ 47 w 70" name="T54"/>
                  <a:gd fmla="*/ 19 h 65" name="T55"/>
                  <a:gd fmla="*/ 56 w 70" name="T56"/>
                  <a:gd fmla="*/ 33 h 65" name="T57"/>
                  <a:gd fmla="*/ 55 w 70" name="T58"/>
                  <a:gd fmla="*/ 43 h 65" name="T59"/>
                  <a:gd fmla="*/ 60 w 70" name="T60"/>
                  <a:gd fmla="*/ 45 h 65" name="T61"/>
                  <a:gd fmla="*/ 32 w 70" name="T62"/>
                  <a:gd fmla="*/ 0 h 65" name="T63"/>
                  <a:gd fmla="*/ 51 w 70" name="T64"/>
                  <a:gd fmla="*/ 57 h 65" name="T65"/>
                  <a:gd fmla="*/ 60 w 70" name="T66"/>
                  <a:gd fmla="*/ 24 h 65" name="T67"/>
                  <a:gd fmla="*/ 60 w 70" name="T68"/>
                  <a:gd fmla="*/ 24 h 65" name="T69"/>
                  <a:gd fmla="*/ 33 w 70" name="T70"/>
                  <a:gd fmla="*/ 15 h 65" name="T71"/>
                  <a:gd fmla="*/ 31 w 70" name="T72"/>
                  <a:gd fmla="*/ 15 h 65" name="T73"/>
                  <a:gd fmla="*/ 25 w 70" name="T74"/>
                  <a:gd fmla="*/ 4 h 65" name="T75"/>
                  <a:gd fmla="*/ 25 w 70" name="T76"/>
                  <a:gd fmla="*/ 4 h 65" name="T77"/>
                  <a:gd fmla="*/ 3 w 70" name="T78"/>
                  <a:gd fmla="*/ 31 h 65" name="T79"/>
                  <a:gd fmla="*/ 17 w 70" name="T80"/>
                  <a:gd fmla="*/ 44 h 65" name="T81"/>
                  <a:gd fmla="*/ 4 w 70" name="T82"/>
                  <a:gd fmla="*/ 39 h 65" name="T83"/>
                  <a:gd fmla="*/ 4 w 70" name="T84"/>
                  <a:gd fmla="*/ 39 h 65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65" w="70">
                    <a:moveTo>
                      <a:pt x="68" y="55"/>
                    </a:moveTo>
                    <a:cubicBezTo>
                      <a:pt x="59" y="47"/>
                      <a:pt x="59" y="47"/>
                      <a:pt x="59" y="47"/>
                    </a:cubicBezTo>
                    <a:cubicBezTo>
                      <a:pt x="58" y="46"/>
                      <a:pt x="56" y="45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4" y="41"/>
                      <a:pt x="55" y="38"/>
                      <a:pt x="55" y="35"/>
                    </a:cubicBezTo>
                    <a:cubicBezTo>
                      <a:pt x="55" y="31"/>
                      <a:pt x="53" y="28"/>
                      <a:pt x="50" y="25"/>
                    </a:cubicBezTo>
                    <a:cubicBezTo>
                      <a:pt x="47" y="22"/>
                      <a:pt x="44" y="21"/>
                      <a:pt x="40" y="21"/>
                    </a:cubicBezTo>
                    <a:cubicBezTo>
                      <a:pt x="36" y="21"/>
                      <a:pt x="32" y="22"/>
                      <a:pt x="29" y="25"/>
                    </a:cubicBezTo>
                    <a:cubicBezTo>
                      <a:pt x="26" y="28"/>
                      <a:pt x="25" y="31"/>
                      <a:pt x="25" y="35"/>
                    </a:cubicBezTo>
                    <a:cubicBezTo>
                      <a:pt x="25" y="39"/>
                      <a:pt x="26" y="43"/>
                      <a:pt x="29" y="46"/>
                    </a:cubicBezTo>
                    <a:cubicBezTo>
                      <a:pt x="32" y="49"/>
                      <a:pt x="36" y="50"/>
                      <a:pt x="40" y="50"/>
                    </a:cubicBezTo>
                    <a:cubicBezTo>
                      <a:pt x="43" y="50"/>
                      <a:pt x="46" y="50"/>
                      <a:pt x="48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50"/>
                      <a:pt x="49" y="50"/>
                      <a:pt x="49" y="51"/>
                    </a:cubicBezTo>
                    <a:cubicBezTo>
                      <a:pt x="49" y="52"/>
                      <a:pt x="50" y="53"/>
                      <a:pt x="51" y="5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1" y="64"/>
                      <a:pt x="62" y="65"/>
                      <a:pt x="64" y="65"/>
                    </a:cubicBezTo>
                    <a:cubicBezTo>
                      <a:pt x="65" y="65"/>
                      <a:pt x="67" y="64"/>
                      <a:pt x="68" y="63"/>
                    </a:cubicBezTo>
                    <a:cubicBezTo>
                      <a:pt x="70" y="61"/>
                      <a:pt x="70" y="58"/>
                      <a:pt x="68" y="55"/>
                    </a:cubicBezTo>
                    <a:close/>
                    <a:moveTo>
                      <a:pt x="48" y="44"/>
                    </a:moveTo>
                    <a:cubicBezTo>
                      <a:pt x="46" y="46"/>
                      <a:pt x="43" y="47"/>
                      <a:pt x="40" y="47"/>
                    </a:cubicBezTo>
                    <a:cubicBezTo>
                      <a:pt x="37" y="47"/>
                      <a:pt x="34" y="46"/>
                      <a:pt x="31" y="44"/>
                    </a:cubicBezTo>
                    <a:cubicBezTo>
                      <a:pt x="29" y="42"/>
                      <a:pt x="28" y="39"/>
                      <a:pt x="28" y="35"/>
                    </a:cubicBezTo>
                    <a:cubicBezTo>
                      <a:pt x="28" y="32"/>
                      <a:pt x="29" y="29"/>
                      <a:pt x="31" y="27"/>
                    </a:cubicBezTo>
                    <a:cubicBezTo>
                      <a:pt x="34" y="25"/>
                      <a:pt x="37" y="24"/>
                      <a:pt x="40" y="24"/>
                    </a:cubicBezTo>
                    <a:cubicBezTo>
                      <a:pt x="43" y="24"/>
                      <a:pt x="46" y="25"/>
                      <a:pt x="48" y="27"/>
                    </a:cubicBezTo>
                    <a:cubicBezTo>
                      <a:pt x="53" y="32"/>
                      <a:pt x="53" y="39"/>
                      <a:pt x="48" y="44"/>
                    </a:cubicBezTo>
                    <a:close/>
                    <a:moveTo>
                      <a:pt x="51" y="47"/>
                    </a:moveTo>
                    <a:cubicBezTo>
                      <a:pt x="51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5"/>
                      <a:pt x="51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7"/>
                    </a:cubicBezTo>
                    <a:close/>
                    <a:moveTo>
                      <a:pt x="66" y="61"/>
                    </a:moveTo>
                    <a:cubicBezTo>
                      <a:pt x="65" y="62"/>
                      <a:pt x="63" y="62"/>
                      <a:pt x="62" y="6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2" y="51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5" y="48"/>
                    </a:cubicBezTo>
                    <a:cubicBezTo>
                      <a:pt x="55" y="48"/>
                      <a:pt x="56" y="48"/>
                      <a:pt x="57" y="4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6" y="59"/>
                      <a:pt x="67" y="60"/>
                      <a:pt x="66" y="61"/>
                    </a:cubicBezTo>
                    <a:close/>
                    <a:moveTo>
                      <a:pt x="34" y="29"/>
                    </a:moveTo>
                    <a:cubicBezTo>
                      <a:pt x="32" y="31"/>
                      <a:pt x="31" y="33"/>
                      <a:pt x="31" y="35"/>
                    </a:cubicBezTo>
                    <a:cubicBezTo>
                      <a:pt x="31" y="38"/>
                      <a:pt x="32" y="40"/>
                      <a:pt x="34" y="42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3"/>
                      <a:pt x="32" y="43"/>
                      <a:pt x="32" y="43"/>
                    </a:cubicBezTo>
                    <a:cubicBezTo>
                      <a:pt x="30" y="41"/>
                      <a:pt x="29" y="38"/>
                      <a:pt x="29" y="35"/>
                    </a:cubicBezTo>
                    <a:cubicBezTo>
                      <a:pt x="29" y="33"/>
                      <a:pt x="30" y="30"/>
                      <a:pt x="32" y="28"/>
                    </a:cubicBezTo>
                    <a:cubicBezTo>
                      <a:pt x="33" y="28"/>
                      <a:pt x="33" y="28"/>
                      <a:pt x="34" y="28"/>
                    </a:cubicBezTo>
                    <a:cubicBezTo>
                      <a:pt x="34" y="28"/>
                      <a:pt x="34" y="29"/>
                      <a:pt x="34" y="29"/>
                    </a:cubicBezTo>
                    <a:close/>
                    <a:moveTo>
                      <a:pt x="49" y="55"/>
                    </a:moveTo>
                    <a:cubicBezTo>
                      <a:pt x="46" y="57"/>
                      <a:pt x="43" y="59"/>
                      <a:pt x="39" y="60"/>
                    </a:cubicBezTo>
                    <a:cubicBezTo>
                      <a:pt x="41" y="58"/>
                      <a:pt x="43" y="55"/>
                      <a:pt x="45" y="52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0" y="57"/>
                      <a:pt x="37" y="60"/>
                      <a:pt x="33" y="6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0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6" y="60"/>
                      <a:pt x="22" y="54"/>
                      <a:pt x="20" y="47"/>
                    </a:cubicBezTo>
                    <a:cubicBezTo>
                      <a:pt x="22" y="47"/>
                      <a:pt x="25" y="48"/>
                      <a:pt x="28" y="48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7" y="47"/>
                      <a:pt x="27" y="46"/>
                      <a:pt x="26" y="46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8" y="41"/>
                      <a:pt x="18" y="37"/>
                      <a:pt x="18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1"/>
                      <a:pt x="24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6"/>
                      <a:pt x="18" y="22"/>
                      <a:pt x="19" y="19"/>
                    </a:cubicBezTo>
                    <a:cubicBezTo>
                      <a:pt x="23" y="18"/>
                      <a:pt x="27" y="17"/>
                      <a:pt x="31" y="17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3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7" y="17"/>
                      <a:pt x="41" y="18"/>
                      <a:pt x="45" y="19"/>
                    </a:cubicBezTo>
                    <a:cubicBezTo>
                      <a:pt x="45" y="19"/>
                      <a:pt x="45" y="19"/>
                      <a:pt x="45" y="20"/>
                    </a:cubicBezTo>
                    <a:cubicBezTo>
                      <a:pt x="46" y="20"/>
                      <a:pt x="47" y="20"/>
                      <a:pt x="48" y="21"/>
                    </a:cubicBezTo>
                    <a:cubicBezTo>
                      <a:pt x="47" y="20"/>
                      <a:pt x="47" y="20"/>
                      <a:pt x="47" y="19"/>
                    </a:cubicBezTo>
                    <a:cubicBezTo>
                      <a:pt x="55" y="22"/>
                      <a:pt x="60" y="26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5"/>
                      <a:pt x="59" y="38"/>
                      <a:pt x="56" y="40"/>
                    </a:cubicBezTo>
                    <a:cubicBezTo>
                      <a:pt x="56" y="41"/>
                      <a:pt x="55" y="42"/>
                      <a:pt x="55" y="43"/>
                    </a:cubicBezTo>
                    <a:cubicBezTo>
                      <a:pt x="57" y="41"/>
                      <a:pt x="59" y="40"/>
                      <a:pt x="60" y="39"/>
                    </a:cubicBezTo>
                    <a:cubicBezTo>
                      <a:pt x="60" y="40"/>
                      <a:pt x="59" y="42"/>
                      <a:pt x="58" y="44"/>
                    </a:cubicBezTo>
                    <a:cubicBezTo>
                      <a:pt x="59" y="44"/>
                      <a:pt x="60" y="45"/>
                      <a:pt x="60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1"/>
                      <a:pt x="64" y="37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3"/>
                      <a:pt x="32" y="63"/>
                    </a:cubicBezTo>
                    <a:cubicBezTo>
                      <a:pt x="39" y="63"/>
                      <a:pt x="46" y="61"/>
                      <a:pt x="51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6"/>
                      <a:pt x="49" y="55"/>
                      <a:pt x="49" y="55"/>
                    </a:cubicBezTo>
                    <a:close/>
                    <a:moveTo>
                      <a:pt x="60" y="24"/>
                    </a:moveTo>
                    <a:cubicBezTo>
                      <a:pt x="57" y="21"/>
                      <a:pt x="53" y="19"/>
                      <a:pt x="47" y="17"/>
                    </a:cubicBezTo>
                    <a:cubicBezTo>
                      <a:pt x="45" y="11"/>
                      <a:pt x="42" y="6"/>
                      <a:pt x="39" y="4"/>
                    </a:cubicBezTo>
                    <a:cubicBezTo>
                      <a:pt x="50" y="6"/>
                      <a:pt x="58" y="14"/>
                      <a:pt x="60" y="24"/>
                    </a:cubicBezTo>
                    <a:close/>
                    <a:moveTo>
                      <a:pt x="33" y="3"/>
                    </a:moveTo>
                    <a:cubicBezTo>
                      <a:pt x="38" y="3"/>
                      <a:pt x="42" y="9"/>
                      <a:pt x="44" y="16"/>
                    </a:cubicBezTo>
                    <a:cubicBezTo>
                      <a:pt x="41" y="16"/>
                      <a:pt x="37" y="15"/>
                      <a:pt x="33" y="15"/>
                    </a:cubicBezTo>
                    <a:lnTo>
                      <a:pt x="33" y="3"/>
                    </a:lnTo>
                    <a:close/>
                    <a:moveTo>
                      <a:pt x="31" y="3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7" y="15"/>
                      <a:pt x="23" y="16"/>
                      <a:pt x="20" y="16"/>
                    </a:cubicBezTo>
                    <a:cubicBezTo>
                      <a:pt x="22" y="9"/>
                      <a:pt x="26" y="3"/>
                      <a:pt x="31" y="3"/>
                    </a:cubicBezTo>
                    <a:close/>
                    <a:moveTo>
                      <a:pt x="25" y="4"/>
                    </a:moveTo>
                    <a:cubicBezTo>
                      <a:pt x="22" y="6"/>
                      <a:pt x="19" y="11"/>
                      <a:pt x="18" y="17"/>
                    </a:cubicBezTo>
                    <a:cubicBezTo>
                      <a:pt x="12" y="19"/>
                      <a:pt x="7" y="21"/>
                      <a:pt x="4" y="24"/>
                    </a:cubicBezTo>
                    <a:cubicBezTo>
                      <a:pt x="7" y="14"/>
                      <a:pt x="15" y="6"/>
                      <a:pt x="25" y="4"/>
                    </a:cubicBezTo>
                    <a:close/>
                    <a:moveTo>
                      <a:pt x="17" y="19"/>
                    </a:moveTo>
                    <a:cubicBezTo>
                      <a:pt x="16" y="23"/>
                      <a:pt x="16" y="27"/>
                      <a:pt x="16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6"/>
                      <a:pt x="9" y="22"/>
                      <a:pt x="17" y="19"/>
                    </a:cubicBezTo>
                    <a:close/>
                    <a:moveTo>
                      <a:pt x="16" y="33"/>
                    </a:moveTo>
                    <a:cubicBezTo>
                      <a:pt x="16" y="37"/>
                      <a:pt x="16" y="40"/>
                      <a:pt x="17" y="44"/>
                    </a:cubicBezTo>
                    <a:cubicBezTo>
                      <a:pt x="9" y="41"/>
                      <a:pt x="4" y="37"/>
                      <a:pt x="3" y="33"/>
                    </a:cubicBezTo>
                    <a:lnTo>
                      <a:pt x="16" y="33"/>
                    </a:lnTo>
                    <a:close/>
                    <a:moveTo>
                      <a:pt x="4" y="39"/>
                    </a:moveTo>
                    <a:cubicBezTo>
                      <a:pt x="7" y="42"/>
                      <a:pt x="12" y="44"/>
                      <a:pt x="18" y="46"/>
                    </a:cubicBezTo>
                    <a:cubicBezTo>
                      <a:pt x="19" y="52"/>
                      <a:pt x="22" y="57"/>
                      <a:pt x="25" y="60"/>
                    </a:cubicBezTo>
                    <a:cubicBezTo>
                      <a:pt x="15" y="57"/>
                      <a:pt x="7" y="49"/>
                      <a:pt x="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4" name="Freeform 35">
                <a:extLst>
                  <a:ext uri="{FF2B5EF4-FFF2-40B4-BE49-F238E27FC236}">
                    <a16:creationId xmlns:a16="http://schemas.microsoft.com/office/drawing/2014/main" id="{B21629F0-88DC-4EB1-B304-0F3EFD5FC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6905" y="3611909"/>
                <a:ext cx="239130" cy="228536"/>
              </a:xfrm>
              <a:custGeom>
                <a:gdLst>
                  <a:gd fmla="*/ 44 w 67" name="T0"/>
                  <a:gd fmla="*/ 21 h 64" name="T1"/>
                  <a:gd fmla="*/ 25 w 67" name="T2"/>
                  <a:gd fmla="*/ 19 h 64" name="T3"/>
                  <a:gd fmla="*/ 24 w 67" name="T4"/>
                  <a:gd fmla="*/ 21 h 64" name="T5"/>
                  <a:gd fmla="*/ 16 w 67" name="T6"/>
                  <a:gd fmla="*/ 30 h 64" name="T7"/>
                  <a:gd fmla="*/ 26 w 67" name="T8"/>
                  <a:gd fmla="*/ 36 h 64" name="T9"/>
                  <a:gd fmla="*/ 32 w 67" name="T10"/>
                  <a:gd fmla="*/ 42 h 64" name="T11"/>
                  <a:gd fmla="*/ 26 w 67" name="T12"/>
                  <a:gd fmla="*/ 48 h 64" name="T13"/>
                  <a:gd fmla="*/ 42 w 67" name="T14"/>
                  <a:gd fmla="*/ 48 h 64" name="T15"/>
                  <a:gd fmla="*/ 36 w 67" name="T16"/>
                  <a:gd fmla="*/ 42 h 64" name="T17"/>
                  <a:gd fmla="*/ 42 w 67" name="T18"/>
                  <a:gd fmla="*/ 36 h 64" name="T19"/>
                  <a:gd fmla="*/ 51 w 67" name="T20"/>
                  <a:gd fmla="*/ 30 h 64" name="T21"/>
                  <a:gd fmla="*/ 19 w 67" name="T22"/>
                  <a:gd fmla="*/ 30 h 64" name="T23"/>
                  <a:gd fmla="*/ 24 w 67" name="T24"/>
                  <a:gd fmla="*/ 31 h 64" name="T25"/>
                  <a:gd fmla="*/ 48 w 67" name="T26"/>
                  <a:gd fmla="*/ 30 h 64" name="T27"/>
                  <a:gd fmla="*/ 44 w 67" name="T28"/>
                  <a:gd fmla="*/ 31 h 64" name="T29"/>
                  <a:gd fmla="*/ 48 w 67" name="T30"/>
                  <a:gd fmla="*/ 30 h 64" name="T31"/>
                  <a:gd fmla="*/ 61 w 67" name="T32"/>
                  <a:gd fmla="*/ 20 h 64" name="T33"/>
                  <a:gd fmla="*/ 51 w 67" name="T34"/>
                  <a:gd fmla="*/ 9 h 64" name="T35"/>
                  <a:gd fmla="*/ 43 w 67" name="T36"/>
                  <a:gd fmla="*/ 0 h 64" name="T37"/>
                  <a:gd fmla="*/ 30 w 67" name="T38"/>
                  <a:gd fmla="*/ 2 h 64" name="T39"/>
                  <a:gd fmla="*/ 19 w 67" name="T40"/>
                  <a:gd fmla="*/ 6 h 64" name="T41"/>
                  <a:gd fmla="*/ 7 w 67" name="T42"/>
                  <a:gd fmla="*/ 13 h 64" name="T43"/>
                  <a:gd fmla="*/ 4 w 67" name="T44"/>
                  <a:gd fmla="*/ 26 h 64" name="T45"/>
                  <a:gd fmla="*/ 7 w 67" name="T46"/>
                  <a:gd fmla="*/ 41 h 64" name="T47"/>
                  <a:gd fmla="*/ 13 w 67" name="T48"/>
                  <a:gd fmla="*/ 55 h 64" name="T49"/>
                  <a:gd fmla="*/ 24 w 67" name="T50"/>
                  <a:gd fmla="*/ 64 h 64" name="T51"/>
                  <a:gd fmla="*/ 34 w 67" name="T52"/>
                  <a:gd fmla="*/ 61 h 64" name="T53"/>
                  <a:gd fmla="*/ 44 w 67" name="T54"/>
                  <a:gd fmla="*/ 64 h 64" name="T55"/>
                  <a:gd fmla="*/ 54 w 67" name="T56"/>
                  <a:gd fmla="*/ 55 h 64" name="T57"/>
                  <a:gd fmla="*/ 61 w 67" name="T58"/>
                  <a:gd fmla="*/ 41 h 64" name="T59"/>
                  <a:gd fmla="*/ 63 w 67" name="T60"/>
                  <a:gd fmla="*/ 26 h 64" name="T61"/>
                  <a:gd fmla="*/ 58 w 67" name="T62"/>
                  <a:gd fmla="*/ 19 h 64" name="T63"/>
                  <a:gd fmla="*/ 54 w 67" name="T64"/>
                  <a:gd fmla="*/ 13 h 64" name="T65"/>
                  <a:gd fmla="*/ 46 w 67" name="T66"/>
                  <a:gd fmla="*/ 7 h 64" name="T67"/>
                  <a:gd fmla="*/ 39 w 67" name="T68"/>
                  <a:gd fmla="*/ 5 h 64" name="T69"/>
                  <a:gd fmla="*/ 29 w 67" name="T70"/>
                  <a:gd fmla="*/ 5 h 64" name="T71"/>
                  <a:gd fmla="*/ 22 w 67" name="T72"/>
                  <a:gd fmla="*/ 7 h 64" name="T73"/>
                  <a:gd fmla="*/ 18 w 67" name="T74"/>
                  <a:gd fmla="*/ 12 h 64" name="T75"/>
                  <a:gd fmla="*/ 9 w 67" name="T76"/>
                  <a:gd fmla="*/ 14 h 64" name="T77"/>
                  <a:gd fmla="*/ 6 w 67" name="T78"/>
                  <a:gd fmla="*/ 28 h 64" name="T79"/>
                  <a:gd fmla="*/ 9 w 67" name="T80"/>
                  <a:gd fmla="*/ 40 h 64" name="T81"/>
                  <a:gd fmla="*/ 9 w 67" name="T82"/>
                  <a:gd fmla="*/ 50 h 64" name="T83"/>
                  <a:gd fmla="*/ 18 w 67" name="T84"/>
                  <a:gd fmla="*/ 53 h 64" name="T85"/>
                  <a:gd fmla="*/ 24 w 67" name="T86"/>
                  <a:gd fmla="*/ 61 h 64" name="T87"/>
                  <a:gd fmla="*/ 33 w 67" name="T88"/>
                  <a:gd fmla="*/ 58 h 64" name="T89"/>
                  <a:gd fmla="*/ 43 w 67" name="T90"/>
                  <a:gd fmla="*/ 61 h 64" name="T91"/>
                  <a:gd fmla="*/ 48 w 67" name="T92"/>
                  <a:gd fmla="*/ 53 h 64" name="T93"/>
                  <a:gd fmla="*/ 10 w 67" name="T94"/>
                  <a:gd fmla="*/ 32 h 64" name="T95"/>
                  <a:gd fmla="*/ 34 w 67" name="T96"/>
                  <a:gd fmla="*/ 56 h 64" name="T97"/>
                  <a:gd fmla="*/ 49 w 67" name="T98"/>
                  <a:gd fmla="*/ 53 h 64" name="T99"/>
                  <a:gd fmla="*/ 58 w 67" name="T100"/>
                  <a:gd fmla="*/ 50 h 64" name="T101"/>
                  <a:gd fmla="*/ 60 w 67" name="T102"/>
                  <a:gd fmla="*/ 32 h 64" name="T103"/>
                  <a:gd fmla="*/ 64 w 67" name="T104"/>
                  <a:gd fmla="*/ 32 h 64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4" w="67">
                    <a:moveTo>
                      <a:pt x="51" y="23"/>
                    </a:moveTo>
                    <a:cubicBezTo>
                      <a:pt x="51" y="22"/>
                      <a:pt x="51" y="21"/>
                      <a:pt x="50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19"/>
                      <a:pt x="43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6" y="22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3"/>
                      <a:pt x="20" y="35"/>
                      <a:pt x="2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7"/>
                      <a:pt x="26" y="36"/>
                    </a:cubicBezTo>
                    <a:cubicBezTo>
                      <a:pt x="27" y="37"/>
                      <a:pt x="28" y="38"/>
                      <a:pt x="30" y="39"/>
                    </a:cubicBezTo>
                    <a:cubicBezTo>
                      <a:pt x="30" y="39"/>
                      <a:pt x="31" y="39"/>
                      <a:pt x="31" y="40"/>
                    </a:cubicBezTo>
                    <a:cubicBezTo>
                      <a:pt x="31" y="40"/>
                      <a:pt x="32" y="41"/>
                      <a:pt x="32" y="42"/>
                    </a:cubicBezTo>
                    <a:cubicBezTo>
                      <a:pt x="32" y="45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6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2" y="49"/>
                      <a:pt x="42" y="49"/>
                      <a:pt x="42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0" y="47"/>
                      <a:pt x="38" y="46"/>
                      <a:pt x="38" y="46"/>
                    </a:cubicBezTo>
                    <a:cubicBezTo>
                      <a:pt x="37" y="46"/>
                      <a:pt x="36" y="45"/>
                      <a:pt x="36" y="42"/>
                    </a:cubicBezTo>
                    <a:cubicBezTo>
                      <a:pt x="36" y="41"/>
                      <a:pt x="37" y="40"/>
                      <a:pt x="37" y="39"/>
                    </a:cubicBezTo>
                    <a:cubicBezTo>
                      <a:pt x="37" y="39"/>
                      <a:pt x="38" y="39"/>
                      <a:pt x="38" y="39"/>
                    </a:cubicBezTo>
                    <a:cubicBezTo>
                      <a:pt x="40" y="38"/>
                      <a:pt x="41" y="37"/>
                      <a:pt x="42" y="36"/>
                    </a:cubicBezTo>
                    <a:cubicBezTo>
                      <a:pt x="43" y="37"/>
                      <a:pt x="44" y="37"/>
                      <a:pt x="44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8" y="35"/>
                      <a:pt x="51" y="33"/>
                      <a:pt x="51" y="30"/>
                    </a:cubicBezTo>
                    <a:lnTo>
                      <a:pt x="51" y="23"/>
                    </a:lnTo>
                    <a:close/>
                    <a:moveTo>
                      <a:pt x="23" y="34"/>
                    </a:moveTo>
                    <a:cubicBezTo>
                      <a:pt x="19" y="31"/>
                      <a:pt x="19" y="30"/>
                      <a:pt x="19" y="30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3"/>
                      <a:pt x="24" y="33"/>
                    </a:cubicBezTo>
                    <a:cubicBezTo>
                      <a:pt x="24" y="34"/>
                      <a:pt x="24" y="34"/>
                      <a:pt x="23" y="34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1"/>
                      <a:pt x="44" y="34"/>
                    </a:cubicBezTo>
                    <a:cubicBezTo>
                      <a:pt x="44" y="34"/>
                      <a:pt x="44" y="34"/>
                      <a:pt x="44" y="33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30"/>
                    </a:lnTo>
                    <a:close/>
                    <a:moveTo>
                      <a:pt x="63" y="26"/>
                    </a:moveTo>
                    <a:cubicBezTo>
                      <a:pt x="62" y="25"/>
                      <a:pt x="61" y="24"/>
                      <a:pt x="61" y="24"/>
                    </a:cubicBezTo>
                    <a:cubicBezTo>
                      <a:pt x="61" y="23"/>
                      <a:pt x="61" y="21"/>
                      <a:pt x="61" y="20"/>
                    </a:cubicBezTo>
                    <a:cubicBezTo>
                      <a:pt x="62" y="17"/>
                      <a:pt x="62" y="15"/>
                      <a:pt x="61" y="13"/>
                    </a:cubicBezTo>
                    <a:cubicBezTo>
                      <a:pt x="59" y="11"/>
                      <a:pt x="57" y="10"/>
                      <a:pt x="54" y="10"/>
                    </a:cubicBezTo>
                    <a:cubicBezTo>
                      <a:pt x="53" y="10"/>
                      <a:pt x="51" y="10"/>
                      <a:pt x="51" y="9"/>
                    </a:cubicBezTo>
                    <a:cubicBezTo>
                      <a:pt x="50" y="9"/>
                      <a:pt x="49" y="7"/>
                      <a:pt x="49" y="6"/>
                    </a:cubicBezTo>
                    <a:cubicBezTo>
                      <a:pt x="48" y="4"/>
                      <a:pt x="47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1" y="0"/>
                      <a:pt x="39" y="1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3" y="4"/>
                      <a:pt x="32" y="3"/>
                      <a:pt x="30" y="2"/>
                    </a:cubicBezTo>
                    <a:cubicBezTo>
                      <a:pt x="29" y="1"/>
                      <a:pt x="27" y="0"/>
                      <a:pt x="25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1" y="1"/>
                      <a:pt x="20" y="4"/>
                      <a:pt x="19" y="6"/>
                    </a:cubicBezTo>
                    <a:cubicBezTo>
                      <a:pt x="18" y="7"/>
                      <a:pt x="18" y="9"/>
                      <a:pt x="17" y="9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1" y="10"/>
                      <a:pt x="8" y="11"/>
                      <a:pt x="7" y="13"/>
                    </a:cubicBezTo>
                    <a:cubicBezTo>
                      <a:pt x="5" y="15"/>
                      <a:pt x="6" y="17"/>
                      <a:pt x="6" y="20"/>
                    </a:cubicBezTo>
                    <a:cubicBezTo>
                      <a:pt x="7" y="21"/>
                      <a:pt x="7" y="23"/>
                      <a:pt x="7" y="24"/>
                    </a:cubicBezTo>
                    <a:cubicBezTo>
                      <a:pt x="7" y="24"/>
                      <a:pt x="5" y="25"/>
                      <a:pt x="4" y="26"/>
                    </a:cubicBezTo>
                    <a:cubicBezTo>
                      <a:pt x="3" y="28"/>
                      <a:pt x="0" y="30"/>
                      <a:pt x="0" y="32"/>
                    </a:cubicBezTo>
                    <a:cubicBezTo>
                      <a:pt x="0" y="35"/>
                      <a:pt x="3" y="37"/>
                      <a:pt x="4" y="38"/>
                    </a:cubicBezTo>
                    <a:cubicBezTo>
                      <a:pt x="5" y="39"/>
                      <a:pt x="7" y="40"/>
                      <a:pt x="7" y="41"/>
                    </a:cubicBezTo>
                    <a:cubicBezTo>
                      <a:pt x="7" y="42"/>
                      <a:pt x="7" y="44"/>
                      <a:pt x="6" y="45"/>
                    </a:cubicBezTo>
                    <a:cubicBezTo>
                      <a:pt x="6" y="47"/>
                      <a:pt x="5" y="50"/>
                      <a:pt x="7" y="52"/>
                    </a:cubicBezTo>
                    <a:cubicBezTo>
                      <a:pt x="8" y="54"/>
                      <a:pt x="11" y="54"/>
                      <a:pt x="13" y="55"/>
                    </a:cubicBezTo>
                    <a:cubicBezTo>
                      <a:pt x="15" y="55"/>
                      <a:pt x="16" y="55"/>
                      <a:pt x="17" y="55"/>
                    </a:cubicBezTo>
                    <a:cubicBezTo>
                      <a:pt x="18" y="56"/>
                      <a:pt x="18" y="57"/>
                      <a:pt x="19" y="59"/>
                    </a:cubicBezTo>
                    <a:cubicBezTo>
                      <a:pt x="20" y="61"/>
                      <a:pt x="21" y="63"/>
                      <a:pt x="24" y="64"/>
                    </a:cubicBezTo>
                    <a:cubicBezTo>
                      <a:pt x="24" y="64"/>
                      <a:pt x="25" y="64"/>
                      <a:pt x="25" y="64"/>
                    </a:cubicBezTo>
                    <a:cubicBezTo>
                      <a:pt x="27" y="64"/>
                      <a:pt x="29" y="63"/>
                      <a:pt x="30" y="62"/>
                    </a:cubicBezTo>
                    <a:cubicBezTo>
                      <a:pt x="32" y="62"/>
                      <a:pt x="33" y="61"/>
                      <a:pt x="34" y="61"/>
                    </a:cubicBezTo>
                    <a:cubicBezTo>
                      <a:pt x="35" y="61"/>
                      <a:pt x="36" y="62"/>
                      <a:pt x="37" y="62"/>
                    </a:cubicBezTo>
                    <a:cubicBezTo>
                      <a:pt x="39" y="63"/>
                      <a:pt x="41" y="64"/>
                      <a:pt x="43" y="64"/>
                    </a:cubicBezTo>
                    <a:cubicBezTo>
                      <a:pt x="43" y="64"/>
                      <a:pt x="44" y="64"/>
                      <a:pt x="44" y="64"/>
                    </a:cubicBezTo>
                    <a:cubicBezTo>
                      <a:pt x="47" y="63"/>
                      <a:pt x="48" y="61"/>
                      <a:pt x="49" y="59"/>
                    </a:cubicBezTo>
                    <a:cubicBezTo>
                      <a:pt x="49" y="57"/>
                      <a:pt x="50" y="56"/>
                      <a:pt x="51" y="55"/>
                    </a:cubicBezTo>
                    <a:cubicBezTo>
                      <a:pt x="51" y="55"/>
                      <a:pt x="53" y="55"/>
                      <a:pt x="54" y="55"/>
                    </a:cubicBezTo>
                    <a:cubicBezTo>
                      <a:pt x="57" y="54"/>
                      <a:pt x="59" y="54"/>
                      <a:pt x="61" y="52"/>
                    </a:cubicBezTo>
                    <a:cubicBezTo>
                      <a:pt x="62" y="50"/>
                      <a:pt x="62" y="47"/>
                      <a:pt x="61" y="45"/>
                    </a:cubicBezTo>
                    <a:cubicBezTo>
                      <a:pt x="61" y="44"/>
                      <a:pt x="61" y="42"/>
                      <a:pt x="61" y="41"/>
                    </a:cubicBezTo>
                    <a:cubicBezTo>
                      <a:pt x="61" y="40"/>
                      <a:pt x="62" y="39"/>
                      <a:pt x="63" y="38"/>
                    </a:cubicBezTo>
                    <a:cubicBezTo>
                      <a:pt x="65" y="37"/>
                      <a:pt x="67" y="35"/>
                      <a:pt x="67" y="32"/>
                    </a:cubicBezTo>
                    <a:cubicBezTo>
                      <a:pt x="67" y="30"/>
                      <a:pt x="65" y="28"/>
                      <a:pt x="63" y="26"/>
                    </a:cubicBezTo>
                    <a:close/>
                    <a:moveTo>
                      <a:pt x="54" y="13"/>
                    </a:moveTo>
                    <a:cubicBezTo>
                      <a:pt x="56" y="13"/>
                      <a:pt x="58" y="13"/>
                      <a:pt x="58" y="14"/>
                    </a:cubicBezTo>
                    <a:cubicBezTo>
                      <a:pt x="59" y="15"/>
                      <a:pt x="59" y="17"/>
                      <a:pt x="58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6" y="19"/>
                      <a:pt x="53" y="15"/>
                      <a:pt x="49" y="12"/>
                    </a:cubicBezTo>
                    <a:cubicBezTo>
                      <a:pt x="51" y="13"/>
                      <a:pt x="52" y="13"/>
                      <a:pt x="54" y="13"/>
                    </a:cubicBezTo>
                    <a:close/>
                    <a:moveTo>
                      <a:pt x="39" y="5"/>
                    </a:moveTo>
                    <a:cubicBezTo>
                      <a:pt x="41" y="4"/>
                      <a:pt x="42" y="3"/>
                      <a:pt x="43" y="3"/>
                    </a:cubicBezTo>
                    <a:cubicBezTo>
                      <a:pt x="44" y="4"/>
                      <a:pt x="45" y="6"/>
                      <a:pt x="46" y="7"/>
                    </a:cubicBezTo>
                    <a:cubicBezTo>
                      <a:pt x="47" y="9"/>
                      <a:pt x="47" y="10"/>
                      <a:pt x="48" y="11"/>
                    </a:cubicBezTo>
                    <a:cubicBezTo>
                      <a:pt x="44" y="8"/>
                      <a:pt x="40" y="7"/>
                      <a:pt x="35" y="7"/>
                    </a:cubicBezTo>
                    <a:cubicBezTo>
                      <a:pt x="36" y="6"/>
                      <a:pt x="38" y="6"/>
                      <a:pt x="39" y="5"/>
                    </a:cubicBezTo>
                    <a:close/>
                    <a:moveTo>
                      <a:pt x="22" y="7"/>
                    </a:moveTo>
                    <a:cubicBezTo>
                      <a:pt x="22" y="6"/>
                      <a:pt x="23" y="4"/>
                      <a:pt x="24" y="3"/>
                    </a:cubicBezTo>
                    <a:cubicBezTo>
                      <a:pt x="26" y="3"/>
                      <a:pt x="27" y="4"/>
                      <a:pt x="29" y="5"/>
                    </a:cubicBezTo>
                    <a:cubicBezTo>
                      <a:pt x="30" y="6"/>
                      <a:pt x="32" y="6"/>
                      <a:pt x="33" y="7"/>
                    </a:cubicBezTo>
                    <a:cubicBezTo>
                      <a:pt x="28" y="7"/>
                      <a:pt x="23" y="8"/>
                      <a:pt x="19" y="11"/>
                    </a:cubicBezTo>
                    <a:cubicBezTo>
                      <a:pt x="20" y="10"/>
                      <a:pt x="21" y="9"/>
                      <a:pt x="22" y="7"/>
                    </a:cubicBezTo>
                    <a:close/>
                    <a:moveTo>
                      <a:pt x="9" y="14"/>
                    </a:moveTo>
                    <a:cubicBezTo>
                      <a:pt x="10" y="13"/>
                      <a:pt x="12" y="13"/>
                      <a:pt x="14" y="13"/>
                    </a:cubicBezTo>
                    <a:cubicBezTo>
                      <a:pt x="15" y="13"/>
                      <a:pt x="17" y="13"/>
                      <a:pt x="18" y="12"/>
                    </a:cubicBezTo>
                    <a:cubicBezTo>
                      <a:pt x="14" y="15"/>
                      <a:pt x="11" y="19"/>
                      <a:pt x="10" y="24"/>
                    </a:cubicBezTo>
                    <a:cubicBezTo>
                      <a:pt x="10" y="22"/>
                      <a:pt x="10" y="21"/>
                      <a:pt x="9" y="19"/>
                    </a:cubicBezTo>
                    <a:cubicBezTo>
                      <a:pt x="9" y="17"/>
                      <a:pt x="9" y="15"/>
                      <a:pt x="9" y="14"/>
                    </a:cubicBezTo>
                    <a:close/>
                    <a:moveTo>
                      <a:pt x="6" y="36"/>
                    </a:moveTo>
                    <a:cubicBezTo>
                      <a:pt x="5" y="35"/>
                      <a:pt x="3" y="34"/>
                      <a:pt x="3" y="32"/>
                    </a:cubicBezTo>
                    <a:cubicBezTo>
                      <a:pt x="3" y="31"/>
                      <a:pt x="5" y="30"/>
                      <a:pt x="6" y="28"/>
                    </a:cubicBezTo>
                    <a:cubicBezTo>
                      <a:pt x="8" y="27"/>
                      <a:pt x="9" y="26"/>
                      <a:pt x="9" y="25"/>
                    </a:cubicBezTo>
                    <a:cubicBezTo>
                      <a:pt x="9" y="27"/>
                      <a:pt x="8" y="30"/>
                      <a:pt x="8" y="32"/>
                    </a:cubicBezTo>
                    <a:cubicBezTo>
                      <a:pt x="8" y="35"/>
                      <a:pt x="9" y="37"/>
                      <a:pt x="9" y="40"/>
                    </a:cubicBezTo>
                    <a:cubicBezTo>
                      <a:pt x="9" y="38"/>
                      <a:pt x="8" y="37"/>
                      <a:pt x="6" y="36"/>
                    </a:cubicBezTo>
                    <a:close/>
                    <a:moveTo>
                      <a:pt x="14" y="52"/>
                    </a:moveTo>
                    <a:cubicBezTo>
                      <a:pt x="12" y="51"/>
                      <a:pt x="10" y="51"/>
                      <a:pt x="9" y="50"/>
                    </a:cubicBezTo>
                    <a:cubicBezTo>
                      <a:pt x="9" y="49"/>
                      <a:pt x="9" y="47"/>
                      <a:pt x="9" y="46"/>
                    </a:cubicBezTo>
                    <a:cubicBezTo>
                      <a:pt x="10" y="44"/>
                      <a:pt x="10" y="42"/>
                      <a:pt x="10" y="41"/>
                    </a:cubicBezTo>
                    <a:cubicBezTo>
                      <a:pt x="11" y="46"/>
                      <a:pt x="14" y="50"/>
                      <a:pt x="18" y="53"/>
                    </a:cubicBezTo>
                    <a:cubicBezTo>
                      <a:pt x="17" y="52"/>
                      <a:pt x="15" y="52"/>
                      <a:pt x="14" y="52"/>
                    </a:cubicBezTo>
                    <a:close/>
                    <a:moveTo>
                      <a:pt x="29" y="60"/>
                    </a:moveTo>
                    <a:cubicBezTo>
                      <a:pt x="27" y="61"/>
                      <a:pt x="26" y="62"/>
                      <a:pt x="24" y="61"/>
                    </a:cubicBezTo>
                    <a:cubicBezTo>
                      <a:pt x="23" y="61"/>
                      <a:pt x="22" y="59"/>
                      <a:pt x="22" y="57"/>
                    </a:cubicBezTo>
                    <a:cubicBezTo>
                      <a:pt x="21" y="56"/>
                      <a:pt x="20" y="54"/>
                      <a:pt x="19" y="53"/>
                    </a:cubicBezTo>
                    <a:cubicBezTo>
                      <a:pt x="23" y="56"/>
                      <a:pt x="28" y="58"/>
                      <a:pt x="33" y="58"/>
                    </a:cubicBezTo>
                    <a:cubicBezTo>
                      <a:pt x="32" y="58"/>
                      <a:pt x="30" y="59"/>
                      <a:pt x="29" y="60"/>
                    </a:cubicBezTo>
                    <a:close/>
                    <a:moveTo>
                      <a:pt x="46" y="57"/>
                    </a:moveTo>
                    <a:cubicBezTo>
                      <a:pt x="45" y="59"/>
                      <a:pt x="44" y="61"/>
                      <a:pt x="43" y="61"/>
                    </a:cubicBezTo>
                    <a:cubicBezTo>
                      <a:pt x="42" y="62"/>
                      <a:pt x="41" y="61"/>
                      <a:pt x="39" y="60"/>
                    </a:cubicBezTo>
                    <a:cubicBezTo>
                      <a:pt x="37" y="59"/>
                      <a:pt x="36" y="58"/>
                      <a:pt x="35" y="58"/>
                    </a:cubicBezTo>
                    <a:cubicBezTo>
                      <a:pt x="40" y="58"/>
                      <a:pt x="44" y="56"/>
                      <a:pt x="48" y="53"/>
                    </a:cubicBezTo>
                    <a:cubicBezTo>
                      <a:pt x="47" y="54"/>
                      <a:pt x="47" y="56"/>
                      <a:pt x="46" y="57"/>
                    </a:cubicBezTo>
                    <a:close/>
                    <a:moveTo>
                      <a:pt x="34" y="56"/>
                    </a:moveTo>
                    <a:cubicBezTo>
                      <a:pt x="21" y="56"/>
                      <a:pt x="10" y="45"/>
                      <a:pt x="10" y="32"/>
                    </a:cubicBezTo>
                    <a:cubicBezTo>
                      <a:pt x="10" y="19"/>
                      <a:pt x="21" y="9"/>
                      <a:pt x="34" y="9"/>
                    </a:cubicBezTo>
                    <a:cubicBezTo>
                      <a:pt x="47" y="9"/>
                      <a:pt x="58" y="19"/>
                      <a:pt x="58" y="32"/>
                    </a:cubicBezTo>
                    <a:cubicBezTo>
                      <a:pt x="58" y="45"/>
                      <a:pt x="47" y="56"/>
                      <a:pt x="34" y="56"/>
                    </a:cubicBezTo>
                    <a:close/>
                    <a:moveTo>
                      <a:pt x="58" y="50"/>
                    </a:moveTo>
                    <a:cubicBezTo>
                      <a:pt x="58" y="51"/>
                      <a:pt x="56" y="51"/>
                      <a:pt x="54" y="52"/>
                    </a:cubicBezTo>
                    <a:cubicBezTo>
                      <a:pt x="52" y="52"/>
                      <a:pt x="51" y="52"/>
                      <a:pt x="49" y="53"/>
                    </a:cubicBezTo>
                    <a:cubicBezTo>
                      <a:pt x="53" y="50"/>
                      <a:pt x="56" y="46"/>
                      <a:pt x="58" y="41"/>
                    </a:cubicBezTo>
                    <a:cubicBezTo>
                      <a:pt x="58" y="42"/>
                      <a:pt x="58" y="44"/>
                      <a:pt x="58" y="46"/>
                    </a:cubicBezTo>
                    <a:cubicBezTo>
                      <a:pt x="59" y="47"/>
                      <a:pt x="59" y="49"/>
                      <a:pt x="58" y="50"/>
                    </a:cubicBezTo>
                    <a:close/>
                    <a:moveTo>
                      <a:pt x="61" y="36"/>
                    </a:moveTo>
                    <a:cubicBezTo>
                      <a:pt x="60" y="37"/>
                      <a:pt x="59" y="38"/>
                      <a:pt x="58" y="40"/>
                    </a:cubicBezTo>
                    <a:cubicBezTo>
                      <a:pt x="59" y="37"/>
                      <a:pt x="60" y="35"/>
                      <a:pt x="60" y="32"/>
                    </a:cubicBezTo>
                    <a:cubicBezTo>
                      <a:pt x="60" y="30"/>
                      <a:pt x="59" y="27"/>
                      <a:pt x="58" y="25"/>
                    </a:cubicBezTo>
                    <a:cubicBezTo>
                      <a:pt x="59" y="26"/>
                      <a:pt x="60" y="27"/>
                      <a:pt x="61" y="28"/>
                    </a:cubicBezTo>
                    <a:cubicBezTo>
                      <a:pt x="63" y="30"/>
                      <a:pt x="64" y="31"/>
                      <a:pt x="64" y="32"/>
                    </a:cubicBezTo>
                    <a:cubicBezTo>
                      <a:pt x="64" y="34"/>
                      <a:pt x="63" y="35"/>
                      <a:pt x="6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5" name="Freeform 38">
                <a:extLst>
                  <a:ext uri="{FF2B5EF4-FFF2-40B4-BE49-F238E27FC236}">
                    <a16:creationId xmlns:a16="http://schemas.microsoft.com/office/drawing/2014/main" id="{7E11AA51-038F-4A0B-BE50-2E75DC736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410" y="2708898"/>
                <a:ext cx="301764" cy="268451"/>
              </a:xfrm>
              <a:custGeom>
                <a:gdLst>
                  <a:gd fmla="*/ 63 w 65" name="T0"/>
                  <a:gd fmla="*/ 24 h 58" name="T1"/>
                  <a:gd fmla="*/ 49 w 65" name="T2"/>
                  <a:gd fmla="*/ 22 h 58" name="T3"/>
                  <a:gd fmla="*/ 42 w 65" name="T4"/>
                  <a:gd fmla="*/ 16 h 58" name="T5"/>
                  <a:gd fmla="*/ 32 w 65" name="T6"/>
                  <a:gd fmla="*/ 6 h 58" name="T7"/>
                  <a:gd fmla="*/ 24 w 65" name="T8"/>
                  <a:gd fmla="*/ 0 h 58" name="T9"/>
                  <a:gd fmla="*/ 24 w 65" name="T10"/>
                  <a:gd fmla="*/ 23 h 58" name="T11"/>
                  <a:gd fmla="*/ 21 w 65" name="T12"/>
                  <a:gd fmla="*/ 22 h 58" name="T13"/>
                  <a:gd fmla="*/ 3 w 65" name="T14"/>
                  <a:gd fmla="*/ 28 h 58" name="T15"/>
                  <a:gd fmla="*/ 0 w 65" name="T16"/>
                  <a:gd fmla="*/ 34 h 58" name="T17"/>
                  <a:gd fmla="*/ 2 w 65" name="T18"/>
                  <a:gd fmla="*/ 41 h 58" name="T19"/>
                  <a:gd fmla="*/ 5 w 65" name="T20"/>
                  <a:gd fmla="*/ 48 h 58" name="T21"/>
                  <a:gd fmla="*/ 10 w 65" name="T22"/>
                  <a:gd fmla="*/ 55 h 58" name="T23"/>
                  <a:gd fmla="*/ 35 w 65" name="T24"/>
                  <a:gd fmla="*/ 57 h 58" name="T25"/>
                  <a:gd fmla="*/ 45 w 65" name="T26"/>
                  <a:gd fmla="*/ 55 h 58" name="T27"/>
                  <a:gd fmla="*/ 60 w 65" name="T28"/>
                  <a:gd fmla="*/ 57 h 58" name="T29"/>
                  <a:gd fmla="*/ 64 w 65" name="T30"/>
                  <a:gd fmla="*/ 26 h 58" name="T31"/>
                  <a:gd fmla="*/ 9 w 65" name="T32"/>
                  <a:gd fmla="*/ 25 h 58" name="T33"/>
                  <a:gd fmla="*/ 24 w 65" name="T34"/>
                  <a:gd fmla="*/ 28 h 58" name="T35"/>
                  <a:gd fmla="*/ 9 w 65" name="T36"/>
                  <a:gd fmla="*/ 30 h 58" name="T37"/>
                  <a:gd fmla="*/ 9 w 65" name="T38"/>
                  <a:gd fmla="*/ 25 h 58" name="T39"/>
                  <a:gd fmla="*/ 18 w 65" name="T40"/>
                  <a:gd fmla="*/ 32 h 58" name="T41"/>
                  <a:gd fmla="*/ 18 w 65" name="T42"/>
                  <a:gd fmla="*/ 37 h 58" name="T43"/>
                  <a:gd fmla="*/ 6 w 65" name="T44"/>
                  <a:gd fmla="*/ 37 h 58" name="T45"/>
                  <a:gd fmla="*/ 6 w 65" name="T46"/>
                  <a:gd fmla="*/ 32 h 58" name="T47"/>
                  <a:gd fmla="*/ 18 w 65" name="T48"/>
                  <a:gd fmla="*/ 39 h 58" name="T49"/>
                  <a:gd fmla="*/ 23 w 65" name="T50"/>
                  <a:gd fmla="*/ 41 h 58" name="T51"/>
                  <a:gd fmla="*/ 11 w 65" name="T52"/>
                  <a:gd fmla="*/ 43 h 58" name="T53"/>
                  <a:gd fmla="*/ 5 w 65" name="T54"/>
                  <a:gd fmla="*/ 41 h 58" name="T55"/>
                  <a:gd fmla="*/ 11 w 65" name="T56"/>
                  <a:gd fmla="*/ 45 h 58" name="T57"/>
                  <a:gd fmla="*/ 23 w 65" name="T58"/>
                  <a:gd fmla="*/ 45 h 58" name="T59"/>
                  <a:gd fmla="*/ 23 w 65" name="T60"/>
                  <a:gd fmla="*/ 50 h 58" name="T61"/>
                  <a:gd fmla="*/ 8 w 65" name="T62"/>
                  <a:gd fmla="*/ 48 h 58" name="T63"/>
                  <a:gd fmla="*/ 23 w 65" name="T64"/>
                  <a:gd fmla="*/ 52 h 58" name="T65"/>
                  <a:gd fmla="*/ 24 w 65" name="T66"/>
                  <a:gd fmla="*/ 44 h 58" name="T67"/>
                  <a:gd fmla="*/ 22 w 65" name="T68"/>
                  <a:gd fmla="*/ 37 h 58" name="T69"/>
                  <a:gd fmla="*/ 21 w 65" name="T70"/>
                  <a:gd fmla="*/ 32 h 58" name="T71"/>
                  <a:gd fmla="*/ 26 w 65" name="T72"/>
                  <a:gd fmla="*/ 26 h 58" name="T73"/>
                  <a:gd fmla="*/ 28 w 65" name="T74"/>
                  <a:gd fmla="*/ 31 h 58" name="T75"/>
                  <a:gd fmla="*/ 39 w 65" name="T76"/>
                  <a:gd fmla="*/ 40 h 58" name="T77"/>
                  <a:gd fmla="*/ 30 w 65" name="T78"/>
                  <a:gd fmla="*/ 31 h 58" name="T79"/>
                  <a:gd fmla="*/ 29 w 65" name="T80"/>
                  <a:gd fmla="*/ 24 h 58" name="T81"/>
                  <a:gd fmla="*/ 29 w 65" name="T82"/>
                  <a:gd fmla="*/ 24 h 58" name="T83"/>
                  <a:gd fmla="*/ 22 w 65" name="T84"/>
                  <a:gd fmla="*/ 8 h 58" name="T85"/>
                  <a:gd fmla="*/ 28 w 65" name="T86"/>
                  <a:gd fmla="*/ 4 h 58" name="T87"/>
                  <a:gd fmla="*/ 32 w 65" name="T88"/>
                  <a:gd fmla="*/ 14 h 58" name="T89"/>
                  <a:gd fmla="*/ 43 w 65" name="T90"/>
                  <a:gd fmla="*/ 20 h 58" name="T91"/>
                  <a:gd fmla="*/ 46 w 65" name="T92"/>
                  <a:gd fmla="*/ 50 h 58" name="T93"/>
                  <a:gd fmla="*/ 12 w 65" name="T94"/>
                  <a:gd fmla="*/ 52 h 58" name="T95"/>
                  <a:gd fmla="*/ 23 w 65" name="T96"/>
                  <a:gd fmla="*/ 52 h 58" name="T97"/>
                  <a:gd fmla="*/ 61 w 65" name="T98"/>
                  <a:gd fmla="*/ 27 h 58" name="T99"/>
                  <a:gd fmla="*/ 48 w 65" name="T100"/>
                  <a:gd fmla="*/ 53 h 5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57" w="65">
                    <a:moveTo>
                      <a:pt x="64" y="24"/>
                    </a:moveTo>
                    <a:cubicBezTo>
                      <a:pt x="64" y="24"/>
                      <a:pt x="63" y="24"/>
                      <a:pt x="63" y="24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6" y="18"/>
                      <a:pt x="45" y="18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39" y="15"/>
                      <a:pt x="37" y="14"/>
                      <a:pt x="35" y="12"/>
                    </a:cubicBezTo>
                    <a:cubicBezTo>
                      <a:pt x="33" y="10"/>
                      <a:pt x="32" y="8"/>
                      <a:pt x="32" y="6"/>
                    </a:cubicBezTo>
                    <a:cubicBezTo>
                      <a:pt x="31" y="4"/>
                      <a:pt x="31" y="2"/>
                      <a:pt x="30" y="1"/>
                    </a:cubicBezTo>
                    <a:cubicBezTo>
                      <a:pt x="28" y="0"/>
                      <a:pt x="26" y="0"/>
                      <a:pt x="24" y="0"/>
                    </a:cubicBezTo>
                    <a:cubicBezTo>
                      <a:pt x="22" y="1"/>
                      <a:pt x="20" y="4"/>
                      <a:pt x="20" y="7"/>
                    </a:cubicBezTo>
                    <a:cubicBezTo>
                      <a:pt x="19" y="14"/>
                      <a:pt x="22" y="19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2"/>
                      <a:pt x="22" y="22"/>
                      <a:pt x="21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2"/>
                      <a:pt x="3" y="25"/>
                      <a:pt x="3" y="28"/>
                    </a:cubicBezTo>
                    <a:cubicBezTo>
                      <a:pt x="3" y="28"/>
                      <a:pt x="3" y="29"/>
                      <a:pt x="4" y="29"/>
                    </a:cubicBezTo>
                    <a:cubicBezTo>
                      <a:pt x="1" y="30"/>
                      <a:pt x="0" y="32"/>
                      <a:pt x="0" y="34"/>
                    </a:cubicBezTo>
                    <a:cubicBezTo>
                      <a:pt x="0" y="36"/>
                      <a:pt x="1" y="38"/>
                      <a:pt x="2" y="39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3"/>
                      <a:pt x="3" y="45"/>
                      <a:pt x="5" y="46"/>
                    </a:cubicBezTo>
                    <a:cubicBezTo>
                      <a:pt x="5" y="46"/>
                      <a:pt x="5" y="47"/>
                      <a:pt x="5" y="48"/>
                    </a:cubicBezTo>
                    <a:cubicBezTo>
                      <a:pt x="5" y="50"/>
                      <a:pt x="6" y="52"/>
                      <a:pt x="8" y="53"/>
                    </a:cubicBezTo>
                    <a:cubicBezTo>
                      <a:pt x="9" y="53"/>
                      <a:pt x="9" y="54"/>
                      <a:pt x="10" y="55"/>
                    </a:cubicBezTo>
                    <a:cubicBezTo>
                      <a:pt x="13" y="57"/>
                      <a:pt x="24" y="58"/>
                      <a:pt x="30" y="58"/>
                    </a:cubicBezTo>
                    <a:cubicBezTo>
                      <a:pt x="32" y="58"/>
                      <a:pt x="34" y="58"/>
                      <a:pt x="35" y="57"/>
                    </a:cubicBezTo>
                    <a:cubicBezTo>
                      <a:pt x="38" y="57"/>
                      <a:pt x="41" y="56"/>
                      <a:pt x="45" y="54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6"/>
                      <a:pt x="46" y="56"/>
                      <a:pt x="46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7"/>
                      <a:pt x="62" y="56"/>
                      <a:pt x="62" y="5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4" y="25"/>
                      <a:pt x="64" y="24"/>
                    </a:cubicBezTo>
                    <a:close/>
                    <a:moveTo>
                      <a:pt x="9" y="25"/>
                    </a:move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5"/>
                      <a:pt x="24" y="26"/>
                      <a:pt x="24" y="28"/>
                    </a:cubicBezTo>
                    <a:cubicBezTo>
                      <a:pt x="24" y="29"/>
                      <a:pt x="23" y="30"/>
                      <a:pt x="21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8" y="30"/>
                      <a:pt x="6" y="29"/>
                      <a:pt x="6" y="28"/>
                    </a:cubicBezTo>
                    <a:cubicBezTo>
                      <a:pt x="6" y="26"/>
                      <a:pt x="8" y="25"/>
                      <a:pt x="9" y="25"/>
                    </a:cubicBezTo>
                    <a:close/>
                    <a:moveTo>
                      <a:pt x="6" y="32"/>
                    </a:move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1" y="33"/>
                      <a:pt x="21" y="34"/>
                    </a:cubicBezTo>
                    <a:cubicBezTo>
                      <a:pt x="21" y="36"/>
                      <a:pt x="19" y="37"/>
                      <a:pt x="1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3" y="36"/>
                      <a:pt x="3" y="34"/>
                    </a:cubicBezTo>
                    <a:cubicBezTo>
                      <a:pt x="3" y="33"/>
                      <a:pt x="4" y="32"/>
                      <a:pt x="6" y="32"/>
                    </a:cubicBezTo>
                    <a:close/>
                    <a:moveTo>
                      <a:pt x="8" y="39"/>
                    </a:move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2" y="39"/>
                      <a:pt x="23" y="40"/>
                      <a:pt x="23" y="41"/>
                    </a:cubicBezTo>
                    <a:cubicBezTo>
                      <a:pt x="23" y="42"/>
                      <a:pt x="22" y="43"/>
                      <a:pt x="2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6" y="43"/>
                      <a:pt x="5" y="42"/>
                      <a:pt x="5" y="41"/>
                    </a:cubicBezTo>
                    <a:cubicBezTo>
                      <a:pt x="5" y="40"/>
                      <a:pt x="6" y="39"/>
                      <a:pt x="8" y="39"/>
                    </a:cubicBezTo>
                    <a:close/>
                    <a:moveTo>
                      <a:pt x="11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5" y="45"/>
                      <a:pt x="26" y="47"/>
                      <a:pt x="26" y="48"/>
                    </a:cubicBezTo>
                    <a:cubicBezTo>
                      <a:pt x="26" y="49"/>
                      <a:pt x="25" y="50"/>
                      <a:pt x="23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50"/>
                      <a:pt x="8" y="49"/>
                      <a:pt x="8" y="48"/>
                    </a:cubicBezTo>
                    <a:cubicBezTo>
                      <a:pt x="8" y="47"/>
                      <a:pt x="9" y="45"/>
                      <a:pt x="11" y="45"/>
                    </a:cubicBezTo>
                    <a:close/>
                    <a:moveTo>
                      <a:pt x="23" y="52"/>
                    </a:moveTo>
                    <a:cubicBezTo>
                      <a:pt x="26" y="52"/>
                      <a:pt x="28" y="50"/>
                      <a:pt x="28" y="48"/>
                    </a:cubicBezTo>
                    <a:cubicBezTo>
                      <a:pt x="28" y="46"/>
                      <a:pt x="26" y="44"/>
                      <a:pt x="24" y="44"/>
                    </a:cubicBezTo>
                    <a:cubicBezTo>
                      <a:pt x="25" y="43"/>
                      <a:pt x="25" y="42"/>
                      <a:pt x="25" y="41"/>
                    </a:cubicBezTo>
                    <a:cubicBezTo>
                      <a:pt x="25" y="39"/>
                      <a:pt x="24" y="38"/>
                      <a:pt x="22" y="37"/>
                    </a:cubicBezTo>
                    <a:cubicBezTo>
                      <a:pt x="22" y="36"/>
                      <a:pt x="23" y="35"/>
                      <a:pt x="23" y="34"/>
                    </a:cubicBezTo>
                    <a:cubicBezTo>
                      <a:pt x="23" y="33"/>
                      <a:pt x="22" y="33"/>
                      <a:pt x="21" y="32"/>
                    </a:cubicBezTo>
                    <a:cubicBezTo>
                      <a:pt x="24" y="32"/>
                      <a:pt x="26" y="30"/>
                      <a:pt x="26" y="28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7"/>
                      <a:pt x="28" y="29"/>
                      <a:pt x="28" y="31"/>
                    </a:cubicBezTo>
                    <a:cubicBezTo>
                      <a:pt x="29" y="38"/>
                      <a:pt x="37" y="41"/>
                      <a:pt x="37" y="41"/>
                    </a:cubicBezTo>
                    <a:cubicBezTo>
                      <a:pt x="38" y="41"/>
                      <a:pt x="38" y="41"/>
                      <a:pt x="39" y="40"/>
                    </a:cubicBezTo>
                    <a:cubicBezTo>
                      <a:pt x="39" y="40"/>
                      <a:pt x="38" y="39"/>
                      <a:pt x="38" y="39"/>
                    </a:cubicBezTo>
                    <a:cubicBezTo>
                      <a:pt x="38" y="39"/>
                      <a:pt x="31" y="37"/>
                      <a:pt x="30" y="31"/>
                    </a:cubicBezTo>
                    <a:cubicBezTo>
                      <a:pt x="30" y="28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3"/>
                    </a:cubicBezTo>
                    <a:cubicBezTo>
                      <a:pt x="29" y="23"/>
                      <a:pt x="21" y="16"/>
                      <a:pt x="22" y="8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6" y="3"/>
                      <a:pt x="27" y="3"/>
                      <a:pt x="28" y="4"/>
                    </a:cubicBezTo>
                    <a:cubicBezTo>
                      <a:pt x="28" y="4"/>
                      <a:pt x="29" y="5"/>
                      <a:pt x="29" y="7"/>
                    </a:cubicBezTo>
                    <a:cubicBezTo>
                      <a:pt x="30" y="9"/>
                      <a:pt x="31" y="11"/>
                      <a:pt x="32" y="14"/>
                    </a:cubicBezTo>
                    <a:cubicBezTo>
                      <a:pt x="35" y="17"/>
                      <a:pt x="38" y="18"/>
                      <a:pt x="40" y="19"/>
                    </a:cubicBezTo>
                    <a:cubicBezTo>
                      <a:pt x="41" y="19"/>
                      <a:pt x="42" y="20"/>
                      <a:pt x="43" y="20"/>
                    </a:cubicBezTo>
                    <a:cubicBezTo>
                      <a:pt x="44" y="21"/>
                      <a:pt x="47" y="25"/>
                      <a:pt x="48" y="26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2"/>
                      <a:pt x="39" y="54"/>
                      <a:pt x="34" y="54"/>
                    </a:cubicBezTo>
                    <a:cubicBezTo>
                      <a:pt x="27" y="55"/>
                      <a:pt x="14" y="54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lnTo>
                      <a:pt x="23" y="52"/>
                    </a:lnTo>
                    <a:close/>
                    <a:moveTo>
                      <a:pt x="50" y="26"/>
                    </a:move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8" y="53"/>
                      <a:pt x="48" y="53"/>
                      <a:pt x="48" y="53"/>
                    </a:cubicBez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6" name="Freeform 64">
                <a:extLst>
                  <a:ext uri="{FF2B5EF4-FFF2-40B4-BE49-F238E27FC236}">
                    <a16:creationId xmlns:a16="http://schemas.microsoft.com/office/drawing/2014/main" id="{0C4C3C09-BDBA-4A6D-B12A-B116AC005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4315" y="3728737"/>
                <a:ext cx="236963" cy="159712"/>
              </a:xfrm>
              <a:custGeom>
                <a:gdLst>
                  <a:gd fmla="*/ 58 w 58" name="T0"/>
                  <a:gd fmla="*/ 18 h 38" name="T1"/>
                  <a:gd fmla="*/ 31 w 58" name="T2"/>
                  <a:gd fmla="*/ 0 h 38" name="T3"/>
                  <a:gd fmla="*/ 1 w 58" name="T4"/>
                  <a:gd fmla="*/ 18 h 38" name="T5"/>
                  <a:gd fmla="*/ 0 w 58" name="T6"/>
                  <a:gd fmla="*/ 20 h 38" name="T7"/>
                  <a:gd fmla="*/ 31 w 58" name="T8"/>
                  <a:gd fmla="*/ 38 h 38" name="T9"/>
                  <a:gd fmla="*/ 58 w 58" name="T10"/>
                  <a:gd fmla="*/ 20 h 38" name="T11"/>
                  <a:gd fmla="*/ 58 w 58" name="T12"/>
                  <a:gd fmla="*/ 18 h 38" name="T13"/>
                  <a:gd fmla="*/ 18 w 58" name="T14"/>
                  <a:gd fmla="*/ 19 h 38" name="T15"/>
                  <a:gd fmla="*/ 16 w 58" name="T16"/>
                  <a:gd fmla="*/ 19 h 38" name="T17"/>
                  <a:gd fmla="*/ 28 w 58" name="T18"/>
                  <a:gd fmla="*/ 34 h 38" name="T19"/>
                  <a:gd fmla="*/ 4 w 58" name="T20"/>
                  <a:gd fmla="*/ 19 h 38" name="T21"/>
                  <a:gd fmla="*/ 27 w 58" name="T22"/>
                  <a:gd fmla="*/ 4 h 38" name="T23"/>
                  <a:gd fmla="*/ 19 w 58" name="T24"/>
                  <a:gd fmla="*/ 9 h 38" name="T25"/>
                  <a:gd fmla="*/ 21 w 58" name="T26"/>
                  <a:gd fmla="*/ 10 h 38" name="T27"/>
                  <a:gd fmla="*/ 31 w 58" name="T28"/>
                  <a:gd fmla="*/ 5 h 38" name="T29"/>
                  <a:gd fmla="*/ 45 w 58" name="T30"/>
                  <a:gd fmla="*/ 19 h 38" name="T31"/>
                  <a:gd fmla="*/ 31 w 58" name="T32"/>
                  <a:gd fmla="*/ 33 h 38" name="T33"/>
                  <a:gd fmla="*/ 18 w 58" name="T34"/>
                  <a:gd fmla="*/ 19 h 38" name="T35"/>
                  <a:gd fmla="*/ 36 w 58" name="T36"/>
                  <a:gd fmla="*/ 34 h 38" name="T37"/>
                  <a:gd fmla="*/ 47 w 58" name="T38"/>
                  <a:gd fmla="*/ 19 h 38" name="T39"/>
                  <a:gd fmla="*/ 38 w 58" name="T40"/>
                  <a:gd fmla="*/ 4 h 38" name="T41"/>
                  <a:gd fmla="*/ 55 w 58" name="T42"/>
                  <a:gd fmla="*/ 19 h 38" name="T43"/>
                  <a:gd fmla="*/ 36 w 58" name="T44"/>
                  <a:gd fmla="*/ 34 h 38" name="T45"/>
                  <a:gd fmla="*/ 40 w 58" name="T46"/>
                  <a:gd fmla="*/ 19 h 38" name="T47"/>
                  <a:gd fmla="*/ 31 w 58" name="T48"/>
                  <a:gd fmla="*/ 28 h 38" name="T49"/>
                  <a:gd fmla="*/ 23 w 58" name="T50"/>
                  <a:gd fmla="*/ 19 h 38" name="T51"/>
                  <a:gd fmla="*/ 31 w 58" name="T52"/>
                  <a:gd fmla="*/ 19 h 38" name="T53"/>
                  <a:gd fmla="*/ 24 w 58" name="T54"/>
                  <a:gd fmla="*/ 14 h 38" name="T55"/>
                  <a:gd fmla="*/ 31 w 58" name="T56"/>
                  <a:gd fmla="*/ 10 h 38" name="T57"/>
                  <a:gd fmla="*/ 40 w 58" name="T58"/>
                  <a:gd fmla="*/ 19 h 38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38" w="57">
                    <a:moveTo>
                      <a:pt x="58" y="18"/>
                    </a:moveTo>
                    <a:cubicBezTo>
                      <a:pt x="57" y="18"/>
                      <a:pt x="47" y="0"/>
                      <a:pt x="31" y="0"/>
                    </a:cubicBezTo>
                    <a:cubicBezTo>
                      <a:pt x="15" y="0"/>
                      <a:pt x="1" y="17"/>
                      <a:pt x="1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1" y="21"/>
                      <a:pt x="13" y="38"/>
                      <a:pt x="31" y="38"/>
                    </a:cubicBezTo>
                    <a:cubicBezTo>
                      <a:pt x="49" y="38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8" y="18"/>
                    </a:cubicBezTo>
                    <a:close/>
                    <a:moveTo>
                      <a:pt x="18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7"/>
                      <a:pt x="21" y="33"/>
                      <a:pt x="28" y="34"/>
                    </a:cubicBezTo>
                    <a:cubicBezTo>
                      <a:pt x="16" y="33"/>
                      <a:pt x="6" y="22"/>
                      <a:pt x="4" y="19"/>
                    </a:cubicBezTo>
                    <a:cubicBezTo>
                      <a:pt x="6" y="16"/>
                      <a:pt x="16" y="6"/>
                      <a:pt x="27" y="4"/>
                    </a:cubicBezTo>
                    <a:cubicBezTo>
                      <a:pt x="24" y="5"/>
                      <a:pt x="21" y="7"/>
                      <a:pt x="19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7"/>
                      <a:pt x="27" y="5"/>
                      <a:pt x="31" y="5"/>
                    </a:cubicBezTo>
                    <a:cubicBezTo>
                      <a:pt x="39" y="5"/>
                      <a:pt x="45" y="11"/>
                      <a:pt x="45" y="19"/>
                    </a:cubicBezTo>
                    <a:cubicBezTo>
                      <a:pt x="45" y="27"/>
                      <a:pt x="39" y="33"/>
                      <a:pt x="31" y="33"/>
                    </a:cubicBezTo>
                    <a:cubicBezTo>
                      <a:pt x="24" y="33"/>
                      <a:pt x="18" y="27"/>
                      <a:pt x="18" y="19"/>
                    </a:cubicBezTo>
                    <a:close/>
                    <a:moveTo>
                      <a:pt x="36" y="34"/>
                    </a:moveTo>
                    <a:cubicBezTo>
                      <a:pt x="42" y="32"/>
                      <a:pt x="47" y="26"/>
                      <a:pt x="47" y="19"/>
                    </a:cubicBezTo>
                    <a:cubicBezTo>
                      <a:pt x="47" y="12"/>
                      <a:pt x="43" y="7"/>
                      <a:pt x="38" y="4"/>
                    </a:cubicBezTo>
                    <a:cubicBezTo>
                      <a:pt x="47" y="8"/>
                      <a:pt x="53" y="17"/>
                      <a:pt x="55" y="19"/>
                    </a:cubicBezTo>
                    <a:cubicBezTo>
                      <a:pt x="53" y="22"/>
                      <a:pt x="47" y="32"/>
                      <a:pt x="36" y="34"/>
                    </a:cubicBezTo>
                    <a:close/>
                    <a:moveTo>
                      <a:pt x="40" y="19"/>
                    </a:moveTo>
                    <a:cubicBezTo>
                      <a:pt x="40" y="24"/>
                      <a:pt x="36" y="28"/>
                      <a:pt x="31" y="28"/>
                    </a:cubicBezTo>
                    <a:cubicBezTo>
                      <a:pt x="27" y="28"/>
                      <a:pt x="23" y="24"/>
                      <a:pt x="23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2"/>
                      <a:pt x="29" y="10"/>
                      <a:pt x="31" y="10"/>
                    </a:cubicBezTo>
                    <a:cubicBezTo>
                      <a:pt x="36" y="10"/>
                      <a:pt x="40" y="14"/>
                      <a:pt x="4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45699" compatLnSpc="1" lIns="91396" numCol="1" rIns="91396" tIns="45699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801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grpSp>
          <p:nvGrpSpPr>
            <p:cNvPr id="107" name="Group 10">
              <a:extLst>
                <a:ext uri="{FF2B5EF4-FFF2-40B4-BE49-F238E27FC236}">
                  <a16:creationId xmlns:a16="http://schemas.microsoft.com/office/drawing/2014/main" id="{8947AF78-C791-4147-A006-8F3494ED5C30}"/>
                </a:ext>
              </a:extLst>
            </p:cNvPr>
            <p:cNvGrpSpPr/>
            <p:nvPr/>
          </p:nvGrpSpPr>
          <p:grpSpPr>
            <a:xfrm>
              <a:off x="5178847" y="3478829"/>
              <a:ext cx="1966276" cy="3378576"/>
              <a:chOff x="3724275" y="1833563"/>
              <a:chExt cx="1316038" cy="2260600"/>
            </a:xfrm>
          </p:grpSpPr>
          <p:sp>
            <p:nvSpPr>
              <p:cNvPr id="108" name="Freeform 5">
                <a:extLst>
                  <a:ext uri="{FF2B5EF4-FFF2-40B4-BE49-F238E27FC236}">
                    <a16:creationId xmlns:a16="http://schemas.microsoft.com/office/drawing/2014/main" id="{826B7C58-7CFF-4FD2-9BB0-13DD918889A6}"/>
                  </a:ext>
                </a:extLst>
              </p:cNvPr>
              <p:cNvSpPr/>
              <p:nvPr/>
            </p:nvSpPr>
            <p:spPr bwMode="auto">
              <a:xfrm>
                <a:off x="4216400" y="2362201"/>
                <a:ext cx="330200" cy="381000"/>
              </a:xfrm>
              <a:custGeom>
                <a:gdLst>
                  <a:gd fmla="*/ 208 w 208" name="T0"/>
                  <a:gd fmla="*/ 240 h 240" name="T1"/>
                  <a:gd fmla="*/ 0 w 208" name="T2"/>
                  <a:gd fmla="*/ 240 h 240" name="T3"/>
                  <a:gd fmla="*/ 8 w 208" name="T4"/>
                  <a:gd fmla="*/ 0 h 240" name="T5"/>
                  <a:gd fmla="*/ 199 w 208" name="T6"/>
                  <a:gd fmla="*/ 0 h 240" name="T7"/>
                  <a:gd fmla="*/ 208 w 208" name="T8"/>
                  <a:gd fmla="*/ 240 h 2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0" w="208">
                    <a:moveTo>
                      <a:pt x="208" y="240"/>
                    </a:moveTo>
                    <a:lnTo>
                      <a:pt x="0" y="240"/>
                    </a:lnTo>
                    <a:lnTo>
                      <a:pt x="8" y="0"/>
                    </a:lnTo>
                    <a:lnTo>
                      <a:pt x="199" y="0"/>
                    </a:lnTo>
                    <a:lnTo>
                      <a:pt x="208" y="240"/>
                    </a:lnTo>
                    <a:close/>
                  </a:path>
                </a:pathLst>
              </a:custGeom>
              <a:solidFill>
                <a:srgbClr val="F1C9A5"/>
              </a:solidFill>
              <a:ln>
                <a:noFill/>
              </a:ln>
            </p:spPr>
            <p:txBody>
              <a:bodyPr anchor="t" anchorCtr="0" bIns="45698" compatLnSpc="1" lIns="91396" numCol="1" rIns="91396" tIns="45698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350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0BD36A05-D033-4C3C-85E6-59C41E8D18B6}"/>
                  </a:ext>
                </a:extLst>
              </p:cNvPr>
              <p:cNvSpPr/>
              <p:nvPr/>
            </p:nvSpPr>
            <p:spPr bwMode="auto">
              <a:xfrm>
                <a:off x="4111625" y="1833563"/>
                <a:ext cx="538163" cy="676275"/>
              </a:xfrm>
              <a:custGeom>
                <a:gdLst>
                  <a:gd fmla="*/ 179 w 179" name="T0"/>
                  <a:gd fmla="*/ 109 h 226" name="T1"/>
                  <a:gd fmla="*/ 90 w 179" name="T2"/>
                  <a:gd fmla="*/ 0 h 226" name="T3"/>
                  <a:gd fmla="*/ 0 w 179" name="T4"/>
                  <a:gd fmla="*/ 109 h 226" name="T5"/>
                  <a:gd fmla="*/ 42 w 179" name="T6"/>
                  <a:gd fmla="*/ 194 h 226" name="T7"/>
                  <a:gd fmla="*/ 49 w 179" name="T8"/>
                  <a:gd fmla="*/ 218 h 226" name="T9"/>
                  <a:gd fmla="*/ 59 w 179" name="T10"/>
                  <a:gd fmla="*/ 226 h 226" name="T11"/>
                  <a:gd fmla="*/ 121 w 179" name="T12"/>
                  <a:gd fmla="*/ 226 h 226" name="T13"/>
                  <a:gd fmla="*/ 131 w 179" name="T14"/>
                  <a:gd fmla="*/ 218 h 226" name="T15"/>
                  <a:gd fmla="*/ 138 w 179" name="T16"/>
                  <a:gd fmla="*/ 194 h 226" name="T17"/>
                  <a:gd fmla="*/ 179 w 179" name="T18"/>
                  <a:gd fmla="*/ 109 h 2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6" w="179">
                    <a:moveTo>
                      <a:pt x="179" y="109"/>
                    </a:moveTo>
                    <a:cubicBezTo>
                      <a:pt x="179" y="54"/>
                      <a:pt x="171" y="0"/>
                      <a:pt x="90" y="0"/>
                    </a:cubicBezTo>
                    <a:cubicBezTo>
                      <a:pt x="7" y="0"/>
                      <a:pt x="0" y="54"/>
                      <a:pt x="0" y="109"/>
                    </a:cubicBezTo>
                    <a:cubicBezTo>
                      <a:pt x="0" y="145"/>
                      <a:pt x="17" y="176"/>
                      <a:pt x="42" y="194"/>
                    </a:cubicBezTo>
                    <a:cubicBezTo>
                      <a:pt x="49" y="218"/>
                      <a:pt x="49" y="218"/>
                      <a:pt x="49" y="218"/>
                    </a:cubicBezTo>
                    <a:cubicBezTo>
                      <a:pt x="50" y="223"/>
                      <a:pt x="55" y="226"/>
                      <a:pt x="59" y="226"/>
                    </a:cubicBezTo>
                    <a:cubicBezTo>
                      <a:pt x="121" y="226"/>
                      <a:pt x="121" y="226"/>
                      <a:pt x="121" y="226"/>
                    </a:cubicBezTo>
                    <a:cubicBezTo>
                      <a:pt x="125" y="226"/>
                      <a:pt x="130" y="223"/>
                      <a:pt x="131" y="218"/>
                    </a:cubicBezTo>
                    <a:cubicBezTo>
                      <a:pt x="138" y="194"/>
                      <a:pt x="138" y="194"/>
                      <a:pt x="138" y="194"/>
                    </a:cubicBezTo>
                    <a:cubicBezTo>
                      <a:pt x="163" y="176"/>
                      <a:pt x="179" y="145"/>
                      <a:pt x="179" y="1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698" compatLnSpc="1" lIns="91396" numCol="1" rIns="91396" tIns="45698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350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10" name="Freeform 7">
                <a:extLst>
                  <a:ext uri="{FF2B5EF4-FFF2-40B4-BE49-F238E27FC236}">
                    <a16:creationId xmlns:a16="http://schemas.microsoft.com/office/drawing/2014/main" id="{1ECAA560-3EEF-4D89-9008-2050737A1CD1}"/>
                  </a:ext>
                </a:extLst>
              </p:cNvPr>
              <p:cNvSpPr/>
              <p:nvPr/>
            </p:nvSpPr>
            <p:spPr bwMode="auto">
              <a:xfrm>
                <a:off x="3724275" y="2557463"/>
                <a:ext cx="1316038" cy="1536700"/>
              </a:xfrm>
              <a:custGeom>
                <a:gdLst>
                  <a:gd fmla="*/ 405 w 438" name="T0"/>
                  <a:gd fmla="*/ 60 h 514" name="T1"/>
                  <a:gd fmla="*/ 287 w 438" name="T2"/>
                  <a:gd fmla="*/ 28 h 514" name="T3"/>
                  <a:gd fmla="*/ 282 w 438" name="T4"/>
                  <a:gd fmla="*/ 8 h 514" name="T5"/>
                  <a:gd fmla="*/ 219 w 438" name="T6"/>
                  <a:gd fmla="*/ 0 h 514" name="T7"/>
                  <a:gd fmla="*/ 156 w 438" name="T8"/>
                  <a:gd fmla="*/ 8 h 514" name="T9"/>
                  <a:gd fmla="*/ 152 w 438" name="T10"/>
                  <a:gd fmla="*/ 28 h 514" name="T11"/>
                  <a:gd fmla="*/ 33 w 438" name="T12"/>
                  <a:gd fmla="*/ 60 h 514" name="T13"/>
                  <a:gd fmla="*/ 0 w 438" name="T14"/>
                  <a:gd fmla="*/ 93 h 514" name="T15"/>
                  <a:gd fmla="*/ 7 w 438" name="T16"/>
                  <a:gd fmla="*/ 258 h 514" name="T17"/>
                  <a:gd fmla="*/ 65 w 438" name="T18"/>
                  <a:gd fmla="*/ 344 h 514" name="T19"/>
                  <a:gd fmla="*/ 35 w 438" name="T20"/>
                  <a:gd fmla="*/ 514 h 514" name="T21"/>
                  <a:gd fmla="*/ 402 w 438" name="T22"/>
                  <a:gd fmla="*/ 514 h 514" name="T23"/>
                  <a:gd fmla="*/ 371 w 438" name="T24"/>
                  <a:gd fmla="*/ 344 h 514" name="T25"/>
                  <a:gd fmla="*/ 431 w 438" name="T26"/>
                  <a:gd fmla="*/ 258 h 514" name="T27"/>
                  <a:gd fmla="*/ 438 w 438" name="T28"/>
                  <a:gd fmla="*/ 93 h 514" name="T29"/>
                  <a:gd fmla="*/ 405 w 438" name="T30"/>
                  <a:gd fmla="*/ 60 h 51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14" w="438">
                    <a:moveTo>
                      <a:pt x="405" y="60"/>
                    </a:moveTo>
                    <a:cubicBezTo>
                      <a:pt x="287" y="28"/>
                      <a:pt x="287" y="28"/>
                      <a:pt x="287" y="28"/>
                    </a:cubicBezTo>
                    <a:cubicBezTo>
                      <a:pt x="282" y="8"/>
                      <a:pt x="282" y="8"/>
                      <a:pt x="282" y="8"/>
                    </a:cubicBezTo>
                    <a:cubicBezTo>
                      <a:pt x="282" y="8"/>
                      <a:pt x="235" y="0"/>
                      <a:pt x="219" y="0"/>
                    </a:cubicBezTo>
                    <a:cubicBezTo>
                      <a:pt x="203" y="0"/>
                      <a:pt x="156" y="8"/>
                      <a:pt x="156" y="8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15" y="66"/>
                      <a:pt x="0" y="75"/>
                      <a:pt x="0" y="93"/>
                    </a:cubicBezTo>
                    <a:cubicBezTo>
                      <a:pt x="0" y="93"/>
                      <a:pt x="3" y="213"/>
                      <a:pt x="7" y="258"/>
                    </a:cubicBezTo>
                    <a:cubicBezTo>
                      <a:pt x="9" y="285"/>
                      <a:pt x="15" y="341"/>
                      <a:pt x="65" y="344"/>
                    </a:cubicBezTo>
                    <a:cubicBezTo>
                      <a:pt x="35" y="514"/>
                      <a:pt x="35" y="514"/>
                      <a:pt x="35" y="514"/>
                    </a:cubicBezTo>
                    <a:cubicBezTo>
                      <a:pt x="402" y="514"/>
                      <a:pt x="402" y="514"/>
                      <a:pt x="402" y="514"/>
                    </a:cubicBezTo>
                    <a:cubicBezTo>
                      <a:pt x="371" y="344"/>
                      <a:pt x="371" y="344"/>
                      <a:pt x="371" y="344"/>
                    </a:cubicBezTo>
                    <a:cubicBezTo>
                      <a:pt x="424" y="344"/>
                      <a:pt x="428" y="285"/>
                      <a:pt x="431" y="258"/>
                    </a:cubicBezTo>
                    <a:cubicBezTo>
                      <a:pt x="436" y="213"/>
                      <a:pt x="438" y="93"/>
                      <a:pt x="438" y="93"/>
                    </a:cubicBezTo>
                    <a:cubicBezTo>
                      <a:pt x="438" y="75"/>
                      <a:pt x="425" y="67"/>
                      <a:pt x="405" y="60"/>
                    </a:cubicBezTo>
                    <a:close/>
                  </a:path>
                </a:pathLst>
              </a:custGeom>
              <a:solidFill>
                <a:srgbClr val="134E6C"/>
              </a:solidFill>
              <a:ln>
                <a:noFill/>
              </a:ln>
              <a:effectLst/>
            </p:spPr>
            <p:txBody>
              <a:bodyPr anchor="t" anchorCtr="0" bIns="45698" compatLnSpc="1" lIns="91396" numCol="1" rIns="91396" tIns="45698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kern="0" lang="en-US" sz="1350">
                  <a:solidFill>
                    <a:prstClr val="black"/>
                  </a:solidFill>
                  <a:cs typeface="+mn-ea"/>
                </a:endParaRPr>
              </a:p>
            </p:txBody>
          </p:sp>
        </p:grpSp>
      </p:grpSp>
      <p:sp>
        <p:nvSpPr>
          <p:cNvPr id="124" name="TextBox 121">
            <a:extLst>
              <a:ext uri="{FF2B5EF4-FFF2-40B4-BE49-F238E27FC236}">
                <a16:creationId xmlns:a16="http://schemas.microsoft.com/office/drawing/2014/main" id="{04FA1583-BD1E-4C72-92E4-F99A143DCE8F}"/>
              </a:ext>
            </a:extLst>
          </p:cNvPr>
          <p:cNvSpPr txBox="1"/>
          <p:nvPr/>
        </p:nvSpPr>
        <p:spPr>
          <a:xfrm>
            <a:off x="526366" y="1890282"/>
            <a:ext cx="1566332" cy="315652"/>
          </a:xfrm>
          <a:prstGeom prst="rect">
            <a:avLst/>
          </a:prstGeom>
          <a:noFill/>
        </p:spPr>
        <p:txBody>
          <a:bodyPr anchor="t" bIns="35982" lIns="71966" rIns="71966" rtlCol="0" tIns="35982" wrap="none">
            <a:spAutoFit/>
          </a:bodyPr>
          <a:lstStyle/>
          <a:p>
            <a:r>
              <a:rPr altLang="en-US" b="1" lang="zh-CN" sz="1599">
                <a:latin typeface="+mn-ea"/>
                <a:cs typeface="+mn-ea"/>
                <a:sym charset="-122" pitchFamily="34" typeface="微软雅黑"/>
              </a:rPr>
              <a:t>马和驴子的故事</a:t>
            </a:r>
          </a:p>
        </p:txBody>
      </p:sp>
      <p:sp>
        <p:nvSpPr>
          <p:cNvPr id="125" name="Rectangle 122">
            <a:extLst>
              <a:ext uri="{FF2B5EF4-FFF2-40B4-BE49-F238E27FC236}">
                <a16:creationId xmlns:a16="http://schemas.microsoft.com/office/drawing/2014/main" id="{E9C6E92B-FF3A-4B89-B596-7828A53E215B}"/>
              </a:ext>
            </a:extLst>
          </p:cNvPr>
          <p:cNvSpPr/>
          <p:nvPr/>
        </p:nvSpPr>
        <p:spPr>
          <a:xfrm>
            <a:off x="497000" y="2228530"/>
            <a:ext cx="3119781" cy="414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latin typeface="+mn-ea"/>
                <a:cs typeface="+mn-ea"/>
                <a:sym charset="0" typeface="Gill Sans"/>
              </a:rPr>
              <a:t>唐太宗贞观年间，有一头马和一头驴子，它们是好朋友。贞观三年，这匹马被玄奘选中，前往印度取经。 17年后，这匹马驮着佛经回到长安，便到磨房会见它的朋友驴子。老马谈起这次旅途的经历：浩瀚无边的沙漠、高耸入云的山峰、炽热的火山、奇幻的波澜……神话般的境界，让驴子听了大为惊异。 驴子感叹道：“你有多么丰富的见闻呀！那么遥远的路途，我连想都不敢想。” 老马说：“其实，我们跨过的距离大体是相同的，当我向印度前进的时候，你也一刻没有停步。不同的是，我同玄奘大师有一个遥远的目标，按照始终如一的方向前行，所以我们走进了一个广阔的世界。而你被蒙住了眼睛，一直围着磨盘打转，所以永远也走不出狭隘的天地……” </a:t>
            </a:r>
          </a:p>
        </p:txBody>
      </p:sp>
      <p:sp>
        <p:nvSpPr>
          <p:cNvPr id="127" name="Rectangle 129">
            <a:extLst>
              <a:ext uri="{FF2B5EF4-FFF2-40B4-BE49-F238E27FC236}">
                <a16:creationId xmlns:a16="http://schemas.microsoft.com/office/drawing/2014/main" id="{3E320193-1CC9-42F7-A536-18F72512FB2C}"/>
              </a:ext>
            </a:extLst>
          </p:cNvPr>
          <p:cNvSpPr/>
          <p:nvPr/>
        </p:nvSpPr>
        <p:spPr>
          <a:xfrm>
            <a:off x="8858288" y="2327302"/>
            <a:ext cx="2836711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latin typeface="+mn-ea"/>
                <a:cs typeface="+mn-ea"/>
                <a:sym charset="0" typeface="Gill Sans"/>
              </a:rPr>
              <a:t>目标的不同，最终导致了不同的结果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1400">
                <a:latin typeface="+mn-ea"/>
                <a:cs typeface="+mn-ea"/>
                <a:sym charset="0" typeface="Gill Sans"/>
              </a:rPr>
              <a:t> 企业或团队有目标不等于有好目标，好目标一定要结合企业的长远发展和员工的特点来制订。</a:t>
            </a:r>
          </a:p>
        </p:txBody>
      </p:sp>
    </p:spTree>
    <p:extLst>
      <p:ext uri="{BB962C8B-B14F-4D97-AF65-F5344CB8AC3E}">
        <p14:creationId val="573380084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124"/>
      <p:bldP grpId="0" spid="125"/>
      <p:bldP grpId="0" spid="1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657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一、目标管理概述</a:t>
            </a:r>
          </a:p>
        </p:txBody>
      </p:sp>
      <p:sp>
        <p:nvSpPr>
          <p:cNvPr id="111" name="Oval 16">
            <a:extLst>
              <a:ext uri="{FF2B5EF4-FFF2-40B4-BE49-F238E27FC236}">
                <a16:creationId xmlns:a16="http://schemas.microsoft.com/office/drawing/2014/main" id="{89BB6D9A-100F-45B1-991B-AAB0F5AF946C}"/>
              </a:ext>
            </a:extLst>
          </p:cNvPr>
          <p:cNvSpPr/>
          <p:nvPr/>
        </p:nvSpPr>
        <p:spPr>
          <a:xfrm>
            <a:off x="1247546" y="2132533"/>
            <a:ext cx="3253334" cy="3253334"/>
          </a:xfrm>
          <a:prstGeom prst="ellipse">
            <a:avLst/>
          </a:prstGeom>
          <a:solidFill>
            <a:srgbClr val="134E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1100">
              <a:cs typeface="+mn-ea"/>
            </a:endParaRPr>
          </a:p>
          <a:p>
            <a:pPr algn="ctr"/>
            <a:endParaRPr b="1" lang="en-US" sz="1100">
              <a:cs typeface="+mn-ea"/>
            </a:endParaRPr>
          </a:p>
          <a:p>
            <a:pPr algn="ctr"/>
            <a:endParaRPr b="1" lang="en-US" sz="1100">
              <a:cs typeface="+mn-ea"/>
            </a:endParaRPr>
          </a:p>
          <a:p>
            <a:pPr algn="ctr"/>
            <a:br>
              <a:rPr b="1" lang="en-US" sz="1100">
                <a:cs typeface="+mn-ea"/>
              </a:rPr>
            </a:b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F729FCB2-FC78-4B59-A539-F6C7708CC683}"/>
              </a:ext>
            </a:extLst>
          </p:cNvPr>
          <p:cNvSpPr/>
          <p:nvPr/>
        </p:nvSpPr>
        <p:spPr>
          <a:xfrm>
            <a:off x="1525178" y="2388860"/>
            <a:ext cx="2732136" cy="2732136"/>
          </a:xfrm>
          <a:prstGeom prst="ellipse">
            <a:avLst/>
          </a:prstGeom>
          <a:solidFill>
            <a:srgbClr val="F9F9F9"/>
          </a:solidFill>
          <a:ln w="31750">
            <a:gradFill>
              <a:gsLst>
                <a:gs pos="0">
                  <a:schemeClr val="bg1"/>
                </a:gs>
                <a:gs pos="100000">
                  <a:srgbClr val="EAEAEA"/>
                </a:gs>
              </a:gsLst>
              <a:lin ang="5400000" scaled="1"/>
            </a:gradFill>
          </a:ln>
          <a:effectLst>
            <a:outerShdw algn="t" blurRad="101600" dir="5400000" dist="50800" rotWithShape="0">
              <a:schemeClr val="accent2">
                <a:lumMod val="50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  <a:cs typeface="+mn-ea"/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009749D8-25D0-4681-9846-C16462AF2F46}"/>
              </a:ext>
            </a:extLst>
          </p:cNvPr>
          <p:cNvGrpSpPr/>
          <p:nvPr/>
        </p:nvGrpSpPr>
        <p:grpSpPr>
          <a:xfrm>
            <a:off x="2277292" y="3071992"/>
            <a:ext cx="1451428" cy="1365872"/>
            <a:chOff x="5067933" y="4413400"/>
            <a:chExt cx="586815" cy="552226"/>
          </a:xfrm>
          <a:solidFill>
            <a:schemeClr val="bg1">
              <a:lumMod val="50000"/>
            </a:schemeClr>
          </a:solidFill>
        </p:grpSpPr>
        <p:sp>
          <p:nvSpPr>
            <p:cNvPr id="114" name="Freeform 124">
              <a:extLst>
                <a:ext uri="{FF2B5EF4-FFF2-40B4-BE49-F238E27FC236}">
                  <a16:creationId xmlns:a16="http://schemas.microsoft.com/office/drawing/2014/main" id="{2EF0E4C9-3678-4F3B-B12A-E92357DDF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606" y="4413400"/>
              <a:ext cx="242121" cy="304142"/>
            </a:xfrm>
            <a:custGeom>
              <a:gdLst>
                <a:gd fmla="*/ 6 w 86" name="T0"/>
                <a:gd fmla="*/ 68 h 108" name="T1"/>
                <a:gd fmla="*/ 14 w 86" name="T2"/>
                <a:gd fmla="*/ 77 h 108" name="T3"/>
                <a:gd fmla="*/ 45 w 86" name="T4"/>
                <a:gd fmla="*/ 108 h 108" name="T5"/>
                <a:gd fmla="*/ 76 w 86" name="T6"/>
                <a:gd fmla="*/ 77 h 108" name="T7"/>
                <a:gd fmla="*/ 76 w 86" name="T8"/>
                <a:gd fmla="*/ 77 h 108" name="T9"/>
                <a:gd fmla="*/ 84 w 86" name="T10"/>
                <a:gd fmla="*/ 68 h 108" name="T11"/>
                <a:gd fmla="*/ 78 w 86" name="T12"/>
                <a:gd fmla="*/ 59 h 108" name="T13"/>
                <a:gd fmla="*/ 78 w 86" name="T14"/>
                <a:gd fmla="*/ 59 h 108" name="T15"/>
                <a:gd fmla="*/ 68 w 86" name="T16"/>
                <a:gd fmla="*/ 24 h 108" name="T17"/>
                <a:gd fmla="*/ 22 w 86" name="T18"/>
                <a:gd fmla="*/ 19 h 108" name="T19"/>
                <a:gd fmla="*/ 11 w 86" name="T20"/>
                <a:gd fmla="*/ 59 h 108" name="T21"/>
                <a:gd fmla="*/ 11 w 86" name="T22"/>
                <a:gd fmla="*/ 59 h 108" name="T23"/>
                <a:gd fmla="*/ 6 w 86" name="T24"/>
                <a:gd fmla="*/ 68 h 108" name="T25"/>
                <a:gd fmla="*/ 14 w 86" name="T26"/>
                <a:gd fmla="*/ 60 h 108" name="T27"/>
                <a:gd fmla="*/ 14 w 86" name="T28"/>
                <a:gd fmla="*/ 60 h 108" name="T29"/>
                <a:gd fmla="*/ 15 w 86" name="T30"/>
                <a:gd fmla="*/ 60 h 108" name="T31"/>
                <a:gd fmla="*/ 15 w 86" name="T32"/>
                <a:gd fmla="*/ 58 h 108" name="T33"/>
                <a:gd fmla="*/ 17 w 86" name="T34"/>
                <a:gd fmla="*/ 46 h 108" name="T35"/>
                <a:gd fmla="*/ 20 w 86" name="T36"/>
                <a:gd fmla="*/ 42 h 108" name="T37"/>
                <a:gd fmla="*/ 56 w 86" name="T38"/>
                <a:gd fmla="*/ 34 h 108" name="T39"/>
                <a:gd fmla="*/ 73 w 86" name="T40"/>
                <a:gd fmla="*/ 61 h 108" name="T41"/>
                <a:gd fmla="*/ 74 w 86" name="T42"/>
                <a:gd fmla="*/ 61 h 108" name="T43"/>
                <a:gd fmla="*/ 75 w 86" name="T44"/>
                <a:gd fmla="*/ 61 h 108" name="T45"/>
                <a:gd fmla="*/ 76 w 86" name="T46"/>
                <a:gd fmla="*/ 60 h 108" name="T47"/>
                <a:gd fmla="*/ 80 w 86" name="T48"/>
                <a:gd fmla="*/ 62 h 108" name="T49"/>
                <a:gd fmla="*/ 82 w 86" name="T50"/>
                <a:gd fmla="*/ 68 h 108" name="T51"/>
                <a:gd fmla="*/ 80 w 86" name="T52"/>
                <a:gd fmla="*/ 73 h 108" name="T53"/>
                <a:gd fmla="*/ 76 w 86" name="T54"/>
                <a:gd fmla="*/ 75 h 108" name="T55"/>
                <a:gd fmla="*/ 76 w 86" name="T56"/>
                <a:gd fmla="*/ 75 h 108" name="T57"/>
                <a:gd fmla="*/ 74 w 86" name="T58"/>
                <a:gd fmla="*/ 75 h 108" name="T59"/>
                <a:gd fmla="*/ 74 w 86" name="T60"/>
                <a:gd fmla="*/ 77 h 108" name="T61"/>
                <a:gd fmla="*/ 63 w 86" name="T62"/>
                <a:gd fmla="*/ 98 h 108" name="T63"/>
                <a:gd fmla="*/ 55 w 86" name="T64"/>
                <a:gd fmla="*/ 104 h 108" name="T65"/>
                <a:gd fmla="*/ 45 w 86" name="T66"/>
                <a:gd fmla="*/ 106 h 108" name="T67"/>
                <a:gd fmla="*/ 35 w 86" name="T68"/>
                <a:gd fmla="*/ 104 h 108" name="T69"/>
                <a:gd fmla="*/ 26 w 86" name="T70"/>
                <a:gd fmla="*/ 98 h 108" name="T71"/>
                <a:gd fmla="*/ 16 w 86" name="T72"/>
                <a:gd fmla="*/ 77 h 108" name="T73"/>
                <a:gd fmla="*/ 15 w 86" name="T74"/>
                <a:gd fmla="*/ 75 h 108" name="T75"/>
                <a:gd fmla="*/ 14 w 86" name="T76"/>
                <a:gd fmla="*/ 75 h 108" name="T77"/>
                <a:gd fmla="*/ 8 w 86" name="T78"/>
                <a:gd fmla="*/ 68 h 108" name="T79"/>
                <a:gd fmla="*/ 10 w 86" name="T80"/>
                <a:gd fmla="*/ 62 h 108" name="T81"/>
                <a:gd fmla="*/ 14 w 86" name="T82"/>
                <a:gd fmla="*/ 60 h 10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08" w="86">
                  <a:moveTo>
                    <a:pt x="6" y="68"/>
                  </a:moveTo>
                  <a:cubicBezTo>
                    <a:pt x="6" y="73"/>
                    <a:pt x="9" y="77"/>
                    <a:pt x="14" y="77"/>
                  </a:cubicBezTo>
                  <a:cubicBezTo>
                    <a:pt x="17" y="95"/>
                    <a:pt x="29" y="108"/>
                    <a:pt x="45" y="108"/>
                  </a:cubicBezTo>
                  <a:cubicBezTo>
                    <a:pt x="60" y="108"/>
                    <a:pt x="73" y="95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81" y="77"/>
                    <a:pt x="84" y="73"/>
                    <a:pt x="84" y="68"/>
                  </a:cubicBezTo>
                  <a:cubicBezTo>
                    <a:pt x="84" y="63"/>
                    <a:pt x="81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86" y="31"/>
                    <a:pt x="68" y="24"/>
                  </a:cubicBezTo>
                  <a:cubicBezTo>
                    <a:pt x="66" y="0"/>
                    <a:pt x="22" y="19"/>
                    <a:pt x="22" y="19"/>
                  </a:cubicBezTo>
                  <a:cubicBezTo>
                    <a:pt x="0" y="30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61"/>
                    <a:pt x="6" y="64"/>
                    <a:pt x="6" y="68"/>
                  </a:cubicBezTo>
                  <a:close/>
                  <a:moveTo>
                    <a:pt x="14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4"/>
                    <a:pt x="20" y="42"/>
                    <a:pt x="20" y="42"/>
                  </a:cubicBezTo>
                  <a:cubicBezTo>
                    <a:pt x="40" y="43"/>
                    <a:pt x="56" y="34"/>
                    <a:pt x="56" y="34"/>
                  </a:cubicBezTo>
                  <a:cubicBezTo>
                    <a:pt x="69" y="24"/>
                    <a:pt x="73" y="61"/>
                    <a:pt x="73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0"/>
                    <a:pt x="79" y="61"/>
                    <a:pt x="80" y="62"/>
                  </a:cubicBezTo>
                  <a:cubicBezTo>
                    <a:pt x="81" y="64"/>
                    <a:pt x="82" y="66"/>
                    <a:pt x="82" y="68"/>
                  </a:cubicBezTo>
                  <a:cubicBezTo>
                    <a:pt x="82" y="70"/>
                    <a:pt x="81" y="72"/>
                    <a:pt x="80" y="73"/>
                  </a:cubicBezTo>
                  <a:cubicBezTo>
                    <a:pt x="79" y="75"/>
                    <a:pt x="78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2" y="85"/>
                    <a:pt x="69" y="92"/>
                    <a:pt x="63" y="98"/>
                  </a:cubicBezTo>
                  <a:cubicBezTo>
                    <a:pt x="61" y="100"/>
                    <a:pt x="58" y="102"/>
                    <a:pt x="55" y="104"/>
                  </a:cubicBezTo>
                  <a:cubicBezTo>
                    <a:pt x="51" y="105"/>
                    <a:pt x="48" y="106"/>
                    <a:pt x="45" y="106"/>
                  </a:cubicBezTo>
                  <a:cubicBezTo>
                    <a:pt x="41" y="106"/>
                    <a:pt x="38" y="105"/>
                    <a:pt x="35" y="104"/>
                  </a:cubicBezTo>
                  <a:cubicBezTo>
                    <a:pt x="32" y="102"/>
                    <a:pt x="29" y="100"/>
                    <a:pt x="26" y="98"/>
                  </a:cubicBezTo>
                  <a:cubicBezTo>
                    <a:pt x="21" y="93"/>
                    <a:pt x="17" y="85"/>
                    <a:pt x="16" y="77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1" y="75"/>
                    <a:pt x="8" y="72"/>
                    <a:pt x="8" y="68"/>
                  </a:cubicBezTo>
                  <a:cubicBezTo>
                    <a:pt x="8" y="66"/>
                    <a:pt x="9" y="64"/>
                    <a:pt x="10" y="62"/>
                  </a:cubicBezTo>
                  <a:cubicBezTo>
                    <a:pt x="11" y="61"/>
                    <a:pt x="13" y="60"/>
                    <a:pt x="1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5" name="Freeform 125">
              <a:extLst>
                <a:ext uri="{FF2B5EF4-FFF2-40B4-BE49-F238E27FC236}">
                  <a16:creationId xmlns:a16="http://schemas.microsoft.com/office/drawing/2014/main" id="{F1B8E27A-5FEC-42C2-9637-92945C6C1A55}"/>
                </a:ext>
              </a:extLst>
            </p:cNvPr>
            <p:cNvSpPr/>
            <p:nvPr/>
          </p:nvSpPr>
          <p:spPr bwMode="auto">
            <a:xfrm>
              <a:off x="5067933" y="4717542"/>
              <a:ext cx="361392" cy="248084"/>
            </a:xfrm>
            <a:custGeom>
              <a:gdLst>
                <a:gd fmla="*/ 126 w 128" name="T0"/>
                <a:gd fmla="*/ 61 h 88" name="T1"/>
                <a:gd fmla="*/ 113 w 128" name="T2"/>
                <a:gd fmla="*/ 64 h 88" name="T3"/>
                <a:gd fmla="*/ 99 w 128" name="T4"/>
                <a:gd fmla="*/ 70 h 88" name="T5"/>
                <a:gd fmla="*/ 83 w 128" name="T6"/>
                <a:gd fmla="*/ 33 h 88" name="T7"/>
                <a:gd fmla="*/ 94 w 128" name="T8"/>
                <a:gd fmla="*/ 28 h 88" name="T9"/>
                <a:gd fmla="*/ 119 w 128" name="T10"/>
                <a:gd fmla="*/ 12 h 88" name="T11"/>
                <a:gd fmla="*/ 99 w 128" name="T12"/>
                <a:gd fmla="*/ 0 h 88" name="T13"/>
                <a:gd fmla="*/ 72 w 128" name="T14"/>
                <a:gd fmla="*/ 43 h 88" name="T15"/>
                <a:gd fmla="*/ 68 w 128" name="T16"/>
                <a:gd fmla="*/ 23 h 88" name="T17"/>
                <a:gd fmla="*/ 72 w 128" name="T18"/>
                <a:gd fmla="*/ 17 h 88" name="T19"/>
                <a:gd fmla="*/ 64 w 128" name="T20"/>
                <a:gd fmla="*/ 10 h 88" name="T21"/>
                <a:gd fmla="*/ 56 w 128" name="T22"/>
                <a:gd fmla="*/ 17 h 88" name="T23"/>
                <a:gd fmla="*/ 60 w 128" name="T24"/>
                <a:gd fmla="*/ 23 h 88" name="T25"/>
                <a:gd fmla="*/ 57 w 128" name="T26"/>
                <a:gd fmla="*/ 43 h 88" name="T27"/>
                <a:gd fmla="*/ 29 w 128" name="T28"/>
                <a:gd fmla="*/ 0 h 88" name="T29"/>
                <a:gd fmla="*/ 0 w 128" name="T30"/>
                <a:gd fmla="*/ 28 h 88" name="T31"/>
                <a:gd fmla="*/ 0 w 128" name="T32"/>
                <a:gd fmla="*/ 82 h 88" name="T33"/>
                <a:gd fmla="*/ 64 w 128" name="T34"/>
                <a:gd fmla="*/ 88 h 88" name="T35"/>
                <a:gd fmla="*/ 128 w 128" name="T36"/>
                <a:gd fmla="*/ 82 h 88" name="T37"/>
                <a:gd fmla="*/ 128 w 128" name="T38"/>
                <a:gd fmla="*/ 65 h 88" name="T39"/>
                <a:gd fmla="*/ 126 w 128" name="T40"/>
                <a:gd fmla="*/ 61 h 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88" w="128">
                  <a:moveTo>
                    <a:pt x="126" y="61"/>
                  </a:moveTo>
                  <a:cubicBezTo>
                    <a:pt x="113" y="64"/>
                    <a:pt x="113" y="64"/>
                    <a:pt x="113" y="64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4" y="7"/>
                    <a:pt x="107" y="3"/>
                    <a:pt x="99" y="0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0" y="22"/>
                    <a:pt x="72" y="20"/>
                    <a:pt x="72" y="17"/>
                  </a:cubicBezTo>
                  <a:cubicBezTo>
                    <a:pt x="72" y="13"/>
                    <a:pt x="68" y="10"/>
                    <a:pt x="64" y="10"/>
                  </a:cubicBezTo>
                  <a:cubicBezTo>
                    <a:pt x="60" y="10"/>
                    <a:pt x="56" y="13"/>
                    <a:pt x="56" y="17"/>
                  </a:cubicBezTo>
                  <a:cubicBezTo>
                    <a:pt x="56" y="20"/>
                    <a:pt x="58" y="22"/>
                    <a:pt x="60" y="2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6"/>
                    <a:pt x="3" y="16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33" y="88"/>
                    <a:pt x="64" y="88"/>
                  </a:cubicBezTo>
                  <a:cubicBezTo>
                    <a:pt x="95" y="88"/>
                    <a:pt x="128" y="82"/>
                    <a:pt x="128" y="8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7" y="64"/>
                    <a:pt x="126" y="62"/>
                    <a:pt x="12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6" name="Freeform 126">
              <a:extLst>
                <a:ext uri="{FF2B5EF4-FFF2-40B4-BE49-F238E27FC236}">
                  <a16:creationId xmlns:a16="http://schemas.microsoft.com/office/drawing/2014/main" id="{14A09669-05EA-4E31-8669-C1AA37053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1981" y="4644786"/>
              <a:ext cx="332767" cy="273131"/>
            </a:xfrm>
            <a:custGeom>
              <a:gdLst>
                <a:gd fmla="*/ 117 w 118" name="T0"/>
                <a:gd fmla="*/ 60 h 97" name="T1"/>
                <a:gd fmla="*/ 93 w 118" name="T2"/>
                <a:gd fmla="*/ 4 h 97" name="T3"/>
                <a:gd fmla="*/ 87 w 118" name="T4"/>
                <a:gd fmla="*/ 1 h 97" name="T5"/>
                <a:gd fmla="*/ 84 w 118" name="T6"/>
                <a:gd fmla="*/ 7 h 97" name="T7"/>
                <a:gd fmla="*/ 6 w 118" name="T8"/>
                <a:gd fmla="*/ 59 h 97" name="T9"/>
                <a:gd fmla="*/ 0 w 118" name="T10"/>
                <a:gd fmla="*/ 61 h 97" name="T11"/>
                <a:gd fmla="*/ 11 w 118" name="T12"/>
                <a:gd fmla="*/ 89 h 97" name="T13"/>
                <a:gd fmla="*/ 17 w 118" name="T14"/>
                <a:gd fmla="*/ 86 h 97" name="T15"/>
                <a:gd fmla="*/ 13 w 118" name="T16"/>
                <a:gd fmla="*/ 76 h 97" name="T17"/>
                <a:gd fmla="*/ 15 w 118" name="T18"/>
                <a:gd fmla="*/ 75 h 97" name="T19"/>
                <a:gd fmla="*/ 19 w 118" name="T20"/>
                <a:gd fmla="*/ 85 h 97" name="T21"/>
                <a:gd fmla="*/ 39 w 118" name="T22"/>
                <a:gd fmla="*/ 81 h 97" name="T23"/>
                <a:gd fmla="*/ 40 w 118" name="T24"/>
                <a:gd fmla="*/ 84 h 97" name="T25"/>
                <a:gd fmla="*/ 62 w 118" name="T26"/>
                <a:gd fmla="*/ 94 h 97" name="T27"/>
                <a:gd fmla="*/ 71 w 118" name="T28"/>
                <a:gd fmla="*/ 74 h 97" name="T29"/>
                <a:gd fmla="*/ 108 w 118" name="T30"/>
                <a:gd fmla="*/ 65 h 97" name="T31"/>
                <a:gd fmla="*/ 89 w 118" name="T32"/>
                <a:gd fmla="*/ 23 h 97" name="T33"/>
                <a:gd fmla="*/ 91 w 118" name="T34"/>
                <a:gd fmla="*/ 22 h 97" name="T35"/>
                <a:gd fmla="*/ 110 w 118" name="T36"/>
                <a:gd fmla="*/ 66 h 97" name="T37"/>
                <a:gd fmla="*/ 114 w 118" name="T38"/>
                <a:gd fmla="*/ 66 h 97" name="T39"/>
                <a:gd fmla="*/ 117 w 118" name="T40"/>
                <a:gd fmla="*/ 60 h 97" name="T41"/>
                <a:gd fmla="*/ 59 w 118" name="T42"/>
                <a:gd fmla="*/ 87 h 97" name="T43"/>
                <a:gd fmla="*/ 46 w 118" name="T44"/>
                <a:gd fmla="*/ 82 h 97" name="T45"/>
                <a:gd fmla="*/ 46 w 118" name="T46"/>
                <a:gd fmla="*/ 79 h 97" name="T47"/>
                <a:gd fmla="*/ 64 w 118" name="T48"/>
                <a:gd fmla="*/ 75 h 97" name="T49"/>
                <a:gd fmla="*/ 59 w 118" name="T50"/>
                <a:gd fmla="*/ 87 h 97" name="T51"/>
                <a:gd fmla="*/ 79 w 118" name="T52"/>
                <a:gd fmla="*/ 23 h 97" name="T53"/>
                <a:gd fmla="*/ 18 w 118" name="T54"/>
                <a:gd fmla="*/ 64 h 97" name="T55"/>
                <a:gd fmla="*/ 13 w 118" name="T56"/>
                <a:gd fmla="*/ 63 h 97" name="T57"/>
                <a:gd fmla="*/ 14 w 118" name="T58"/>
                <a:gd fmla="*/ 58 h 97" name="T59"/>
                <a:gd fmla="*/ 75 w 118" name="T60"/>
                <a:gd fmla="*/ 17 h 97" name="T61"/>
                <a:gd fmla="*/ 80 w 118" name="T62"/>
                <a:gd fmla="*/ 18 h 97" name="T63"/>
                <a:gd fmla="*/ 79 w 118" name="T64"/>
                <a:gd fmla="*/ 23 h 9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7" w="118">
                  <a:moveTo>
                    <a:pt x="117" y="60"/>
                  </a:moveTo>
                  <a:cubicBezTo>
                    <a:pt x="93" y="4"/>
                    <a:pt x="93" y="4"/>
                    <a:pt x="93" y="4"/>
                  </a:cubicBezTo>
                  <a:cubicBezTo>
                    <a:pt x="92" y="1"/>
                    <a:pt x="89" y="0"/>
                    <a:pt x="87" y="1"/>
                  </a:cubicBezTo>
                  <a:cubicBezTo>
                    <a:pt x="85" y="2"/>
                    <a:pt x="83" y="5"/>
                    <a:pt x="84" y="7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82"/>
                    <a:pt x="40" y="83"/>
                    <a:pt x="40" y="84"/>
                  </a:cubicBezTo>
                  <a:cubicBezTo>
                    <a:pt x="44" y="93"/>
                    <a:pt x="54" y="97"/>
                    <a:pt x="62" y="94"/>
                  </a:cubicBezTo>
                  <a:cubicBezTo>
                    <a:pt x="69" y="90"/>
                    <a:pt x="73" y="82"/>
                    <a:pt x="71" y="74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1" y="67"/>
                    <a:pt x="113" y="67"/>
                    <a:pt x="114" y="66"/>
                  </a:cubicBezTo>
                  <a:cubicBezTo>
                    <a:pt x="117" y="65"/>
                    <a:pt x="118" y="63"/>
                    <a:pt x="117" y="60"/>
                  </a:cubicBezTo>
                  <a:close/>
                  <a:moveTo>
                    <a:pt x="59" y="87"/>
                  </a:moveTo>
                  <a:cubicBezTo>
                    <a:pt x="54" y="89"/>
                    <a:pt x="48" y="87"/>
                    <a:pt x="46" y="82"/>
                  </a:cubicBezTo>
                  <a:cubicBezTo>
                    <a:pt x="46" y="81"/>
                    <a:pt x="46" y="80"/>
                    <a:pt x="46" y="79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5" y="80"/>
                    <a:pt x="63" y="85"/>
                    <a:pt x="59" y="87"/>
                  </a:cubicBezTo>
                  <a:close/>
                  <a:moveTo>
                    <a:pt x="79" y="23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17" y="66"/>
                    <a:pt x="14" y="65"/>
                    <a:pt x="13" y="63"/>
                  </a:cubicBezTo>
                  <a:cubicBezTo>
                    <a:pt x="12" y="62"/>
                    <a:pt x="12" y="59"/>
                    <a:pt x="14" y="5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7" y="15"/>
                    <a:pt x="79" y="16"/>
                    <a:pt x="80" y="18"/>
                  </a:cubicBezTo>
                  <a:cubicBezTo>
                    <a:pt x="81" y="19"/>
                    <a:pt x="81" y="22"/>
                    <a:pt x="7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00000"/>
                </a:solidFill>
                <a:cs typeface="+mn-ea"/>
              </a:endParaRPr>
            </a:p>
          </p:txBody>
        </p:sp>
      </p:grpSp>
      <p:sp>
        <p:nvSpPr>
          <p:cNvPr id="117" name="文本框 116">
            <a:extLst>
              <a:ext uri="{FF2B5EF4-FFF2-40B4-BE49-F238E27FC236}">
                <a16:creationId xmlns:a16="http://schemas.microsoft.com/office/drawing/2014/main" id="{632F8625-CB71-4579-8CD5-41436AEB497A}"/>
              </a:ext>
            </a:extLst>
          </p:cNvPr>
          <p:cNvSpPr txBox="1"/>
          <p:nvPr/>
        </p:nvSpPr>
        <p:spPr>
          <a:xfrm>
            <a:off x="296092" y="5722601"/>
            <a:ext cx="51903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latin charset="0" panose="020b0502020202020204" pitchFamily="34" typeface="ITC Avant Garde Std Bk"/>
                <a:cs typeface="+mn-ea"/>
              </a:rPr>
              <a:t>彼得·德鲁克（Peter Drucker）</a:t>
            </a:r>
          </a:p>
        </p:txBody>
      </p:sp>
      <p:sp>
        <p:nvSpPr>
          <p:cNvPr id="118" name="PA-矩形 9">
            <a:extLst>
              <a:ext uri="{FF2B5EF4-FFF2-40B4-BE49-F238E27FC236}">
                <a16:creationId xmlns:a16="http://schemas.microsoft.com/office/drawing/2014/main" id="{9C44ECC0-8D84-4369-AABE-F0C84FC198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86401" y="2418836"/>
            <a:ext cx="6151256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美国管理大师彼得·德鲁克（Peter Drucker）于1954年在其名著《管理实践》中最先提出了“目标管理”的概念。德鲁克认为，并不是有了工作才有目标，而是相反，有了目标才能确定每个人的工作。</a:t>
            </a:r>
          </a:p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目标管理是以目标为导向，以人为中心，以成果为标准，而使组织和个人取得最佳业绩的现代管理方法。目标管理亦称“成果管理”，俗称责任制。是指在企业个体职工的积极参与下，自上而下地确定工作目标，并在工作中实行“自我控制”，自下而上地保证目标实现的一种管理办法。</a:t>
            </a:r>
          </a:p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所以“企业的使命和任务，必须转化为目标”， 管理者应该通过目标对下级进行管理。</a:t>
            </a:r>
          </a:p>
        </p:txBody>
      </p:sp>
    </p:spTree>
    <p:extLst>
      <p:ext uri="{BB962C8B-B14F-4D97-AF65-F5344CB8AC3E}">
        <p14:creationId val="3360397269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2000" fill="hold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7712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6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7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111"/>
      <p:bldP grpId="0" spid="112"/>
      <p:bldP grpId="0" spid="117"/>
      <p:bldP grpId="0" spid="1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657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一、目标管理概述</a:t>
            </a:r>
          </a:p>
        </p:txBody>
      </p:sp>
      <p:pic>
        <p:nvPicPr>
          <p:cNvPr id="13" name="图片占位符 34">
            <a:extLst>
              <a:ext uri="{FF2B5EF4-FFF2-40B4-BE49-F238E27FC236}">
                <a16:creationId xmlns:a16="http://schemas.microsoft.com/office/drawing/2014/main" id="{8B2E9E5F-4626-4A92-BD9A-CFBDB5A1B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1394" r="5034"/>
          <a:stretch>
            <a:fillRect/>
          </a:stretch>
        </p:blipFill>
        <p:spPr>
          <a:xfrm>
            <a:off x="1489433" y="1891056"/>
            <a:ext cx="3600727" cy="254756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C551FD-CB68-44D1-BFBA-0D9542EE631B}"/>
              </a:ext>
            </a:extLst>
          </p:cNvPr>
          <p:cNvGrpSpPr/>
          <p:nvPr/>
        </p:nvGrpSpPr>
        <p:grpSpPr>
          <a:xfrm>
            <a:off x="1347192" y="4863995"/>
            <a:ext cx="3885208" cy="1251829"/>
            <a:chOff x="6968104" y="3341205"/>
            <a:chExt cx="3885208" cy="125182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E5BF589-6D3A-465C-A7DA-8A57347C7B7E}"/>
                </a:ext>
              </a:extLst>
            </p:cNvPr>
            <p:cNvSpPr/>
            <p:nvPr/>
          </p:nvSpPr>
          <p:spPr>
            <a:xfrm>
              <a:off x="6968104" y="3747033"/>
              <a:ext cx="3885208" cy="8595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altLang="en-US" lang="zh-CN" sz="1400">
                  <a:latin typeface="+mn-ea"/>
                  <a:cs typeface="+mn-ea"/>
                </a:rPr>
                <a:t>目标管理最为广泛的是应用在企业管理领域。企业目标可分为 战略性目标、策略性目标 以及方案、任务等。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6EFA1B3-1AA1-49BD-8298-158D8A9E0845}"/>
                </a:ext>
              </a:extLst>
            </p:cNvPr>
            <p:cNvSpPr/>
            <p:nvPr/>
          </p:nvSpPr>
          <p:spPr>
            <a:xfrm>
              <a:off x="7885432" y="3341205"/>
              <a:ext cx="20505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latin typeface="+mn-ea"/>
                  <a:cs typeface="+mn-ea"/>
                </a:rPr>
                <a:t>目标管理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B493AFD-EB70-487D-B2BB-3C1B124AA46C}"/>
              </a:ext>
            </a:extLst>
          </p:cNvPr>
          <p:cNvGrpSpPr/>
          <p:nvPr/>
        </p:nvGrpSpPr>
        <p:grpSpPr>
          <a:xfrm>
            <a:off x="7336978" y="2032903"/>
            <a:ext cx="3017004" cy="805878"/>
            <a:chOff x="3451161" y="3865165"/>
            <a:chExt cx="3017005" cy="805878"/>
          </a:xfrm>
        </p:grpSpPr>
        <p:sp>
          <p:nvSpPr>
            <p:cNvPr id="18" name="文本框 128">
              <a:extLst>
                <a:ext uri="{FF2B5EF4-FFF2-40B4-BE49-F238E27FC236}">
                  <a16:creationId xmlns:a16="http://schemas.microsoft.com/office/drawing/2014/main" id="{006E95A4-B82D-4B82-8764-A200F7D202E9}"/>
                </a:ext>
              </a:extLst>
            </p:cNvPr>
            <p:cNvSpPr txBox="1"/>
            <p:nvPr/>
          </p:nvSpPr>
          <p:spPr>
            <a:xfrm>
              <a:off x="3451160" y="3865165"/>
              <a:ext cx="239630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typeface="+mn-ea"/>
                  <a:cs typeface="+mn-ea"/>
                </a:rPr>
                <a:t>董事会（战略目标）</a:t>
              </a:r>
            </a:p>
          </p:txBody>
        </p:sp>
        <p:sp>
          <p:nvSpPr>
            <p:cNvPr id="19" name="文本框 129">
              <a:extLst>
                <a:ext uri="{FF2B5EF4-FFF2-40B4-BE49-F238E27FC236}">
                  <a16:creationId xmlns:a16="http://schemas.microsoft.com/office/drawing/2014/main" id="{F910E614-9C39-4B2B-963D-D0C041347820}"/>
                </a:ext>
              </a:extLst>
            </p:cNvPr>
            <p:cNvSpPr txBox="1"/>
            <p:nvPr/>
          </p:nvSpPr>
          <p:spPr>
            <a:xfrm>
              <a:off x="3457191" y="4135512"/>
              <a:ext cx="301097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200">
                  <a:latin typeface="+mn-ea"/>
                  <a:cs typeface="+mn-ea"/>
                </a:rPr>
                <a:t>单击此处添加文字阐述，添加简短问题说明文字，具体说明文字在此处添加此处。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70DB5BE-414E-42A4-88B9-067CDB567A93}"/>
              </a:ext>
            </a:extLst>
          </p:cNvPr>
          <p:cNvGrpSpPr/>
          <p:nvPr/>
        </p:nvGrpSpPr>
        <p:grpSpPr>
          <a:xfrm>
            <a:off x="7336978" y="3038084"/>
            <a:ext cx="3017004" cy="732012"/>
            <a:chOff x="3451161" y="3865165"/>
            <a:chExt cx="3017005" cy="732012"/>
          </a:xfrm>
        </p:grpSpPr>
        <p:sp>
          <p:nvSpPr>
            <p:cNvPr id="21" name="文本框 131">
              <a:extLst>
                <a:ext uri="{FF2B5EF4-FFF2-40B4-BE49-F238E27FC236}">
                  <a16:creationId xmlns:a16="http://schemas.microsoft.com/office/drawing/2014/main" id="{6E663A00-087B-42AE-A530-55F9E7AA7D3F}"/>
                </a:ext>
              </a:extLst>
            </p:cNvPr>
            <p:cNvSpPr txBox="1"/>
            <p:nvPr/>
          </p:nvSpPr>
          <p:spPr>
            <a:xfrm>
              <a:off x="3451162" y="3865165"/>
              <a:ext cx="255886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typeface="+mn-ea"/>
                  <a:cs typeface="+mn-ea"/>
                </a:rPr>
                <a:t>总经理（年度总目标）</a:t>
              </a:r>
            </a:p>
          </p:txBody>
        </p:sp>
        <p:sp>
          <p:nvSpPr>
            <p:cNvPr id="22" name="文本框 132">
              <a:extLst>
                <a:ext uri="{FF2B5EF4-FFF2-40B4-BE49-F238E27FC236}">
                  <a16:creationId xmlns:a16="http://schemas.microsoft.com/office/drawing/2014/main" id="{1B808922-0281-4F97-9795-E8DF9F055D3E}"/>
                </a:ext>
              </a:extLst>
            </p:cNvPr>
            <p:cNvSpPr txBox="1"/>
            <p:nvPr/>
          </p:nvSpPr>
          <p:spPr>
            <a:xfrm>
              <a:off x="3457190" y="4135512"/>
              <a:ext cx="301097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latin typeface="+mn-ea"/>
                  <a:cs typeface="+mn-ea"/>
                </a:rPr>
                <a:t>单击此处添加文字阐述，添加简短问题说明文字，具体说明文字在此处添加此处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993C3B2-E79A-4D2D-B351-D8082911E138}"/>
              </a:ext>
            </a:extLst>
          </p:cNvPr>
          <p:cNvGrpSpPr/>
          <p:nvPr/>
        </p:nvGrpSpPr>
        <p:grpSpPr>
          <a:xfrm>
            <a:off x="7336978" y="4017486"/>
            <a:ext cx="3017004" cy="732012"/>
            <a:chOff x="3451161" y="3865165"/>
            <a:chExt cx="3017005" cy="732012"/>
          </a:xfrm>
        </p:grpSpPr>
        <p:sp>
          <p:nvSpPr>
            <p:cNvPr id="24" name="文本框 134">
              <a:extLst>
                <a:ext uri="{FF2B5EF4-FFF2-40B4-BE49-F238E27FC236}">
                  <a16:creationId xmlns:a16="http://schemas.microsoft.com/office/drawing/2014/main" id="{CB84D7F1-6128-47DF-B455-310FE7480D6A}"/>
                </a:ext>
              </a:extLst>
            </p:cNvPr>
            <p:cNvSpPr txBox="1"/>
            <p:nvPr/>
          </p:nvSpPr>
          <p:spPr>
            <a:xfrm>
              <a:off x="3451162" y="3865165"/>
              <a:ext cx="24674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typeface="+mn-ea"/>
                  <a:cs typeface="+mn-ea"/>
                </a:rPr>
                <a:t>部门经理（部门目标）</a:t>
              </a:r>
            </a:p>
          </p:txBody>
        </p:sp>
        <p:sp>
          <p:nvSpPr>
            <p:cNvPr id="25" name="文本框 135">
              <a:extLst>
                <a:ext uri="{FF2B5EF4-FFF2-40B4-BE49-F238E27FC236}">
                  <a16:creationId xmlns:a16="http://schemas.microsoft.com/office/drawing/2014/main" id="{1AFC5111-CD65-41E2-8B1F-38D7CEADA806}"/>
                </a:ext>
              </a:extLst>
            </p:cNvPr>
            <p:cNvSpPr txBox="1"/>
            <p:nvPr/>
          </p:nvSpPr>
          <p:spPr>
            <a:xfrm>
              <a:off x="3457190" y="4135512"/>
              <a:ext cx="301097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latin typeface="+mn-ea"/>
                  <a:cs typeface="+mn-ea"/>
                </a:rPr>
                <a:t>单击此处添加文字阐述，添加简短问题说明文字，具体说明文字在此处添加此处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ADB9FCD-C8A2-4B0E-9833-3412E8FE25C5}"/>
              </a:ext>
            </a:extLst>
          </p:cNvPr>
          <p:cNvGrpSpPr/>
          <p:nvPr/>
        </p:nvGrpSpPr>
        <p:grpSpPr>
          <a:xfrm>
            <a:off x="7336978" y="5022667"/>
            <a:ext cx="2944998" cy="732012"/>
            <a:chOff x="3451161" y="3865165"/>
            <a:chExt cx="2944999" cy="732012"/>
          </a:xfrm>
        </p:grpSpPr>
        <p:sp>
          <p:nvSpPr>
            <p:cNvPr id="27" name="文本框 137">
              <a:extLst>
                <a:ext uri="{FF2B5EF4-FFF2-40B4-BE49-F238E27FC236}">
                  <a16:creationId xmlns:a16="http://schemas.microsoft.com/office/drawing/2014/main" id="{FD5044BF-AFA6-4030-A8B3-94FCC689B80D}"/>
                </a:ext>
              </a:extLst>
            </p:cNvPr>
            <p:cNvSpPr txBox="1"/>
            <p:nvPr/>
          </p:nvSpPr>
          <p:spPr>
            <a:xfrm>
              <a:off x="3451160" y="3865166"/>
              <a:ext cx="1725052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typeface="+mn-ea"/>
                  <a:cs typeface="+mn-ea"/>
                </a:rPr>
                <a:t>员工（个人目标）</a:t>
              </a:r>
            </a:p>
          </p:txBody>
        </p:sp>
        <p:sp>
          <p:nvSpPr>
            <p:cNvPr id="28" name="文本框 138">
              <a:extLst>
                <a:ext uri="{FF2B5EF4-FFF2-40B4-BE49-F238E27FC236}">
                  <a16:creationId xmlns:a16="http://schemas.microsoft.com/office/drawing/2014/main" id="{1676A0CD-62D1-4917-93FE-076B6CC0925D}"/>
                </a:ext>
              </a:extLst>
            </p:cNvPr>
            <p:cNvSpPr txBox="1"/>
            <p:nvPr/>
          </p:nvSpPr>
          <p:spPr>
            <a:xfrm>
              <a:off x="3457191" y="4135512"/>
              <a:ext cx="293896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200">
                  <a:latin typeface="+mn-ea"/>
                  <a:cs typeface="+mn-ea"/>
                </a:rPr>
                <a:t>单击此处添加文字阐述，添加简短问题说明文字，具体说明文字在此处添加此处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FFCCD4B-24E6-4DF3-824C-8E5166EFC087}"/>
              </a:ext>
            </a:extLst>
          </p:cNvPr>
          <p:cNvGrpSpPr/>
          <p:nvPr/>
        </p:nvGrpSpPr>
        <p:grpSpPr>
          <a:xfrm>
            <a:off x="6454012" y="2025663"/>
            <a:ext cx="819955" cy="726710"/>
            <a:chOff x="7163786" y="1078095"/>
            <a:chExt cx="819955" cy="72671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3C03A28-0951-4BE7-A305-5C9FE47D2DF7}"/>
                </a:ext>
              </a:extLst>
            </p:cNvPr>
            <p:cNvSpPr/>
            <p:nvPr/>
          </p:nvSpPr>
          <p:spPr bwMode="auto">
            <a:xfrm rot="10800000">
              <a:off x="7163786" y="1078095"/>
              <a:ext cx="819955" cy="726710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C78A7031-B062-4D3C-9509-4A7D44B64A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03710" y="1266473"/>
              <a:ext cx="330982" cy="362665"/>
              <a:chOff x="3437" y="2282"/>
              <a:chExt cx="679" cy="74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72007B4F-F28E-4232-88F9-9501B702F1B6}"/>
                  </a:ext>
                </a:extLst>
              </p:cNvPr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gdLst>
                  <a:gd fmla="*/ 50 w 152" name="T0"/>
                  <a:gd fmla="*/ 147 h 159" name="T1"/>
                  <a:gd fmla="*/ 39 w 152" name="T2"/>
                  <a:gd fmla="*/ 147 h 159" name="T3"/>
                  <a:gd fmla="*/ 76 w 152" name="T4"/>
                  <a:gd fmla="*/ 159 h 159" name="T5"/>
                  <a:gd fmla="*/ 114 w 152" name="T6"/>
                  <a:gd fmla="*/ 147 h 159" name="T7"/>
                  <a:gd fmla="*/ 103 w 152" name="T8"/>
                  <a:gd fmla="*/ 147 h 159" name="T9"/>
                  <a:gd fmla="*/ 152 w 152" name="T10"/>
                  <a:gd fmla="*/ 76 h 159" name="T11"/>
                  <a:gd fmla="*/ 76 w 152" name="T12"/>
                  <a:gd fmla="*/ 0 h 159" name="T13"/>
                  <a:gd fmla="*/ 0 w 152" name="T14"/>
                  <a:gd fmla="*/ 76 h 159" name="T15"/>
                  <a:gd fmla="*/ 50 w 152" name="T16"/>
                  <a:gd fmla="*/ 147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152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DDCDE5E1-6DFF-400F-B0A5-B1E884ADA984}"/>
                  </a:ext>
                </a:extLst>
              </p:cNvPr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gdLst>
                  <a:gd fmla="*/ 222 w 284" name="T0"/>
                  <a:gd fmla="*/ 0 h 165" name="T1"/>
                  <a:gd fmla="*/ 188 w 284" name="T2"/>
                  <a:gd fmla="*/ 0 h 165" name="T3"/>
                  <a:gd fmla="*/ 154 w 284" name="T4"/>
                  <a:gd fmla="*/ 19 h 165" name="T5"/>
                  <a:gd fmla="*/ 154 w 284" name="T6"/>
                  <a:gd fmla="*/ 134 h 165" name="T7"/>
                  <a:gd fmla="*/ 143 w 284" name="T8"/>
                  <a:gd fmla="*/ 146 h 165" name="T9"/>
                  <a:gd fmla="*/ 131 w 284" name="T10"/>
                  <a:gd fmla="*/ 134 h 165" name="T11"/>
                  <a:gd fmla="*/ 131 w 284" name="T12"/>
                  <a:gd fmla="*/ 19 h 165" name="T13"/>
                  <a:gd fmla="*/ 97 w 284" name="T14"/>
                  <a:gd fmla="*/ 0 h 165" name="T15"/>
                  <a:gd fmla="*/ 63 w 284" name="T16"/>
                  <a:gd fmla="*/ 0 h 165" name="T17"/>
                  <a:gd fmla="*/ 0 w 284" name="T18"/>
                  <a:gd fmla="*/ 86 h 165" name="T19"/>
                  <a:gd fmla="*/ 0 w 284" name="T20"/>
                  <a:gd fmla="*/ 165 h 165" name="T21"/>
                  <a:gd fmla="*/ 284 w 284" name="T22"/>
                  <a:gd fmla="*/ 165 h 165" name="T23"/>
                  <a:gd fmla="*/ 284 w 284" name="T24"/>
                  <a:gd fmla="*/ 86 h 165" name="T25"/>
                  <a:gd fmla="*/ 222 w 284" name="T26"/>
                  <a:gd fmla="*/ 0 h 16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65" w="284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0018FCD-D719-4A4F-9179-701DCD3014B2}"/>
              </a:ext>
            </a:extLst>
          </p:cNvPr>
          <p:cNvGrpSpPr/>
          <p:nvPr/>
        </p:nvGrpSpPr>
        <p:grpSpPr>
          <a:xfrm>
            <a:off x="6454012" y="3033115"/>
            <a:ext cx="819955" cy="726710"/>
            <a:chOff x="7163786" y="2085547"/>
            <a:chExt cx="819955" cy="72671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712A896-4D8C-449D-A442-4EE5E53197E2}"/>
                </a:ext>
              </a:extLst>
            </p:cNvPr>
            <p:cNvSpPr/>
            <p:nvPr/>
          </p:nvSpPr>
          <p:spPr bwMode="auto">
            <a:xfrm rot="10800000">
              <a:off x="7163786" y="2085547"/>
              <a:ext cx="819955" cy="726710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9E319020-91FE-44E3-8262-8FA2597C15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87727" y="2254785"/>
              <a:ext cx="362945" cy="367230"/>
              <a:chOff x="2426" y="2781"/>
              <a:chExt cx="593" cy="600"/>
            </a:xfrm>
            <a:solidFill>
              <a:srgbClr val="860000"/>
            </a:solidFill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AC56BF98-0632-477C-A17B-1ED90787577A}"/>
                  </a:ext>
                </a:extLst>
              </p:cNvPr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gdLst>
                  <a:gd fmla="*/ 0 w 241" name="T0"/>
                  <a:gd fmla="*/ 115 h 241" name="T1"/>
                  <a:gd fmla="*/ 0 w 241" name="T2"/>
                  <a:gd fmla="*/ 121 h 241" name="T3"/>
                  <a:gd fmla="*/ 121 w 241" name="T4"/>
                  <a:gd fmla="*/ 241 h 241" name="T5"/>
                  <a:gd fmla="*/ 241 w 241" name="T6"/>
                  <a:gd fmla="*/ 121 h 241" name="T7"/>
                  <a:gd fmla="*/ 121 w 241" name="T8"/>
                  <a:gd fmla="*/ 0 h 241" name="T9"/>
                  <a:gd fmla="*/ 121 w 241" name="T10"/>
                  <a:gd fmla="*/ 115 h 241" name="T11"/>
                  <a:gd fmla="*/ 0 w 241" name="T12"/>
                  <a:gd fmla="*/ 115 h 2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47B0C2D2-A210-4705-B0D2-8EF7F880E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gdLst>
                  <a:gd fmla="*/ 0 w 115" name="T0"/>
                  <a:gd fmla="*/ 114 h 114" name="T1"/>
                  <a:gd fmla="*/ 115 w 115" name="T2"/>
                  <a:gd fmla="*/ 114 h 114" name="T3"/>
                  <a:gd fmla="*/ 115 w 115" name="T4"/>
                  <a:gd fmla="*/ 0 h 114" name="T5"/>
                  <a:gd fmla="*/ 0 w 115" name="T6"/>
                  <a:gd fmla="*/ 114 h 114" name="T7"/>
                  <a:gd fmla="*/ 15 w 115" name="T8"/>
                  <a:gd fmla="*/ 104 h 114" name="T9"/>
                  <a:gd fmla="*/ 104 w 115" name="T10"/>
                  <a:gd fmla="*/ 14 h 114" name="T11"/>
                  <a:gd fmla="*/ 104 w 115" name="T12"/>
                  <a:gd fmla="*/ 104 h 114" name="T13"/>
                  <a:gd fmla="*/ 15 w 115" name="T14"/>
                  <a:gd fmla="*/ 104 h 1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036F6A5-87B9-4C62-869A-91ED9BC30AC9}"/>
              </a:ext>
            </a:extLst>
          </p:cNvPr>
          <p:cNvGrpSpPr/>
          <p:nvPr/>
        </p:nvGrpSpPr>
        <p:grpSpPr>
          <a:xfrm>
            <a:off x="6454012" y="4011921"/>
            <a:ext cx="819955" cy="726710"/>
            <a:chOff x="7163786" y="3064353"/>
            <a:chExt cx="819955" cy="726710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3C794B9-B69E-4869-B76D-67CB842DC2EF}"/>
                </a:ext>
              </a:extLst>
            </p:cNvPr>
            <p:cNvSpPr/>
            <p:nvPr/>
          </p:nvSpPr>
          <p:spPr bwMode="auto">
            <a:xfrm rot="10800000">
              <a:off x="7163786" y="3064353"/>
              <a:ext cx="819955" cy="726710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742CC71C-DFBE-409D-B07D-C7E78AC3F3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80691" y="3253342"/>
              <a:ext cx="377023" cy="351316"/>
              <a:chOff x="3802" y="2858"/>
              <a:chExt cx="616" cy="5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396C5B9E-2264-483A-BF90-EA58DAFF1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Rectangle 20">
                <a:extLst>
                  <a:ext uri="{FF2B5EF4-FFF2-40B4-BE49-F238E27FC236}">
                    <a16:creationId xmlns:a16="http://schemas.microsoft.com/office/drawing/2014/main" id="{CD444AB3-3C0A-441E-A47D-CC8583374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2A833E44-F0B1-4274-832E-897264351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5" name="Rectangle 22">
                <a:extLst>
                  <a:ext uri="{FF2B5EF4-FFF2-40B4-BE49-F238E27FC236}">
                    <a16:creationId xmlns:a16="http://schemas.microsoft.com/office/drawing/2014/main" id="{82F23C6D-BA17-4DE0-9A54-7E739EBF8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87B18B9C-4821-4048-A03E-3BA09565A82E}"/>
                  </a:ext>
                </a:extLst>
              </p:cNvPr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gdLst>
                  <a:gd fmla="*/ 94 w 155" name="T0"/>
                  <a:gd fmla="*/ 21 h 113" name="T1"/>
                  <a:gd fmla="*/ 0 w 155" name="T2"/>
                  <a:gd fmla="*/ 72 h 113" name="T3"/>
                  <a:gd fmla="*/ 114 w 155" name="T4"/>
                  <a:gd fmla="*/ 63 h 113" name="T5"/>
                  <a:gd fmla="*/ 122 w 155" name="T6"/>
                  <a:gd fmla="*/ 82 h 113" name="T7"/>
                  <a:gd fmla="*/ 155 w 155" name="T8"/>
                  <a:gd fmla="*/ 0 h 113" name="T9"/>
                  <a:gd fmla="*/ 85 w 155" name="T10"/>
                  <a:gd fmla="*/ 2 h 113" name="T11"/>
                  <a:gd fmla="*/ 94 w 155" name="T12"/>
                  <a:gd fmla="*/ 21 h 1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A1C6DFA-94CD-40E3-891D-EF1E25FC55F1}"/>
              </a:ext>
            </a:extLst>
          </p:cNvPr>
          <p:cNvGrpSpPr/>
          <p:nvPr/>
        </p:nvGrpSpPr>
        <p:grpSpPr>
          <a:xfrm>
            <a:off x="6454012" y="5014909"/>
            <a:ext cx="819955" cy="726710"/>
            <a:chOff x="7163786" y="4067341"/>
            <a:chExt cx="819955" cy="726710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E2E57A40-284A-45DC-9268-DA6968982243}"/>
                </a:ext>
              </a:extLst>
            </p:cNvPr>
            <p:cNvSpPr/>
            <p:nvPr/>
          </p:nvSpPr>
          <p:spPr bwMode="auto">
            <a:xfrm rot="10800000">
              <a:off x="7163786" y="4067341"/>
              <a:ext cx="819955" cy="726710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B6007A02-41F3-4F42-8F99-CE2FC3F669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25255" y="4298668"/>
              <a:ext cx="487892" cy="241877"/>
              <a:chOff x="5676" y="2597"/>
              <a:chExt cx="1061" cy="526"/>
            </a:xfrm>
            <a:solidFill>
              <a:srgbClr val="860000"/>
            </a:solidFill>
          </p:grpSpPr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48B270A0-0E83-4FAF-B697-8728D4044C43}"/>
                  </a:ext>
                </a:extLst>
              </p:cNvPr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gdLst>
                  <a:gd fmla="*/ 25 w 76" name="T0"/>
                  <a:gd fmla="*/ 48 h 48" name="T1"/>
                  <a:gd fmla="*/ 64 w 76" name="T2"/>
                  <a:gd fmla="*/ 44 h 48" name="T3"/>
                  <a:gd fmla="*/ 76 w 76" name="T4"/>
                  <a:gd fmla="*/ 13 h 48" name="T5"/>
                  <a:gd fmla="*/ 39 w 76" name="T6"/>
                  <a:gd fmla="*/ 15 h 48" name="T7"/>
                  <a:gd fmla="*/ 23 w 76" name="T8"/>
                  <a:gd fmla="*/ 10 h 48" name="T9"/>
                  <a:gd fmla="*/ 7 w 76" name="T10"/>
                  <a:gd fmla="*/ 20 h 48" name="T11"/>
                  <a:gd fmla="*/ 25 w 76" name="T12"/>
                  <a:gd fmla="*/ 48 h 4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8" w="76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856EEE6A-B18A-4C2C-8F03-E18D8244A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gdLst>
                  <a:gd fmla="*/ 20 w 71" name="T0"/>
                  <a:gd fmla="*/ 42 h 42" name="T1"/>
                  <a:gd fmla="*/ 2 w 71" name="T2"/>
                  <a:gd fmla="*/ 13 h 42" name="T3"/>
                  <a:gd fmla="*/ 1 w 71" name="T4"/>
                  <a:gd fmla="*/ 4 h 42" name="T5"/>
                  <a:gd fmla="*/ 10 w 71" name="T6"/>
                  <a:gd fmla="*/ 1 h 42" name="T7"/>
                  <a:gd fmla="*/ 18 w 71" name="T8"/>
                  <a:gd fmla="*/ 2 h 42" name="T9"/>
                  <a:gd fmla="*/ 18 w 71" name="T10"/>
                  <a:gd fmla="*/ 2 h 42" name="T11"/>
                  <a:gd fmla="*/ 34 w 71" name="T12"/>
                  <a:gd fmla="*/ 8 h 42" name="T13"/>
                  <a:gd fmla="*/ 59 w 71" name="T14"/>
                  <a:gd fmla="*/ 0 h 42" name="T15"/>
                  <a:gd fmla="*/ 71 w 71" name="T16"/>
                  <a:gd fmla="*/ 6 h 42" name="T17"/>
                  <a:gd fmla="*/ 71 w 71" name="T18"/>
                  <a:gd fmla="*/ 6 h 42" name="T19"/>
                  <a:gd fmla="*/ 71 w 71" name="T20"/>
                  <a:gd fmla="*/ 6 h 42" name="T21"/>
                  <a:gd fmla="*/ 60 w 71" name="T22"/>
                  <a:gd fmla="*/ 37 h 42" name="T23"/>
                  <a:gd fmla="*/ 60 w 71" name="T24"/>
                  <a:gd fmla="*/ 37 h 42" name="T25"/>
                  <a:gd fmla="*/ 20 w 71" name="T26"/>
                  <a:gd fmla="*/ 42 h 42" name="T27"/>
                  <a:gd fmla="*/ 10 w 71" name="T28"/>
                  <a:gd fmla="*/ 2 h 42" name="T29"/>
                  <a:gd fmla="*/ 2 w 71" name="T30"/>
                  <a:gd fmla="*/ 5 h 42" name="T31"/>
                  <a:gd fmla="*/ 3 w 71" name="T32"/>
                  <a:gd fmla="*/ 13 h 42" name="T33"/>
                  <a:gd fmla="*/ 20 w 71" name="T34"/>
                  <a:gd fmla="*/ 40 h 42" name="T35"/>
                  <a:gd fmla="*/ 59 w 71" name="T36"/>
                  <a:gd fmla="*/ 36 h 42" name="T37"/>
                  <a:gd fmla="*/ 70 w 71" name="T38"/>
                  <a:gd fmla="*/ 6 h 42" name="T39"/>
                  <a:gd fmla="*/ 59 w 71" name="T40"/>
                  <a:gd fmla="*/ 1 h 42" name="T41"/>
                  <a:gd fmla="*/ 34 w 71" name="T42"/>
                  <a:gd fmla="*/ 9 h 42" name="T43"/>
                  <a:gd fmla="*/ 34 w 71" name="T44"/>
                  <a:gd fmla="*/ 9 h 42" name="T45"/>
                  <a:gd fmla="*/ 34 w 71" name="T46"/>
                  <a:gd fmla="*/ 9 h 42" name="T47"/>
                  <a:gd fmla="*/ 18 w 71" name="T48"/>
                  <a:gd fmla="*/ 3 h 42" name="T49"/>
                  <a:gd fmla="*/ 10 w 71" name="T50"/>
                  <a:gd fmla="*/ 2 h 42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2" w="71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0E4C562A-7559-4C49-8E6E-147C674FAA47}"/>
                  </a:ext>
                </a:extLst>
              </p:cNvPr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gdLst>
                  <a:gd fmla="*/ 41 w 50" name="T0"/>
                  <a:gd fmla="*/ 0 h 18" name="T1"/>
                  <a:gd fmla="*/ 7 w 50" name="T2"/>
                  <a:gd fmla="*/ 4 h 18" name="T3"/>
                  <a:gd fmla="*/ 1 w 50" name="T4"/>
                  <a:gd fmla="*/ 12 h 18" name="T5"/>
                  <a:gd fmla="*/ 8 w 50" name="T6"/>
                  <a:gd fmla="*/ 17 h 18" name="T7"/>
                  <a:gd fmla="*/ 43 w 50" name="T8"/>
                  <a:gd fmla="*/ 14 h 18" name="T9"/>
                  <a:gd fmla="*/ 49 w 50" name="T10"/>
                  <a:gd fmla="*/ 6 h 18" name="T11"/>
                  <a:gd fmla="*/ 41 w 50" name="T12"/>
                  <a:gd fmla="*/ 0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50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BB46F92C-B614-4FE0-A0C7-51C5F0488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gdLst>
                  <a:gd fmla="*/ 8 w 50" name="T0"/>
                  <a:gd fmla="*/ 19 h 19" name="T1"/>
                  <a:gd fmla="*/ 0 w 50" name="T2"/>
                  <a:gd fmla="*/ 13 h 19" name="T3"/>
                  <a:gd fmla="*/ 2 w 50" name="T4"/>
                  <a:gd fmla="*/ 7 h 19" name="T5"/>
                  <a:gd fmla="*/ 7 w 50" name="T6"/>
                  <a:gd fmla="*/ 5 h 19" name="T7"/>
                  <a:gd fmla="*/ 41 w 50" name="T8"/>
                  <a:gd fmla="*/ 1 h 19" name="T9"/>
                  <a:gd fmla="*/ 50 w 50" name="T10"/>
                  <a:gd fmla="*/ 7 h 19" name="T11"/>
                  <a:gd fmla="*/ 48 w 50" name="T12"/>
                  <a:gd fmla="*/ 12 h 19" name="T13"/>
                  <a:gd fmla="*/ 43 w 50" name="T14"/>
                  <a:gd fmla="*/ 15 h 19" name="T15"/>
                  <a:gd fmla="*/ 9 w 50" name="T16"/>
                  <a:gd fmla="*/ 19 h 19" name="T17"/>
                  <a:gd fmla="*/ 8 w 50" name="T18"/>
                  <a:gd fmla="*/ 19 h 19" name="T19"/>
                  <a:gd fmla="*/ 42 w 50" name="T20"/>
                  <a:gd fmla="*/ 2 h 19" name="T21"/>
                  <a:gd fmla="*/ 41 w 50" name="T22"/>
                  <a:gd fmla="*/ 2 h 19" name="T23"/>
                  <a:gd fmla="*/ 7 w 50" name="T24"/>
                  <a:gd fmla="*/ 6 h 19" name="T25"/>
                  <a:gd fmla="*/ 3 w 50" name="T26"/>
                  <a:gd fmla="*/ 8 h 19" name="T27"/>
                  <a:gd fmla="*/ 1 w 50" name="T28"/>
                  <a:gd fmla="*/ 12 h 19" name="T29"/>
                  <a:gd fmla="*/ 8 w 50" name="T30"/>
                  <a:gd fmla="*/ 18 h 19" name="T31"/>
                  <a:gd fmla="*/ 43 w 50" name="T32"/>
                  <a:gd fmla="*/ 14 h 19" name="T33"/>
                  <a:gd fmla="*/ 47 w 50" name="T34"/>
                  <a:gd fmla="*/ 12 h 19" name="T35"/>
                  <a:gd fmla="*/ 49 w 50" name="T36"/>
                  <a:gd fmla="*/ 7 h 19" name="T37"/>
                  <a:gd fmla="*/ 42 w 50" name="T38"/>
                  <a:gd fmla="*/ 2 h 1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9" w="50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E80DA375-BA8B-4D43-A60C-6BB0BF8A3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gdLst>
                  <a:gd fmla="*/ 153 w 178" name="T0"/>
                  <a:gd fmla="*/ 137 h 155" name="T1"/>
                  <a:gd fmla="*/ 157 w 178" name="T2"/>
                  <a:gd fmla="*/ 137 h 155" name="T3"/>
                  <a:gd fmla="*/ 165 w 178" name="T4"/>
                  <a:gd fmla="*/ 138 h 155" name="T5"/>
                  <a:gd fmla="*/ 168 w 178" name="T6"/>
                  <a:gd fmla="*/ 139 h 155" name="T7"/>
                  <a:gd fmla="*/ 176 w 178" name="T8"/>
                  <a:gd fmla="*/ 135 h 155" name="T9"/>
                  <a:gd fmla="*/ 172 w 178" name="T10"/>
                  <a:gd fmla="*/ 128 h 155" name="T11"/>
                  <a:gd fmla="*/ 166 w 178" name="T12"/>
                  <a:gd fmla="*/ 105 h 155" name="T13"/>
                  <a:gd fmla="*/ 134 w 178" name="T14"/>
                  <a:gd fmla="*/ 34 h 155" name="T15"/>
                  <a:gd fmla="*/ 95 w 178" name="T16"/>
                  <a:gd fmla="*/ 2 h 155" name="T17"/>
                  <a:gd fmla="*/ 94 w 178" name="T18"/>
                  <a:gd fmla="*/ 0 h 155" name="T19"/>
                  <a:gd fmla="*/ 58 w 178" name="T20"/>
                  <a:gd fmla="*/ 4 h 155" name="T21"/>
                  <a:gd fmla="*/ 35 w 178" name="T22"/>
                  <a:gd fmla="*/ 37 h 155" name="T23"/>
                  <a:gd fmla="*/ 21 w 178" name="T24"/>
                  <a:gd fmla="*/ 133 h 155" name="T25"/>
                  <a:gd fmla="*/ 15 w 178" name="T26"/>
                  <a:gd fmla="*/ 148 h 155" name="T27"/>
                  <a:gd fmla="*/ 15 w 178" name="T28"/>
                  <a:gd fmla="*/ 153 h 155" name="T29"/>
                  <a:gd fmla="*/ 24 w 178" name="T30"/>
                  <a:gd fmla="*/ 153 h 155" name="T31"/>
                  <a:gd fmla="*/ 36 w 178" name="T32"/>
                  <a:gd fmla="*/ 150 h 155" name="T33"/>
                  <a:gd fmla="*/ 36 w 178" name="T34"/>
                  <a:gd fmla="*/ 150 h 155" name="T35"/>
                  <a:gd fmla="*/ 36 w 178" name="T36"/>
                  <a:gd fmla="*/ 150 h 155" name="T37"/>
                  <a:gd fmla="*/ 68 w 178" name="T38"/>
                  <a:gd fmla="*/ 153 h 155" name="T39"/>
                  <a:gd fmla="*/ 153 w 178" name="T40"/>
                  <a:gd fmla="*/ 137 h 155" name="T41"/>
                  <a:gd fmla="*/ 67 w 178" name="T42"/>
                  <a:gd fmla="*/ 57 h 155" name="T43"/>
                  <a:gd fmla="*/ 81 w 178" name="T44"/>
                  <a:gd fmla="*/ 50 h 155" name="T45"/>
                  <a:gd fmla="*/ 80 w 178" name="T46"/>
                  <a:gd fmla="*/ 42 h 155" name="T47"/>
                  <a:gd fmla="*/ 86 w 178" name="T48"/>
                  <a:gd fmla="*/ 41 h 155" name="T49"/>
                  <a:gd fmla="*/ 88 w 178" name="T50"/>
                  <a:gd fmla="*/ 49 h 155" name="T51"/>
                  <a:gd fmla="*/ 102 w 178" name="T52"/>
                  <a:gd fmla="*/ 50 h 155" name="T53"/>
                  <a:gd fmla="*/ 100 w 178" name="T54"/>
                  <a:gd fmla="*/ 55 h 155" name="T55"/>
                  <a:gd fmla="*/ 75 w 178" name="T56"/>
                  <a:gd fmla="*/ 62 h 155" name="T57"/>
                  <a:gd fmla="*/ 92 w 178" name="T58"/>
                  <a:gd fmla="*/ 70 h 155" name="T59"/>
                  <a:gd fmla="*/ 106 w 178" name="T60"/>
                  <a:gd fmla="*/ 92 h 155" name="T61"/>
                  <a:gd fmla="*/ 93 w 178" name="T62"/>
                  <a:gd fmla="*/ 98 h 155" name="T63"/>
                  <a:gd fmla="*/ 94 w 178" name="T64"/>
                  <a:gd fmla="*/ 106 h 155" name="T65"/>
                  <a:gd fmla="*/ 87 w 178" name="T66"/>
                  <a:gd fmla="*/ 107 h 155" name="T67"/>
                  <a:gd fmla="*/ 86 w 178" name="T68"/>
                  <a:gd fmla="*/ 99 h 155" name="T69"/>
                  <a:gd fmla="*/ 69 w 178" name="T70"/>
                  <a:gd fmla="*/ 97 h 155" name="T71"/>
                  <a:gd fmla="*/ 70 w 178" name="T72"/>
                  <a:gd fmla="*/ 92 h 155" name="T73"/>
                  <a:gd fmla="*/ 97 w 178" name="T74"/>
                  <a:gd fmla="*/ 90 h 155" name="T75"/>
                  <a:gd fmla="*/ 93 w 178" name="T76"/>
                  <a:gd fmla="*/ 78 h 155" name="T77"/>
                  <a:gd fmla="*/ 78 w 178" name="T78"/>
                  <a:gd fmla="*/ 74 h 155" name="T79"/>
                  <a:gd fmla="*/ 67 w 178" name="T80"/>
                  <a:gd fmla="*/ 57 h 155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55" w="178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5" name="Freeform 32">
                <a:extLst>
                  <a:ext uri="{FF2B5EF4-FFF2-40B4-BE49-F238E27FC236}">
                    <a16:creationId xmlns:a16="http://schemas.microsoft.com/office/drawing/2014/main" id="{1A4FD15E-5066-4BCA-AC45-5811B5A3F518}"/>
                  </a:ext>
                </a:extLst>
              </p:cNvPr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gdLst>
                  <a:gd fmla="*/ 21 w 74" name="T0"/>
                  <a:gd fmla="*/ 45 h 45" name="T1"/>
                  <a:gd fmla="*/ 60 w 74" name="T2"/>
                  <a:gd fmla="*/ 44 h 45" name="T3"/>
                  <a:gd fmla="*/ 74 w 74" name="T4"/>
                  <a:gd fmla="*/ 15 h 45" name="T5"/>
                  <a:gd fmla="*/ 38 w 74" name="T6"/>
                  <a:gd fmla="*/ 14 h 45" name="T7"/>
                  <a:gd fmla="*/ 23 w 74" name="T8"/>
                  <a:gd fmla="*/ 8 h 45" name="T9"/>
                  <a:gd fmla="*/ 6 w 74" name="T10"/>
                  <a:gd fmla="*/ 17 h 45" name="T11"/>
                  <a:gd fmla="*/ 21 w 74" name="T12"/>
                  <a:gd fmla="*/ 45 h 4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" w="74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FB18A71E-E63E-4164-B166-7B3E96BDD2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gdLst>
                  <a:gd fmla="*/ 17 w 70" name="T0"/>
                  <a:gd fmla="*/ 40 h 40" name="T1"/>
                  <a:gd fmla="*/ 2 w 70" name="T2"/>
                  <a:gd fmla="*/ 11 h 40" name="T3"/>
                  <a:gd fmla="*/ 2 w 70" name="T4"/>
                  <a:gd fmla="*/ 2 h 40" name="T5"/>
                  <a:gd fmla="*/ 9 w 70" name="T6"/>
                  <a:gd fmla="*/ 0 h 40" name="T7"/>
                  <a:gd fmla="*/ 19 w 70" name="T8"/>
                  <a:gd fmla="*/ 1 h 40" name="T9"/>
                  <a:gd fmla="*/ 19 w 70" name="T10"/>
                  <a:gd fmla="*/ 1 h 40" name="T11"/>
                  <a:gd fmla="*/ 34 w 70" name="T12"/>
                  <a:gd fmla="*/ 8 h 40" name="T13"/>
                  <a:gd fmla="*/ 56 w 70" name="T14"/>
                  <a:gd fmla="*/ 2 h 40" name="T15"/>
                  <a:gd fmla="*/ 70 w 70" name="T16"/>
                  <a:gd fmla="*/ 9 h 40" name="T17"/>
                  <a:gd fmla="*/ 70 w 70" name="T18"/>
                  <a:gd fmla="*/ 9 h 40" name="T19"/>
                  <a:gd fmla="*/ 70 w 70" name="T20"/>
                  <a:gd fmla="*/ 10 h 40" name="T21"/>
                  <a:gd fmla="*/ 56 w 70" name="T22"/>
                  <a:gd fmla="*/ 39 h 40" name="T23"/>
                  <a:gd fmla="*/ 56 w 70" name="T24"/>
                  <a:gd fmla="*/ 39 h 40" name="T25"/>
                  <a:gd fmla="*/ 17 w 70" name="T26"/>
                  <a:gd fmla="*/ 40 h 40" name="T27"/>
                  <a:gd fmla="*/ 9 w 70" name="T28"/>
                  <a:gd fmla="*/ 1 h 40" name="T29"/>
                  <a:gd fmla="*/ 3 w 70" name="T30"/>
                  <a:gd fmla="*/ 3 h 40" name="T31"/>
                  <a:gd fmla="*/ 3 w 70" name="T32"/>
                  <a:gd fmla="*/ 11 h 40" name="T33"/>
                  <a:gd fmla="*/ 17 w 70" name="T34"/>
                  <a:gd fmla="*/ 39 h 40" name="T35"/>
                  <a:gd fmla="*/ 55 w 70" name="T36"/>
                  <a:gd fmla="*/ 38 h 40" name="T37"/>
                  <a:gd fmla="*/ 69 w 70" name="T38"/>
                  <a:gd fmla="*/ 9 h 40" name="T39"/>
                  <a:gd fmla="*/ 56 w 70" name="T40"/>
                  <a:gd fmla="*/ 4 h 40" name="T41"/>
                  <a:gd fmla="*/ 34 w 70" name="T42"/>
                  <a:gd fmla="*/ 9 h 40" name="T43"/>
                  <a:gd fmla="*/ 34 w 70" name="T44"/>
                  <a:gd fmla="*/ 9 h 40" name="T45"/>
                  <a:gd fmla="*/ 34 w 70" name="T46"/>
                  <a:gd fmla="*/ 9 h 40" name="T47"/>
                  <a:gd fmla="*/ 18 w 70" name="T48"/>
                  <a:gd fmla="*/ 2 h 40" name="T49"/>
                  <a:gd fmla="*/ 9 w 70" name="T50"/>
                  <a:gd fmla="*/ 1 h 40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40" w="7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7" name="Freeform 34">
                <a:extLst>
                  <a:ext uri="{FF2B5EF4-FFF2-40B4-BE49-F238E27FC236}">
                    <a16:creationId xmlns:a16="http://schemas.microsoft.com/office/drawing/2014/main" id="{8C7ECB7C-0BB1-4A97-ADD6-3E1BE61F84F9}"/>
                  </a:ext>
                </a:extLst>
              </p:cNvPr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gdLst>
                  <a:gd fmla="*/ 40 w 48" name="T0"/>
                  <a:gd fmla="*/ 0 h 14" name="T1"/>
                  <a:gd fmla="*/ 6 w 48" name="T2"/>
                  <a:gd fmla="*/ 1 h 14" name="T3"/>
                  <a:gd fmla="*/ 0 w 48" name="T4"/>
                  <a:gd fmla="*/ 7 h 14" name="T5"/>
                  <a:gd fmla="*/ 7 w 48" name="T6"/>
                  <a:gd fmla="*/ 14 h 14" name="T7"/>
                  <a:gd fmla="*/ 41 w 48" name="T8"/>
                  <a:gd fmla="*/ 13 h 14" name="T9"/>
                  <a:gd fmla="*/ 48 w 48" name="T10"/>
                  <a:gd fmla="*/ 6 h 14" name="T11"/>
                  <a:gd fmla="*/ 40 w 48" name="T12"/>
                  <a:gd fmla="*/ 0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48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E3C15174-303E-46B4-9D33-4F5DE1198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gdLst>
                  <a:gd fmla="*/ 8 w 49" name="T0"/>
                  <a:gd fmla="*/ 15 h 15" name="T1"/>
                  <a:gd fmla="*/ 0 w 49" name="T2"/>
                  <a:gd fmla="*/ 8 h 15" name="T3"/>
                  <a:gd fmla="*/ 2 w 49" name="T4"/>
                  <a:gd fmla="*/ 3 h 15" name="T5"/>
                  <a:gd fmla="*/ 7 w 49" name="T6"/>
                  <a:gd fmla="*/ 1 h 15" name="T7"/>
                  <a:gd fmla="*/ 42 w 49" name="T8"/>
                  <a:gd fmla="*/ 0 h 15" name="T9"/>
                  <a:gd fmla="*/ 49 w 49" name="T10"/>
                  <a:gd fmla="*/ 7 h 15" name="T11"/>
                  <a:gd fmla="*/ 42 w 49" name="T12"/>
                  <a:gd fmla="*/ 14 h 15" name="T13"/>
                  <a:gd fmla="*/ 8 w 49" name="T14"/>
                  <a:gd fmla="*/ 15 h 15" name="T15"/>
                  <a:gd fmla="*/ 42 w 49" name="T16"/>
                  <a:gd fmla="*/ 1 h 15" name="T17"/>
                  <a:gd fmla="*/ 41 w 49" name="T18"/>
                  <a:gd fmla="*/ 1 h 15" name="T19"/>
                  <a:gd fmla="*/ 7 w 49" name="T20"/>
                  <a:gd fmla="*/ 2 h 15" name="T21"/>
                  <a:gd fmla="*/ 3 w 49" name="T22"/>
                  <a:gd fmla="*/ 4 h 15" name="T23"/>
                  <a:gd fmla="*/ 1 w 49" name="T24"/>
                  <a:gd fmla="*/ 8 h 15" name="T25"/>
                  <a:gd fmla="*/ 8 w 49" name="T26"/>
                  <a:gd fmla="*/ 14 h 15" name="T27"/>
                  <a:gd fmla="*/ 8 w 49" name="T28"/>
                  <a:gd fmla="*/ 14 h 15" name="T29"/>
                  <a:gd fmla="*/ 42 w 49" name="T30"/>
                  <a:gd fmla="*/ 13 h 15" name="T31"/>
                  <a:gd fmla="*/ 48 w 49" name="T32"/>
                  <a:gd fmla="*/ 7 h 15" name="T33"/>
                  <a:gd fmla="*/ 42 w 49" name="T34"/>
                  <a:gd fmla="*/ 1 h 1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5" w="49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7756E50F-6D85-478D-A85B-B8DDE9195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gdLst>
                  <a:gd fmla="*/ 163 w 169" name="T0"/>
                  <a:gd fmla="*/ 131 h 148" name="T1"/>
                  <a:gd fmla="*/ 159 w 169" name="T2"/>
                  <a:gd fmla="*/ 108 h 148" name="T3"/>
                  <a:gd fmla="*/ 135 w 169" name="T4"/>
                  <a:gd fmla="*/ 36 h 148" name="T5"/>
                  <a:gd fmla="*/ 99 w 169" name="T6"/>
                  <a:gd fmla="*/ 2 h 148" name="T7"/>
                  <a:gd fmla="*/ 99 w 169" name="T8"/>
                  <a:gd fmla="*/ 0 h 148" name="T9"/>
                  <a:gd fmla="*/ 63 w 169" name="T10"/>
                  <a:gd fmla="*/ 1 h 148" name="T11"/>
                  <a:gd fmla="*/ 38 w 169" name="T12"/>
                  <a:gd fmla="*/ 31 h 148" name="T13"/>
                  <a:gd fmla="*/ 15 w 169" name="T14"/>
                  <a:gd fmla="*/ 124 h 148" name="T15"/>
                  <a:gd fmla="*/ 8 w 169" name="T16"/>
                  <a:gd fmla="*/ 139 h 148" name="T17"/>
                  <a:gd fmla="*/ 8 w 169" name="T18"/>
                  <a:gd fmla="*/ 139 h 148" name="T19"/>
                  <a:gd fmla="*/ 7 w 169" name="T20"/>
                  <a:gd fmla="*/ 143 h 148" name="T21"/>
                  <a:gd fmla="*/ 16 w 169" name="T22"/>
                  <a:gd fmla="*/ 144 h 148" name="T23"/>
                  <a:gd fmla="*/ 28 w 169" name="T24"/>
                  <a:gd fmla="*/ 142 h 148" name="T25"/>
                  <a:gd fmla="*/ 28 w 169" name="T26"/>
                  <a:gd fmla="*/ 142 h 148" name="T27"/>
                  <a:gd fmla="*/ 29 w 169" name="T28"/>
                  <a:gd fmla="*/ 142 h 148" name="T29"/>
                  <a:gd fmla="*/ 78 w 169" name="T30"/>
                  <a:gd fmla="*/ 148 h 148" name="T31"/>
                  <a:gd fmla="*/ 143 w 169" name="T32"/>
                  <a:gd fmla="*/ 139 h 148" name="T33"/>
                  <a:gd fmla="*/ 155 w 169" name="T34"/>
                  <a:gd fmla="*/ 141 h 148" name="T35"/>
                  <a:gd fmla="*/ 159 w 169" name="T36"/>
                  <a:gd fmla="*/ 142 h 148" name="T37"/>
                  <a:gd fmla="*/ 167 w 169" name="T38"/>
                  <a:gd fmla="*/ 138 h 148" name="T39"/>
                  <a:gd fmla="*/ 163 w 169" name="T40"/>
                  <a:gd fmla="*/ 131 h 148" name="T41"/>
                  <a:gd fmla="*/ 107 w 169" name="T42"/>
                  <a:gd fmla="*/ 101 h 148" name="T43"/>
                  <a:gd fmla="*/ 56 w 169" name="T44"/>
                  <a:gd fmla="*/ 100 h 148" name="T45"/>
                  <a:gd fmla="*/ 56 w 169" name="T46"/>
                  <a:gd fmla="*/ 96 h 148" name="T47"/>
                  <a:gd fmla="*/ 70 w 169" name="T48"/>
                  <a:gd fmla="*/ 79 h 148" name="T49"/>
                  <a:gd fmla="*/ 70 w 169" name="T50"/>
                  <a:gd fmla="*/ 73 h 148" name="T51"/>
                  <a:gd fmla="*/ 57 w 169" name="T52"/>
                  <a:gd fmla="*/ 73 h 148" name="T53"/>
                  <a:gd fmla="*/ 57 w 169" name="T54"/>
                  <a:gd fmla="*/ 67 h 148" name="T55"/>
                  <a:gd fmla="*/ 68 w 169" name="T56"/>
                  <a:gd fmla="*/ 67 h 148" name="T57"/>
                  <a:gd fmla="*/ 67 w 169" name="T58"/>
                  <a:gd fmla="*/ 57 h 148" name="T59"/>
                  <a:gd fmla="*/ 91 w 169" name="T60"/>
                  <a:gd fmla="*/ 39 h 148" name="T61"/>
                  <a:gd fmla="*/ 104 w 169" name="T62"/>
                  <a:gd fmla="*/ 41 h 148" name="T63"/>
                  <a:gd fmla="*/ 102 w 169" name="T64"/>
                  <a:gd fmla="*/ 47 h 148" name="T65"/>
                  <a:gd fmla="*/ 91 w 169" name="T66"/>
                  <a:gd fmla="*/ 45 h 148" name="T67"/>
                  <a:gd fmla="*/ 77 w 169" name="T68"/>
                  <a:gd fmla="*/ 57 h 148" name="T69"/>
                  <a:gd fmla="*/ 79 w 169" name="T70"/>
                  <a:gd fmla="*/ 67 h 148" name="T71"/>
                  <a:gd fmla="*/ 97 w 169" name="T72"/>
                  <a:gd fmla="*/ 67 h 148" name="T73"/>
                  <a:gd fmla="*/ 96 w 169" name="T74"/>
                  <a:gd fmla="*/ 73 h 148" name="T75"/>
                  <a:gd fmla="*/ 80 w 169" name="T76"/>
                  <a:gd fmla="*/ 73 h 148" name="T77"/>
                  <a:gd fmla="*/ 79 w 169" name="T78"/>
                  <a:gd fmla="*/ 83 h 148" name="T79"/>
                  <a:gd fmla="*/ 71 w 169" name="T80"/>
                  <a:gd fmla="*/ 93 h 148" name="T81"/>
                  <a:gd fmla="*/ 71 w 169" name="T82"/>
                  <a:gd fmla="*/ 94 h 148" name="T83"/>
                  <a:gd fmla="*/ 107 w 169" name="T84"/>
                  <a:gd fmla="*/ 94 h 148" name="T85"/>
                  <a:gd fmla="*/ 107 w 169" name="T86"/>
                  <a:gd fmla="*/ 101 h 14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48" w="169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0" name="Freeform 37">
                <a:extLst>
                  <a:ext uri="{FF2B5EF4-FFF2-40B4-BE49-F238E27FC236}">
                    <a16:creationId xmlns:a16="http://schemas.microsoft.com/office/drawing/2014/main" id="{12A4F0F8-8B20-4ECA-B74B-0A69CD89B1D1}"/>
                  </a:ext>
                </a:extLst>
              </p:cNvPr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gdLst>
                  <a:gd fmla="*/ 14 w 54" name="T0"/>
                  <a:gd fmla="*/ 34 h 34" name="T1"/>
                  <a:gd fmla="*/ 43 w 54" name="T2"/>
                  <a:gd fmla="*/ 34 h 34" name="T3"/>
                  <a:gd fmla="*/ 54 w 54" name="T4"/>
                  <a:gd fmla="*/ 13 h 34" name="T5"/>
                  <a:gd fmla="*/ 28 w 54" name="T6"/>
                  <a:gd fmla="*/ 12 h 34" name="T7"/>
                  <a:gd fmla="*/ 16 w 54" name="T8"/>
                  <a:gd fmla="*/ 6 h 34" name="T9"/>
                  <a:gd fmla="*/ 4 w 54" name="T10"/>
                  <a:gd fmla="*/ 13 h 34" name="T11"/>
                  <a:gd fmla="*/ 14 w 54" name="T12"/>
                  <a:gd fmla="*/ 3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5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1" name="Freeform 38">
                <a:extLst>
                  <a:ext uri="{FF2B5EF4-FFF2-40B4-BE49-F238E27FC236}">
                    <a16:creationId xmlns:a16="http://schemas.microsoft.com/office/drawing/2014/main" id="{170D0237-67F0-4098-BC82-6BA6250F2D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gdLst>
                  <a:gd fmla="*/ 12 w 53" name="T0"/>
                  <a:gd fmla="*/ 31 h 31" name="T1"/>
                  <a:gd fmla="*/ 1 w 53" name="T2"/>
                  <a:gd fmla="*/ 9 h 31" name="T3"/>
                  <a:gd fmla="*/ 2 w 53" name="T4"/>
                  <a:gd fmla="*/ 2 h 31" name="T5"/>
                  <a:gd fmla="*/ 7 w 53" name="T6"/>
                  <a:gd fmla="*/ 0 h 31" name="T7"/>
                  <a:gd fmla="*/ 15 w 53" name="T8"/>
                  <a:gd fmla="*/ 2 h 31" name="T9"/>
                  <a:gd fmla="*/ 15 w 53" name="T10"/>
                  <a:gd fmla="*/ 2 h 31" name="T11"/>
                  <a:gd fmla="*/ 25 w 53" name="T12"/>
                  <a:gd fmla="*/ 7 h 31" name="T13"/>
                  <a:gd fmla="*/ 42 w 53" name="T14"/>
                  <a:gd fmla="*/ 3 h 31" name="T15"/>
                  <a:gd fmla="*/ 53 w 53" name="T16"/>
                  <a:gd fmla="*/ 9 h 31" name="T17"/>
                  <a:gd fmla="*/ 53 w 53" name="T18"/>
                  <a:gd fmla="*/ 9 h 31" name="T19"/>
                  <a:gd fmla="*/ 53 w 53" name="T20"/>
                  <a:gd fmla="*/ 9 h 31" name="T21"/>
                  <a:gd fmla="*/ 42 w 53" name="T22"/>
                  <a:gd fmla="*/ 31 h 31" name="T23"/>
                  <a:gd fmla="*/ 42 w 53" name="T24"/>
                  <a:gd fmla="*/ 31 h 31" name="T25"/>
                  <a:gd fmla="*/ 12 w 53" name="T26"/>
                  <a:gd fmla="*/ 31 h 31" name="T27"/>
                  <a:gd fmla="*/ 7 w 53" name="T28"/>
                  <a:gd fmla="*/ 1 h 31" name="T29"/>
                  <a:gd fmla="*/ 2 w 53" name="T30"/>
                  <a:gd fmla="*/ 3 h 31" name="T31"/>
                  <a:gd fmla="*/ 2 w 53" name="T32"/>
                  <a:gd fmla="*/ 9 h 31" name="T33"/>
                  <a:gd fmla="*/ 13 w 53" name="T34"/>
                  <a:gd fmla="*/ 30 h 31" name="T35"/>
                  <a:gd fmla="*/ 41 w 53" name="T36"/>
                  <a:gd fmla="*/ 30 h 31" name="T37"/>
                  <a:gd fmla="*/ 52 w 53" name="T38"/>
                  <a:gd fmla="*/ 9 h 31" name="T39"/>
                  <a:gd fmla="*/ 42 w 53" name="T40"/>
                  <a:gd fmla="*/ 4 h 31" name="T41"/>
                  <a:gd fmla="*/ 26 w 53" name="T42"/>
                  <a:gd fmla="*/ 8 h 31" name="T43"/>
                  <a:gd fmla="*/ 26 w 53" name="T44"/>
                  <a:gd fmla="*/ 8 h 31" name="T45"/>
                  <a:gd fmla="*/ 25 w 53" name="T46"/>
                  <a:gd fmla="*/ 8 h 31" name="T47"/>
                  <a:gd fmla="*/ 14 w 53" name="T48"/>
                  <a:gd fmla="*/ 3 h 31" name="T49"/>
                  <a:gd fmla="*/ 7 w 53" name="T50"/>
                  <a:gd fmla="*/ 1 h 3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31" w="52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2" name="Freeform 39">
                <a:extLst>
                  <a:ext uri="{FF2B5EF4-FFF2-40B4-BE49-F238E27FC236}">
                    <a16:creationId xmlns:a16="http://schemas.microsoft.com/office/drawing/2014/main" id="{0BB7B494-4EFF-4C7A-AA5E-39A761546CC5}"/>
                  </a:ext>
                </a:extLst>
              </p:cNvPr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gdLst>
                  <a:gd fmla="*/ 31 w 36" name="T0"/>
                  <a:gd fmla="*/ 0 h 10" name="T1"/>
                  <a:gd fmla="*/ 5 w 36" name="T2"/>
                  <a:gd fmla="*/ 0 h 10" name="T3"/>
                  <a:gd fmla="*/ 0 w 36" name="T4"/>
                  <a:gd fmla="*/ 5 h 10" name="T5"/>
                  <a:gd fmla="*/ 5 w 36" name="T6"/>
                  <a:gd fmla="*/ 10 h 10" name="T7"/>
                  <a:gd fmla="*/ 31 w 36" name="T8"/>
                  <a:gd fmla="*/ 10 h 10" name="T9"/>
                  <a:gd fmla="*/ 36 w 36" name="T10"/>
                  <a:gd fmla="*/ 5 h 10" name="T11"/>
                  <a:gd fmla="*/ 31 w 36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36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3" name="Freeform 40">
                <a:extLst>
                  <a:ext uri="{FF2B5EF4-FFF2-40B4-BE49-F238E27FC236}">
                    <a16:creationId xmlns:a16="http://schemas.microsoft.com/office/drawing/2014/main" id="{3F4A3BAC-146F-4F40-BEF8-C91EBCE22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gdLst>
                  <a:gd fmla="*/ 5 w 36" name="T0"/>
                  <a:gd fmla="*/ 11 h 11" name="T1"/>
                  <a:gd fmla="*/ 0 w 36" name="T2"/>
                  <a:gd fmla="*/ 6 h 11" name="T3"/>
                  <a:gd fmla="*/ 1 w 36" name="T4"/>
                  <a:gd fmla="*/ 2 h 11" name="T5"/>
                  <a:gd fmla="*/ 5 w 36" name="T6"/>
                  <a:gd fmla="*/ 0 h 11" name="T7"/>
                  <a:gd fmla="*/ 31 w 36" name="T8"/>
                  <a:gd fmla="*/ 0 h 11" name="T9"/>
                  <a:gd fmla="*/ 36 w 36" name="T10"/>
                  <a:gd fmla="*/ 6 h 11" name="T11"/>
                  <a:gd fmla="*/ 31 w 36" name="T12"/>
                  <a:gd fmla="*/ 11 h 11" name="T13"/>
                  <a:gd fmla="*/ 5 w 36" name="T14"/>
                  <a:gd fmla="*/ 11 h 11" name="T15"/>
                  <a:gd fmla="*/ 31 w 36" name="T16"/>
                  <a:gd fmla="*/ 1 h 11" name="T17"/>
                  <a:gd fmla="*/ 5 w 36" name="T18"/>
                  <a:gd fmla="*/ 1 h 11" name="T19"/>
                  <a:gd fmla="*/ 2 w 36" name="T20"/>
                  <a:gd fmla="*/ 3 h 11" name="T21"/>
                  <a:gd fmla="*/ 1 w 36" name="T22"/>
                  <a:gd fmla="*/ 6 h 11" name="T23"/>
                  <a:gd fmla="*/ 5 w 36" name="T24"/>
                  <a:gd fmla="*/ 10 h 11" name="T25"/>
                  <a:gd fmla="*/ 5 w 36" name="T26"/>
                  <a:gd fmla="*/ 11 h 11" name="T27"/>
                  <a:gd fmla="*/ 5 w 36" name="T28"/>
                  <a:gd fmla="*/ 10 h 11" name="T29"/>
                  <a:gd fmla="*/ 31 w 36" name="T30"/>
                  <a:gd fmla="*/ 10 h 11" name="T31"/>
                  <a:gd fmla="*/ 35 w 36" name="T32"/>
                  <a:gd fmla="*/ 6 h 11" name="T33"/>
                  <a:gd fmla="*/ 31 w 36" name="T34"/>
                  <a:gd fmla="*/ 1 h 1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" w="36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AB7C47F7-5D06-46E3-AC9A-8F3F0151AB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gdLst>
                  <a:gd fmla="*/ 120 w 126" name="T0"/>
                  <a:gd fmla="*/ 99 h 110" name="T1"/>
                  <a:gd fmla="*/ 118 w 126" name="T2"/>
                  <a:gd fmla="*/ 82 h 110" name="T3"/>
                  <a:gd fmla="*/ 101 w 126" name="T4"/>
                  <a:gd fmla="*/ 28 h 110" name="T5"/>
                  <a:gd fmla="*/ 76 w 126" name="T6"/>
                  <a:gd fmla="*/ 2 h 110" name="T7"/>
                  <a:gd fmla="*/ 75 w 126" name="T8"/>
                  <a:gd fmla="*/ 0 h 110" name="T9"/>
                  <a:gd fmla="*/ 48 w 126" name="T10"/>
                  <a:gd fmla="*/ 0 h 110" name="T11"/>
                  <a:gd fmla="*/ 29 w 126" name="T12"/>
                  <a:gd fmla="*/ 22 h 110" name="T13"/>
                  <a:gd fmla="*/ 10 w 126" name="T14"/>
                  <a:gd fmla="*/ 91 h 110" name="T15"/>
                  <a:gd fmla="*/ 4 w 126" name="T16"/>
                  <a:gd fmla="*/ 102 h 110" name="T17"/>
                  <a:gd fmla="*/ 4 w 126" name="T18"/>
                  <a:gd fmla="*/ 105 h 110" name="T19"/>
                  <a:gd fmla="*/ 10 w 126" name="T20"/>
                  <a:gd fmla="*/ 106 h 110" name="T21"/>
                  <a:gd fmla="*/ 19 w 126" name="T22"/>
                  <a:gd fmla="*/ 105 h 110" name="T23"/>
                  <a:gd fmla="*/ 19 w 126" name="T24"/>
                  <a:gd fmla="*/ 105 h 110" name="T25"/>
                  <a:gd fmla="*/ 20 w 126" name="T26"/>
                  <a:gd fmla="*/ 105 h 110" name="T27"/>
                  <a:gd fmla="*/ 61 w 126" name="T28"/>
                  <a:gd fmla="*/ 110 h 110" name="T29"/>
                  <a:gd fmla="*/ 105 w 126" name="T30"/>
                  <a:gd fmla="*/ 104 h 110" name="T31"/>
                  <a:gd fmla="*/ 107 w 126" name="T32"/>
                  <a:gd fmla="*/ 104 h 110" name="T33"/>
                  <a:gd fmla="*/ 114 w 126" name="T34"/>
                  <a:gd fmla="*/ 106 h 110" name="T35"/>
                  <a:gd fmla="*/ 118 w 126" name="T36"/>
                  <a:gd fmla="*/ 107 h 110" name="T37"/>
                  <a:gd fmla="*/ 123 w 126" name="T38"/>
                  <a:gd fmla="*/ 104 h 110" name="T39"/>
                  <a:gd fmla="*/ 120 w 126" name="T40"/>
                  <a:gd fmla="*/ 99 h 110" name="T41"/>
                  <a:gd fmla="*/ 81 w 126" name="T42"/>
                  <a:gd fmla="*/ 55 h 110" name="T43"/>
                  <a:gd fmla="*/ 81 w 126" name="T44"/>
                  <a:gd fmla="*/ 58 h 110" name="T45"/>
                  <a:gd fmla="*/ 53 w 126" name="T46"/>
                  <a:gd fmla="*/ 57 h 110" name="T47"/>
                  <a:gd fmla="*/ 53 w 126" name="T48"/>
                  <a:gd fmla="*/ 62 h 110" name="T49"/>
                  <a:gd fmla="*/ 81 w 126" name="T50"/>
                  <a:gd fmla="*/ 62 h 110" name="T51"/>
                  <a:gd fmla="*/ 81 w 126" name="T52"/>
                  <a:gd fmla="*/ 66 h 110" name="T53"/>
                  <a:gd fmla="*/ 53 w 126" name="T54"/>
                  <a:gd fmla="*/ 65 h 110" name="T55"/>
                  <a:gd fmla="*/ 67 w 126" name="T56"/>
                  <a:gd fmla="*/ 80 h 110" name="T57"/>
                  <a:gd fmla="*/ 83 w 126" name="T58"/>
                  <a:gd fmla="*/ 78 h 110" name="T59"/>
                  <a:gd fmla="*/ 85 w 126" name="T60"/>
                  <a:gd fmla="*/ 83 h 110" name="T61"/>
                  <a:gd fmla="*/ 54 w 126" name="T62"/>
                  <a:gd fmla="*/ 81 h 110" name="T63"/>
                  <a:gd fmla="*/ 45 w 126" name="T64"/>
                  <a:gd fmla="*/ 65 h 110" name="T65"/>
                  <a:gd fmla="*/ 38 w 126" name="T66"/>
                  <a:gd fmla="*/ 65 h 110" name="T67"/>
                  <a:gd fmla="*/ 39 w 126" name="T68"/>
                  <a:gd fmla="*/ 61 h 110" name="T69"/>
                  <a:gd fmla="*/ 44 w 126" name="T70"/>
                  <a:gd fmla="*/ 61 h 110" name="T71"/>
                  <a:gd fmla="*/ 45 w 126" name="T72"/>
                  <a:gd fmla="*/ 58 h 110" name="T73"/>
                  <a:gd fmla="*/ 39 w 126" name="T74"/>
                  <a:gd fmla="*/ 57 h 110" name="T75"/>
                  <a:gd fmla="*/ 39 w 126" name="T76"/>
                  <a:gd fmla="*/ 53 h 110" name="T77"/>
                  <a:gd fmla="*/ 45 w 126" name="T78"/>
                  <a:gd fmla="*/ 53 h 110" name="T79"/>
                  <a:gd fmla="*/ 67 w 126" name="T80"/>
                  <a:gd fmla="*/ 35 h 110" name="T81"/>
                  <a:gd fmla="*/ 86 w 126" name="T82"/>
                  <a:gd fmla="*/ 38 h 110" name="T83"/>
                  <a:gd fmla="*/ 83 w 126" name="T84"/>
                  <a:gd fmla="*/ 43 h 110" name="T85"/>
                  <a:gd fmla="*/ 54 w 126" name="T86"/>
                  <a:gd fmla="*/ 54 h 110" name="T87"/>
                  <a:gd fmla="*/ 81 w 126" name="T88"/>
                  <a:gd fmla="*/ 55 h 11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10" w="125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endParaRPr>
              </a:p>
            </p:txBody>
          </p:sp>
        </p:grpSp>
      </p:grpSp>
    </p:spTree>
    <p:extLst>
      <p:ext uri="{BB962C8B-B14F-4D97-AF65-F5344CB8AC3E}">
        <p14:creationId val="349339601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3657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一、目标管理概述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FF83EF5B-6D3D-4B93-9F66-72F24F606B67}"/>
              </a:ext>
            </a:extLst>
          </p:cNvPr>
          <p:cNvSpPr txBox="1"/>
          <p:nvPr/>
        </p:nvSpPr>
        <p:spPr>
          <a:xfrm>
            <a:off x="6432525" y="2074600"/>
            <a:ext cx="4021833" cy="507746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 fontAlgn="base">
              <a:lnSpc>
                <a:spcPts val="1999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rPr>
              <a:t>参与的、民主的、自我控制的、个人需求与组织目标结合的管理制度。</a:t>
            </a: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EB6F96EC-C48A-49AF-8C7D-935CCDD6AD76}"/>
              </a:ext>
            </a:extLst>
          </p:cNvPr>
          <p:cNvSpPr txBox="1"/>
          <p:nvPr/>
        </p:nvSpPr>
        <p:spPr>
          <a:xfrm>
            <a:off x="6432524" y="3819538"/>
            <a:ext cx="4804435" cy="25387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 fontAlgn="base">
              <a:lnSpc>
                <a:spcPts val="1999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rPr>
              <a:t>所有目标方向一致，环环相扣，相互配合，协调统一 。</a:t>
            </a: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CBC7F84F-EEA8-4029-B49B-58443939EA00}"/>
              </a:ext>
            </a:extLst>
          </p:cNvPr>
          <p:cNvSpPr txBox="1"/>
          <p:nvPr/>
        </p:nvSpPr>
        <p:spPr>
          <a:xfrm>
            <a:off x="6455233" y="4935970"/>
            <a:ext cx="5005603" cy="1269365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l" fontAlgn="base">
              <a:lnSpc>
                <a:spcPts val="1999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rPr>
              <a:t>目标管理以制定目标为起点，以目标完成情况的考核为终结。工作成果是评定目标完成程度的标准，也是人事考核和奖评的依据，成为评价管理工作绩效的唯一标志。至于完成目标的具体过程、途径和方法，上级并不过多干预。所以，在目标管理制度下，监督的成分很少，而控制目标实现的能力却很强。 </a:t>
            </a: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B62A22CC-E6C2-427A-B211-8020A881BACB}"/>
              </a:ext>
            </a:extLst>
          </p:cNvPr>
          <p:cNvSpPr/>
          <p:nvPr/>
        </p:nvSpPr>
        <p:spPr bwMode="auto">
          <a:xfrm>
            <a:off x="3299285" y="4574817"/>
            <a:ext cx="1557386" cy="1564217"/>
          </a:xfrm>
          <a:custGeom>
            <a:gdLst>
              <a:gd fmla="*/ 3898 w 3898" name="T0"/>
              <a:gd fmla="*/ 944 h 3904" name="T1"/>
              <a:gd fmla="*/ 934 w 3898" name="T2"/>
              <a:gd fmla="*/ 3904 h 3904" name="T3"/>
              <a:gd fmla="*/ 0 w 3898" name="T4"/>
              <a:gd fmla="*/ 1642 h 3904" name="T5"/>
              <a:gd fmla="*/ 1624 w 3898" name="T6"/>
              <a:gd fmla="*/ 0 h 3904" name="T7"/>
              <a:gd fmla="*/ 3898 w 3898" name="T8"/>
              <a:gd fmla="*/ 944 h 39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4" w="3898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73C32204-A32F-4EB1-935D-9027C94DE31D}"/>
              </a:ext>
            </a:extLst>
          </p:cNvPr>
          <p:cNvSpPr/>
          <p:nvPr/>
        </p:nvSpPr>
        <p:spPr bwMode="auto">
          <a:xfrm>
            <a:off x="4010265" y="3112199"/>
            <a:ext cx="1125719" cy="1678518"/>
          </a:xfrm>
          <a:custGeom>
            <a:gdLst>
              <a:gd fmla="*/ 2294 w 2814" name="T0"/>
              <a:gd fmla="*/ 0 h 4189" name="T1"/>
              <a:gd fmla="*/ 2290 w 2814" name="T2"/>
              <a:gd fmla="*/ 4189 h 4189" name="T3"/>
              <a:gd fmla="*/ 12 w 2814" name="T4"/>
              <a:gd fmla="*/ 3244 h 4189" name="T5"/>
              <a:gd fmla="*/ 0 w 2814" name="T6"/>
              <a:gd fmla="*/ 948 h 4189" name="T7"/>
              <a:gd fmla="*/ 2294 w 2814" name="T8"/>
              <a:gd fmla="*/ 0 h 41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89" w="2814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1CA313AD-2D44-4D8A-B491-744EEA2FD45A}"/>
              </a:ext>
            </a:extLst>
          </p:cNvPr>
          <p:cNvSpPr/>
          <p:nvPr/>
        </p:nvSpPr>
        <p:spPr bwMode="auto">
          <a:xfrm>
            <a:off x="3277761" y="1792782"/>
            <a:ext cx="1559503" cy="1568451"/>
          </a:xfrm>
          <a:custGeom>
            <a:gdLst>
              <a:gd fmla="*/ 946 w 3906" name="T0"/>
              <a:gd fmla="*/ 0 h 3912" name="T1"/>
              <a:gd fmla="*/ 3906 w 3906" name="T2"/>
              <a:gd fmla="*/ 2964 h 3912" name="T3"/>
              <a:gd fmla="*/ 1613 w 3906" name="T4"/>
              <a:gd fmla="*/ 3912 h 3912" name="T5"/>
              <a:gd fmla="*/ 0 w 3906" name="T6"/>
              <a:gd fmla="*/ 2278 h 3912" name="T7"/>
              <a:gd fmla="*/ 946 w 3906" name="T8"/>
              <a:gd fmla="*/ 0 h 39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12" w="3905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FC283EB5-962F-4F03-9E04-D1C082CE4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23" y="2724849"/>
            <a:ext cx="2441880" cy="2448984"/>
          </a:xfrm>
          <a:prstGeom prst="ellipse">
            <a:avLst/>
          </a:prstGeom>
          <a:solidFill>
            <a:srgbClr val="134E6C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8FED017-1415-45E6-98F0-F9A540BDC4AA}"/>
              </a:ext>
            </a:extLst>
          </p:cNvPr>
          <p:cNvCxnSpPr/>
          <p:nvPr/>
        </p:nvCxnSpPr>
        <p:spPr>
          <a:xfrm>
            <a:off x="4416923" y="2331082"/>
            <a:ext cx="185951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B919B330-42A4-4445-8C50-B11F1C8A8EEC}"/>
              </a:ext>
            </a:extLst>
          </p:cNvPr>
          <p:cNvCxnSpPr/>
          <p:nvPr/>
        </p:nvCxnSpPr>
        <p:spPr>
          <a:xfrm>
            <a:off x="5049674" y="3951458"/>
            <a:ext cx="12267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9EE054C-9F62-43C0-B333-76C1DB761B07}"/>
              </a:ext>
            </a:extLst>
          </p:cNvPr>
          <p:cNvCxnSpPr/>
          <p:nvPr/>
        </p:nvCxnSpPr>
        <p:spPr>
          <a:xfrm>
            <a:off x="4434672" y="5566463"/>
            <a:ext cx="184176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1">
            <a:extLst>
              <a:ext uri="{FF2B5EF4-FFF2-40B4-BE49-F238E27FC236}">
                <a16:creationId xmlns:a16="http://schemas.microsoft.com/office/drawing/2014/main" id="{B38BBC8C-AA79-41AF-99EE-D96E41685D71}"/>
              </a:ext>
            </a:extLst>
          </p:cNvPr>
          <p:cNvSpPr txBox="1"/>
          <p:nvPr/>
        </p:nvSpPr>
        <p:spPr>
          <a:xfrm>
            <a:off x="1717322" y="3196013"/>
            <a:ext cx="189612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 sz="2400">
                <a:solidFill>
                  <a:schemeClr val="bg1"/>
                </a:solidFill>
                <a:latin typeface="+mn-ea"/>
                <a:cs typeface="+mn-ea"/>
              </a:rPr>
              <a:t>目标管理与传统管理方式相比有鲜明的特点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9ABF29DC-7C5B-48C4-A95A-7D8AA72203CC}"/>
              </a:ext>
            </a:extLst>
          </p:cNvPr>
          <p:cNvSpPr txBox="1"/>
          <p:nvPr/>
        </p:nvSpPr>
        <p:spPr>
          <a:xfrm>
            <a:off x="3609198" y="2292821"/>
            <a:ext cx="67636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typeface="+mn-ea"/>
                <a:cs typeface="+mn-ea"/>
              </a:rPr>
              <a:t>重视人的因素 </a:t>
            </a:r>
          </a:p>
        </p:txBody>
      </p:sp>
      <p:sp>
        <p:nvSpPr>
          <p:cNvPr id="77" name="TextBox 13">
            <a:extLst>
              <a:ext uri="{FF2B5EF4-FFF2-40B4-BE49-F238E27FC236}">
                <a16:creationId xmlns:a16="http://schemas.microsoft.com/office/drawing/2014/main" id="{853C7AF4-C8A7-4571-AE63-8C70E31A2135}"/>
              </a:ext>
            </a:extLst>
          </p:cNvPr>
          <p:cNvSpPr txBox="1"/>
          <p:nvPr/>
        </p:nvSpPr>
        <p:spPr>
          <a:xfrm>
            <a:off x="4180306" y="3460802"/>
            <a:ext cx="676365" cy="97536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typeface="+mn-ea"/>
                <a:cs typeface="+mn-ea"/>
              </a:rPr>
              <a:t>建立目标锁链与目标体系</a:t>
            </a:r>
          </a:p>
        </p:txBody>
      </p:sp>
      <p:sp>
        <p:nvSpPr>
          <p:cNvPr id="78" name="TextBox 14">
            <a:extLst>
              <a:ext uri="{FF2B5EF4-FFF2-40B4-BE49-F238E27FC236}">
                <a16:creationId xmlns:a16="http://schemas.microsoft.com/office/drawing/2014/main" id="{307AA8B0-0715-4825-A078-3BDB8AA73D00}"/>
              </a:ext>
            </a:extLst>
          </p:cNvPr>
          <p:cNvSpPr txBox="1"/>
          <p:nvPr/>
        </p:nvSpPr>
        <p:spPr>
          <a:xfrm>
            <a:off x="3684767" y="5074020"/>
            <a:ext cx="571108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z="1600">
                <a:solidFill>
                  <a:schemeClr val="bg1"/>
                </a:solidFill>
                <a:latin typeface="+mn-ea"/>
                <a:cs typeface="+mn-ea"/>
              </a:rPr>
              <a:t>重视成果</a:t>
            </a:r>
          </a:p>
        </p:txBody>
      </p:sp>
    </p:spTree>
    <p:extLst>
      <p:ext uri="{BB962C8B-B14F-4D97-AF65-F5344CB8AC3E}">
        <p14:creationId val="361367157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5"/>
      <p:bldP grpId="0" spid="76"/>
      <p:bldP grpId="0" spid="77"/>
      <p:bldP grpId="0" spid="7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CF0D38-C237-4F33-A074-2D3EA57D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" y="1765"/>
            <a:ext cx="12190295" cy="68562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D683E0D-63A6-4157-9A8C-AF7FE1BD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166" l="75826"/>
          <a:stretch>
            <a:fillRect/>
          </a:stretch>
        </p:blipFill>
        <p:spPr>
          <a:xfrm>
            <a:off x="9244668" y="403"/>
            <a:ext cx="2947332" cy="28686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7E0735-27E6-4BED-A767-6519C94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545" r="13652" t="15793"/>
          <a:stretch>
            <a:fillRect/>
          </a:stretch>
        </p:blipFill>
        <p:spPr>
          <a:xfrm>
            <a:off x="6870602" y="2295387"/>
            <a:ext cx="5419842" cy="4560848"/>
          </a:xfrm>
          <a:prstGeom prst="rect">
            <a:avLst/>
          </a:prstGeom>
        </p:spPr>
      </p:pic>
      <p:sp>
        <p:nvSpPr>
          <p:cNvPr id="17" name="矩形: 圆角 5">
            <a:extLst>
              <a:ext uri="{FF2B5EF4-FFF2-40B4-BE49-F238E27FC236}">
                <a16:creationId xmlns:a16="http://schemas.microsoft.com/office/drawing/2014/main" id="{08B5F0F2-78E2-4657-A321-092125776C0D}"/>
              </a:ext>
            </a:extLst>
          </p:cNvPr>
          <p:cNvSpPr/>
          <p:nvPr/>
        </p:nvSpPr>
        <p:spPr>
          <a:xfrm>
            <a:off x="2930434" y="1475663"/>
            <a:ext cx="1393372" cy="1393372"/>
          </a:xfrm>
          <a:prstGeom prst="roundRect">
            <a:avLst>
              <a:gd fmla="val 33031" name="adj"/>
            </a:avLst>
          </a:prstGeom>
          <a:solidFill>
            <a:schemeClr val="bg1"/>
          </a:solidFill>
          <a:ln w="38100">
            <a:solidFill>
              <a:srgbClr val="274162"/>
            </a:solidFill>
          </a:ln>
          <a:effectLst>
            <a:outerShdw algn="t" blurRad="127000" dir="54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200">
                <a:solidFill>
                  <a:srgbClr val="134E6C"/>
                </a:solidFill>
                <a:latin charset="0" panose="020b0503020202020204" pitchFamily="34" typeface="Agency FB"/>
                <a:cs typeface="+mn-ea"/>
                <a:sym typeface="+mn-lt"/>
              </a:rPr>
              <a:t>02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F3369FB-C3A0-4C15-BA21-04EBC35C8F12}"/>
              </a:ext>
            </a:extLst>
          </p:cNvPr>
          <p:cNvSpPr txBox="1"/>
          <p:nvPr/>
        </p:nvSpPr>
        <p:spPr>
          <a:xfrm>
            <a:off x="599442" y="4110153"/>
            <a:ext cx="6055358" cy="637029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altLang="zh-CN" lang="en-US" sz="1600"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0B096E-F5F3-4A40-8062-BFB8D8B3C250}"/>
              </a:ext>
            </a:extLst>
          </p:cNvPr>
          <p:cNvSpPr txBox="1"/>
          <p:nvPr/>
        </p:nvSpPr>
        <p:spPr>
          <a:xfrm>
            <a:off x="100149" y="3090932"/>
            <a:ext cx="7053942" cy="92029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b="1" lang="en-US" sz="6000">
                <a:solidFill>
                  <a:srgbClr val="134E6C"/>
                </a:solidFill>
                <a:latin typeface="+mn-lt"/>
                <a:ea typeface="+mn-ea"/>
                <a:cs typeface="+mn-ea"/>
                <a:sym typeface="+mn-lt"/>
              </a:rPr>
              <a:t>smart 管理原则</a:t>
            </a:r>
          </a:p>
        </p:txBody>
      </p:sp>
    </p:spTree>
    <p:extLst>
      <p:ext uri="{BB962C8B-B14F-4D97-AF65-F5344CB8AC3E}">
        <p14:creationId val="3768909185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3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1.85185E-06 L 3.95833E-06 0.17107" pathEditMode="relative" ptsTypes="AA" rAng="0">
                                      <p:cBhvr>
                                        <p:cTn dur="1000" fill="hold" id="36" spd="-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1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928915"/>
            <a:ext cx="12192000" cy="54541"/>
          </a:xfrm>
          <a:prstGeom prst="rect">
            <a:avLst/>
          </a:pr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7200">
              <a:latin typeface="+mn-ea"/>
              <a:cs typeface="+mn-ea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25375" y="293224"/>
            <a:ext cx="625735" cy="493853"/>
          </a:xfrm>
          <a:custGeom>
            <a:rect b="b" l="l" r="r" t="t"/>
            <a:pathLst>
              <a:path h="321809" w="407747">
                <a:moveTo>
                  <a:pt x="194731" y="180103"/>
                </a:moveTo>
                <a:lnTo>
                  <a:pt x="168219" y="206616"/>
                </a:lnTo>
                <a:lnTo>
                  <a:pt x="168219" y="219415"/>
                </a:lnTo>
                <a:lnTo>
                  <a:pt x="190160" y="219415"/>
                </a:lnTo>
                <a:lnTo>
                  <a:pt x="190160" y="241357"/>
                </a:lnTo>
                <a:lnTo>
                  <a:pt x="202959" y="241357"/>
                </a:lnTo>
                <a:lnTo>
                  <a:pt x="229472" y="214844"/>
                </a:lnTo>
                <a:close/>
                <a:moveTo>
                  <a:pt x="299811" y="75024"/>
                </a:moveTo>
                <a:cubicBezTo>
                  <a:pt x="298553" y="75062"/>
                  <a:pt x="297277" y="75729"/>
                  <a:pt x="295982" y="77024"/>
                </a:cubicBezTo>
                <a:lnTo>
                  <a:pt x="215987" y="157019"/>
                </a:lnTo>
                <a:cubicBezTo>
                  <a:pt x="213397" y="159609"/>
                  <a:pt x="213321" y="162124"/>
                  <a:pt x="215758" y="164562"/>
                </a:cubicBezTo>
                <a:cubicBezTo>
                  <a:pt x="218196" y="166999"/>
                  <a:pt x="220711" y="166923"/>
                  <a:pt x="223301" y="164333"/>
                </a:cubicBezTo>
                <a:lnTo>
                  <a:pt x="303296" y="84338"/>
                </a:lnTo>
                <a:cubicBezTo>
                  <a:pt x="305886" y="81747"/>
                  <a:pt x="305963" y="79233"/>
                  <a:pt x="303525" y="76795"/>
                </a:cubicBezTo>
                <a:cubicBezTo>
                  <a:pt x="302306" y="75576"/>
                  <a:pt x="301068" y="74986"/>
                  <a:pt x="299811" y="75024"/>
                </a:cubicBezTo>
                <a:close/>
                <a:moveTo>
                  <a:pt x="299868" y="43883"/>
                </a:moveTo>
                <a:lnTo>
                  <a:pt x="365692" y="109708"/>
                </a:lnTo>
                <a:lnTo>
                  <a:pt x="212102" y="263298"/>
                </a:lnTo>
                <a:lnTo>
                  <a:pt x="146277" y="263298"/>
                </a:lnTo>
                <a:lnTo>
                  <a:pt x="146277" y="197474"/>
                </a:lnTo>
                <a:close/>
                <a:moveTo>
                  <a:pt x="351065" y="1829"/>
                </a:moveTo>
                <a:cubicBezTo>
                  <a:pt x="357159" y="1829"/>
                  <a:pt x="362340" y="3962"/>
                  <a:pt x="366606" y="8228"/>
                </a:cubicBezTo>
                <a:lnTo>
                  <a:pt x="401347" y="42969"/>
                </a:lnTo>
                <a:cubicBezTo>
                  <a:pt x="405614" y="47235"/>
                  <a:pt x="407747" y="52416"/>
                  <a:pt x="407747" y="58511"/>
                </a:cubicBezTo>
                <a:cubicBezTo>
                  <a:pt x="407747" y="64606"/>
                  <a:pt x="405614" y="69786"/>
                  <a:pt x="401347" y="74053"/>
                </a:cubicBezTo>
                <a:lnTo>
                  <a:pt x="380320" y="95080"/>
                </a:lnTo>
                <a:lnTo>
                  <a:pt x="314495" y="29255"/>
                </a:lnTo>
                <a:lnTo>
                  <a:pt x="335523" y="8228"/>
                </a:lnTo>
                <a:cubicBezTo>
                  <a:pt x="339789" y="3962"/>
                  <a:pt x="344970" y="1829"/>
                  <a:pt x="351065" y="1829"/>
                </a:cubicBezTo>
                <a:close/>
                <a:moveTo>
                  <a:pt x="65825" y="0"/>
                </a:moveTo>
                <a:lnTo>
                  <a:pt x="255985" y="0"/>
                </a:lnTo>
                <a:cubicBezTo>
                  <a:pt x="265584" y="0"/>
                  <a:pt x="274498" y="1905"/>
                  <a:pt x="282726" y="5714"/>
                </a:cubicBezTo>
                <a:cubicBezTo>
                  <a:pt x="285011" y="6781"/>
                  <a:pt x="286383" y="8533"/>
                  <a:pt x="286840" y="10971"/>
                </a:cubicBezTo>
                <a:cubicBezTo>
                  <a:pt x="287297" y="13561"/>
                  <a:pt x="286611" y="15771"/>
                  <a:pt x="284783" y="17599"/>
                </a:cubicBezTo>
                <a:lnTo>
                  <a:pt x="273584" y="28798"/>
                </a:lnTo>
                <a:cubicBezTo>
                  <a:pt x="271450" y="30932"/>
                  <a:pt x="269012" y="31541"/>
                  <a:pt x="266270" y="30627"/>
                </a:cubicBezTo>
                <a:cubicBezTo>
                  <a:pt x="262765" y="29713"/>
                  <a:pt x="259337" y="29255"/>
                  <a:pt x="255985" y="29255"/>
                </a:cubicBezTo>
                <a:lnTo>
                  <a:pt x="65825" y="29255"/>
                </a:lnTo>
                <a:cubicBezTo>
                  <a:pt x="55768" y="29255"/>
                  <a:pt x="47159" y="32836"/>
                  <a:pt x="39998" y="39998"/>
                </a:cubicBezTo>
                <a:cubicBezTo>
                  <a:pt x="32836" y="47159"/>
                  <a:pt x="29256" y="55768"/>
                  <a:pt x="29256" y="65825"/>
                </a:cubicBezTo>
                <a:lnTo>
                  <a:pt x="29256" y="255984"/>
                </a:lnTo>
                <a:cubicBezTo>
                  <a:pt x="29256" y="266041"/>
                  <a:pt x="32836" y="274650"/>
                  <a:pt x="39998" y="281811"/>
                </a:cubicBezTo>
                <a:cubicBezTo>
                  <a:pt x="47159" y="288973"/>
                  <a:pt x="55768" y="292554"/>
                  <a:pt x="65825" y="292554"/>
                </a:cubicBezTo>
                <a:lnTo>
                  <a:pt x="255985" y="292554"/>
                </a:lnTo>
                <a:cubicBezTo>
                  <a:pt x="266041" y="292554"/>
                  <a:pt x="274650" y="288973"/>
                  <a:pt x="281812" y="281811"/>
                </a:cubicBezTo>
                <a:cubicBezTo>
                  <a:pt x="288973" y="274650"/>
                  <a:pt x="292554" y="266041"/>
                  <a:pt x="292554" y="255984"/>
                </a:cubicBezTo>
                <a:lnTo>
                  <a:pt x="292554" y="227186"/>
                </a:lnTo>
                <a:cubicBezTo>
                  <a:pt x="292554" y="225205"/>
                  <a:pt x="293239" y="223529"/>
                  <a:pt x="294611" y="222158"/>
                </a:cubicBezTo>
                <a:lnTo>
                  <a:pt x="309239" y="207530"/>
                </a:lnTo>
                <a:cubicBezTo>
                  <a:pt x="311524" y="205245"/>
                  <a:pt x="314191" y="204711"/>
                  <a:pt x="317238" y="205930"/>
                </a:cubicBezTo>
                <a:cubicBezTo>
                  <a:pt x="320285" y="207149"/>
                  <a:pt x="321809" y="209359"/>
                  <a:pt x="321809" y="212559"/>
                </a:cubicBezTo>
                <a:lnTo>
                  <a:pt x="321809" y="255984"/>
                </a:lnTo>
                <a:cubicBezTo>
                  <a:pt x="321809" y="274117"/>
                  <a:pt x="315371" y="289621"/>
                  <a:pt x="302496" y="302496"/>
                </a:cubicBezTo>
                <a:cubicBezTo>
                  <a:pt x="289621" y="315371"/>
                  <a:pt x="274117" y="321809"/>
                  <a:pt x="255985" y="321809"/>
                </a:cubicBezTo>
                <a:lnTo>
                  <a:pt x="65825" y="321809"/>
                </a:lnTo>
                <a:cubicBezTo>
                  <a:pt x="47693" y="321809"/>
                  <a:pt x="32189" y="315371"/>
                  <a:pt x="19313" y="302496"/>
                </a:cubicBezTo>
                <a:cubicBezTo>
                  <a:pt x="6438" y="289621"/>
                  <a:pt x="0" y="274117"/>
                  <a:pt x="0" y="255984"/>
                </a:cubicBezTo>
                <a:lnTo>
                  <a:pt x="0" y="65825"/>
                </a:lnTo>
                <a:cubicBezTo>
                  <a:pt x="0" y="47692"/>
                  <a:pt x="6438" y="32189"/>
                  <a:pt x="19313" y="19313"/>
                </a:cubicBezTo>
                <a:cubicBezTo>
                  <a:pt x="32189" y="6438"/>
                  <a:pt x="47693" y="0"/>
                  <a:pt x="65825" y="0"/>
                </a:cubicBezTo>
                <a:close/>
              </a:path>
            </a:pathLst>
          </a:custGeom>
          <a:solidFill>
            <a:srgbClr val="134E6C"/>
          </a:solidFill>
          <a:ln w="38100"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pc="1598" sz="3200">
              <a:solidFill>
                <a:srgbClr val="454545"/>
              </a:solidFill>
              <a:latin typeface="FontAwesome"/>
              <a:cs typeface="+mn-ea"/>
              <a:sym typeface="FontAwesome"/>
            </a:endParaRPr>
          </a:p>
        </p:txBody>
      </p:sp>
      <p:sp>
        <p:nvSpPr>
          <p:cNvPr id="4" name="Rectangle 11"/>
          <p:cNvSpPr/>
          <p:nvPr/>
        </p:nvSpPr>
        <p:spPr bwMode="auto">
          <a:xfrm>
            <a:off x="1228124" y="275286"/>
            <a:ext cx="4114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defTabSz="2286000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charset="0" typeface="Bebas Neue"/>
              </a:rPr>
              <a:t>二、smart 管理原则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9AC84E-7598-4E3A-B028-C75B91902C48}"/>
              </a:ext>
            </a:extLst>
          </p:cNvPr>
          <p:cNvGrpSpPr/>
          <p:nvPr/>
        </p:nvGrpSpPr>
        <p:grpSpPr>
          <a:xfrm>
            <a:off x="6022558" y="2828003"/>
            <a:ext cx="2189654" cy="2156808"/>
            <a:chOff x="5898994" y="2757283"/>
            <a:chExt cx="2773176" cy="2731578"/>
          </a:xfrm>
          <a:solidFill>
            <a:srgbClr val="58CAC6"/>
          </a:solidFill>
        </p:grpSpPr>
        <p:sp>
          <p:nvSpPr>
            <p:cNvPr id="6" name="KSO_Shape">
              <a:extLst>
                <a:ext uri="{FF2B5EF4-FFF2-40B4-BE49-F238E27FC236}">
                  <a16:creationId xmlns:a16="http://schemas.microsoft.com/office/drawing/2014/main" id="{2DB25C9F-880B-4953-BB03-B8D72623946B}"/>
                </a:ext>
              </a:extLst>
            </p:cNvPr>
            <p:cNvSpPr/>
            <p:nvPr/>
          </p:nvSpPr>
          <p:spPr bwMode="auto">
            <a:xfrm>
              <a:off x="5898994" y="2757283"/>
              <a:ext cx="2773176" cy="2731578"/>
            </a:xfrm>
            <a:custGeom>
              <a:gdLst>
                <a:gd fmla="*/ 351815 w 2443615" name="T0"/>
                <a:gd fmla="*/ 127711 h 2406492" name="T1"/>
                <a:gd fmla="*/ 127265 w 2443615" name="T2"/>
                <a:gd fmla="*/ 352436 h 2406492" name="T3"/>
                <a:gd fmla="*/ 351815 w 2443615" name="T4"/>
                <a:gd fmla="*/ 577161 h 2406492" name="T5"/>
                <a:gd fmla="*/ 576364 w 2443615" name="T6"/>
                <a:gd fmla="*/ 352436 h 2406492" name="T7"/>
                <a:gd fmla="*/ 351815 w 2443615" name="T8"/>
                <a:gd fmla="*/ 127711 h 2406492" name="T9"/>
                <a:gd fmla="*/ 323002 w 2443615" name="T10"/>
                <a:gd fmla="*/ 0 h 2406492" name="T11"/>
                <a:gd fmla="*/ 380627 w 2443615" name="T12"/>
                <a:gd fmla="*/ 0 h 2406492" name="T13"/>
                <a:gd fmla="*/ 393151 w 2443615" name="T14"/>
                <a:gd fmla="*/ 71092 h 2406492" name="T15"/>
                <a:gd fmla="*/ 500853 w 2443615" name="T16"/>
                <a:gd fmla="*/ 110323 h 2406492" name="T17"/>
                <a:gd fmla="*/ 556109 w 2443615" name="T18"/>
                <a:gd fmla="*/ 63920 h 2406492" name="T19"/>
                <a:gd fmla="*/ 600251 w 2443615" name="T20"/>
                <a:gd fmla="*/ 100990 h 2406492" name="T21"/>
                <a:gd fmla="*/ 564182 w 2443615" name="T22"/>
                <a:gd fmla="*/ 163505 h 2406492" name="T23"/>
                <a:gd fmla="*/ 621490 w 2443615" name="T24"/>
                <a:gd fmla="*/ 262842 h 2406492" name="T25"/>
                <a:gd fmla="*/ 693623 w 2443615" name="T26"/>
                <a:gd fmla="*/ 262840 h 2406492" name="T27"/>
                <a:gd fmla="*/ 703629 w 2443615" name="T28"/>
                <a:gd fmla="*/ 319633 h 2406492" name="T29"/>
                <a:gd fmla="*/ 635846 w 2443615" name="T30"/>
                <a:gd fmla="*/ 344321 h 2406492" name="T31"/>
                <a:gd fmla="*/ 615944 w 2443615" name="T32"/>
                <a:gd fmla="*/ 457282 h 2406492" name="T33"/>
                <a:gd fmla="*/ 671201 w 2443615" name="T34"/>
                <a:gd fmla="*/ 503683 h 2406492" name="T35"/>
                <a:gd fmla="*/ 642389 w 2443615" name="T36"/>
                <a:gd fmla="*/ 553626 h 2406492" name="T37"/>
                <a:gd fmla="*/ 574608 w 2443615" name="T38"/>
                <a:gd fmla="*/ 528934 h 2406492" name="T39"/>
                <a:gd fmla="*/ 486808 w 2443615" name="T40"/>
                <a:gd fmla="*/ 602665 h 2406492" name="T41"/>
                <a:gd fmla="*/ 499336 w 2443615" name="T42"/>
                <a:gd fmla="*/ 673756 h 2406492" name="T43"/>
                <a:gd fmla="*/ 445187 w 2443615" name="T44"/>
                <a:gd fmla="*/ 693480 h 2406492" name="T45"/>
                <a:gd fmla="*/ 409122 w 2443615" name="T46"/>
                <a:gd fmla="*/ 630963 h 2406492" name="T47"/>
                <a:gd fmla="*/ 294507 w 2443615" name="T48"/>
                <a:gd fmla="*/ 630963 h 2406492" name="T49"/>
                <a:gd fmla="*/ 258443 w 2443615" name="T50"/>
                <a:gd fmla="*/ 693480 h 2406492" name="T51"/>
                <a:gd fmla="*/ 204294 w 2443615" name="T52"/>
                <a:gd fmla="*/ 673756 h 2406492" name="T53"/>
                <a:gd fmla="*/ 216821 w 2443615" name="T54"/>
                <a:gd fmla="*/ 602665 h 2406492" name="T55"/>
                <a:gd fmla="*/ 129022 w 2443615" name="T56"/>
                <a:gd fmla="*/ 528934 h 2406492" name="T57"/>
                <a:gd fmla="*/ 61240 w 2443615" name="T58"/>
                <a:gd fmla="*/ 553626 h 2406492" name="T59"/>
                <a:gd fmla="*/ 32428 w 2443615" name="T60"/>
                <a:gd fmla="*/ 503683 h 2406492" name="T61"/>
                <a:gd fmla="*/ 87685 w 2443615" name="T62"/>
                <a:gd fmla="*/ 457282 h 2406492" name="T63"/>
                <a:gd fmla="*/ 67783 w 2443615" name="T64"/>
                <a:gd fmla="*/ 344321 h 2406492" name="T65"/>
                <a:gd fmla="*/ 0 w 2443615" name="T66"/>
                <a:gd fmla="*/ 319633 h 2406492" name="T67"/>
                <a:gd fmla="*/ 10006 w 2443615" name="T68"/>
                <a:gd fmla="*/ 262840 h 2406492" name="T69"/>
                <a:gd fmla="*/ 82138 w 2443615" name="T70"/>
                <a:gd fmla="*/ 262842 h 2406492" name="T71"/>
                <a:gd fmla="*/ 139446 w 2443615" name="T72"/>
                <a:gd fmla="*/ 163505 h 2406492" name="T73"/>
                <a:gd fmla="*/ 103378 w 2443615" name="T74"/>
                <a:gd fmla="*/ 100990 h 2406492" name="T75"/>
                <a:gd fmla="*/ 147520 w 2443615" name="T76"/>
                <a:gd fmla="*/ 63920 h 2406492" name="T77"/>
                <a:gd fmla="*/ 202776 w 2443615" name="T78"/>
                <a:gd fmla="*/ 110323 h 2406492" name="T79"/>
                <a:gd fmla="*/ 310478 w 2443615" name="T80"/>
                <a:gd fmla="*/ 71092 h 240649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406492" w="2443615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8ACCC6BB-F83A-42B1-AA45-72EEEE5B9866}"/>
                </a:ext>
              </a:extLst>
            </p:cNvPr>
            <p:cNvSpPr/>
            <p:nvPr/>
          </p:nvSpPr>
          <p:spPr bwMode="auto">
            <a:xfrm>
              <a:off x="6818303" y="3676576"/>
              <a:ext cx="941644" cy="892992"/>
            </a:xfrm>
            <a:custGeom>
              <a:rect b="b" l="0" r="r" t="0"/>
              <a:pathLst>
                <a:path h="1819275" w="1917701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C3AFDA-B46B-4B95-8F5C-5B576E1DA958}"/>
              </a:ext>
            </a:extLst>
          </p:cNvPr>
          <p:cNvGrpSpPr/>
          <p:nvPr/>
        </p:nvGrpSpPr>
        <p:grpSpPr>
          <a:xfrm>
            <a:off x="4790015" y="2170502"/>
            <a:ext cx="1484604" cy="1462334"/>
            <a:chOff x="4405352" y="2029539"/>
            <a:chExt cx="1880238" cy="1852034"/>
          </a:xfrm>
          <a:solidFill>
            <a:srgbClr val="449BB5"/>
          </a:solidFill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9DD83688-E3AA-4799-AD3B-675296ABAEE3}"/>
                </a:ext>
              </a:extLst>
            </p:cNvPr>
            <p:cNvSpPr/>
            <p:nvPr/>
          </p:nvSpPr>
          <p:spPr bwMode="auto">
            <a:xfrm>
              <a:off x="4405352" y="2029539"/>
              <a:ext cx="1880238" cy="1852034"/>
            </a:xfrm>
            <a:custGeom>
              <a:gdLst>
                <a:gd fmla="*/ 351815 w 2443615" name="T0"/>
                <a:gd fmla="*/ 127711 h 2406492" name="T1"/>
                <a:gd fmla="*/ 127265 w 2443615" name="T2"/>
                <a:gd fmla="*/ 352436 h 2406492" name="T3"/>
                <a:gd fmla="*/ 351815 w 2443615" name="T4"/>
                <a:gd fmla="*/ 577161 h 2406492" name="T5"/>
                <a:gd fmla="*/ 576364 w 2443615" name="T6"/>
                <a:gd fmla="*/ 352436 h 2406492" name="T7"/>
                <a:gd fmla="*/ 351815 w 2443615" name="T8"/>
                <a:gd fmla="*/ 127711 h 2406492" name="T9"/>
                <a:gd fmla="*/ 323002 w 2443615" name="T10"/>
                <a:gd fmla="*/ 0 h 2406492" name="T11"/>
                <a:gd fmla="*/ 380627 w 2443615" name="T12"/>
                <a:gd fmla="*/ 0 h 2406492" name="T13"/>
                <a:gd fmla="*/ 393151 w 2443615" name="T14"/>
                <a:gd fmla="*/ 71092 h 2406492" name="T15"/>
                <a:gd fmla="*/ 500853 w 2443615" name="T16"/>
                <a:gd fmla="*/ 110323 h 2406492" name="T17"/>
                <a:gd fmla="*/ 556109 w 2443615" name="T18"/>
                <a:gd fmla="*/ 63920 h 2406492" name="T19"/>
                <a:gd fmla="*/ 600251 w 2443615" name="T20"/>
                <a:gd fmla="*/ 100990 h 2406492" name="T21"/>
                <a:gd fmla="*/ 564182 w 2443615" name="T22"/>
                <a:gd fmla="*/ 163505 h 2406492" name="T23"/>
                <a:gd fmla="*/ 621490 w 2443615" name="T24"/>
                <a:gd fmla="*/ 262842 h 2406492" name="T25"/>
                <a:gd fmla="*/ 693623 w 2443615" name="T26"/>
                <a:gd fmla="*/ 262840 h 2406492" name="T27"/>
                <a:gd fmla="*/ 703629 w 2443615" name="T28"/>
                <a:gd fmla="*/ 319633 h 2406492" name="T29"/>
                <a:gd fmla="*/ 635846 w 2443615" name="T30"/>
                <a:gd fmla="*/ 344321 h 2406492" name="T31"/>
                <a:gd fmla="*/ 615944 w 2443615" name="T32"/>
                <a:gd fmla="*/ 457282 h 2406492" name="T33"/>
                <a:gd fmla="*/ 671201 w 2443615" name="T34"/>
                <a:gd fmla="*/ 503683 h 2406492" name="T35"/>
                <a:gd fmla="*/ 642389 w 2443615" name="T36"/>
                <a:gd fmla="*/ 553626 h 2406492" name="T37"/>
                <a:gd fmla="*/ 574608 w 2443615" name="T38"/>
                <a:gd fmla="*/ 528934 h 2406492" name="T39"/>
                <a:gd fmla="*/ 486808 w 2443615" name="T40"/>
                <a:gd fmla="*/ 602665 h 2406492" name="T41"/>
                <a:gd fmla="*/ 499336 w 2443615" name="T42"/>
                <a:gd fmla="*/ 673756 h 2406492" name="T43"/>
                <a:gd fmla="*/ 445187 w 2443615" name="T44"/>
                <a:gd fmla="*/ 693480 h 2406492" name="T45"/>
                <a:gd fmla="*/ 409122 w 2443615" name="T46"/>
                <a:gd fmla="*/ 630963 h 2406492" name="T47"/>
                <a:gd fmla="*/ 294507 w 2443615" name="T48"/>
                <a:gd fmla="*/ 630963 h 2406492" name="T49"/>
                <a:gd fmla="*/ 258443 w 2443615" name="T50"/>
                <a:gd fmla="*/ 693480 h 2406492" name="T51"/>
                <a:gd fmla="*/ 204294 w 2443615" name="T52"/>
                <a:gd fmla="*/ 673756 h 2406492" name="T53"/>
                <a:gd fmla="*/ 216821 w 2443615" name="T54"/>
                <a:gd fmla="*/ 602665 h 2406492" name="T55"/>
                <a:gd fmla="*/ 129022 w 2443615" name="T56"/>
                <a:gd fmla="*/ 528934 h 2406492" name="T57"/>
                <a:gd fmla="*/ 61240 w 2443615" name="T58"/>
                <a:gd fmla="*/ 553626 h 2406492" name="T59"/>
                <a:gd fmla="*/ 32428 w 2443615" name="T60"/>
                <a:gd fmla="*/ 503683 h 2406492" name="T61"/>
                <a:gd fmla="*/ 87685 w 2443615" name="T62"/>
                <a:gd fmla="*/ 457282 h 2406492" name="T63"/>
                <a:gd fmla="*/ 67783 w 2443615" name="T64"/>
                <a:gd fmla="*/ 344321 h 2406492" name="T65"/>
                <a:gd fmla="*/ 0 w 2443615" name="T66"/>
                <a:gd fmla="*/ 319633 h 2406492" name="T67"/>
                <a:gd fmla="*/ 10006 w 2443615" name="T68"/>
                <a:gd fmla="*/ 262840 h 2406492" name="T69"/>
                <a:gd fmla="*/ 82138 w 2443615" name="T70"/>
                <a:gd fmla="*/ 262842 h 2406492" name="T71"/>
                <a:gd fmla="*/ 139446 w 2443615" name="T72"/>
                <a:gd fmla="*/ 163505 h 2406492" name="T73"/>
                <a:gd fmla="*/ 103378 w 2443615" name="T74"/>
                <a:gd fmla="*/ 100990 h 2406492" name="T75"/>
                <a:gd fmla="*/ 147520 w 2443615" name="T76"/>
                <a:gd fmla="*/ 63920 h 2406492" name="T77"/>
                <a:gd fmla="*/ 202776 w 2443615" name="T78"/>
                <a:gd fmla="*/ 110323 h 2406492" name="T79"/>
                <a:gd fmla="*/ 310478 w 2443615" name="T80"/>
                <a:gd fmla="*/ 71092 h 240649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406492" w="2443615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2BD05545-FF3D-437A-8F7B-D029ABB83148}"/>
                </a:ext>
              </a:extLst>
            </p:cNvPr>
            <p:cNvSpPr/>
            <p:nvPr/>
          </p:nvSpPr>
          <p:spPr bwMode="auto">
            <a:xfrm>
              <a:off x="4964300" y="2695724"/>
              <a:ext cx="762342" cy="519663"/>
            </a:xfrm>
            <a:custGeom>
              <a:rect b="b" l="0" r="r" t="0"/>
              <a:pathLst>
                <a:path h="1778000" w="2608263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72BA381-C8AA-4DF7-B2F7-A4277DC2A1DB}"/>
              </a:ext>
            </a:extLst>
          </p:cNvPr>
          <p:cNvGrpSpPr/>
          <p:nvPr/>
        </p:nvGrpSpPr>
        <p:grpSpPr>
          <a:xfrm>
            <a:off x="4170845" y="3530303"/>
            <a:ext cx="1094176" cy="1077762"/>
            <a:chOff x="3519830" y="3636827"/>
            <a:chExt cx="1385764" cy="1364977"/>
          </a:xfrm>
          <a:solidFill>
            <a:srgbClr val="58CAC6"/>
          </a:solidFill>
        </p:grpSpPr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3C51F8D-FEE5-4F95-B43A-FE44CB777F69}"/>
                </a:ext>
              </a:extLst>
            </p:cNvPr>
            <p:cNvSpPr/>
            <p:nvPr/>
          </p:nvSpPr>
          <p:spPr bwMode="auto">
            <a:xfrm>
              <a:off x="3519830" y="3636827"/>
              <a:ext cx="1385764" cy="1364977"/>
            </a:xfrm>
            <a:custGeom>
              <a:gdLst>
                <a:gd fmla="*/ 351815 w 2443615" name="T0"/>
                <a:gd fmla="*/ 127711 h 2406492" name="T1"/>
                <a:gd fmla="*/ 127265 w 2443615" name="T2"/>
                <a:gd fmla="*/ 352436 h 2406492" name="T3"/>
                <a:gd fmla="*/ 351815 w 2443615" name="T4"/>
                <a:gd fmla="*/ 577161 h 2406492" name="T5"/>
                <a:gd fmla="*/ 576364 w 2443615" name="T6"/>
                <a:gd fmla="*/ 352436 h 2406492" name="T7"/>
                <a:gd fmla="*/ 351815 w 2443615" name="T8"/>
                <a:gd fmla="*/ 127711 h 2406492" name="T9"/>
                <a:gd fmla="*/ 323002 w 2443615" name="T10"/>
                <a:gd fmla="*/ 0 h 2406492" name="T11"/>
                <a:gd fmla="*/ 380627 w 2443615" name="T12"/>
                <a:gd fmla="*/ 0 h 2406492" name="T13"/>
                <a:gd fmla="*/ 393151 w 2443615" name="T14"/>
                <a:gd fmla="*/ 71092 h 2406492" name="T15"/>
                <a:gd fmla="*/ 500853 w 2443615" name="T16"/>
                <a:gd fmla="*/ 110323 h 2406492" name="T17"/>
                <a:gd fmla="*/ 556109 w 2443615" name="T18"/>
                <a:gd fmla="*/ 63920 h 2406492" name="T19"/>
                <a:gd fmla="*/ 600251 w 2443615" name="T20"/>
                <a:gd fmla="*/ 100990 h 2406492" name="T21"/>
                <a:gd fmla="*/ 564182 w 2443615" name="T22"/>
                <a:gd fmla="*/ 163505 h 2406492" name="T23"/>
                <a:gd fmla="*/ 621490 w 2443615" name="T24"/>
                <a:gd fmla="*/ 262842 h 2406492" name="T25"/>
                <a:gd fmla="*/ 693623 w 2443615" name="T26"/>
                <a:gd fmla="*/ 262840 h 2406492" name="T27"/>
                <a:gd fmla="*/ 703629 w 2443615" name="T28"/>
                <a:gd fmla="*/ 319633 h 2406492" name="T29"/>
                <a:gd fmla="*/ 635846 w 2443615" name="T30"/>
                <a:gd fmla="*/ 344321 h 2406492" name="T31"/>
                <a:gd fmla="*/ 615944 w 2443615" name="T32"/>
                <a:gd fmla="*/ 457282 h 2406492" name="T33"/>
                <a:gd fmla="*/ 671201 w 2443615" name="T34"/>
                <a:gd fmla="*/ 503683 h 2406492" name="T35"/>
                <a:gd fmla="*/ 642389 w 2443615" name="T36"/>
                <a:gd fmla="*/ 553626 h 2406492" name="T37"/>
                <a:gd fmla="*/ 574608 w 2443615" name="T38"/>
                <a:gd fmla="*/ 528934 h 2406492" name="T39"/>
                <a:gd fmla="*/ 486808 w 2443615" name="T40"/>
                <a:gd fmla="*/ 602665 h 2406492" name="T41"/>
                <a:gd fmla="*/ 499336 w 2443615" name="T42"/>
                <a:gd fmla="*/ 673756 h 2406492" name="T43"/>
                <a:gd fmla="*/ 445187 w 2443615" name="T44"/>
                <a:gd fmla="*/ 693480 h 2406492" name="T45"/>
                <a:gd fmla="*/ 409122 w 2443615" name="T46"/>
                <a:gd fmla="*/ 630963 h 2406492" name="T47"/>
                <a:gd fmla="*/ 294507 w 2443615" name="T48"/>
                <a:gd fmla="*/ 630963 h 2406492" name="T49"/>
                <a:gd fmla="*/ 258443 w 2443615" name="T50"/>
                <a:gd fmla="*/ 693480 h 2406492" name="T51"/>
                <a:gd fmla="*/ 204294 w 2443615" name="T52"/>
                <a:gd fmla="*/ 673756 h 2406492" name="T53"/>
                <a:gd fmla="*/ 216821 w 2443615" name="T54"/>
                <a:gd fmla="*/ 602665 h 2406492" name="T55"/>
                <a:gd fmla="*/ 129022 w 2443615" name="T56"/>
                <a:gd fmla="*/ 528934 h 2406492" name="T57"/>
                <a:gd fmla="*/ 61240 w 2443615" name="T58"/>
                <a:gd fmla="*/ 553626 h 2406492" name="T59"/>
                <a:gd fmla="*/ 32428 w 2443615" name="T60"/>
                <a:gd fmla="*/ 503683 h 2406492" name="T61"/>
                <a:gd fmla="*/ 87685 w 2443615" name="T62"/>
                <a:gd fmla="*/ 457282 h 2406492" name="T63"/>
                <a:gd fmla="*/ 67783 w 2443615" name="T64"/>
                <a:gd fmla="*/ 344321 h 2406492" name="T65"/>
                <a:gd fmla="*/ 0 w 2443615" name="T66"/>
                <a:gd fmla="*/ 319633 h 2406492" name="T67"/>
                <a:gd fmla="*/ 10006 w 2443615" name="T68"/>
                <a:gd fmla="*/ 262840 h 2406492" name="T69"/>
                <a:gd fmla="*/ 82138 w 2443615" name="T70"/>
                <a:gd fmla="*/ 262842 h 2406492" name="T71"/>
                <a:gd fmla="*/ 139446 w 2443615" name="T72"/>
                <a:gd fmla="*/ 163505 h 2406492" name="T73"/>
                <a:gd fmla="*/ 103378 w 2443615" name="T74"/>
                <a:gd fmla="*/ 100990 h 2406492" name="T75"/>
                <a:gd fmla="*/ 147520 w 2443615" name="T76"/>
                <a:gd fmla="*/ 63920 h 2406492" name="T77"/>
                <a:gd fmla="*/ 202776 w 2443615" name="T78"/>
                <a:gd fmla="*/ 110323 h 2406492" name="T79"/>
                <a:gd fmla="*/ 310478 w 2443615" name="T80"/>
                <a:gd fmla="*/ 71092 h 240649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406492" w="2443615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E1CC071C-1D43-4396-9AAB-3DA13188F5E7}"/>
                </a:ext>
              </a:extLst>
            </p:cNvPr>
            <p:cNvSpPr/>
            <p:nvPr/>
          </p:nvSpPr>
          <p:spPr bwMode="auto">
            <a:xfrm>
              <a:off x="3952546" y="4038513"/>
              <a:ext cx="568233" cy="561604"/>
            </a:xfrm>
            <a:custGeom>
              <a:gdLst>
                <a:gd fmla="*/ 1597444 w 2032000" name="T0"/>
                <a:gd fmla="*/ 1645672 h 2008188" name="T1"/>
                <a:gd fmla="*/ 1652353 w 2032000" name="T2"/>
                <a:gd fmla="*/ 1676888 h 2008188" name="T3"/>
                <a:gd fmla="*/ 1871609 w 2032000" name="T4"/>
                <a:gd fmla="*/ 1719485 h 2008188" name="T5"/>
                <a:gd fmla="*/ 1360910 w 2032000" name="T6"/>
                <a:gd fmla="*/ 1744813 h 2008188" name="T7"/>
                <a:gd fmla="*/ 936837 w 2032000" name="T8"/>
                <a:gd fmla="*/ 1684544 h 2008188" name="T9"/>
                <a:gd fmla="*/ 956838 w 2032000" name="T10"/>
                <a:gd fmla="*/ 1648912 h 2008188" name="T11"/>
                <a:gd fmla="*/ 966352 w 2032000" name="T12"/>
                <a:gd fmla="*/ 1683940 h 2008188" name="T13"/>
                <a:gd fmla="*/ 1220099 w 2032000" name="T14"/>
                <a:gd fmla="*/ 1779974 h 2008188" name="T15"/>
                <a:gd fmla="*/ 712866 w 2032000" name="T16"/>
                <a:gd fmla="*/ 1689985 h 2008188" name="T17"/>
                <a:gd fmla="*/ 246101 w 2032000" name="T18"/>
                <a:gd fmla="*/ 1675121 h 2008188" name="T19"/>
                <a:gd fmla="*/ 310806 w 2032000" name="T20"/>
                <a:gd fmla="*/ 1642432 h 2008188" name="T21"/>
                <a:gd fmla="*/ 414491 w 2032000" name="T22"/>
                <a:gd fmla="*/ 1610425 h 2008188" name="T23"/>
                <a:gd fmla="*/ 556322 w 2032000" name="T24"/>
                <a:gd fmla="*/ 1840761 h 2008188" name="T25"/>
                <a:gd fmla="*/ 72253 w 2032000" name="T26"/>
                <a:gd fmla="*/ 1652440 h 2008188" name="T27"/>
                <a:gd fmla="*/ 1718751 w 2032000" name="T28"/>
                <a:gd fmla="*/ 1327617 h 2008188" name="T29"/>
                <a:gd fmla="*/ 1754684 w 2032000" name="T30"/>
                <a:gd fmla="*/ 1443411 h 2008188" name="T31"/>
                <a:gd fmla="*/ 1707465 w 2032000" name="T32"/>
                <a:gd fmla="*/ 1562778 h 2008188" name="T33"/>
                <a:gd fmla="*/ 1584518 w 2032000" name="T34"/>
                <a:gd fmla="*/ 1601774 h 2008188" name="T35"/>
                <a:gd fmla="*/ 1510868 w 2032000" name="T36"/>
                <a:gd fmla="*/ 1481216 h 2008188" name="T37"/>
                <a:gd fmla="*/ 1507899 w 2032000" name="T38"/>
                <a:gd fmla="*/ 1386854 h 2008188" name="T39"/>
                <a:gd fmla="*/ 951757 w 2032000" name="T40"/>
                <a:gd fmla="*/ 1290408 h 2008188" name="T41"/>
                <a:gd fmla="*/ 1069735 w 2032000" name="T42"/>
                <a:gd fmla="*/ 1394593 h 2008188" name="T43"/>
                <a:gd fmla="*/ 1065852 w 2032000" name="T44"/>
                <a:gd fmla="*/ 1483598 h 2008188" name="T45"/>
                <a:gd fmla="*/ 988195 w 2032000" name="T46"/>
                <a:gd fmla="*/ 1604155 h 2008188" name="T47"/>
                <a:gd fmla="*/ 866034 w 2032000" name="T48"/>
                <a:gd fmla="*/ 1558015 h 2008188" name="T49"/>
                <a:gd fmla="*/ 821531 w 2032000" name="T50"/>
                <a:gd fmla="*/ 1431803 h 2008188" name="T51"/>
                <a:gd fmla="*/ 866632 w 2032000" name="T52"/>
                <a:gd fmla="*/ 1319878 h 2008188" name="T53"/>
                <a:gd fmla="*/ 359455 w 2032000" name="T54"/>
                <a:gd fmla="*/ 1316306 h 2008188" name="T55"/>
                <a:gd fmla="*/ 408681 w 2032000" name="T56"/>
                <a:gd fmla="*/ 1428528 h 2008188" name="T57"/>
                <a:gd fmla="*/ 371091 w 2032000" name="T58"/>
                <a:gd fmla="*/ 1548490 h 2008188" name="T59"/>
                <a:gd fmla="*/ 252650 w 2032000" name="T60"/>
                <a:gd fmla="*/ 1608620 h 2008188" name="T61"/>
                <a:gd fmla="*/ 166430 w 2032000" name="T62"/>
                <a:gd fmla="*/ 1486574 h 2008188" name="T63"/>
                <a:gd fmla="*/ 161955 w 2032000" name="T64"/>
                <a:gd fmla="*/ 1402928 h 2008188" name="T65"/>
                <a:gd fmla="*/ 270252 w 2032000" name="T66"/>
                <a:gd fmla="*/ 1291003 h 2008188" name="T67"/>
                <a:gd fmla="*/ 970062 w 2032000" name="T68"/>
                <a:gd fmla="*/ 1212394 h 2008188" name="T69"/>
                <a:gd fmla="*/ 918270 w 2032000" name="T70"/>
                <a:gd fmla="*/ 1196587 h 2008188" name="T71"/>
                <a:gd fmla="*/ 1170357 w 2032000" name="T72"/>
                <a:gd fmla="*/ 915943 h 2008188" name="T73"/>
                <a:gd fmla="*/ 1541028 w 2032000" name="T74"/>
                <a:gd fmla="*/ 1039285 h 2008188" name="T75"/>
                <a:gd fmla="*/ 1644256 w 2032000" name="T76"/>
                <a:gd fmla="*/ 1115554 h 2008188" name="T77"/>
                <a:gd fmla="*/ 1612425 w 2032000" name="T78"/>
                <a:gd fmla="*/ 1254984 h 2008188" name="T79"/>
                <a:gd fmla="*/ 1560959 w 2032000" name="T80"/>
                <a:gd fmla="*/ 1100062 h 2008188" name="T81"/>
                <a:gd fmla="*/ 1137931 w 2032000" name="T82"/>
                <a:gd fmla="*/ 1050606 h 2008188" name="T83"/>
                <a:gd fmla="*/ 1144774 w 2032000" name="T84"/>
                <a:gd fmla="*/ 908197 h 2008188" name="T85"/>
                <a:gd fmla="*/ 769147 w 2032000" name="T86"/>
                <a:gd fmla="*/ 1048223 h 2008188" name="T87"/>
                <a:gd fmla="*/ 665918 w 2032000" name="T88"/>
                <a:gd fmla="*/ 1124194 h 2008188" name="T89"/>
                <a:gd fmla="*/ 295248 w 2032000" name="T90"/>
                <a:gd fmla="*/ 1248131 h 2008188" name="T91"/>
                <a:gd fmla="*/ 247352 w 2032000" name="T92"/>
                <a:gd fmla="*/ 1157264 h 2008188" name="T93"/>
                <a:gd fmla="*/ 328567 w 2032000" name="T94"/>
                <a:gd fmla="*/ 1070865 h 2008188" name="T95"/>
                <a:gd fmla="*/ 718573 w 2032000" name="T96"/>
                <a:gd fmla="*/ 927562 h 2008188" name="T97"/>
                <a:gd fmla="*/ 893970 w 2032000" name="T98"/>
                <a:gd fmla="*/ 556239 h 2008188" name="T99"/>
                <a:gd fmla="*/ 983187 w 2032000" name="T100"/>
                <a:gd fmla="*/ 527857 h 2008188" name="T101"/>
                <a:gd fmla="*/ 980792 w 2032000" name="T102"/>
                <a:gd fmla="*/ 582232 h 2008188" name="T103"/>
                <a:gd fmla="*/ 1344233 w 2032000" name="T104"/>
                <a:gd fmla="*/ 691790 h 2008188" name="T105"/>
                <a:gd fmla="*/ 589922 w 2032000" name="T106"/>
                <a:gd fmla="*/ 615884 h 2008188" name="T107"/>
                <a:gd fmla="*/ 983498 w 2032000" name="T108"/>
                <a:gd fmla="*/ 2684 h 2008188" name="T109"/>
                <a:gd fmla="*/ 1128682 w 2032000" name="T110"/>
                <a:gd fmla="*/ 120783 h 2008188" name="T111"/>
                <a:gd fmla="*/ 1146568 w 2032000" name="T112"/>
                <a:gd fmla="*/ 244847 h 2008188" name="T113"/>
                <a:gd fmla="*/ 1078598 w 2032000" name="T114"/>
                <a:gd fmla="*/ 402908 h 2008188" name="T115"/>
                <a:gd fmla="*/ 896447 w 2032000" name="T116"/>
                <a:gd fmla="*/ 460168 h 2008188" name="T117"/>
                <a:gd fmla="*/ 790614 w 2032000" name="T118"/>
                <a:gd fmla="*/ 290177 h 2008188" name="T119"/>
                <a:gd fmla="*/ 785844 w 2032000" name="T120"/>
                <a:gd fmla="*/ 179236 h 2008188" name="T121"/>
                <a:gd fmla="*/ 853220 w 2032000" name="T122"/>
                <a:gd fmla="*/ 28928 h 20081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008188" w="2032000">
                  <a:moveTo>
                    <a:pt x="1620816" y="1697038"/>
                  </a:moveTo>
                  <a:lnTo>
                    <a:pt x="1620867" y="1697102"/>
                  </a:lnTo>
                  <a:lnTo>
                    <a:pt x="1697900" y="1869077"/>
                  </a:lnTo>
                  <a:lnTo>
                    <a:pt x="1718975" y="1797019"/>
                  </a:lnTo>
                  <a:lnTo>
                    <a:pt x="1717237" y="1796753"/>
                  </a:lnTo>
                  <a:lnTo>
                    <a:pt x="1713121" y="1795497"/>
                  </a:lnTo>
                  <a:lnTo>
                    <a:pt x="1709639" y="1794241"/>
                  </a:lnTo>
                  <a:lnTo>
                    <a:pt x="1706156" y="1792670"/>
                  </a:lnTo>
                  <a:lnTo>
                    <a:pt x="1703307" y="1790785"/>
                  </a:lnTo>
                  <a:lnTo>
                    <a:pt x="1700141" y="1788901"/>
                  </a:lnTo>
                  <a:lnTo>
                    <a:pt x="1697608" y="1786702"/>
                  </a:lnTo>
                  <a:lnTo>
                    <a:pt x="1694759" y="1784189"/>
                  </a:lnTo>
                  <a:lnTo>
                    <a:pt x="1692542" y="1781990"/>
                  </a:lnTo>
                  <a:lnTo>
                    <a:pt x="1688427" y="1776965"/>
                  </a:lnTo>
                  <a:lnTo>
                    <a:pt x="1684944" y="1771625"/>
                  </a:lnTo>
                  <a:lnTo>
                    <a:pt x="1682095" y="1766599"/>
                  </a:lnTo>
                  <a:lnTo>
                    <a:pt x="1679879" y="1761574"/>
                  </a:lnTo>
                  <a:lnTo>
                    <a:pt x="1678296" y="1756862"/>
                  </a:lnTo>
                  <a:lnTo>
                    <a:pt x="1677029" y="1752464"/>
                  </a:lnTo>
                  <a:lnTo>
                    <a:pt x="1675130" y="1745868"/>
                  </a:lnTo>
                  <a:lnTo>
                    <a:pt x="1674813" y="1743669"/>
                  </a:lnTo>
                  <a:lnTo>
                    <a:pt x="1677662" y="1744926"/>
                  </a:lnTo>
                  <a:lnTo>
                    <a:pt x="1685261" y="1748695"/>
                  </a:lnTo>
                  <a:lnTo>
                    <a:pt x="1690643" y="1750894"/>
                  </a:lnTo>
                  <a:lnTo>
                    <a:pt x="1696975" y="1753407"/>
                  </a:lnTo>
                  <a:lnTo>
                    <a:pt x="1703940" y="1755291"/>
                  </a:lnTo>
                  <a:lnTo>
                    <a:pt x="1711538" y="1756862"/>
                  </a:lnTo>
                  <a:lnTo>
                    <a:pt x="1719770" y="1758118"/>
                  </a:lnTo>
                  <a:lnTo>
                    <a:pt x="1728951" y="1758747"/>
                  </a:lnTo>
                  <a:lnTo>
                    <a:pt x="1733383" y="1758747"/>
                  </a:lnTo>
                  <a:lnTo>
                    <a:pt x="1737816" y="1758747"/>
                  </a:lnTo>
                  <a:lnTo>
                    <a:pt x="1742565" y="1758432"/>
                  </a:lnTo>
                  <a:lnTo>
                    <a:pt x="1747630" y="1757490"/>
                  </a:lnTo>
                  <a:lnTo>
                    <a:pt x="1752062" y="1756862"/>
                  </a:lnTo>
                  <a:lnTo>
                    <a:pt x="1757128" y="1755605"/>
                  </a:lnTo>
                  <a:lnTo>
                    <a:pt x="1761877" y="1754035"/>
                  </a:lnTo>
                  <a:lnTo>
                    <a:pt x="1766942" y="1751836"/>
                  </a:lnTo>
                  <a:lnTo>
                    <a:pt x="1771375" y="1749637"/>
                  </a:lnTo>
                  <a:lnTo>
                    <a:pt x="1776124" y="1747125"/>
                  </a:lnTo>
                  <a:lnTo>
                    <a:pt x="1781189" y="1743669"/>
                  </a:lnTo>
                  <a:lnTo>
                    <a:pt x="1785938" y="1739900"/>
                  </a:lnTo>
                  <a:lnTo>
                    <a:pt x="1785622" y="1742727"/>
                  </a:lnTo>
                  <a:lnTo>
                    <a:pt x="1784355" y="1749009"/>
                  </a:lnTo>
                  <a:lnTo>
                    <a:pt x="1783089" y="1753407"/>
                  </a:lnTo>
                  <a:lnTo>
                    <a:pt x="1781822" y="1758118"/>
                  </a:lnTo>
                  <a:lnTo>
                    <a:pt x="1780239" y="1763144"/>
                  </a:lnTo>
                  <a:lnTo>
                    <a:pt x="1777707" y="1768484"/>
                  </a:lnTo>
                  <a:lnTo>
                    <a:pt x="1774857" y="1774138"/>
                  </a:lnTo>
                  <a:lnTo>
                    <a:pt x="1771375" y="1779163"/>
                  </a:lnTo>
                  <a:lnTo>
                    <a:pt x="1767259" y="1783875"/>
                  </a:lnTo>
                  <a:lnTo>
                    <a:pt x="1764726" y="1786388"/>
                  </a:lnTo>
                  <a:lnTo>
                    <a:pt x="1762510" y="1788587"/>
                  </a:lnTo>
                  <a:lnTo>
                    <a:pt x="1759977" y="1790471"/>
                  </a:lnTo>
                  <a:lnTo>
                    <a:pt x="1756811" y="1792356"/>
                  </a:lnTo>
                  <a:lnTo>
                    <a:pt x="1753962" y="1793927"/>
                  </a:lnTo>
                  <a:lnTo>
                    <a:pt x="1750479" y="1795497"/>
                  </a:lnTo>
                  <a:lnTo>
                    <a:pt x="1748394" y="1796061"/>
                  </a:lnTo>
                  <a:lnTo>
                    <a:pt x="1759510" y="1866209"/>
                  </a:lnTo>
                  <a:lnTo>
                    <a:pt x="1844644" y="1698694"/>
                  </a:lnTo>
                  <a:lnTo>
                    <a:pt x="1844694" y="1698627"/>
                  </a:lnTo>
                  <a:lnTo>
                    <a:pt x="1856142" y="1704984"/>
                  </a:lnTo>
                  <a:lnTo>
                    <a:pt x="1867590" y="1711340"/>
                  </a:lnTo>
                  <a:lnTo>
                    <a:pt x="1878403" y="1717697"/>
                  </a:lnTo>
                  <a:lnTo>
                    <a:pt x="1888579" y="1724053"/>
                  </a:lnTo>
                  <a:lnTo>
                    <a:pt x="1898755" y="1730728"/>
                  </a:lnTo>
                  <a:lnTo>
                    <a:pt x="1908931" y="1737402"/>
                  </a:lnTo>
                  <a:lnTo>
                    <a:pt x="1918153" y="1744394"/>
                  </a:lnTo>
                  <a:lnTo>
                    <a:pt x="1926740" y="1751386"/>
                  </a:lnTo>
                  <a:lnTo>
                    <a:pt x="1935644" y="1758378"/>
                  </a:lnTo>
                  <a:lnTo>
                    <a:pt x="1943912" y="1766324"/>
                  </a:lnTo>
                  <a:lnTo>
                    <a:pt x="1951544" y="1773634"/>
                  </a:lnTo>
                  <a:lnTo>
                    <a:pt x="1959176" y="1781579"/>
                  </a:lnTo>
                  <a:lnTo>
                    <a:pt x="1966173" y="1789525"/>
                  </a:lnTo>
                  <a:lnTo>
                    <a:pt x="1973169" y="1797788"/>
                  </a:lnTo>
                  <a:lnTo>
                    <a:pt x="1979529" y="1806688"/>
                  </a:lnTo>
                  <a:lnTo>
                    <a:pt x="1985253" y="1815269"/>
                  </a:lnTo>
                  <a:lnTo>
                    <a:pt x="1990977" y="1824804"/>
                  </a:lnTo>
                  <a:lnTo>
                    <a:pt x="1996383" y="1834021"/>
                  </a:lnTo>
                  <a:lnTo>
                    <a:pt x="2001153" y="1844191"/>
                  </a:lnTo>
                  <a:lnTo>
                    <a:pt x="2005924" y="1854043"/>
                  </a:lnTo>
                  <a:lnTo>
                    <a:pt x="2009740" y="1864532"/>
                  </a:lnTo>
                  <a:lnTo>
                    <a:pt x="2013874" y="1875656"/>
                  </a:lnTo>
                  <a:lnTo>
                    <a:pt x="2017054" y="1886779"/>
                  </a:lnTo>
                  <a:lnTo>
                    <a:pt x="2020234" y="1898539"/>
                  </a:lnTo>
                  <a:lnTo>
                    <a:pt x="2022778" y="1910616"/>
                  </a:lnTo>
                  <a:lnTo>
                    <a:pt x="2025322" y="1923011"/>
                  </a:lnTo>
                  <a:lnTo>
                    <a:pt x="2027230" y="1936042"/>
                  </a:lnTo>
                  <a:lnTo>
                    <a:pt x="2028820" y="1949391"/>
                  </a:lnTo>
                  <a:lnTo>
                    <a:pt x="2030092" y="1963375"/>
                  </a:lnTo>
                  <a:lnTo>
                    <a:pt x="2031364" y="1977677"/>
                  </a:lnTo>
                  <a:lnTo>
                    <a:pt x="2031682" y="1992933"/>
                  </a:lnTo>
                  <a:lnTo>
                    <a:pt x="2032000" y="2008188"/>
                  </a:lnTo>
                  <a:lnTo>
                    <a:pt x="1435100" y="2008188"/>
                  </a:lnTo>
                  <a:lnTo>
                    <a:pt x="1435100" y="1992297"/>
                  </a:lnTo>
                  <a:lnTo>
                    <a:pt x="1435418" y="1976724"/>
                  </a:lnTo>
                  <a:lnTo>
                    <a:pt x="1436054" y="1962104"/>
                  </a:lnTo>
                  <a:lnTo>
                    <a:pt x="1437008" y="1947802"/>
                  </a:lnTo>
                  <a:lnTo>
                    <a:pt x="1438280" y="1934135"/>
                  </a:lnTo>
                  <a:lnTo>
                    <a:pt x="1439552" y="1920787"/>
                  </a:lnTo>
                  <a:lnTo>
                    <a:pt x="1441460" y="1907438"/>
                  </a:lnTo>
                  <a:lnTo>
                    <a:pt x="1443368" y="1895361"/>
                  </a:lnTo>
                  <a:lnTo>
                    <a:pt x="1445912" y="1883601"/>
                  </a:lnTo>
                  <a:lnTo>
                    <a:pt x="1448456" y="1872159"/>
                  </a:lnTo>
                  <a:lnTo>
                    <a:pt x="1451637" y="1861036"/>
                  </a:lnTo>
                  <a:lnTo>
                    <a:pt x="1454817" y="1850547"/>
                  </a:lnTo>
                  <a:lnTo>
                    <a:pt x="1458951" y="1840059"/>
                  </a:lnTo>
                  <a:lnTo>
                    <a:pt x="1462767" y="1830524"/>
                  </a:lnTo>
                  <a:lnTo>
                    <a:pt x="1467537" y="1820672"/>
                  </a:lnTo>
                  <a:lnTo>
                    <a:pt x="1472625" y="1811773"/>
                  </a:lnTo>
                  <a:lnTo>
                    <a:pt x="1478349" y="1802556"/>
                  </a:lnTo>
                  <a:lnTo>
                    <a:pt x="1484073" y="1794292"/>
                  </a:lnTo>
                  <a:lnTo>
                    <a:pt x="1490433" y="1786029"/>
                  </a:lnTo>
                  <a:lnTo>
                    <a:pt x="1497430" y="1777766"/>
                  </a:lnTo>
                  <a:lnTo>
                    <a:pt x="1504744" y="1770138"/>
                  </a:lnTo>
                  <a:lnTo>
                    <a:pt x="1512376" y="1762510"/>
                  </a:lnTo>
                  <a:lnTo>
                    <a:pt x="1520644" y="1755200"/>
                  </a:lnTo>
                  <a:lnTo>
                    <a:pt x="1529548" y="1748208"/>
                  </a:lnTo>
                  <a:lnTo>
                    <a:pt x="1539089" y="1741534"/>
                  </a:lnTo>
                  <a:lnTo>
                    <a:pt x="1548947" y="1734859"/>
                  </a:lnTo>
                  <a:lnTo>
                    <a:pt x="1559441" y="1728185"/>
                  </a:lnTo>
                  <a:lnTo>
                    <a:pt x="1570571" y="1721828"/>
                  </a:lnTo>
                  <a:lnTo>
                    <a:pt x="1582338" y="1715472"/>
                  </a:lnTo>
                  <a:lnTo>
                    <a:pt x="1594740" y="1709115"/>
                  </a:lnTo>
                  <a:lnTo>
                    <a:pt x="1607460" y="1703077"/>
                  </a:lnTo>
                  <a:lnTo>
                    <a:pt x="1620816" y="1697038"/>
                  </a:lnTo>
                  <a:close/>
                  <a:moveTo>
                    <a:pt x="902871" y="1697038"/>
                  </a:moveTo>
                  <a:lnTo>
                    <a:pt x="903937" y="1698486"/>
                  </a:lnTo>
                  <a:lnTo>
                    <a:pt x="980372" y="1869126"/>
                  </a:lnTo>
                  <a:lnTo>
                    <a:pt x="1001527" y="1797092"/>
                  </a:lnTo>
                  <a:lnTo>
                    <a:pt x="999293" y="1796753"/>
                  </a:lnTo>
                  <a:lnTo>
                    <a:pt x="995791" y="1795497"/>
                  </a:lnTo>
                  <a:lnTo>
                    <a:pt x="991970" y="1794241"/>
                  </a:lnTo>
                  <a:lnTo>
                    <a:pt x="988786" y="1792670"/>
                  </a:lnTo>
                  <a:lnTo>
                    <a:pt x="985283" y="1790785"/>
                  </a:lnTo>
                  <a:lnTo>
                    <a:pt x="982417" y="1788901"/>
                  </a:lnTo>
                  <a:lnTo>
                    <a:pt x="979552" y="1786702"/>
                  </a:lnTo>
                  <a:lnTo>
                    <a:pt x="977323" y="1784189"/>
                  </a:lnTo>
                  <a:lnTo>
                    <a:pt x="975094" y="1781990"/>
                  </a:lnTo>
                  <a:lnTo>
                    <a:pt x="970636" y="1776965"/>
                  </a:lnTo>
                  <a:lnTo>
                    <a:pt x="967134" y="1771625"/>
                  </a:lnTo>
                  <a:lnTo>
                    <a:pt x="964268" y="1766599"/>
                  </a:lnTo>
                  <a:lnTo>
                    <a:pt x="962357" y="1761574"/>
                  </a:lnTo>
                  <a:lnTo>
                    <a:pt x="960129" y="1756862"/>
                  </a:lnTo>
                  <a:lnTo>
                    <a:pt x="958855" y="1752464"/>
                  </a:lnTo>
                  <a:lnTo>
                    <a:pt x="957581" y="1745868"/>
                  </a:lnTo>
                  <a:lnTo>
                    <a:pt x="957263" y="1743669"/>
                  </a:lnTo>
                  <a:lnTo>
                    <a:pt x="959810" y="1744926"/>
                  </a:lnTo>
                  <a:lnTo>
                    <a:pt x="967452" y="1748695"/>
                  </a:lnTo>
                  <a:lnTo>
                    <a:pt x="972865" y="1750894"/>
                  </a:lnTo>
                  <a:lnTo>
                    <a:pt x="979233" y="1753407"/>
                  </a:lnTo>
                  <a:lnTo>
                    <a:pt x="986238" y="1755291"/>
                  </a:lnTo>
                  <a:lnTo>
                    <a:pt x="994199" y="1756862"/>
                  </a:lnTo>
                  <a:lnTo>
                    <a:pt x="1002477" y="1758118"/>
                  </a:lnTo>
                  <a:lnTo>
                    <a:pt x="1011074" y="1758747"/>
                  </a:lnTo>
                  <a:lnTo>
                    <a:pt x="1015851" y="1758747"/>
                  </a:lnTo>
                  <a:lnTo>
                    <a:pt x="1020627" y="1758747"/>
                  </a:lnTo>
                  <a:lnTo>
                    <a:pt x="1025084" y="1758432"/>
                  </a:lnTo>
                  <a:lnTo>
                    <a:pt x="1029861" y="1757490"/>
                  </a:lnTo>
                  <a:lnTo>
                    <a:pt x="1034955" y="1756862"/>
                  </a:lnTo>
                  <a:lnTo>
                    <a:pt x="1039731" y="1755605"/>
                  </a:lnTo>
                  <a:lnTo>
                    <a:pt x="1044507" y="1754035"/>
                  </a:lnTo>
                  <a:lnTo>
                    <a:pt x="1049284" y="1751836"/>
                  </a:lnTo>
                  <a:lnTo>
                    <a:pt x="1054378" y="1749637"/>
                  </a:lnTo>
                  <a:lnTo>
                    <a:pt x="1059154" y="1747125"/>
                  </a:lnTo>
                  <a:lnTo>
                    <a:pt x="1063612" y="1743669"/>
                  </a:lnTo>
                  <a:lnTo>
                    <a:pt x="1068388" y="1739900"/>
                  </a:lnTo>
                  <a:lnTo>
                    <a:pt x="1068070" y="1742727"/>
                  </a:lnTo>
                  <a:lnTo>
                    <a:pt x="1067114" y="1749009"/>
                  </a:lnTo>
                  <a:lnTo>
                    <a:pt x="1066159" y="1753407"/>
                  </a:lnTo>
                  <a:lnTo>
                    <a:pt x="1064886" y="1758118"/>
                  </a:lnTo>
                  <a:lnTo>
                    <a:pt x="1062657" y="1763144"/>
                  </a:lnTo>
                  <a:lnTo>
                    <a:pt x="1060428" y="1768484"/>
                  </a:lnTo>
                  <a:lnTo>
                    <a:pt x="1057562" y="1774138"/>
                  </a:lnTo>
                  <a:lnTo>
                    <a:pt x="1054060" y="1779163"/>
                  </a:lnTo>
                  <a:lnTo>
                    <a:pt x="1049920" y="1783875"/>
                  </a:lnTo>
                  <a:lnTo>
                    <a:pt x="1047691" y="1786388"/>
                  </a:lnTo>
                  <a:lnTo>
                    <a:pt x="1044826" y="1788587"/>
                  </a:lnTo>
                  <a:lnTo>
                    <a:pt x="1042279" y="1790471"/>
                  </a:lnTo>
                  <a:lnTo>
                    <a:pt x="1039413" y="1792356"/>
                  </a:lnTo>
                  <a:lnTo>
                    <a:pt x="1036229" y="1793927"/>
                  </a:lnTo>
                  <a:lnTo>
                    <a:pt x="1033045" y="1795497"/>
                  </a:lnTo>
                  <a:lnTo>
                    <a:pt x="1030775" y="1796108"/>
                  </a:lnTo>
                  <a:lnTo>
                    <a:pt x="1041937" y="1866254"/>
                  </a:lnTo>
                  <a:lnTo>
                    <a:pt x="1126943" y="1698990"/>
                  </a:lnTo>
                  <a:lnTo>
                    <a:pt x="1138014" y="1704984"/>
                  </a:lnTo>
                  <a:lnTo>
                    <a:pt x="1149120" y="1711340"/>
                  </a:lnTo>
                  <a:lnTo>
                    <a:pt x="1159592" y="1717697"/>
                  </a:lnTo>
                  <a:lnTo>
                    <a:pt x="1170382" y="1724053"/>
                  </a:lnTo>
                  <a:lnTo>
                    <a:pt x="1180536" y="1730728"/>
                  </a:lnTo>
                  <a:lnTo>
                    <a:pt x="1190056" y="1737402"/>
                  </a:lnTo>
                  <a:lnTo>
                    <a:pt x="1199576" y="1744394"/>
                  </a:lnTo>
                  <a:lnTo>
                    <a:pt x="1208461" y="1751386"/>
                  </a:lnTo>
                  <a:lnTo>
                    <a:pt x="1217029" y="1758378"/>
                  </a:lnTo>
                  <a:lnTo>
                    <a:pt x="1225280" y="1766324"/>
                  </a:lnTo>
                  <a:lnTo>
                    <a:pt x="1233213" y="1773634"/>
                  </a:lnTo>
                  <a:lnTo>
                    <a:pt x="1240512" y="1781579"/>
                  </a:lnTo>
                  <a:lnTo>
                    <a:pt x="1247493" y="1789525"/>
                  </a:lnTo>
                  <a:lnTo>
                    <a:pt x="1254474" y="1797788"/>
                  </a:lnTo>
                  <a:lnTo>
                    <a:pt x="1260821" y="1806688"/>
                  </a:lnTo>
                  <a:lnTo>
                    <a:pt x="1266850" y="1815269"/>
                  </a:lnTo>
                  <a:lnTo>
                    <a:pt x="1272245" y="1824804"/>
                  </a:lnTo>
                  <a:lnTo>
                    <a:pt x="1277639" y="1834021"/>
                  </a:lnTo>
                  <a:lnTo>
                    <a:pt x="1282399" y="1844191"/>
                  </a:lnTo>
                  <a:lnTo>
                    <a:pt x="1286842" y="1854043"/>
                  </a:lnTo>
                  <a:lnTo>
                    <a:pt x="1291285" y="1864532"/>
                  </a:lnTo>
                  <a:lnTo>
                    <a:pt x="1294775" y="1875656"/>
                  </a:lnTo>
                  <a:lnTo>
                    <a:pt x="1298583" y="1886779"/>
                  </a:lnTo>
                  <a:lnTo>
                    <a:pt x="1301439" y="1898539"/>
                  </a:lnTo>
                  <a:lnTo>
                    <a:pt x="1304295" y="1910616"/>
                  </a:lnTo>
                  <a:lnTo>
                    <a:pt x="1306517" y="1923011"/>
                  </a:lnTo>
                  <a:lnTo>
                    <a:pt x="1308421" y="1936042"/>
                  </a:lnTo>
                  <a:lnTo>
                    <a:pt x="1310325" y="1949391"/>
                  </a:lnTo>
                  <a:lnTo>
                    <a:pt x="1311594" y="1963375"/>
                  </a:lnTo>
                  <a:lnTo>
                    <a:pt x="1312228" y="1977677"/>
                  </a:lnTo>
                  <a:lnTo>
                    <a:pt x="1312863" y="1992933"/>
                  </a:lnTo>
                  <a:lnTo>
                    <a:pt x="1312863" y="2008188"/>
                  </a:lnTo>
                  <a:lnTo>
                    <a:pt x="717550" y="2008188"/>
                  </a:lnTo>
                  <a:lnTo>
                    <a:pt x="717867" y="1992297"/>
                  </a:lnTo>
                  <a:lnTo>
                    <a:pt x="718185" y="1976724"/>
                  </a:lnTo>
                  <a:lnTo>
                    <a:pt x="718819" y="1962104"/>
                  </a:lnTo>
                  <a:lnTo>
                    <a:pt x="719454" y="1947802"/>
                  </a:lnTo>
                  <a:lnTo>
                    <a:pt x="720723" y="1934135"/>
                  </a:lnTo>
                  <a:lnTo>
                    <a:pt x="721993" y="1920787"/>
                  </a:lnTo>
                  <a:lnTo>
                    <a:pt x="723897" y="1907438"/>
                  </a:lnTo>
                  <a:lnTo>
                    <a:pt x="725801" y="1895361"/>
                  </a:lnTo>
                  <a:lnTo>
                    <a:pt x="728022" y="1883601"/>
                  </a:lnTo>
                  <a:lnTo>
                    <a:pt x="730878" y="1872159"/>
                  </a:lnTo>
                  <a:lnTo>
                    <a:pt x="734051" y="1861036"/>
                  </a:lnTo>
                  <a:lnTo>
                    <a:pt x="737542" y="1850547"/>
                  </a:lnTo>
                  <a:lnTo>
                    <a:pt x="741033" y="1840059"/>
                  </a:lnTo>
                  <a:lnTo>
                    <a:pt x="745475" y="1830524"/>
                  </a:lnTo>
                  <a:lnTo>
                    <a:pt x="750235" y="1820672"/>
                  </a:lnTo>
                  <a:lnTo>
                    <a:pt x="755313" y="1811773"/>
                  </a:lnTo>
                  <a:lnTo>
                    <a:pt x="760390" y="1802556"/>
                  </a:lnTo>
                  <a:lnTo>
                    <a:pt x="766419" y="1794292"/>
                  </a:lnTo>
                  <a:lnTo>
                    <a:pt x="772766" y="1786029"/>
                  </a:lnTo>
                  <a:lnTo>
                    <a:pt x="779430" y="1777766"/>
                  </a:lnTo>
                  <a:lnTo>
                    <a:pt x="786728" y="1770138"/>
                  </a:lnTo>
                  <a:lnTo>
                    <a:pt x="794979" y="1762510"/>
                  </a:lnTo>
                  <a:lnTo>
                    <a:pt x="802912" y="1755200"/>
                  </a:lnTo>
                  <a:lnTo>
                    <a:pt x="811797" y="1748208"/>
                  </a:lnTo>
                  <a:lnTo>
                    <a:pt x="821317" y="1741534"/>
                  </a:lnTo>
                  <a:lnTo>
                    <a:pt x="831155" y="1734859"/>
                  </a:lnTo>
                  <a:lnTo>
                    <a:pt x="841627" y="1728185"/>
                  </a:lnTo>
                  <a:lnTo>
                    <a:pt x="852733" y="1721828"/>
                  </a:lnTo>
                  <a:lnTo>
                    <a:pt x="864157" y="1715472"/>
                  </a:lnTo>
                  <a:lnTo>
                    <a:pt x="876533" y="1709115"/>
                  </a:lnTo>
                  <a:lnTo>
                    <a:pt x="889544" y="1703077"/>
                  </a:lnTo>
                  <a:lnTo>
                    <a:pt x="902871" y="1697038"/>
                  </a:lnTo>
                  <a:close/>
                  <a:moveTo>
                    <a:pt x="185540" y="1697038"/>
                  </a:moveTo>
                  <a:lnTo>
                    <a:pt x="186040" y="1697719"/>
                  </a:lnTo>
                  <a:lnTo>
                    <a:pt x="262534" y="1869986"/>
                  </a:lnTo>
                  <a:lnTo>
                    <a:pt x="283868" y="1797044"/>
                  </a:lnTo>
                  <a:lnTo>
                    <a:pt x="281820" y="1796753"/>
                  </a:lnTo>
                  <a:lnTo>
                    <a:pt x="278021" y="1795497"/>
                  </a:lnTo>
                  <a:lnTo>
                    <a:pt x="274538" y="1794241"/>
                  </a:lnTo>
                  <a:lnTo>
                    <a:pt x="271056" y="1792670"/>
                  </a:lnTo>
                  <a:lnTo>
                    <a:pt x="268207" y="1790785"/>
                  </a:lnTo>
                  <a:lnTo>
                    <a:pt x="265041" y="1788901"/>
                  </a:lnTo>
                  <a:lnTo>
                    <a:pt x="262508" y="1786702"/>
                  </a:lnTo>
                  <a:lnTo>
                    <a:pt x="259975" y="1784189"/>
                  </a:lnTo>
                  <a:lnTo>
                    <a:pt x="257442" y="1781990"/>
                  </a:lnTo>
                  <a:lnTo>
                    <a:pt x="253643" y="1776965"/>
                  </a:lnTo>
                  <a:lnTo>
                    <a:pt x="249844" y="1771625"/>
                  </a:lnTo>
                  <a:lnTo>
                    <a:pt x="247311" y="1766599"/>
                  </a:lnTo>
                  <a:lnTo>
                    <a:pt x="244778" y="1761574"/>
                  </a:lnTo>
                  <a:lnTo>
                    <a:pt x="243195" y="1756862"/>
                  </a:lnTo>
                  <a:lnTo>
                    <a:pt x="241929" y="1752464"/>
                  </a:lnTo>
                  <a:lnTo>
                    <a:pt x="240030" y="1745868"/>
                  </a:lnTo>
                  <a:lnTo>
                    <a:pt x="239713" y="1743669"/>
                  </a:lnTo>
                  <a:lnTo>
                    <a:pt x="242562" y="1744926"/>
                  </a:lnTo>
                  <a:lnTo>
                    <a:pt x="250161" y="1748695"/>
                  </a:lnTo>
                  <a:lnTo>
                    <a:pt x="255543" y="1750894"/>
                  </a:lnTo>
                  <a:lnTo>
                    <a:pt x="261875" y="1753407"/>
                  </a:lnTo>
                  <a:lnTo>
                    <a:pt x="268840" y="1755291"/>
                  </a:lnTo>
                  <a:lnTo>
                    <a:pt x="276438" y="1756862"/>
                  </a:lnTo>
                  <a:lnTo>
                    <a:pt x="284669" y="1758118"/>
                  </a:lnTo>
                  <a:lnTo>
                    <a:pt x="293851" y="1758747"/>
                  </a:lnTo>
                  <a:lnTo>
                    <a:pt x="297966" y="1758747"/>
                  </a:lnTo>
                  <a:lnTo>
                    <a:pt x="302715" y="1758747"/>
                  </a:lnTo>
                  <a:lnTo>
                    <a:pt x="307464" y="1758432"/>
                  </a:lnTo>
                  <a:lnTo>
                    <a:pt x="312530" y="1757490"/>
                  </a:lnTo>
                  <a:lnTo>
                    <a:pt x="316962" y="1756862"/>
                  </a:lnTo>
                  <a:lnTo>
                    <a:pt x="322028" y="1755605"/>
                  </a:lnTo>
                  <a:lnTo>
                    <a:pt x="326777" y="1754035"/>
                  </a:lnTo>
                  <a:lnTo>
                    <a:pt x="331526" y="1751836"/>
                  </a:lnTo>
                  <a:lnTo>
                    <a:pt x="336274" y="1749637"/>
                  </a:lnTo>
                  <a:lnTo>
                    <a:pt x="341023" y="1747125"/>
                  </a:lnTo>
                  <a:lnTo>
                    <a:pt x="346089" y="1743669"/>
                  </a:lnTo>
                  <a:lnTo>
                    <a:pt x="350838" y="1739900"/>
                  </a:lnTo>
                  <a:lnTo>
                    <a:pt x="350521" y="1742727"/>
                  </a:lnTo>
                  <a:lnTo>
                    <a:pt x="348938" y="1749009"/>
                  </a:lnTo>
                  <a:lnTo>
                    <a:pt x="347989" y="1753407"/>
                  </a:lnTo>
                  <a:lnTo>
                    <a:pt x="346722" y="1758118"/>
                  </a:lnTo>
                  <a:lnTo>
                    <a:pt x="345139" y="1763144"/>
                  </a:lnTo>
                  <a:lnTo>
                    <a:pt x="342606" y="1768484"/>
                  </a:lnTo>
                  <a:lnTo>
                    <a:pt x="339757" y="1774138"/>
                  </a:lnTo>
                  <a:lnTo>
                    <a:pt x="336274" y="1779163"/>
                  </a:lnTo>
                  <a:lnTo>
                    <a:pt x="332159" y="1783875"/>
                  </a:lnTo>
                  <a:lnTo>
                    <a:pt x="329626" y="1786388"/>
                  </a:lnTo>
                  <a:lnTo>
                    <a:pt x="327410" y="1788587"/>
                  </a:lnTo>
                  <a:lnTo>
                    <a:pt x="324877" y="1790471"/>
                  </a:lnTo>
                  <a:lnTo>
                    <a:pt x="321711" y="1792356"/>
                  </a:lnTo>
                  <a:lnTo>
                    <a:pt x="318862" y="1793927"/>
                  </a:lnTo>
                  <a:lnTo>
                    <a:pt x="315379" y="1795497"/>
                  </a:lnTo>
                  <a:lnTo>
                    <a:pt x="313294" y="1796061"/>
                  </a:lnTo>
                  <a:lnTo>
                    <a:pt x="324147" y="1864546"/>
                  </a:lnTo>
                  <a:lnTo>
                    <a:pt x="406919" y="1700746"/>
                  </a:lnTo>
                  <a:lnTo>
                    <a:pt x="408505" y="1698627"/>
                  </a:lnTo>
                  <a:lnTo>
                    <a:pt x="419923" y="1704984"/>
                  </a:lnTo>
                  <a:lnTo>
                    <a:pt x="431023" y="1711340"/>
                  </a:lnTo>
                  <a:lnTo>
                    <a:pt x="442124" y="1717697"/>
                  </a:lnTo>
                  <a:lnTo>
                    <a:pt x="452590" y="1724053"/>
                  </a:lnTo>
                  <a:lnTo>
                    <a:pt x="462422" y="1730728"/>
                  </a:lnTo>
                  <a:lnTo>
                    <a:pt x="472254" y="1737402"/>
                  </a:lnTo>
                  <a:lnTo>
                    <a:pt x="481452" y="1744394"/>
                  </a:lnTo>
                  <a:lnTo>
                    <a:pt x="490333" y="1751386"/>
                  </a:lnTo>
                  <a:lnTo>
                    <a:pt x="499213" y="1758378"/>
                  </a:lnTo>
                  <a:lnTo>
                    <a:pt x="507459" y="1766324"/>
                  </a:lnTo>
                  <a:lnTo>
                    <a:pt x="515071" y="1773634"/>
                  </a:lnTo>
                  <a:lnTo>
                    <a:pt x="522683" y="1781579"/>
                  </a:lnTo>
                  <a:lnTo>
                    <a:pt x="529978" y="1789525"/>
                  </a:lnTo>
                  <a:lnTo>
                    <a:pt x="536638" y="1797788"/>
                  </a:lnTo>
                  <a:lnTo>
                    <a:pt x="542981" y="1806688"/>
                  </a:lnTo>
                  <a:lnTo>
                    <a:pt x="549008" y="1815269"/>
                  </a:lnTo>
                  <a:lnTo>
                    <a:pt x="554399" y="1824804"/>
                  </a:lnTo>
                  <a:lnTo>
                    <a:pt x="559791" y="1834021"/>
                  </a:lnTo>
                  <a:lnTo>
                    <a:pt x="564548" y="1844191"/>
                  </a:lnTo>
                  <a:lnTo>
                    <a:pt x="569306" y="1854043"/>
                  </a:lnTo>
                  <a:lnTo>
                    <a:pt x="573112" y="1864532"/>
                  </a:lnTo>
                  <a:lnTo>
                    <a:pt x="577235" y="1875656"/>
                  </a:lnTo>
                  <a:lnTo>
                    <a:pt x="580407" y="1886779"/>
                  </a:lnTo>
                  <a:lnTo>
                    <a:pt x="583578" y="1898539"/>
                  </a:lnTo>
                  <a:lnTo>
                    <a:pt x="586115" y="1910616"/>
                  </a:lnTo>
                  <a:lnTo>
                    <a:pt x="588653" y="1923011"/>
                  </a:lnTo>
                  <a:lnTo>
                    <a:pt x="590556" y="1936042"/>
                  </a:lnTo>
                  <a:lnTo>
                    <a:pt x="592142" y="1949391"/>
                  </a:lnTo>
                  <a:lnTo>
                    <a:pt x="593410" y="1963375"/>
                  </a:lnTo>
                  <a:lnTo>
                    <a:pt x="594679" y="1977677"/>
                  </a:lnTo>
                  <a:lnTo>
                    <a:pt x="594996" y="1992933"/>
                  </a:lnTo>
                  <a:lnTo>
                    <a:pt x="595313" y="2008188"/>
                  </a:lnTo>
                  <a:lnTo>
                    <a:pt x="0" y="2008188"/>
                  </a:lnTo>
                  <a:lnTo>
                    <a:pt x="0" y="1992297"/>
                  </a:lnTo>
                  <a:lnTo>
                    <a:pt x="317" y="1976724"/>
                  </a:lnTo>
                  <a:lnTo>
                    <a:pt x="952" y="1962104"/>
                  </a:lnTo>
                  <a:lnTo>
                    <a:pt x="2220" y="1947802"/>
                  </a:lnTo>
                  <a:lnTo>
                    <a:pt x="3172" y="1934135"/>
                  </a:lnTo>
                  <a:lnTo>
                    <a:pt x="4440" y="1920787"/>
                  </a:lnTo>
                  <a:lnTo>
                    <a:pt x="6343" y="1907438"/>
                  </a:lnTo>
                  <a:lnTo>
                    <a:pt x="8563" y="1895361"/>
                  </a:lnTo>
                  <a:lnTo>
                    <a:pt x="10784" y="1883601"/>
                  </a:lnTo>
                  <a:lnTo>
                    <a:pt x="13321" y="1872159"/>
                  </a:lnTo>
                  <a:lnTo>
                    <a:pt x="16492" y="1861036"/>
                  </a:lnTo>
                  <a:lnTo>
                    <a:pt x="19664" y="1850547"/>
                  </a:lnTo>
                  <a:lnTo>
                    <a:pt x="23787" y="1840059"/>
                  </a:lnTo>
                  <a:lnTo>
                    <a:pt x="27910" y="1830524"/>
                  </a:lnTo>
                  <a:lnTo>
                    <a:pt x="32351" y="1820672"/>
                  </a:lnTo>
                  <a:lnTo>
                    <a:pt x="37425" y="1811773"/>
                  </a:lnTo>
                  <a:lnTo>
                    <a:pt x="43134" y="1802556"/>
                  </a:lnTo>
                  <a:lnTo>
                    <a:pt x="48843" y="1794292"/>
                  </a:lnTo>
                  <a:lnTo>
                    <a:pt x="55186" y="1786029"/>
                  </a:lnTo>
                  <a:lnTo>
                    <a:pt x="62164" y="1777766"/>
                  </a:lnTo>
                  <a:lnTo>
                    <a:pt x="69459" y="1770138"/>
                  </a:lnTo>
                  <a:lnTo>
                    <a:pt x="77070" y="1762510"/>
                  </a:lnTo>
                  <a:lnTo>
                    <a:pt x="85317" y="1755200"/>
                  </a:lnTo>
                  <a:lnTo>
                    <a:pt x="94514" y="1748208"/>
                  </a:lnTo>
                  <a:lnTo>
                    <a:pt x="103712" y="1741534"/>
                  </a:lnTo>
                  <a:lnTo>
                    <a:pt x="113544" y="1734859"/>
                  </a:lnTo>
                  <a:lnTo>
                    <a:pt x="124010" y="1728185"/>
                  </a:lnTo>
                  <a:lnTo>
                    <a:pt x="135111" y="1721828"/>
                  </a:lnTo>
                  <a:lnTo>
                    <a:pt x="146846" y="1715472"/>
                  </a:lnTo>
                  <a:lnTo>
                    <a:pt x="159215" y="1709115"/>
                  </a:lnTo>
                  <a:lnTo>
                    <a:pt x="171902" y="1703077"/>
                  </a:lnTo>
                  <a:lnTo>
                    <a:pt x="185540" y="1697038"/>
                  </a:lnTo>
                  <a:close/>
                  <a:moveTo>
                    <a:pt x="1733551" y="1376363"/>
                  </a:moveTo>
                  <a:lnTo>
                    <a:pt x="1742737" y="1376998"/>
                  </a:lnTo>
                  <a:lnTo>
                    <a:pt x="1752557" y="1378268"/>
                  </a:lnTo>
                  <a:lnTo>
                    <a:pt x="1763644" y="1380491"/>
                  </a:lnTo>
                  <a:lnTo>
                    <a:pt x="1774731" y="1383348"/>
                  </a:lnTo>
                  <a:lnTo>
                    <a:pt x="1780433" y="1384936"/>
                  </a:lnTo>
                  <a:lnTo>
                    <a:pt x="1786135" y="1387158"/>
                  </a:lnTo>
                  <a:lnTo>
                    <a:pt x="1791520" y="1389063"/>
                  </a:lnTo>
                  <a:lnTo>
                    <a:pt x="1797222" y="1391603"/>
                  </a:lnTo>
                  <a:lnTo>
                    <a:pt x="1802924" y="1394461"/>
                  </a:lnTo>
                  <a:lnTo>
                    <a:pt x="1808309" y="1397001"/>
                  </a:lnTo>
                  <a:lnTo>
                    <a:pt x="1813694" y="1400493"/>
                  </a:lnTo>
                  <a:lnTo>
                    <a:pt x="1819079" y="1403986"/>
                  </a:lnTo>
                  <a:lnTo>
                    <a:pt x="1823831" y="1407796"/>
                  </a:lnTo>
                  <a:lnTo>
                    <a:pt x="1828582" y="1411606"/>
                  </a:lnTo>
                  <a:lnTo>
                    <a:pt x="1833334" y="1416051"/>
                  </a:lnTo>
                  <a:lnTo>
                    <a:pt x="1837769" y="1421131"/>
                  </a:lnTo>
                  <a:lnTo>
                    <a:pt x="1841570" y="1426211"/>
                  </a:lnTo>
                  <a:lnTo>
                    <a:pt x="1845371" y="1431608"/>
                  </a:lnTo>
                  <a:lnTo>
                    <a:pt x="1848222" y="1437006"/>
                  </a:lnTo>
                  <a:lnTo>
                    <a:pt x="1851390" y="1443038"/>
                  </a:lnTo>
                  <a:lnTo>
                    <a:pt x="1853607" y="1449388"/>
                  </a:lnTo>
                  <a:lnTo>
                    <a:pt x="1855508" y="1456373"/>
                  </a:lnTo>
                  <a:lnTo>
                    <a:pt x="1857408" y="1463676"/>
                  </a:lnTo>
                  <a:lnTo>
                    <a:pt x="1858359" y="1471296"/>
                  </a:lnTo>
                  <a:lnTo>
                    <a:pt x="1858675" y="1479233"/>
                  </a:lnTo>
                  <a:lnTo>
                    <a:pt x="1858675" y="1487488"/>
                  </a:lnTo>
                  <a:lnTo>
                    <a:pt x="1858042" y="1496378"/>
                  </a:lnTo>
                  <a:lnTo>
                    <a:pt x="1856775" y="1505586"/>
                  </a:lnTo>
                  <a:lnTo>
                    <a:pt x="1857408" y="1505586"/>
                  </a:lnTo>
                  <a:lnTo>
                    <a:pt x="1858992" y="1506221"/>
                  </a:lnTo>
                  <a:lnTo>
                    <a:pt x="1861210" y="1507491"/>
                  </a:lnTo>
                  <a:lnTo>
                    <a:pt x="1864377" y="1509713"/>
                  </a:lnTo>
                  <a:lnTo>
                    <a:pt x="1865644" y="1511301"/>
                  </a:lnTo>
                  <a:lnTo>
                    <a:pt x="1866912" y="1512888"/>
                  </a:lnTo>
                  <a:lnTo>
                    <a:pt x="1868179" y="1514793"/>
                  </a:lnTo>
                  <a:lnTo>
                    <a:pt x="1869446" y="1517651"/>
                  </a:lnTo>
                  <a:lnTo>
                    <a:pt x="1870396" y="1520191"/>
                  </a:lnTo>
                  <a:lnTo>
                    <a:pt x="1871030" y="1523683"/>
                  </a:lnTo>
                  <a:lnTo>
                    <a:pt x="1871663" y="1527176"/>
                  </a:lnTo>
                  <a:lnTo>
                    <a:pt x="1871663" y="1531621"/>
                  </a:lnTo>
                  <a:lnTo>
                    <a:pt x="1871663" y="1539558"/>
                  </a:lnTo>
                  <a:lnTo>
                    <a:pt x="1871030" y="1546543"/>
                  </a:lnTo>
                  <a:lnTo>
                    <a:pt x="1870079" y="1552893"/>
                  </a:lnTo>
                  <a:lnTo>
                    <a:pt x="1868495" y="1557973"/>
                  </a:lnTo>
                  <a:lnTo>
                    <a:pt x="1866912" y="1562418"/>
                  </a:lnTo>
                  <a:lnTo>
                    <a:pt x="1865011" y="1566228"/>
                  </a:lnTo>
                  <a:lnTo>
                    <a:pt x="1863110" y="1569721"/>
                  </a:lnTo>
                  <a:lnTo>
                    <a:pt x="1860576" y="1572578"/>
                  </a:lnTo>
                  <a:lnTo>
                    <a:pt x="1858359" y="1575753"/>
                  </a:lnTo>
                  <a:lnTo>
                    <a:pt x="1857092" y="1577341"/>
                  </a:lnTo>
                  <a:lnTo>
                    <a:pt x="1855508" y="1579881"/>
                  </a:lnTo>
                  <a:lnTo>
                    <a:pt x="1854241" y="1582421"/>
                  </a:lnTo>
                  <a:lnTo>
                    <a:pt x="1853290" y="1585596"/>
                  </a:lnTo>
                  <a:lnTo>
                    <a:pt x="1852340" y="1589406"/>
                  </a:lnTo>
                  <a:lnTo>
                    <a:pt x="1851707" y="1593851"/>
                  </a:lnTo>
                  <a:lnTo>
                    <a:pt x="1851073" y="1598931"/>
                  </a:lnTo>
                  <a:lnTo>
                    <a:pt x="1850439" y="1603693"/>
                  </a:lnTo>
                  <a:lnTo>
                    <a:pt x="1848856" y="1608773"/>
                  </a:lnTo>
                  <a:lnTo>
                    <a:pt x="1847588" y="1614171"/>
                  </a:lnTo>
                  <a:lnTo>
                    <a:pt x="1846005" y="1619568"/>
                  </a:lnTo>
                  <a:lnTo>
                    <a:pt x="1844104" y="1624966"/>
                  </a:lnTo>
                  <a:lnTo>
                    <a:pt x="1839669" y="1635444"/>
                  </a:lnTo>
                  <a:lnTo>
                    <a:pt x="1834284" y="1646239"/>
                  </a:lnTo>
                  <a:lnTo>
                    <a:pt x="1831433" y="1651636"/>
                  </a:lnTo>
                  <a:lnTo>
                    <a:pt x="1827949" y="1657034"/>
                  </a:lnTo>
                  <a:lnTo>
                    <a:pt x="1824781" y="1661796"/>
                  </a:lnTo>
                  <a:lnTo>
                    <a:pt x="1821296" y="1666876"/>
                  </a:lnTo>
                  <a:lnTo>
                    <a:pt x="1817178" y="1671956"/>
                  </a:lnTo>
                  <a:lnTo>
                    <a:pt x="1813694" y="1676719"/>
                  </a:lnTo>
                  <a:lnTo>
                    <a:pt x="1809576" y="1681164"/>
                  </a:lnTo>
                  <a:lnTo>
                    <a:pt x="1805458" y="1685926"/>
                  </a:lnTo>
                  <a:lnTo>
                    <a:pt x="1801023" y="1690371"/>
                  </a:lnTo>
                  <a:lnTo>
                    <a:pt x="1796588" y="1694181"/>
                  </a:lnTo>
                  <a:lnTo>
                    <a:pt x="1791837" y="1698309"/>
                  </a:lnTo>
                  <a:lnTo>
                    <a:pt x="1787085" y="1702119"/>
                  </a:lnTo>
                  <a:lnTo>
                    <a:pt x="1782333" y="1705294"/>
                  </a:lnTo>
                  <a:lnTo>
                    <a:pt x="1777265" y="1708469"/>
                  </a:lnTo>
                  <a:lnTo>
                    <a:pt x="1771880" y="1711009"/>
                  </a:lnTo>
                  <a:lnTo>
                    <a:pt x="1767128" y="1713549"/>
                  </a:lnTo>
                  <a:lnTo>
                    <a:pt x="1761743" y="1715771"/>
                  </a:lnTo>
                  <a:lnTo>
                    <a:pt x="1756041" y="1717676"/>
                  </a:lnTo>
                  <a:lnTo>
                    <a:pt x="1750656" y="1718946"/>
                  </a:lnTo>
                  <a:lnTo>
                    <a:pt x="1744954" y="1719899"/>
                  </a:lnTo>
                  <a:lnTo>
                    <a:pt x="1739253" y="1720534"/>
                  </a:lnTo>
                  <a:lnTo>
                    <a:pt x="1733551" y="1720851"/>
                  </a:lnTo>
                  <a:lnTo>
                    <a:pt x="1728166" y="1720534"/>
                  </a:lnTo>
                  <a:lnTo>
                    <a:pt x="1722464" y="1719899"/>
                  </a:lnTo>
                  <a:lnTo>
                    <a:pt x="1716762" y="1718946"/>
                  </a:lnTo>
                  <a:lnTo>
                    <a:pt x="1711060" y="1717676"/>
                  </a:lnTo>
                  <a:lnTo>
                    <a:pt x="1705675" y="1715771"/>
                  </a:lnTo>
                  <a:lnTo>
                    <a:pt x="1700290" y="1713549"/>
                  </a:lnTo>
                  <a:lnTo>
                    <a:pt x="1694904" y="1711009"/>
                  </a:lnTo>
                  <a:lnTo>
                    <a:pt x="1690153" y="1708469"/>
                  </a:lnTo>
                  <a:lnTo>
                    <a:pt x="1685085" y="1705294"/>
                  </a:lnTo>
                  <a:lnTo>
                    <a:pt x="1680016" y="1702119"/>
                  </a:lnTo>
                  <a:lnTo>
                    <a:pt x="1675265" y="1698309"/>
                  </a:lnTo>
                  <a:lnTo>
                    <a:pt x="1670830" y="1694181"/>
                  </a:lnTo>
                  <a:lnTo>
                    <a:pt x="1666395" y="1690371"/>
                  </a:lnTo>
                  <a:lnTo>
                    <a:pt x="1661960" y="1685926"/>
                  </a:lnTo>
                  <a:lnTo>
                    <a:pt x="1657842" y="1681164"/>
                  </a:lnTo>
                  <a:lnTo>
                    <a:pt x="1653724" y="1676719"/>
                  </a:lnTo>
                  <a:lnTo>
                    <a:pt x="1649606" y="1671956"/>
                  </a:lnTo>
                  <a:lnTo>
                    <a:pt x="1646122" y="1666876"/>
                  </a:lnTo>
                  <a:lnTo>
                    <a:pt x="1642637" y="1661796"/>
                  </a:lnTo>
                  <a:lnTo>
                    <a:pt x="1639469" y="1657034"/>
                  </a:lnTo>
                  <a:lnTo>
                    <a:pt x="1635985" y="1651636"/>
                  </a:lnTo>
                  <a:lnTo>
                    <a:pt x="1633134" y="1646239"/>
                  </a:lnTo>
                  <a:lnTo>
                    <a:pt x="1627749" y="1635444"/>
                  </a:lnTo>
                  <a:lnTo>
                    <a:pt x="1623314" y="1624966"/>
                  </a:lnTo>
                  <a:lnTo>
                    <a:pt x="1621413" y="1619568"/>
                  </a:lnTo>
                  <a:lnTo>
                    <a:pt x="1619830" y="1614171"/>
                  </a:lnTo>
                  <a:lnTo>
                    <a:pt x="1618246" y="1608773"/>
                  </a:lnTo>
                  <a:lnTo>
                    <a:pt x="1616979" y="1603693"/>
                  </a:lnTo>
                  <a:lnTo>
                    <a:pt x="1616028" y="1598931"/>
                  </a:lnTo>
                  <a:lnTo>
                    <a:pt x="1615395" y="1593851"/>
                  </a:lnTo>
                  <a:lnTo>
                    <a:pt x="1614761" y="1589406"/>
                  </a:lnTo>
                  <a:lnTo>
                    <a:pt x="1614128" y="1585596"/>
                  </a:lnTo>
                  <a:lnTo>
                    <a:pt x="1612861" y="1582421"/>
                  </a:lnTo>
                  <a:lnTo>
                    <a:pt x="1611593" y="1579881"/>
                  </a:lnTo>
                  <a:lnTo>
                    <a:pt x="1610326" y="1577341"/>
                  </a:lnTo>
                  <a:lnTo>
                    <a:pt x="1609059" y="1575753"/>
                  </a:lnTo>
                  <a:lnTo>
                    <a:pt x="1606842" y="1572578"/>
                  </a:lnTo>
                  <a:lnTo>
                    <a:pt x="1604308" y="1569721"/>
                  </a:lnTo>
                  <a:lnTo>
                    <a:pt x="1602090" y="1566228"/>
                  </a:lnTo>
                  <a:lnTo>
                    <a:pt x="1600506" y="1562418"/>
                  </a:lnTo>
                  <a:lnTo>
                    <a:pt x="1598606" y="1557973"/>
                  </a:lnTo>
                  <a:lnTo>
                    <a:pt x="1597339" y="1552893"/>
                  </a:lnTo>
                  <a:lnTo>
                    <a:pt x="1596388" y="1546543"/>
                  </a:lnTo>
                  <a:lnTo>
                    <a:pt x="1595755" y="1539558"/>
                  </a:lnTo>
                  <a:lnTo>
                    <a:pt x="1595438" y="1531621"/>
                  </a:lnTo>
                  <a:lnTo>
                    <a:pt x="1595755" y="1527176"/>
                  </a:lnTo>
                  <a:lnTo>
                    <a:pt x="1596072" y="1523683"/>
                  </a:lnTo>
                  <a:lnTo>
                    <a:pt x="1596705" y="1520191"/>
                  </a:lnTo>
                  <a:lnTo>
                    <a:pt x="1597656" y="1517651"/>
                  </a:lnTo>
                  <a:lnTo>
                    <a:pt x="1598923" y="1514793"/>
                  </a:lnTo>
                  <a:lnTo>
                    <a:pt x="1600506" y="1512888"/>
                  </a:lnTo>
                  <a:lnTo>
                    <a:pt x="1601774" y="1511301"/>
                  </a:lnTo>
                  <a:lnTo>
                    <a:pt x="1603041" y="1509713"/>
                  </a:lnTo>
                  <a:lnTo>
                    <a:pt x="1605575" y="1507491"/>
                  </a:lnTo>
                  <a:lnTo>
                    <a:pt x="1608426" y="1506221"/>
                  </a:lnTo>
                  <a:lnTo>
                    <a:pt x="1610010" y="1505586"/>
                  </a:lnTo>
                  <a:lnTo>
                    <a:pt x="1610643" y="1505586"/>
                  </a:lnTo>
                  <a:lnTo>
                    <a:pt x="1609376" y="1496378"/>
                  </a:lnTo>
                  <a:lnTo>
                    <a:pt x="1608743" y="1487488"/>
                  </a:lnTo>
                  <a:lnTo>
                    <a:pt x="1608426" y="1479233"/>
                  </a:lnTo>
                  <a:lnTo>
                    <a:pt x="1609059" y="1471296"/>
                  </a:lnTo>
                  <a:lnTo>
                    <a:pt x="1610010" y="1463676"/>
                  </a:lnTo>
                  <a:lnTo>
                    <a:pt x="1611277" y="1456373"/>
                  </a:lnTo>
                  <a:lnTo>
                    <a:pt x="1613494" y="1449388"/>
                  </a:lnTo>
                  <a:lnTo>
                    <a:pt x="1616028" y="1443038"/>
                  </a:lnTo>
                  <a:lnTo>
                    <a:pt x="1618879" y="1437006"/>
                  </a:lnTo>
                  <a:lnTo>
                    <a:pt x="1622047" y="1431608"/>
                  </a:lnTo>
                  <a:lnTo>
                    <a:pt x="1625848" y="1426211"/>
                  </a:lnTo>
                  <a:lnTo>
                    <a:pt x="1629649" y="1421131"/>
                  </a:lnTo>
                  <a:lnTo>
                    <a:pt x="1634084" y="1416051"/>
                  </a:lnTo>
                  <a:lnTo>
                    <a:pt x="1638519" y="1411606"/>
                  </a:lnTo>
                  <a:lnTo>
                    <a:pt x="1643271" y="1407796"/>
                  </a:lnTo>
                  <a:lnTo>
                    <a:pt x="1648339" y="1403986"/>
                  </a:lnTo>
                  <a:lnTo>
                    <a:pt x="1653407" y="1400493"/>
                  </a:lnTo>
                  <a:lnTo>
                    <a:pt x="1658792" y="1397001"/>
                  </a:lnTo>
                  <a:lnTo>
                    <a:pt x="1664494" y="1394461"/>
                  </a:lnTo>
                  <a:lnTo>
                    <a:pt x="1670196" y="1391603"/>
                  </a:lnTo>
                  <a:lnTo>
                    <a:pt x="1675581" y="1389063"/>
                  </a:lnTo>
                  <a:lnTo>
                    <a:pt x="1681283" y="1387158"/>
                  </a:lnTo>
                  <a:lnTo>
                    <a:pt x="1686985" y="1384936"/>
                  </a:lnTo>
                  <a:lnTo>
                    <a:pt x="1692687" y="1383348"/>
                  </a:lnTo>
                  <a:lnTo>
                    <a:pt x="1703774" y="1380491"/>
                  </a:lnTo>
                  <a:lnTo>
                    <a:pt x="1714228" y="1378268"/>
                  </a:lnTo>
                  <a:lnTo>
                    <a:pt x="1724364" y="1376998"/>
                  </a:lnTo>
                  <a:lnTo>
                    <a:pt x="1733551" y="1376363"/>
                  </a:lnTo>
                  <a:close/>
                  <a:moveTo>
                    <a:pt x="1015207" y="1376363"/>
                  </a:moveTo>
                  <a:lnTo>
                    <a:pt x="1024446" y="1376998"/>
                  </a:lnTo>
                  <a:lnTo>
                    <a:pt x="1034641" y="1378268"/>
                  </a:lnTo>
                  <a:lnTo>
                    <a:pt x="1045473" y="1380491"/>
                  </a:lnTo>
                  <a:lnTo>
                    <a:pt x="1056624" y="1383348"/>
                  </a:lnTo>
                  <a:lnTo>
                    <a:pt x="1062358" y="1384936"/>
                  </a:lnTo>
                  <a:lnTo>
                    <a:pt x="1068093" y="1387158"/>
                  </a:lnTo>
                  <a:lnTo>
                    <a:pt x="1073828" y="1389063"/>
                  </a:lnTo>
                  <a:lnTo>
                    <a:pt x="1079562" y="1391603"/>
                  </a:lnTo>
                  <a:lnTo>
                    <a:pt x="1084978" y="1394461"/>
                  </a:lnTo>
                  <a:lnTo>
                    <a:pt x="1090713" y="1397001"/>
                  </a:lnTo>
                  <a:lnTo>
                    <a:pt x="1095811" y="1400493"/>
                  </a:lnTo>
                  <a:lnTo>
                    <a:pt x="1100908" y="1403986"/>
                  </a:lnTo>
                  <a:lnTo>
                    <a:pt x="1106006" y="1407796"/>
                  </a:lnTo>
                  <a:lnTo>
                    <a:pt x="1111103" y="1411606"/>
                  </a:lnTo>
                  <a:lnTo>
                    <a:pt x="1115245" y="1416051"/>
                  </a:lnTo>
                  <a:lnTo>
                    <a:pt x="1119705" y="1421131"/>
                  </a:lnTo>
                  <a:lnTo>
                    <a:pt x="1123847" y="1426211"/>
                  </a:lnTo>
                  <a:lnTo>
                    <a:pt x="1127351" y="1431608"/>
                  </a:lnTo>
                  <a:lnTo>
                    <a:pt x="1130856" y="1437006"/>
                  </a:lnTo>
                  <a:lnTo>
                    <a:pt x="1133723" y="1443038"/>
                  </a:lnTo>
                  <a:lnTo>
                    <a:pt x="1136272" y="1449388"/>
                  </a:lnTo>
                  <a:lnTo>
                    <a:pt x="1138183" y="1456373"/>
                  </a:lnTo>
                  <a:lnTo>
                    <a:pt x="1139776" y="1463676"/>
                  </a:lnTo>
                  <a:lnTo>
                    <a:pt x="1140732" y="1471296"/>
                  </a:lnTo>
                  <a:lnTo>
                    <a:pt x="1141051" y="1479233"/>
                  </a:lnTo>
                  <a:lnTo>
                    <a:pt x="1141051" y="1487488"/>
                  </a:lnTo>
                  <a:lnTo>
                    <a:pt x="1140414" y="1496378"/>
                  </a:lnTo>
                  <a:lnTo>
                    <a:pt x="1139139" y="1505586"/>
                  </a:lnTo>
                  <a:lnTo>
                    <a:pt x="1139776" y="1505586"/>
                  </a:lnTo>
                  <a:lnTo>
                    <a:pt x="1141369" y="1506221"/>
                  </a:lnTo>
                  <a:lnTo>
                    <a:pt x="1143918" y="1507491"/>
                  </a:lnTo>
                  <a:lnTo>
                    <a:pt x="1146467" y="1509713"/>
                  </a:lnTo>
                  <a:lnTo>
                    <a:pt x="1148060" y="1511301"/>
                  </a:lnTo>
                  <a:lnTo>
                    <a:pt x="1149653" y="1512888"/>
                  </a:lnTo>
                  <a:lnTo>
                    <a:pt x="1150609" y="1514793"/>
                  </a:lnTo>
                  <a:lnTo>
                    <a:pt x="1151883" y="1517651"/>
                  </a:lnTo>
                  <a:lnTo>
                    <a:pt x="1152839" y="1520191"/>
                  </a:lnTo>
                  <a:lnTo>
                    <a:pt x="1153476" y="1523683"/>
                  </a:lnTo>
                  <a:lnTo>
                    <a:pt x="1153795" y="1527176"/>
                  </a:lnTo>
                  <a:lnTo>
                    <a:pt x="1154113" y="1531621"/>
                  </a:lnTo>
                  <a:lnTo>
                    <a:pt x="1153795" y="1539558"/>
                  </a:lnTo>
                  <a:lnTo>
                    <a:pt x="1153157" y="1546543"/>
                  </a:lnTo>
                  <a:lnTo>
                    <a:pt x="1152202" y="1552893"/>
                  </a:lnTo>
                  <a:lnTo>
                    <a:pt x="1150927" y="1557973"/>
                  </a:lnTo>
                  <a:lnTo>
                    <a:pt x="1149653" y="1562418"/>
                  </a:lnTo>
                  <a:lnTo>
                    <a:pt x="1147423" y="1566228"/>
                  </a:lnTo>
                  <a:lnTo>
                    <a:pt x="1145193" y="1569721"/>
                  </a:lnTo>
                  <a:lnTo>
                    <a:pt x="1142962" y="1572578"/>
                  </a:lnTo>
                  <a:lnTo>
                    <a:pt x="1140414" y="1575753"/>
                  </a:lnTo>
                  <a:lnTo>
                    <a:pt x="1139139" y="1577341"/>
                  </a:lnTo>
                  <a:lnTo>
                    <a:pt x="1137865" y="1579881"/>
                  </a:lnTo>
                  <a:lnTo>
                    <a:pt x="1136909" y="1582421"/>
                  </a:lnTo>
                  <a:lnTo>
                    <a:pt x="1135953" y="1585596"/>
                  </a:lnTo>
                  <a:lnTo>
                    <a:pt x="1134679" y="1589406"/>
                  </a:lnTo>
                  <a:lnTo>
                    <a:pt x="1134042" y="1593851"/>
                  </a:lnTo>
                  <a:lnTo>
                    <a:pt x="1133405" y="1598931"/>
                  </a:lnTo>
                  <a:lnTo>
                    <a:pt x="1132449" y="1603693"/>
                  </a:lnTo>
                  <a:lnTo>
                    <a:pt x="1131493" y="1608773"/>
                  </a:lnTo>
                  <a:lnTo>
                    <a:pt x="1129900" y="1614171"/>
                  </a:lnTo>
                  <a:lnTo>
                    <a:pt x="1127989" y="1619568"/>
                  </a:lnTo>
                  <a:lnTo>
                    <a:pt x="1126396" y="1624966"/>
                  </a:lnTo>
                  <a:lnTo>
                    <a:pt x="1121617" y="1635444"/>
                  </a:lnTo>
                  <a:lnTo>
                    <a:pt x="1116519" y="1646239"/>
                  </a:lnTo>
                  <a:lnTo>
                    <a:pt x="1113333" y="1651636"/>
                  </a:lnTo>
                  <a:lnTo>
                    <a:pt x="1110466" y="1657034"/>
                  </a:lnTo>
                  <a:lnTo>
                    <a:pt x="1106961" y="1661796"/>
                  </a:lnTo>
                  <a:lnTo>
                    <a:pt x="1103457" y="1666876"/>
                  </a:lnTo>
                  <a:lnTo>
                    <a:pt x="1099634" y="1671956"/>
                  </a:lnTo>
                  <a:lnTo>
                    <a:pt x="1095492" y="1676719"/>
                  </a:lnTo>
                  <a:lnTo>
                    <a:pt x="1091669" y="1681164"/>
                  </a:lnTo>
                  <a:lnTo>
                    <a:pt x="1087527" y="1685926"/>
                  </a:lnTo>
                  <a:lnTo>
                    <a:pt x="1083067" y="1690371"/>
                  </a:lnTo>
                  <a:lnTo>
                    <a:pt x="1078607" y="1694181"/>
                  </a:lnTo>
                  <a:lnTo>
                    <a:pt x="1073828" y="1698309"/>
                  </a:lnTo>
                  <a:lnTo>
                    <a:pt x="1069049" y="1702119"/>
                  </a:lnTo>
                  <a:lnTo>
                    <a:pt x="1063951" y="1705294"/>
                  </a:lnTo>
                  <a:lnTo>
                    <a:pt x="1059172" y="1708469"/>
                  </a:lnTo>
                  <a:lnTo>
                    <a:pt x="1054075" y="1711009"/>
                  </a:lnTo>
                  <a:lnTo>
                    <a:pt x="1048659" y="1713549"/>
                  </a:lnTo>
                  <a:lnTo>
                    <a:pt x="1043243" y="1715771"/>
                  </a:lnTo>
                  <a:lnTo>
                    <a:pt x="1037827" y="1717676"/>
                  </a:lnTo>
                  <a:lnTo>
                    <a:pt x="1032411" y="1718946"/>
                  </a:lnTo>
                  <a:lnTo>
                    <a:pt x="1026995" y="1719899"/>
                  </a:lnTo>
                  <a:lnTo>
                    <a:pt x="1020941" y="1720534"/>
                  </a:lnTo>
                  <a:lnTo>
                    <a:pt x="1015207" y="1720851"/>
                  </a:lnTo>
                  <a:lnTo>
                    <a:pt x="1009472" y="1720534"/>
                  </a:lnTo>
                  <a:lnTo>
                    <a:pt x="1003737" y="1719899"/>
                  </a:lnTo>
                  <a:lnTo>
                    <a:pt x="998003" y="1718946"/>
                  </a:lnTo>
                  <a:lnTo>
                    <a:pt x="992587" y="1717676"/>
                  </a:lnTo>
                  <a:lnTo>
                    <a:pt x="987489" y="1715771"/>
                  </a:lnTo>
                  <a:lnTo>
                    <a:pt x="982073" y="1713549"/>
                  </a:lnTo>
                  <a:lnTo>
                    <a:pt x="976657" y="1711009"/>
                  </a:lnTo>
                  <a:lnTo>
                    <a:pt x="971559" y="1708469"/>
                  </a:lnTo>
                  <a:lnTo>
                    <a:pt x="966462" y="1705294"/>
                  </a:lnTo>
                  <a:lnTo>
                    <a:pt x="961683" y="1702119"/>
                  </a:lnTo>
                  <a:lnTo>
                    <a:pt x="956904" y="1698309"/>
                  </a:lnTo>
                  <a:lnTo>
                    <a:pt x="952125" y="1694181"/>
                  </a:lnTo>
                  <a:lnTo>
                    <a:pt x="947346" y="1690371"/>
                  </a:lnTo>
                  <a:lnTo>
                    <a:pt x="943204" y="1685926"/>
                  </a:lnTo>
                  <a:lnTo>
                    <a:pt x="939063" y="1681164"/>
                  </a:lnTo>
                  <a:lnTo>
                    <a:pt x="934602" y="1676719"/>
                  </a:lnTo>
                  <a:lnTo>
                    <a:pt x="931098" y="1671956"/>
                  </a:lnTo>
                  <a:lnTo>
                    <a:pt x="927275" y="1666876"/>
                  </a:lnTo>
                  <a:lnTo>
                    <a:pt x="923770" y="1661796"/>
                  </a:lnTo>
                  <a:lnTo>
                    <a:pt x="920266" y="1657034"/>
                  </a:lnTo>
                  <a:lnTo>
                    <a:pt x="914212" y="1646239"/>
                  </a:lnTo>
                  <a:lnTo>
                    <a:pt x="908796" y="1635444"/>
                  </a:lnTo>
                  <a:lnTo>
                    <a:pt x="904336" y="1624966"/>
                  </a:lnTo>
                  <a:lnTo>
                    <a:pt x="902424" y="1619568"/>
                  </a:lnTo>
                  <a:lnTo>
                    <a:pt x="900832" y="1614171"/>
                  </a:lnTo>
                  <a:lnTo>
                    <a:pt x="899239" y="1608773"/>
                  </a:lnTo>
                  <a:lnTo>
                    <a:pt x="898283" y="1603693"/>
                  </a:lnTo>
                  <a:lnTo>
                    <a:pt x="897327" y="1598931"/>
                  </a:lnTo>
                  <a:lnTo>
                    <a:pt x="896690" y="1593851"/>
                  </a:lnTo>
                  <a:lnTo>
                    <a:pt x="895734" y="1589406"/>
                  </a:lnTo>
                  <a:lnTo>
                    <a:pt x="894778" y="1585596"/>
                  </a:lnTo>
                  <a:lnTo>
                    <a:pt x="893822" y="1582421"/>
                  </a:lnTo>
                  <a:lnTo>
                    <a:pt x="892548" y="1579881"/>
                  </a:lnTo>
                  <a:lnTo>
                    <a:pt x="891592" y="1577341"/>
                  </a:lnTo>
                  <a:lnTo>
                    <a:pt x="890318" y="1575753"/>
                  </a:lnTo>
                  <a:lnTo>
                    <a:pt x="887451" y="1572578"/>
                  </a:lnTo>
                  <a:lnTo>
                    <a:pt x="885220" y="1569721"/>
                  </a:lnTo>
                  <a:lnTo>
                    <a:pt x="882990" y="1566228"/>
                  </a:lnTo>
                  <a:lnTo>
                    <a:pt x="881079" y="1562418"/>
                  </a:lnTo>
                  <a:lnTo>
                    <a:pt x="879486" y="1557973"/>
                  </a:lnTo>
                  <a:lnTo>
                    <a:pt x="878211" y="1552893"/>
                  </a:lnTo>
                  <a:lnTo>
                    <a:pt x="877256" y="1546543"/>
                  </a:lnTo>
                  <a:lnTo>
                    <a:pt x="876300" y="1539558"/>
                  </a:lnTo>
                  <a:lnTo>
                    <a:pt x="876300" y="1531621"/>
                  </a:lnTo>
                  <a:lnTo>
                    <a:pt x="876300" y="1527176"/>
                  </a:lnTo>
                  <a:lnTo>
                    <a:pt x="877256" y="1523683"/>
                  </a:lnTo>
                  <a:lnTo>
                    <a:pt x="877893" y="1520191"/>
                  </a:lnTo>
                  <a:lnTo>
                    <a:pt x="878849" y="1517651"/>
                  </a:lnTo>
                  <a:lnTo>
                    <a:pt x="879804" y="1514793"/>
                  </a:lnTo>
                  <a:lnTo>
                    <a:pt x="881079" y="1512888"/>
                  </a:lnTo>
                  <a:lnTo>
                    <a:pt x="882353" y="1511301"/>
                  </a:lnTo>
                  <a:lnTo>
                    <a:pt x="883946" y="1509713"/>
                  </a:lnTo>
                  <a:lnTo>
                    <a:pt x="886813" y="1507491"/>
                  </a:lnTo>
                  <a:lnTo>
                    <a:pt x="889044" y="1506221"/>
                  </a:lnTo>
                  <a:lnTo>
                    <a:pt x="890955" y="1505586"/>
                  </a:lnTo>
                  <a:lnTo>
                    <a:pt x="891592" y="1505586"/>
                  </a:lnTo>
                  <a:lnTo>
                    <a:pt x="890318" y="1496378"/>
                  </a:lnTo>
                  <a:lnTo>
                    <a:pt x="889362" y="1487488"/>
                  </a:lnTo>
                  <a:lnTo>
                    <a:pt x="889362" y="1479233"/>
                  </a:lnTo>
                  <a:lnTo>
                    <a:pt x="889999" y="1471296"/>
                  </a:lnTo>
                  <a:lnTo>
                    <a:pt x="890955" y="1463676"/>
                  </a:lnTo>
                  <a:lnTo>
                    <a:pt x="892548" y="1456373"/>
                  </a:lnTo>
                  <a:lnTo>
                    <a:pt x="894460" y="1449388"/>
                  </a:lnTo>
                  <a:lnTo>
                    <a:pt x="897008" y="1443038"/>
                  </a:lnTo>
                  <a:lnTo>
                    <a:pt x="899876" y="1437006"/>
                  </a:lnTo>
                  <a:lnTo>
                    <a:pt x="903380" y="1431608"/>
                  </a:lnTo>
                  <a:lnTo>
                    <a:pt x="906885" y="1426211"/>
                  </a:lnTo>
                  <a:lnTo>
                    <a:pt x="910708" y="1421131"/>
                  </a:lnTo>
                  <a:lnTo>
                    <a:pt x="914850" y="1416051"/>
                  </a:lnTo>
                  <a:lnTo>
                    <a:pt x="919629" y="1411606"/>
                  </a:lnTo>
                  <a:lnTo>
                    <a:pt x="924407" y="1407796"/>
                  </a:lnTo>
                  <a:lnTo>
                    <a:pt x="929505" y="1403986"/>
                  </a:lnTo>
                  <a:lnTo>
                    <a:pt x="934602" y="1400493"/>
                  </a:lnTo>
                  <a:lnTo>
                    <a:pt x="940018" y="1397001"/>
                  </a:lnTo>
                  <a:lnTo>
                    <a:pt x="945435" y="1394461"/>
                  </a:lnTo>
                  <a:lnTo>
                    <a:pt x="951169" y="1391603"/>
                  </a:lnTo>
                  <a:lnTo>
                    <a:pt x="956904" y="1389063"/>
                  </a:lnTo>
                  <a:lnTo>
                    <a:pt x="962639" y="1387158"/>
                  </a:lnTo>
                  <a:lnTo>
                    <a:pt x="968373" y="1384936"/>
                  </a:lnTo>
                  <a:lnTo>
                    <a:pt x="974108" y="1383348"/>
                  </a:lnTo>
                  <a:lnTo>
                    <a:pt x="985259" y="1380491"/>
                  </a:lnTo>
                  <a:lnTo>
                    <a:pt x="996091" y="1378268"/>
                  </a:lnTo>
                  <a:lnTo>
                    <a:pt x="1006286" y="1376998"/>
                  </a:lnTo>
                  <a:lnTo>
                    <a:pt x="1015207" y="1376363"/>
                  </a:lnTo>
                  <a:close/>
                  <a:moveTo>
                    <a:pt x="297497" y="1376363"/>
                  </a:moveTo>
                  <a:lnTo>
                    <a:pt x="306726" y="1376998"/>
                  </a:lnTo>
                  <a:lnTo>
                    <a:pt x="316591" y="1378268"/>
                  </a:lnTo>
                  <a:lnTo>
                    <a:pt x="327729" y="1380491"/>
                  </a:lnTo>
                  <a:lnTo>
                    <a:pt x="338867" y="1383348"/>
                  </a:lnTo>
                  <a:lnTo>
                    <a:pt x="344595" y="1384936"/>
                  </a:lnTo>
                  <a:lnTo>
                    <a:pt x="350323" y="1387158"/>
                  </a:lnTo>
                  <a:lnTo>
                    <a:pt x="355733" y="1389063"/>
                  </a:lnTo>
                  <a:lnTo>
                    <a:pt x="361461" y="1391603"/>
                  </a:lnTo>
                  <a:lnTo>
                    <a:pt x="367189" y="1394461"/>
                  </a:lnTo>
                  <a:lnTo>
                    <a:pt x="372599" y="1397001"/>
                  </a:lnTo>
                  <a:lnTo>
                    <a:pt x="378009" y="1400493"/>
                  </a:lnTo>
                  <a:lnTo>
                    <a:pt x="383419" y="1403986"/>
                  </a:lnTo>
                  <a:lnTo>
                    <a:pt x="388510" y="1407796"/>
                  </a:lnTo>
                  <a:lnTo>
                    <a:pt x="392966" y="1411606"/>
                  </a:lnTo>
                  <a:lnTo>
                    <a:pt x="397739" y="1416051"/>
                  </a:lnTo>
                  <a:lnTo>
                    <a:pt x="402194" y="1421131"/>
                  </a:lnTo>
                  <a:lnTo>
                    <a:pt x="406013" y="1426211"/>
                  </a:lnTo>
                  <a:lnTo>
                    <a:pt x="409832" y="1431608"/>
                  </a:lnTo>
                  <a:lnTo>
                    <a:pt x="412696" y="1437006"/>
                  </a:lnTo>
                  <a:lnTo>
                    <a:pt x="415878" y="1443038"/>
                  </a:lnTo>
                  <a:lnTo>
                    <a:pt x="418106" y="1449388"/>
                  </a:lnTo>
                  <a:lnTo>
                    <a:pt x="420015" y="1456373"/>
                  </a:lnTo>
                  <a:lnTo>
                    <a:pt x="421924" y="1463676"/>
                  </a:lnTo>
                  <a:lnTo>
                    <a:pt x="422879" y="1471296"/>
                  </a:lnTo>
                  <a:lnTo>
                    <a:pt x="423197" y="1479233"/>
                  </a:lnTo>
                  <a:lnTo>
                    <a:pt x="423197" y="1487488"/>
                  </a:lnTo>
                  <a:lnTo>
                    <a:pt x="422561" y="1496378"/>
                  </a:lnTo>
                  <a:lnTo>
                    <a:pt x="421288" y="1505586"/>
                  </a:lnTo>
                  <a:lnTo>
                    <a:pt x="421924" y="1505586"/>
                  </a:lnTo>
                  <a:lnTo>
                    <a:pt x="423516" y="1506221"/>
                  </a:lnTo>
                  <a:lnTo>
                    <a:pt x="426061" y="1507491"/>
                  </a:lnTo>
                  <a:lnTo>
                    <a:pt x="428925" y="1509713"/>
                  </a:lnTo>
                  <a:lnTo>
                    <a:pt x="430198" y="1511301"/>
                  </a:lnTo>
                  <a:lnTo>
                    <a:pt x="431471" y="1512888"/>
                  </a:lnTo>
                  <a:lnTo>
                    <a:pt x="432744" y="1514793"/>
                  </a:lnTo>
                  <a:lnTo>
                    <a:pt x="434017" y="1517651"/>
                  </a:lnTo>
                  <a:lnTo>
                    <a:pt x="434972" y="1520191"/>
                  </a:lnTo>
                  <a:lnTo>
                    <a:pt x="435926" y="1523683"/>
                  </a:lnTo>
                  <a:lnTo>
                    <a:pt x="436245" y="1527176"/>
                  </a:lnTo>
                  <a:lnTo>
                    <a:pt x="436563" y="1531621"/>
                  </a:lnTo>
                  <a:lnTo>
                    <a:pt x="436245" y="1539558"/>
                  </a:lnTo>
                  <a:lnTo>
                    <a:pt x="435608" y="1546543"/>
                  </a:lnTo>
                  <a:lnTo>
                    <a:pt x="434653" y="1552893"/>
                  </a:lnTo>
                  <a:lnTo>
                    <a:pt x="433062" y="1557973"/>
                  </a:lnTo>
                  <a:lnTo>
                    <a:pt x="431471" y="1562418"/>
                  </a:lnTo>
                  <a:lnTo>
                    <a:pt x="429562" y="1566228"/>
                  </a:lnTo>
                  <a:lnTo>
                    <a:pt x="427652" y="1569721"/>
                  </a:lnTo>
                  <a:lnTo>
                    <a:pt x="425107" y="1572578"/>
                  </a:lnTo>
                  <a:lnTo>
                    <a:pt x="422879" y="1575753"/>
                  </a:lnTo>
                  <a:lnTo>
                    <a:pt x="421606" y="1577341"/>
                  </a:lnTo>
                  <a:lnTo>
                    <a:pt x="420015" y="1579881"/>
                  </a:lnTo>
                  <a:lnTo>
                    <a:pt x="418742" y="1582421"/>
                  </a:lnTo>
                  <a:lnTo>
                    <a:pt x="417787" y="1585596"/>
                  </a:lnTo>
                  <a:lnTo>
                    <a:pt x="416833" y="1589406"/>
                  </a:lnTo>
                  <a:lnTo>
                    <a:pt x="416515" y="1593851"/>
                  </a:lnTo>
                  <a:lnTo>
                    <a:pt x="415560" y="1598931"/>
                  </a:lnTo>
                  <a:lnTo>
                    <a:pt x="414923" y="1603693"/>
                  </a:lnTo>
                  <a:lnTo>
                    <a:pt x="413332" y="1608773"/>
                  </a:lnTo>
                  <a:lnTo>
                    <a:pt x="412059" y="1614171"/>
                  </a:lnTo>
                  <a:lnTo>
                    <a:pt x="410468" y="1619568"/>
                  </a:lnTo>
                  <a:lnTo>
                    <a:pt x="408559" y="1624966"/>
                  </a:lnTo>
                  <a:lnTo>
                    <a:pt x="404104" y="1635444"/>
                  </a:lnTo>
                  <a:lnTo>
                    <a:pt x="398694" y="1646239"/>
                  </a:lnTo>
                  <a:lnTo>
                    <a:pt x="395830" y="1651636"/>
                  </a:lnTo>
                  <a:lnTo>
                    <a:pt x="392329" y="1657034"/>
                  </a:lnTo>
                  <a:lnTo>
                    <a:pt x="389147" y="1661796"/>
                  </a:lnTo>
                  <a:lnTo>
                    <a:pt x="385646" y="1666876"/>
                  </a:lnTo>
                  <a:lnTo>
                    <a:pt x="381509" y="1671956"/>
                  </a:lnTo>
                  <a:lnTo>
                    <a:pt x="378009" y="1676719"/>
                  </a:lnTo>
                  <a:lnTo>
                    <a:pt x="373872" y="1681164"/>
                  </a:lnTo>
                  <a:lnTo>
                    <a:pt x="369735" y="1685926"/>
                  </a:lnTo>
                  <a:lnTo>
                    <a:pt x="365280" y="1690371"/>
                  </a:lnTo>
                  <a:lnTo>
                    <a:pt x="360825" y="1694181"/>
                  </a:lnTo>
                  <a:lnTo>
                    <a:pt x="356369" y="1698309"/>
                  </a:lnTo>
                  <a:lnTo>
                    <a:pt x="351278" y="1702119"/>
                  </a:lnTo>
                  <a:lnTo>
                    <a:pt x="346504" y="1705294"/>
                  </a:lnTo>
                  <a:lnTo>
                    <a:pt x="341413" y="1708469"/>
                  </a:lnTo>
                  <a:lnTo>
                    <a:pt x="336003" y="1711009"/>
                  </a:lnTo>
                  <a:lnTo>
                    <a:pt x="331229" y="1713549"/>
                  </a:lnTo>
                  <a:lnTo>
                    <a:pt x="325820" y="1715771"/>
                  </a:lnTo>
                  <a:lnTo>
                    <a:pt x="320092" y="1717676"/>
                  </a:lnTo>
                  <a:lnTo>
                    <a:pt x="314682" y="1718946"/>
                  </a:lnTo>
                  <a:lnTo>
                    <a:pt x="308954" y="1719899"/>
                  </a:lnTo>
                  <a:lnTo>
                    <a:pt x="303225" y="1720534"/>
                  </a:lnTo>
                  <a:lnTo>
                    <a:pt x="297497" y="1720851"/>
                  </a:lnTo>
                  <a:lnTo>
                    <a:pt x="292087" y="1720534"/>
                  </a:lnTo>
                  <a:lnTo>
                    <a:pt x="286359" y="1719899"/>
                  </a:lnTo>
                  <a:lnTo>
                    <a:pt x="280631" y="1718946"/>
                  </a:lnTo>
                  <a:lnTo>
                    <a:pt x="274903" y="1717676"/>
                  </a:lnTo>
                  <a:lnTo>
                    <a:pt x="269493" y="1715771"/>
                  </a:lnTo>
                  <a:lnTo>
                    <a:pt x="264083" y="1713549"/>
                  </a:lnTo>
                  <a:lnTo>
                    <a:pt x="258674" y="1711009"/>
                  </a:lnTo>
                  <a:lnTo>
                    <a:pt x="253900" y="1708469"/>
                  </a:lnTo>
                  <a:lnTo>
                    <a:pt x="248808" y="1705294"/>
                  </a:lnTo>
                  <a:lnTo>
                    <a:pt x="243717" y="1702119"/>
                  </a:lnTo>
                  <a:lnTo>
                    <a:pt x="238943" y="1698309"/>
                  </a:lnTo>
                  <a:lnTo>
                    <a:pt x="234488" y="1694181"/>
                  </a:lnTo>
                  <a:lnTo>
                    <a:pt x="230033" y="1690371"/>
                  </a:lnTo>
                  <a:lnTo>
                    <a:pt x="225578" y="1685926"/>
                  </a:lnTo>
                  <a:lnTo>
                    <a:pt x="221441" y="1681164"/>
                  </a:lnTo>
                  <a:lnTo>
                    <a:pt x="217304" y="1676719"/>
                  </a:lnTo>
                  <a:lnTo>
                    <a:pt x="213167" y="1671956"/>
                  </a:lnTo>
                  <a:lnTo>
                    <a:pt x="209666" y="1666876"/>
                  </a:lnTo>
                  <a:lnTo>
                    <a:pt x="206166" y="1661796"/>
                  </a:lnTo>
                  <a:lnTo>
                    <a:pt x="202984" y="1657034"/>
                  </a:lnTo>
                  <a:lnTo>
                    <a:pt x="196619" y="1646239"/>
                  </a:lnTo>
                  <a:lnTo>
                    <a:pt x="191209" y="1635444"/>
                  </a:lnTo>
                  <a:lnTo>
                    <a:pt x="186754" y="1624966"/>
                  </a:lnTo>
                  <a:lnTo>
                    <a:pt x="184845" y="1619568"/>
                  </a:lnTo>
                  <a:lnTo>
                    <a:pt x="183253" y="1614171"/>
                  </a:lnTo>
                  <a:lnTo>
                    <a:pt x="181981" y="1608773"/>
                  </a:lnTo>
                  <a:lnTo>
                    <a:pt x="180389" y="1603693"/>
                  </a:lnTo>
                  <a:lnTo>
                    <a:pt x="179435" y="1598931"/>
                  </a:lnTo>
                  <a:lnTo>
                    <a:pt x="178798" y="1593851"/>
                  </a:lnTo>
                  <a:lnTo>
                    <a:pt x="178162" y="1589406"/>
                  </a:lnTo>
                  <a:lnTo>
                    <a:pt x="177525" y="1585596"/>
                  </a:lnTo>
                  <a:lnTo>
                    <a:pt x="176252" y="1582421"/>
                  </a:lnTo>
                  <a:lnTo>
                    <a:pt x="174980" y="1579881"/>
                  </a:lnTo>
                  <a:lnTo>
                    <a:pt x="173707" y="1577341"/>
                  </a:lnTo>
                  <a:lnTo>
                    <a:pt x="172434" y="1575753"/>
                  </a:lnTo>
                  <a:lnTo>
                    <a:pt x="170206" y="1572578"/>
                  </a:lnTo>
                  <a:lnTo>
                    <a:pt x="167660" y="1569721"/>
                  </a:lnTo>
                  <a:lnTo>
                    <a:pt x="165433" y="1566228"/>
                  </a:lnTo>
                  <a:lnTo>
                    <a:pt x="163842" y="1562418"/>
                  </a:lnTo>
                  <a:lnTo>
                    <a:pt x="161932" y="1557973"/>
                  </a:lnTo>
                  <a:lnTo>
                    <a:pt x="160659" y="1552893"/>
                  </a:lnTo>
                  <a:lnTo>
                    <a:pt x="159705" y="1546543"/>
                  </a:lnTo>
                  <a:lnTo>
                    <a:pt x="159068" y="1539558"/>
                  </a:lnTo>
                  <a:lnTo>
                    <a:pt x="158750" y="1531621"/>
                  </a:lnTo>
                  <a:lnTo>
                    <a:pt x="159068" y="1527176"/>
                  </a:lnTo>
                  <a:lnTo>
                    <a:pt x="159386" y="1523683"/>
                  </a:lnTo>
                  <a:lnTo>
                    <a:pt x="160023" y="1520191"/>
                  </a:lnTo>
                  <a:lnTo>
                    <a:pt x="160978" y="1517651"/>
                  </a:lnTo>
                  <a:lnTo>
                    <a:pt x="162569" y="1514793"/>
                  </a:lnTo>
                  <a:lnTo>
                    <a:pt x="163842" y="1512888"/>
                  </a:lnTo>
                  <a:lnTo>
                    <a:pt x="165114" y="1511301"/>
                  </a:lnTo>
                  <a:lnTo>
                    <a:pt x="166387" y="1509713"/>
                  </a:lnTo>
                  <a:lnTo>
                    <a:pt x="169251" y="1507491"/>
                  </a:lnTo>
                  <a:lnTo>
                    <a:pt x="171797" y="1506221"/>
                  </a:lnTo>
                  <a:lnTo>
                    <a:pt x="173388" y="1505586"/>
                  </a:lnTo>
                  <a:lnTo>
                    <a:pt x="174025" y="1505586"/>
                  </a:lnTo>
                  <a:lnTo>
                    <a:pt x="172752" y="1496378"/>
                  </a:lnTo>
                  <a:lnTo>
                    <a:pt x="172116" y="1487488"/>
                  </a:lnTo>
                  <a:lnTo>
                    <a:pt x="171797" y="1479233"/>
                  </a:lnTo>
                  <a:lnTo>
                    <a:pt x="172434" y="1471296"/>
                  </a:lnTo>
                  <a:lnTo>
                    <a:pt x="173388" y="1463676"/>
                  </a:lnTo>
                  <a:lnTo>
                    <a:pt x="174661" y="1456373"/>
                  </a:lnTo>
                  <a:lnTo>
                    <a:pt x="176889" y="1449388"/>
                  </a:lnTo>
                  <a:lnTo>
                    <a:pt x="179435" y="1443038"/>
                  </a:lnTo>
                  <a:lnTo>
                    <a:pt x="182299" y="1437006"/>
                  </a:lnTo>
                  <a:lnTo>
                    <a:pt x="185481" y="1431608"/>
                  </a:lnTo>
                  <a:lnTo>
                    <a:pt x="189300" y="1426211"/>
                  </a:lnTo>
                  <a:lnTo>
                    <a:pt x="193119" y="1421131"/>
                  </a:lnTo>
                  <a:lnTo>
                    <a:pt x="197574" y="1416051"/>
                  </a:lnTo>
                  <a:lnTo>
                    <a:pt x="202029" y="1411606"/>
                  </a:lnTo>
                  <a:lnTo>
                    <a:pt x="206802" y="1407796"/>
                  </a:lnTo>
                  <a:lnTo>
                    <a:pt x="211894" y="1403986"/>
                  </a:lnTo>
                  <a:lnTo>
                    <a:pt x="216986" y="1400493"/>
                  </a:lnTo>
                  <a:lnTo>
                    <a:pt x="222396" y="1397001"/>
                  </a:lnTo>
                  <a:lnTo>
                    <a:pt x="228124" y="1394461"/>
                  </a:lnTo>
                  <a:lnTo>
                    <a:pt x="233852" y="1391603"/>
                  </a:lnTo>
                  <a:lnTo>
                    <a:pt x="239262" y="1389063"/>
                  </a:lnTo>
                  <a:lnTo>
                    <a:pt x="244990" y="1387158"/>
                  </a:lnTo>
                  <a:lnTo>
                    <a:pt x="250718" y="1384936"/>
                  </a:lnTo>
                  <a:lnTo>
                    <a:pt x="256446" y="1383348"/>
                  </a:lnTo>
                  <a:lnTo>
                    <a:pt x="267584" y="1380491"/>
                  </a:lnTo>
                  <a:lnTo>
                    <a:pt x="278085" y="1378268"/>
                  </a:lnTo>
                  <a:lnTo>
                    <a:pt x="288269" y="1376998"/>
                  </a:lnTo>
                  <a:lnTo>
                    <a:pt x="297497" y="1376363"/>
                  </a:lnTo>
                  <a:close/>
                  <a:moveTo>
                    <a:pt x="1006793" y="977900"/>
                  </a:moveTo>
                  <a:lnTo>
                    <a:pt x="1009651" y="977900"/>
                  </a:lnTo>
                  <a:lnTo>
                    <a:pt x="1012508" y="977900"/>
                  </a:lnTo>
                  <a:lnTo>
                    <a:pt x="1015683" y="978536"/>
                  </a:lnTo>
                  <a:lnTo>
                    <a:pt x="1018541" y="979173"/>
                  </a:lnTo>
                  <a:lnTo>
                    <a:pt x="1021398" y="980445"/>
                  </a:lnTo>
                  <a:lnTo>
                    <a:pt x="1023938" y="981718"/>
                  </a:lnTo>
                  <a:lnTo>
                    <a:pt x="1026478" y="982990"/>
                  </a:lnTo>
                  <a:lnTo>
                    <a:pt x="1028701" y="984581"/>
                  </a:lnTo>
                  <a:lnTo>
                    <a:pt x="1030923" y="986807"/>
                  </a:lnTo>
                  <a:lnTo>
                    <a:pt x="1032828" y="989034"/>
                  </a:lnTo>
                  <a:lnTo>
                    <a:pt x="1034733" y="991261"/>
                  </a:lnTo>
                  <a:lnTo>
                    <a:pt x="1036003" y="993806"/>
                  </a:lnTo>
                  <a:lnTo>
                    <a:pt x="1037273" y="996351"/>
                  </a:lnTo>
                  <a:lnTo>
                    <a:pt x="1038226" y="998896"/>
                  </a:lnTo>
                  <a:lnTo>
                    <a:pt x="1039178" y="1002077"/>
                  </a:lnTo>
                  <a:lnTo>
                    <a:pt x="1039496" y="1004940"/>
                  </a:lnTo>
                  <a:lnTo>
                    <a:pt x="1039813" y="1008121"/>
                  </a:lnTo>
                  <a:lnTo>
                    <a:pt x="1039813" y="1276292"/>
                  </a:lnTo>
                  <a:lnTo>
                    <a:pt x="1039496" y="1279473"/>
                  </a:lnTo>
                  <a:lnTo>
                    <a:pt x="1039178" y="1282336"/>
                  </a:lnTo>
                  <a:lnTo>
                    <a:pt x="1038226" y="1285199"/>
                  </a:lnTo>
                  <a:lnTo>
                    <a:pt x="1037273" y="1288062"/>
                  </a:lnTo>
                  <a:lnTo>
                    <a:pt x="1036003" y="1290925"/>
                  </a:lnTo>
                  <a:lnTo>
                    <a:pt x="1034733" y="1293152"/>
                  </a:lnTo>
                  <a:lnTo>
                    <a:pt x="1032828" y="1295379"/>
                  </a:lnTo>
                  <a:lnTo>
                    <a:pt x="1030923" y="1297606"/>
                  </a:lnTo>
                  <a:lnTo>
                    <a:pt x="1028701" y="1299515"/>
                  </a:lnTo>
                  <a:lnTo>
                    <a:pt x="1026478" y="1301105"/>
                  </a:lnTo>
                  <a:lnTo>
                    <a:pt x="1023938" y="1303014"/>
                  </a:lnTo>
                  <a:lnTo>
                    <a:pt x="1021398" y="1304286"/>
                  </a:lnTo>
                  <a:lnTo>
                    <a:pt x="1018541" y="1305241"/>
                  </a:lnTo>
                  <a:lnTo>
                    <a:pt x="1015683" y="1305877"/>
                  </a:lnTo>
                  <a:lnTo>
                    <a:pt x="1012508" y="1306195"/>
                  </a:lnTo>
                  <a:lnTo>
                    <a:pt x="1009651" y="1306513"/>
                  </a:lnTo>
                  <a:lnTo>
                    <a:pt x="1006793" y="1306195"/>
                  </a:lnTo>
                  <a:lnTo>
                    <a:pt x="1003618" y="1305877"/>
                  </a:lnTo>
                  <a:lnTo>
                    <a:pt x="1000761" y="1305241"/>
                  </a:lnTo>
                  <a:lnTo>
                    <a:pt x="997903" y="1304286"/>
                  </a:lnTo>
                  <a:lnTo>
                    <a:pt x="995363" y="1303014"/>
                  </a:lnTo>
                  <a:lnTo>
                    <a:pt x="992506" y="1301105"/>
                  </a:lnTo>
                  <a:lnTo>
                    <a:pt x="990601" y="1299515"/>
                  </a:lnTo>
                  <a:lnTo>
                    <a:pt x="988378" y="1297606"/>
                  </a:lnTo>
                  <a:lnTo>
                    <a:pt x="986156" y="1295379"/>
                  </a:lnTo>
                  <a:lnTo>
                    <a:pt x="984568" y="1293152"/>
                  </a:lnTo>
                  <a:lnTo>
                    <a:pt x="983298" y="1290925"/>
                  </a:lnTo>
                  <a:lnTo>
                    <a:pt x="982028" y="1288062"/>
                  </a:lnTo>
                  <a:lnTo>
                    <a:pt x="981076" y="1285199"/>
                  </a:lnTo>
                  <a:lnTo>
                    <a:pt x="979806" y="1282336"/>
                  </a:lnTo>
                  <a:lnTo>
                    <a:pt x="979488" y="1279473"/>
                  </a:lnTo>
                  <a:lnTo>
                    <a:pt x="979488" y="1276292"/>
                  </a:lnTo>
                  <a:lnTo>
                    <a:pt x="979488" y="1008121"/>
                  </a:lnTo>
                  <a:lnTo>
                    <a:pt x="979488" y="1004940"/>
                  </a:lnTo>
                  <a:lnTo>
                    <a:pt x="979806" y="1002077"/>
                  </a:lnTo>
                  <a:lnTo>
                    <a:pt x="981076" y="998896"/>
                  </a:lnTo>
                  <a:lnTo>
                    <a:pt x="982028" y="996351"/>
                  </a:lnTo>
                  <a:lnTo>
                    <a:pt x="983298" y="993806"/>
                  </a:lnTo>
                  <a:lnTo>
                    <a:pt x="984568" y="991261"/>
                  </a:lnTo>
                  <a:lnTo>
                    <a:pt x="986156" y="989034"/>
                  </a:lnTo>
                  <a:lnTo>
                    <a:pt x="988378" y="986807"/>
                  </a:lnTo>
                  <a:lnTo>
                    <a:pt x="990601" y="984581"/>
                  </a:lnTo>
                  <a:lnTo>
                    <a:pt x="992506" y="982990"/>
                  </a:lnTo>
                  <a:lnTo>
                    <a:pt x="995363" y="981718"/>
                  </a:lnTo>
                  <a:lnTo>
                    <a:pt x="997903" y="980445"/>
                  </a:lnTo>
                  <a:lnTo>
                    <a:pt x="1000761" y="979173"/>
                  </a:lnTo>
                  <a:lnTo>
                    <a:pt x="1003618" y="978536"/>
                  </a:lnTo>
                  <a:lnTo>
                    <a:pt x="1006793" y="977900"/>
                  </a:lnTo>
                  <a:close/>
                  <a:moveTo>
                    <a:pt x="1223947" y="968375"/>
                  </a:moveTo>
                  <a:lnTo>
                    <a:pt x="1227121" y="968375"/>
                  </a:lnTo>
                  <a:lnTo>
                    <a:pt x="1229976" y="968375"/>
                  </a:lnTo>
                  <a:lnTo>
                    <a:pt x="1233150" y="968693"/>
                  </a:lnTo>
                  <a:lnTo>
                    <a:pt x="1236006" y="969646"/>
                  </a:lnTo>
                  <a:lnTo>
                    <a:pt x="1238861" y="970599"/>
                  </a:lnTo>
                  <a:lnTo>
                    <a:pt x="1241400" y="971870"/>
                  </a:lnTo>
                  <a:lnTo>
                    <a:pt x="1243939" y="973141"/>
                  </a:lnTo>
                  <a:lnTo>
                    <a:pt x="1246477" y="975048"/>
                  </a:lnTo>
                  <a:lnTo>
                    <a:pt x="1248381" y="976955"/>
                  </a:lnTo>
                  <a:lnTo>
                    <a:pt x="1250285" y="978862"/>
                  </a:lnTo>
                  <a:lnTo>
                    <a:pt x="1252189" y="981404"/>
                  </a:lnTo>
                  <a:lnTo>
                    <a:pt x="1253776" y="983946"/>
                  </a:lnTo>
                  <a:lnTo>
                    <a:pt x="1254727" y="986488"/>
                  </a:lnTo>
                  <a:lnTo>
                    <a:pt x="1255679" y="989348"/>
                  </a:lnTo>
                  <a:lnTo>
                    <a:pt x="1256631" y="992208"/>
                  </a:lnTo>
                  <a:lnTo>
                    <a:pt x="1256949" y="995386"/>
                  </a:lnTo>
                  <a:lnTo>
                    <a:pt x="1256949" y="998246"/>
                  </a:lnTo>
                  <a:lnTo>
                    <a:pt x="1256949" y="1068473"/>
                  </a:lnTo>
                  <a:lnTo>
                    <a:pt x="1257583" y="1072604"/>
                  </a:lnTo>
                  <a:lnTo>
                    <a:pt x="1258535" y="1076417"/>
                  </a:lnTo>
                  <a:lnTo>
                    <a:pt x="1259805" y="1080549"/>
                  </a:lnTo>
                  <a:lnTo>
                    <a:pt x="1261709" y="1084362"/>
                  </a:lnTo>
                  <a:lnTo>
                    <a:pt x="1264247" y="1087539"/>
                  </a:lnTo>
                  <a:lnTo>
                    <a:pt x="1266786" y="1091035"/>
                  </a:lnTo>
                  <a:lnTo>
                    <a:pt x="1269959" y="1093895"/>
                  </a:lnTo>
                  <a:lnTo>
                    <a:pt x="1273767" y="1097073"/>
                  </a:lnTo>
                  <a:lnTo>
                    <a:pt x="1277575" y="1099615"/>
                  </a:lnTo>
                  <a:lnTo>
                    <a:pt x="1281700" y="1101839"/>
                  </a:lnTo>
                  <a:lnTo>
                    <a:pt x="1286460" y="1104064"/>
                  </a:lnTo>
                  <a:lnTo>
                    <a:pt x="1291219" y="1105652"/>
                  </a:lnTo>
                  <a:lnTo>
                    <a:pt x="1296297" y="1106924"/>
                  </a:lnTo>
                  <a:lnTo>
                    <a:pt x="1301374" y="1107877"/>
                  </a:lnTo>
                  <a:lnTo>
                    <a:pt x="1306768" y="1108512"/>
                  </a:lnTo>
                  <a:lnTo>
                    <a:pt x="1312480" y="1108512"/>
                  </a:lnTo>
                  <a:lnTo>
                    <a:pt x="1643763" y="1108512"/>
                  </a:lnTo>
                  <a:lnTo>
                    <a:pt x="1649157" y="1108830"/>
                  </a:lnTo>
                  <a:lnTo>
                    <a:pt x="1655186" y="1109148"/>
                  </a:lnTo>
                  <a:lnTo>
                    <a:pt x="1660898" y="1110101"/>
                  </a:lnTo>
                  <a:lnTo>
                    <a:pt x="1666610" y="1111055"/>
                  </a:lnTo>
                  <a:lnTo>
                    <a:pt x="1672322" y="1112326"/>
                  </a:lnTo>
                  <a:lnTo>
                    <a:pt x="1677716" y="1113915"/>
                  </a:lnTo>
                  <a:lnTo>
                    <a:pt x="1683110" y="1115503"/>
                  </a:lnTo>
                  <a:lnTo>
                    <a:pt x="1688188" y="1118046"/>
                  </a:lnTo>
                  <a:lnTo>
                    <a:pt x="1693265" y="1120270"/>
                  </a:lnTo>
                  <a:lnTo>
                    <a:pt x="1698342" y="1122812"/>
                  </a:lnTo>
                  <a:lnTo>
                    <a:pt x="1703419" y="1125672"/>
                  </a:lnTo>
                  <a:lnTo>
                    <a:pt x="1708179" y="1128532"/>
                  </a:lnTo>
                  <a:lnTo>
                    <a:pt x="1712304" y="1131710"/>
                  </a:lnTo>
                  <a:lnTo>
                    <a:pt x="1717064" y="1135523"/>
                  </a:lnTo>
                  <a:lnTo>
                    <a:pt x="1721189" y="1138701"/>
                  </a:lnTo>
                  <a:lnTo>
                    <a:pt x="1724997" y="1142832"/>
                  </a:lnTo>
                  <a:lnTo>
                    <a:pt x="1729122" y="1146645"/>
                  </a:lnTo>
                  <a:lnTo>
                    <a:pt x="1732295" y="1150776"/>
                  </a:lnTo>
                  <a:lnTo>
                    <a:pt x="1736103" y="1155225"/>
                  </a:lnTo>
                  <a:lnTo>
                    <a:pt x="1738959" y="1159674"/>
                  </a:lnTo>
                  <a:lnTo>
                    <a:pt x="1742132" y="1164440"/>
                  </a:lnTo>
                  <a:lnTo>
                    <a:pt x="1744988" y="1169525"/>
                  </a:lnTo>
                  <a:lnTo>
                    <a:pt x="1747527" y="1174291"/>
                  </a:lnTo>
                  <a:lnTo>
                    <a:pt x="1749748" y="1179375"/>
                  </a:lnTo>
                  <a:lnTo>
                    <a:pt x="1751969" y="1184460"/>
                  </a:lnTo>
                  <a:lnTo>
                    <a:pt x="1753873" y="1189862"/>
                  </a:lnTo>
                  <a:lnTo>
                    <a:pt x="1755460" y="1195582"/>
                  </a:lnTo>
                  <a:lnTo>
                    <a:pt x="1756729" y="1201302"/>
                  </a:lnTo>
                  <a:lnTo>
                    <a:pt x="1757681" y="1207022"/>
                  </a:lnTo>
                  <a:lnTo>
                    <a:pt x="1758316" y="1212741"/>
                  </a:lnTo>
                  <a:lnTo>
                    <a:pt x="1758633" y="1218144"/>
                  </a:lnTo>
                  <a:lnTo>
                    <a:pt x="1758950" y="1224181"/>
                  </a:lnTo>
                  <a:lnTo>
                    <a:pt x="1758950" y="1309980"/>
                  </a:lnTo>
                  <a:lnTo>
                    <a:pt x="1758633" y="1312840"/>
                  </a:lnTo>
                  <a:lnTo>
                    <a:pt x="1758316" y="1316017"/>
                  </a:lnTo>
                  <a:lnTo>
                    <a:pt x="1757681" y="1318877"/>
                  </a:lnTo>
                  <a:lnTo>
                    <a:pt x="1756412" y="1321419"/>
                  </a:lnTo>
                  <a:lnTo>
                    <a:pt x="1755460" y="1324279"/>
                  </a:lnTo>
                  <a:lnTo>
                    <a:pt x="1753873" y="1326504"/>
                  </a:lnTo>
                  <a:lnTo>
                    <a:pt x="1751969" y="1329046"/>
                  </a:lnTo>
                  <a:lnTo>
                    <a:pt x="1750065" y="1331270"/>
                  </a:lnTo>
                  <a:lnTo>
                    <a:pt x="1748161" y="1332859"/>
                  </a:lnTo>
                  <a:lnTo>
                    <a:pt x="1745623" y="1334766"/>
                  </a:lnTo>
                  <a:lnTo>
                    <a:pt x="1743084" y="1336355"/>
                  </a:lnTo>
                  <a:lnTo>
                    <a:pt x="1740546" y="1337626"/>
                  </a:lnTo>
                  <a:lnTo>
                    <a:pt x="1737690" y="1338579"/>
                  </a:lnTo>
                  <a:lnTo>
                    <a:pt x="1734834" y="1339215"/>
                  </a:lnTo>
                  <a:lnTo>
                    <a:pt x="1731978" y="1339532"/>
                  </a:lnTo>
                  <a:lnTo>
                    <a:pt x="1728805" y="1339850"/>
                  </a:lnTo>
                  <a:lnTo>
                    <a:pt x="1725631" y="1339532"/>
                  </a:lnTo>
                  <a:lnTo>
                    <a:pt x="1722776" y="1339215"/>
                  </a:lnTo>
                  <a:lnTo>
                    <a:pt x="1719920" y="1338579"/>
                  </a:lnTo>
                  <a:lnTo>
                    <a:pt x="1717064" y="1337626"/>
                  </a:lnTo>
                  <a:lnTo>
                    <a:pt x="1714525" y="1336355"/>
                  </a:lnTo>
                  <a:lnTo>
                    <a:pt x="1711987" y="1334766"/>
                  </a:lnTo>
                  <a:lnTo>
                    <a:pt x="1709765" y="1332859"/>
                  </a:lnTo>
                  <a:lnTo>
                    <a:pt x="1707544" y="1331270"/>
                  </a:lnTo>
                  <a:lnTo>
                    <a:pt x="1705640" y="1329046"/>
                  </a:lnTo>
                  <a:lnTo>
                    <a:pt x="1704054" y="1326504"/>
                  </a:lnTo>
                  <a:lnTo>
                    <a:pt x="1702467" y="1324279"/>
                  </a:lnTo>
                  <a:lnTo>
                    <a:pt x="1700880" y="1321419"/>
                  </a:lnTo>
                  <a:lnTo>
                    <a:pt x="1699928" y="1318877"/>
                  </a:lnTo>
                  <a:lnTo>
                    <a:pt x="1699294" y="1316017"/>
                  </a:lnTo>
                  <a:lnTo>
                    <a:pt x="1698977" y="1312840"/>
                  </a:lnTo>
                  <a:lnTo>
                    <a:pt x="1698659" y="1309980"/>
                  </a:lnTo>
                  <a:lnTo>
                    <a:pt x="1698659" y="1224181"/>
                  </a:lnTo>
                  <a:lnTo>
                    <a:pt x="1698342" y="1218461"/>
                  </a:lnTo>
                  <a:lnTo>
                    <a:pt x="1697707" y="1213377"/>
                  </a:lnTo>
                  <a:lnTo>
                    <a:pt x="1696438" y="1207975"/>
                  </a:lnTo>
                  <a:lnTo>
                    <a:pt x="1694217" y="1202891"/>
                  </a:lnTo>
                  <a:lnTo>
                    <a:pt x="1691995" y="1197806"/>
                  </a:lnTo>
                  <a:lnTo>
                    <a:pt x="1689457" y="1193675"/>
                  </a:lnTo>
                  <a:lnTo>
                    <a:pt x="1685966" y="1189226"/>
                  </a:lnTo>
                  <a:lnTo>
                    <a:pt x="1682793" y="1185095"/>
                  </a:lnTo>
                  <a:lnTo>
                    <a:pt x="1678668" y="1181918"/>
                  </a:lnTo>
                  <a:lnTo>
                    <a:pt x="1674226" y="1178422"/>
                  </a:lnTo>
                  <a:lnTo>
                    <a:pt x="1670100" y="1175880"/>
                  </a:lnTo>
                  <a:lnTo>
                    <a:pt x="1665023" y="1173338"/>
                  </a:lnTo>
                  <a:lnTo>
                    <a:pt x="1659946" y="1171431"/>
                  </a:lnTo>
                  <a:lnTo>
                    <a:pt x="1654552" y="1170160"/>
                  </a:lnTo>
                  <a:lnTo>
                    <a:pt x="1649157" y="1169525"/>
                  </a:lnTo>
                  <a:lnTo>
                    <a:pt x="1643763" y="1169207"/>
                  </a:lnTo>
                  <a:lnTo>
                    <a:pt x="1312480" y="1169207"/>
                  </a:lnTo>
                  <a:lnTo>
                    <a:pt x="1306451" y="1169207"/>
                  </a:lnTo>
                  <a:lnTo>
                    <a:pt x="1300739" y="1168571"/>
                  </a:lnTo>
                  <a:lnTo>
                    <a:pt x="1294710" y="1167936"/>
                  </a:lnTo>
                  <a:lnTo>
                    <a:pt x="1288998" y="1166982"/>
                  </a:lnTo>
                  <a:lnTo>
                    <a:pt x="1283604" y="1165711"/>
                  </a:lnTo>
                  <a:lnTo>
                    <a:pt x="1278209" y="1164440"/>
                  </a:lnTo>
                  <a:lnTo>
                    <a:pt x="1272815" y="1163169"/>
                  </a:lnTo>
                  <a:lnTo>
                    <a:pt x="1267420" y="1161262"/>
                  </a:lnTo>
                  <a:lnTo>
                    <a:pt x="1262343" y="1159038"/>
                  </a:lnTo>
                  <a:lnTo>
                    <a:pt x="1257583" y="1157131"/>
                  </a:lnTo>
                  <a:lnTo>
                    <a:pt x="1252824" y="1154272"/>
                  </a:lnTo>
                  <a:lnTo>
                    <a:pt x="1248064" y="1152047"/>
                  </a:lnTo>
                  <a:lnTo>
                    <a:pt x="1243304" y="1149187"/>
                  </a:lnTo>
                  <a:lnTo>
                    <a:pt x="1239179" y="1146009"/>
                  </a:lnTo>
                  <a:lnTo>
                    <a:pt x="1234736" y="1143150"/>
                  </a:lnTo>
                  <a:lnTo>
                    <a:pt x="1230611" y="1139654"/>
                  </a:lnTo>
                  <a:lnTo>
                    <a:pt x="1227121" y="1136159"/>
                  </a:lnTo>
                  <a:lnTo>
                    <a:pt x="1223313" y="1132345"/>
                  </a:lnTo>
                  <a:lnTo>
                    <a:pt x="1220140" y="1128532"/>
                  </a:lnTo>
                  <a:lnTo>
                    <a:pt x="1216649" y="1124719"/>
                  </a:lnTo>
                  <a:lnTo>
                    <a:pt x="1213793" y="1120588"/>
                  </a:lnTo>
                  <a:lnTo>
                    <a:pt x="1210937" y="1116457"/>
                  </a:lnTo>
                  <a:lnTo>
                    <a:pt x="1208399" y="1112008"/>
                  </a:lnTo>
                  <a:lnTo>
                    <a:pt x="1206177" y="1107559"/>
                  </a:lnTo>
                  <a:lnTo>
                    <a:pt x="1203956" y="1103428"/>
                  </a:lnTo>
                  <a:lnTo>
                    <a:pt x="1202052" y="1098661"/>
                  </a:lnTo>
                  <a:lnTo>
                    <a:pt x="1200783" y="1093577"/>
                  </a:lnTo>
                  <a:lnTo>
                    <a:pt x="1199196" y="1088811"/>
                  </a:lnTo>
                  <a:lnTo>
                    <a:pt x="1198244" y="1084044"/>
                  </a:lnTo>
                  <a:lnTo>
                    <a:pt x="1197610" y="1078960"/>
                  </a:lnTo>
                  <a:lnTo>
                    <a:pt x="1196975" y="1073875"/>
                  </a:lnTo>
                  <a:lnTo>
                    <a:pt x="1196975" y="1068473"/>
                  </a:lnTo>
                  <a:lnTo>
                    <a:pt x="1196975" y="998246"/>
                  </a:lnTo>
                  <a:lnTo>
                    <a:pt x="1196975" y="995386"/>
                  </a:lnTo>
                  <a:lnTo>
                    <a:pt x="1197610" y="992208"/>
                  </a:lnTo>
                  <a:lnTo>
                    <a:pt x="1198244" y="989348"/>
                  </a:lnTo>
                  <a:lnTo>
                    <a:pt x="1199196" y="986488"/>
                  </a:lnTo>
                  <a:lnTo>
                    <a:pt x="1200783" y="983946"/>
                  </a:lnTo>
                  <a:lnTo>
                    <a:pt x="1202052" y="981404"/>
                  </a:lnTo>
                  <a:lnTo>
                    <a:pt x="1203956" y="978862"/>
                  </a:lnTo>
                  <a:lnTo>
                    <a:pt x="1205543" y="976955"/>
                  </a:lnTo>
                  <a:lnTo>
                    <a:pt x="1208081" y="975048"/>
                  </a:lnTo>
                  <a:lnTo>
                    <a:pt x="1210303" y="973141"/>
                  </a:lnTo>
                  <a:lnTo>
                    <a:pt x="1212841" y="971870"/>
                  </a:lnTo>
                  <a:lnTo>
                    <a:pt x="1215380" y="970599"/>
                  </a:lnTo>
                  <a:lnTo>
                    <a:pt x="1217918" y="969646"/>
                  </a:lnTo>
                  <a:lnTo>
                    <a:pt x="1221092" y="968693"/>
                  </a:lnTo>
                  <a:lnTo>
                    <a:pt x="1223947" y="968375"/>
                  </a:lnTo>
                  <a:close/>
                  <a:moveTo>
                    <a:pt x="792181" y="968375"/>
                  </a:moveTo>
                  <a:lnTo>
                    <a:pt x="795354" y="968375"/>
                  </a:lnTo>
                  <a:lnTo>
                    <a:pt x="798528" y="968375"/>
                  </a:lnTo>
                  <a:lnTo>
                    <a:pt x="801701" y="968693"/>
                  </a:lnTo>
                  <a:lnTo>
                    <a:pt x="804239" y="969646"/>
                  </a:lnTo>
                  <a:lnTo>
                    <a:pt x="807413" y="970599"/>
                  </a:lnTo>
                  <a:lnTo>
                    <a:pt x="809634" y="971870"/>
                  </a:lnTo>
                  <a:lnTo>
                    <a:pt x="812172" y="973141"/>
                  </a:lnTo>
                  <a:lnTo>
                    <a:pt x="814711" y="975048"/>
                  </a:lnTo>
                  <a:lnTo>
                    <a:pt x="816615" y="976955"/>
                  </a:lnTo>
                  <a:lnTo>
                    <a:pt x="818519" y="978862"/>
                  </a:lnTo>
                  <a:lnTo>
                    <a:pt x="820423" y="981404"/>
                  </a:lnTo>
                  <a:lnTo>
                    <a:pt x="822009" y="983946"/>
                  </a:lnTo>
                  <a:lnTo>
                    <a:pt x="822961" y="986488"/>
                  </a:lnTo>
                  <a:lnTo>
                    <a:pt x="824231" y="989348"/>
                  </a:lnTo>
                  <a:lnTo>
                    <a:pt x="824865" y="992208"/>
                  </a:lnTo>
                  <a:lnTo>
                    <a:pt x="825183" y="995386"/>
                  </a:lnTo>
                  <a:lnTo>
                    <a:pt x="825500" y="998246"/>
                  </a:lnTo>
                  <a:lnTo>
                    <a:pt x="825500" y="1083408"/>
                  </a:lnTo>
                  <a:lnTo>
                    <a:pt x="825183" y="1089446"/>
                  </a:lnTo>
                  <a:lnTo>
                    <a:pt x="824865" y="1095484"/>
                  </a:lnTo>
                  <a:lnTo>
                    <a:pt x="824231" y="1101204"/>
                  </a:lnTo>
                  <a:lnTo>
                    <a:pt x="823279" y="1106924"/>
                  </a:lnTo>
                  <a:lnTo>
                    <a:pt x="822009" y="1112643"/>
                  </a:lnTo>
                  <a:lnTo>
                    <a:pt x="820423" y="1118046"/>
                  </a:lnTo>
                  <a:lnTo>
                    <a:pt x="818519" y="1123448"/>
                  </a:lnTo>
                  <a:lnTo>
                    <a:pt x="816298" y="1128532"/>
                  </a:lnTo>
                  <a:lnTo>
                    <a:pt x="814076" y="1133616"/>
                  </a:lnTo>
                  <a:lnTo>
                    <a:pt x="811538" y="1138701"/>
                  </a:lnTo>
                  <a:lnTo>
                    <a:pt x="808682" y="1143467"/>
                  </a:lnTo>
                  <a:lnTo>
                    <a:pt x="805509" y="1147916"/>
                  </a:lnTo>
                  <a:lnTo>
                    <a:pt x="802653" y="1152683"/>
                  </a:lnTo>
                  <a:lnTo>
                    <a:pt x="799162" y="1157131"/>
                  </a:lnTo>
                  <a:lnTo>
                    <a:pt x="795672" y="1161580"/>
                  </a:lnTo>
                  <a:lnTo>
                    <a:pt x="791547" y="1165394"/>
                  </a:lnTo>
                  <a:lnTo>
                    <a:pt x="787739" y="1169207"/>
                  </a:lnTo>
                  <a:lnTo>
                    <a:pt x="783614" y="1172702"/>
                  </a:lnTo>
                  <a:lnTo>
                    <a:pt x="779171" y="1176198"/>
                  </a:lnTo>
                  <a:lnTo>
                    <a:pt x="774729" y="1179375"/>
                  </a:lnTo>
                  <a:lnTo>
                    <a:pt x="769969" y="1182553"/>
                  </a:lnTo>
                  <a:lnTo>
                    <a:pt x="764892" y="1185095"/>
                  </a:lnTo>
                  <a:lnTo>
                    <a:pt x="760132" y="1187955"/>
                  </a:lnTo>
                  <a:lnTo>
                    <a:pt x="754737" y="1190180"/>
                  </a:lnTo>
                  <a:lnTo>
                    <a:pt x="749978" y="1192086"/>
                  </a:lnTo>
                  <a:lnTo>
                    <a:pt x="744583" y="1193993"/>
                  </a:lnTo>
                  <a:lnTo>
                    <a:pt x="738871" y="1195582"/>
                  </a:lnTo>
                  <a:lnTo>
                    <a:pt x="733160" y="1196853"/>
                  </a:lnTo>
                  <a:lnTo>
                    <a:pt x="727448" y="1197806"/>
                  </a:lnTo>
                  <a:lnTo>
                    <a:pt x="721736" y="1198442"/>
                  </a:lnTo>
                  <a:lnTo>
                    <a:pt x="716024" y="1199077"/>
                  </a:lnTo>
                  <a:lnTo>
                    <a:pt x="710312" y="1199077"/>
                  </a:lnTo>
                  <a:lnTo>
                    <a:pt x="379030" y="1199077"/>
                  </a:lnTo>
                  <a:lnTo>
                    <a:pt x="373318" y="1199395"/>
                  </a:lnTo>
                  <a:lnTo>
                    <a:pt x="367923" y="1200348"/>
                  </a:lnTo>
                  <a:lnTo>
                    <a:pt x="362846" y="1201302"/>
                  </a:lnTo>
                  <a:lnTo>
                    <a:pt x="357769" y="1202573"/>
                  </a:lnTo>
                  <a:lnTo>
                    <a:pt x="353009" y="1204162"/>
                  </a:lnTo>
                  <a:lnTo>
                    <a:pt x="348250" y="1206386"/>
                  </a:lnTo>
                  <a:lnTo>
                    <a:pt x="344124" y="1208610"/>
                  </a:lnTo>
                  <a:lnTo>
                    <a:pt x="340316" y="1211153"/>
                  </a:lnTo>
                  <a:lnTo>
                    <a:pt x="336509" y="1214013"/>
                  </a:lnTo>
                  <a:lnTo>
                    <a:pt x="333335" y="1217190"/>
                  </a:lnTo>
                  <a:lnTo>
                    <a:pt x="330797" y="1220686"/>
                  </a:lnTo>
                  <a:lnTo>
                    <a:pt x="328258" y="1223863"/>
                  </a:lnTo>
                  <a:lnTo>
                    <a:pt x="326354" y="1227677"/>
                  </a:lnTo>
                  <a:lnTo>
                    <a:pt x="325085" y="1231490"/>
                  </a:lnTo>
                  <a:lnTo>
                    <a:pt x="324133" y="1235303"/>
                  </a:lnTo>
                  <a:lnTo>
                    <a:pt x="324133" y="1239434"/>
                  </a:lnTo>
                  <a:lnTo>
                    <a:pt x="324133" y="1309980"/>
                  </a:lnTo>
                  <a:lnTo>
                    <a:pt x="323498" y="1312840"/>
                  </a:lnTo>
                  <a:lnTo>
                    <a:pt x="323181" y="1316017"/>
                  </a:lnTo>
                  <a:lnTo>
                    <a:pt x="322547" y="1318877"/>
                  </a:lnTo>
                  <a:lnTo>
                    <a:pt x="321595" y="1321419"/>
                  </a:lnTo>
                  <a:lnTo>
                    <a:pt x="320325" y="1324279"/>
                  </a:lnTo>
                  <a:lnTo>
                    <a:pt x="318739" y="1326504"/>
                  </a:lnTo>
                  <a:lnTo>
                    <a:pt x="316835" y="1329046"/>
                  </a:lnTo>
                  <a:lnTo>
                    <a:pt x="314931" y="1331270"/>
                  </a:lnTo>
                  <a:lnTo>
                    <a:pt x="313027" y="1332859"/>
                  </a:lnTo>
                  <a:lnTo>
                    <a:pt x="310488" y="1334766"/>
                  </a:lnTo>
                  <a:lnTo>
                    <a:pt x="307950" y="1336355"/>
                  </a:lnTo>
                  <a:lnTo>
                    <a:pt x="305411" y="1337626"/>
                  </a:lnTo>
                  <a:lnTo>
                    <a:pt x="302555" y="1338579"/>
                  </a:lnTo>
                  <a:lnTo>
                    <a:pt x="300017" y="1339215"/>
                  </a:lnTo>
                  <a:lnTo>
                    <a:pt x="296844" y="1339532"/>
                  </a:lnTo>
                  <a:lnTo>
                    <a:pt x="293670" y="1339850"/>
                  </a:lnTo>
                  <a:lnTo>
                    <a:pt x="290497" y="1339532"/>
                  </a:lnTo>
                  <a:lnTo>
                    <a:pt x="287641" y="1339215"/>
                  </a:lnTo>
                  <a:lnTo>
                    <a:pt x="284785" y="1338579"/>
                  </a:lnTo>
                  <a:lnTo>
                    <a:pt x="281930" y="1337626"/>
                  </a:lnTo>
                  <a:lnTo>
                    <a:pt x="279391" y="1336355"/>
                  </a:lnTo>
                  <a:lnTo>
                    <a:pt x="276852" y="1334766"/>
                  </a:lnTo>
                  <a:lnTo>
                    <a:pt x="274631" y="1332859"/>
                  </a:lnTo>
                  <a:lnTo>
                    <a:pt x="272727" y="1331270"/>
                  </a:lnTo>
                  <a:lnTo>
                    <a:pt x="270506" y="1329046"/>
                  </a:lnTo>
                  <a:lnTo>
                    <a:pt x="268919" y="1326504"/>
                  </a:lnTo>
                  <a:lnTo>
                    <a:pt x="267333" y="1324279"/>
                  </a:lnTo>
                  <a:lnTo>
                    <a:pt x="265746" y="1321419"/>
                  </a:lnTo>
                  <a:lnTo>
                    <a:pt x="264794" y="1318877"/>
                  </a:lnTo>
                  <a:lnTo>
                    <a:pt x="264160" y="1316017"/>
                  </a:lnTo>
                  <a:lnTo>
                    <a:pt x="263842" y="1312840"/>
                  </a:lnTo>
                  <a:lnTo>
                    <a:pt x="263525" y="1309980"/>
                  </a:lnTo>
                  <a:lnTo>
                    <a:pt x="263525" y="1239434"/>
                  </a:lnTo>
                  <a:lnTo>
                    <a:pt x="263842" y="1234350"/>
                  </a:lnTo>
                  <a:lnTo>
                    <a:pt x="264160" y="1229266"/>
                  </a:lnTo>
                  <a:lnTo>
                    <a:pt x="264794" y="1224181"/>
                  </a:lnTo>
                  <a:lnTo>
                    <a:pt x="265746" y="1219415"/>
                  </a:lnTo>
                  <a:lnTo>
                    <a:pt x="267333" y="1214330"/>
                  </a:lnTo>
                  <a:lnTo>
                    <a:pt x="268919" y="1209564"/>
                  </a:lnTo>
                  <a:lnTo>
                    <a:pt x="270506" y="1204797"/>
                  </a:lnTo>
                  <a:lnTo>
                    <a:pt x="272727" y="1200348"/>
                  </a:lnTo>
                  <a:lnTo>
                    <a:pt x="274948" y="1195900"/>
                  </a:lnTo>
                  <a:lnTo>
                    <a:pt x="277487" y="1191451"/>
                  </a:lnTo>
                  <a:lnTo>
                    <a:pt x="280343" y="1187638"/>
                  </a:lnTo>
                  <a:lnTo>
                    <a:pt x="283199" y="1183189"/>
                  </a:lnTo>
                  <a:lnTo>
                    <a:pt x="286689" y="1179375"/>
                  </a:lnTo>
                  <a:lnTo>
                    <a:pt x="289863" y="1175562"/>
                  </a:lnTo>
                  <a:lnTo>
                    <a:pt x="293670" y="1171749"/>
                  </a:lnTo>
                  <a:lnTo>
                    <a:pt x="297478" y="1168571"/>
                  </a:lnTo>
                  <a:lnTo>
                    <a:pt x="301603" y="1165076"/>
                  </a:lnTo>
                  <a:lnTo>
                    <a:pt x="305729" y="1162216"/>
                  </a:lnTo>
                  <a:lnTo>
                    <a:pt x="309854" y="1159038"/>
                  </a:lnTo>
                  <a:lnTo>
                    <a:pt x="314614" y="1156178"/>
                  </a:lnTo>
                  <a:lnTo>
                    <a:pt x="319373" y="1153318"/>
                  </a:lnTo>
                  <a:lnTo>
                    <a:pt x="324133" y="1151094"/>
                  </a:lnTo>
                  <a:lnTo>
                    <a:pt x="328893" y="1149187"/>
                  </a:lnTo>
                  <a:lnTo>
                    <a:pt x="334287" y="1146963"/>
                  </a:lnTo>
                  <a:lnTo>
                    <a:pt x="339365" y="1145056"/>
                  </a:lnTo>
                  <a:lnTo>
                    <a:pt x="344759" y="1143467"/>
                  </a:lnTo>
                  <a:lnTo>
                    <a:pt x="350471" y="1142196"/>
                  </a:lnTo>
                  <a:lnTo>
                    <a:pt x="355548" y="1140925"/>
                  </a:lnTo>
                  <a:lnTo>
                    <a:pt x="361260" y="1139972"/>
                  </a:lnTo>
                  <a:lnTo>
                    <a:pt x="367289" y="1139336"/>
                  </a:lnTo>
                  <a:lnTo>
                    <a:pt x="373001" y="1139018"/>
                  </a:lnTo>
                  <a:lnTo>
                    <a:pt x="379030" y="1139018"/>
                  </a:lnTo>
                  <a:lnTo>
                    <a:pt x="710312" y="1139018"/>
                  </a:lnTo>
                  <a:lnTo>
                    <a:pt x="715707" y="1138701"/>
                  </a:lnTo>
                  <a:lnTo>
                    <a:pt x="721101" y="1138065"/>
                  </a:lnTo>
                  <a:lnTo>
                    <a:pt x="726496" y="1136476"/>
                  </a:lnTo>
                  <a:lnTo>
                    <a:pt x="731573" y="1134570"/>
                  </a:lnTo>
                  <a:lnTo>
                    <a:pt x="736650" y="1132345"/>
                  </a:lnTo>
                  <a:lnTo>
                    <a:pt x="740775" y="1129803"/>
                  </a:lnTo>
                  <a:lnTo>
                    <a:pt x="745218" y="1126308"/>
                  </a:lnTo>
                  <a:lnTo>
                    <a:pt x="749343" y="1122812"/>
                  </a:lnTo>
                  <a:lnTo>
                    <a:pt x="752833" y="1118999"/>
                  </a:lnTo>
                  <a:lnTo>
                    <a:pt x="756007" y="1114550"/>
                  </a:lnTo>
                  <a:lnTo>
                    <a:pt x="758545" y="1110101"/>
                  </a:lnTo>
                  <a:lnTo>
                    <a:pt x="760766" y="1105335"/>
                  </a:lnTo>
                  <a:lnTo>
                    <a:pt x="762988" y="1099933"/>
                  </a:lnTo>
                  <a:lnTo>
                    <a:pt x="764257" y="1094848"/>
                  </a:lnTo>
                  <a:lnTo>
                    <a:pt x="765209" y="1089128"/>
                  </a:lnTo>
                  <a:lnTo>
                    <a:pt x="765209" y="1083408"/>
                  </a:lnTo>
                  <a:lnTo>
                    <a:pt x="765209" y="998246"/>
                  </a:lnTo>
                  <a:lnTo>
                    <a:pt x="765526" y="995386"/>
                  </a:lnTo>
                  <a:lnTo>
                    <a:pt x="765844" y="992208"/>
                  </a:lnTo>
                  <a:lnTo>
                    <a:pt x="766478" y="989348"/>
                  </a:lnTo>
                  <a:lnTo>
                    <a:pt x="767747" y="986488"/>
                  </a:lnTo>
                  <a:lnTo>
                    <a:pt x="769017" y="983946"/>
                  </a:lnTo>
                  <a:lnTo>
                    <a:pt x="770603" y="981404"/>
                  </a:lnTo>
                  <a:lnTo>
                    <a:pt x="772190" y="978862"/>
                  </a:lnTo>
                  <a:lnTo>
                    <a:pt x="774094" y="976955"/>
                  </a:lnTo>
                  <a:lnTo>
                    <a:pt x="776315" y="975048"/>
                  </a:lnTo>
                  <a:lnTo>
                    <a:pt x="778536" y="973141"/>
                  </a:lnTo>
                  <a:lnTo>
                    <a:pt x="781392" y="971870"/>
                  </a:lnTo>
                  <a:lnTo>
                    <a:pt x="783614" y="970599"/>
                  </a:lnTo>
                  <a:lnTo>
                    <a:pt x="786469" y="969646"/>
                  </a:lnTo>
                  <a:lnTo>
                    <a:pt x="789325" y="968693"/>
                  </a:lnTo>
                  <a:lnTo>
                    <a:pt x="792181" y="968375"/>
                  </a:lnTo>
                  <a:close/>
                  <a:moveTo>
                    <a:pt x="854248" y="475049"/>
                  </a:moveTo>
                  <a:lnTo>
                    <a:pt x="968334" y="729382"/>
                  </a:lnTo>
                  <a:lnTo>
                    <a:pt x="999072" y="623496"/>
                  </a:lnTo>
                  <a:lnTo>
                    <a:pt x="996361" y="622927"/>
                  </a:lnTo>
                  <a:lnTo>
                    <a:pt x="990612" y="621333"/>
                  </a:lnTo>
                  <a:lnTo>
                    <a:pt x="985184" y="619103"/>
                  </a:lnTo>
                  <a:lnTo>
                    <a:pt x="980393" y="616553"/>
                  </a:lnTo>
                  <a:lnTo>
                    <a:pt x="975603" y="614004"/>
                  </a:lnTo>
                  <a:lnTo>
                    <a:pt x="971132" y="611136"/>
                  </a:lnTo>
                  <a:lnTo>
                    <a:pt x="966981" y="607950"/>
                  </a:lnTo>
                  <a:lnTo>
                    <a:pt x="963468" y="604444"/>
                  </a:lnTo>
                  <a:lnTo>
                    <a:pt x="959636" y="600620"/>
                  </a:lnTo>
                  <a:lnTo>
                    <a:pt x="956762" y="597115"/>
                  </a:lnTo>
                  <a:lnTo>
                    <a:pt x="953568" y="593291"/>
                  </a:lnTo>
                  <a:lnTo>
                    <a:pt x="951014" y="589467"/>
                  </a:lnTo>
                  <a:lnTo>
                    <a:pt x="948778" y="585325"/>
                  </a:lnTo>
                  <a:lnTo>
                    <a:pt x="944308" y="577677"/>
                  </a:lnTo>
                  <a:lnTo>
                    <a:pt x="940795" y="570029"/>
                  </a:lnTo>
                  <a:lnTo>
                    <a:pt x="938559" y="563018"/>
                  </a:lnTo>
                  <a:lnTo>
                    <a:pt x="936643" y="556645"/>
                  </a:lnTo>
                  <a:lnTo>
                    <a:pt x="935366" y="550909"/>
                  </a:lnTo>
                  <a:lnTo>
                    <a:pt x="934089" y="546767"/>
                  </a:lnTo>
                  <a:lnTo>
                    <a:pt x="933450" y="543261"/>
                  </a:lnTo>
                  <a:lnTo>
                    <a:pt x="937921" y="545492"/>
                  </a:lnTo>
                  <a:lnTo>
                    <a:pt x="942711" y="547723"/>
                  </a:lnTo>
                  <a:lnTo>
                    <a:pt x="949098" y="550909"/>
                  </a:lnTo>
                  <a:lnTo>
                    <a:pt x="957081" y="554096"/>
                  </a:lnTo>
                  <a:lnTo>
                    <a:pt x="966342" y="557601"/>
                  </a:lnTo>
                  <a:lnTo>
                    <a:pt x="976880" y="560469"/>
                  </a:lnTo>
                  <a:lnTo>
                    <a:pt x="982629" y="561744"/>
                  </a:lnTo>
                  <a:lnTo>
                    <a:pt x="988377" y="563337"/>
                  </a:lnTo>
                  <a:lnTo>
                    <a:pt x="994445" y="564293"/>
                  </a:lnTo>
                  <a:lnTo>
                    <a:pt x="1000831" y="565249"/>
                  </a:lnTo>
                  <a:lnTo>
                    <a:pt x="1007218" y="565886"/>
                  </a:lnTo>
                  <a:lnTo>
                    <a:pt x="1013924" y="566205"/>
                  </a:lnTo>
                  <a:lnTo>
                    <a:pt x="1020631" y="566205"/>
                  </a:lnTo>
                  <a:lnTo>
                    <a:pt x="1027656" y="565886"/>
                  </a:lnTo>
                  <a:lnTo>
                    <a:pt x="1034682" y="565568"/>
                  </a:lnTo>
                  <a:lnTo>
                    <a:pt x="1041707" y="564293"/>
                  </a:lnTo>
                  <a:lnTo>
                    <a:pt x="1048733" y="563018"/>
                  </a:lnTo>
                  <a:lnTo>
                    <a:pt x="1055758" y="560788"/>
                  </a:lnTo>
                  <a:lnTo>
                    <a:pt x="1063103" y="558557"/>
                  </a:lnTo>
                  <a:lnTo>
                    <a:pt x="1070129" y="555371"/>
                  </a:lnTo>
                  <a:lnTo>
                    <a:pt x="1077474" y="552184"/>
                  </a:lnTo>
                  <a:lnTo>
                    <a:pt x="1084499" y="548041"/>
                  </a:lnTo>
                  <a:lnTo>
                    <a:pt x="1091525" y="543580"/>
                  </a:lnTo>
                  <a:lnTo>
                    <a:pt x="1098550" y="538163"/>
                  </a:lnTo>
                  <a:lnTo>
                    <a:pt x="1098231" y="541668"/>
                  </a:lnTo>
                  <a:lnTo>
                    <a:pt x="1097592" y="545811"/>
                  </a:lnTo>
                  <a:lnTo>
                    <a:pt x="1096315" y="551228"/>
                  </a:lnTo>
                  <a:lnTo>
                    <a:pt x="1095037" y="557920"/>
                  </a:lnTo>
                  <a:lnTo>
                    <a:pt x="1092802" y="564930"/>
                  </a:lnTo>
                  <a:lnTo>
                    <a:pt x="1089928" y="572578"/>
                  </a:lnTo>
                  <a:lnTo>
                    <a:pt x="1086734" y="580545"/>
                  </a:lnTo>
                  <a:lnTo>
                    <a:pt x="1084818" y="584687"/>
                  </a:lnTo>
                  <a:lnTo>
                    <a:pt x="1082264" y="588830"/>
                  </a:lnTo>
                  <a:lnTo>
                    <a:pt x="1080028" y="592654"/>
                  </a:lnTo>
                  <a:lnTo>
                    <a:pt x="1077474" y="596478"/>
                  </a:lnTo>
                  <a:lnTo>
                    <a:pt x="1074280" y="599983"/>
                  </a:lnTo>
                  <a:lnTo>
                    <a:pt x="1071406" y="603807"/>
                  </a:lnTo>
                  <a:lnTo>
                    <a:pt x="1067574" y="606994"/>
                  </a:lnTo>
                  <a:lnTo>
                    <a:pt x="1063742" y="610499"/>
                  </a:lnTo>
                  <a:lnTo>
                    <a:pt x="1059910" y="613367"/>
                  </a:lnTo>
                  <a:lnTo>
                    <a:pt x="1055439" y="616235"/>
                  </a:lnTo>
                  <a:lnTo>
                    <a:pt x="1050968" y="618465"/>
                  </a:lnTo>
                  <a:lnTo>
                    <a:pt x="1046178" y="621015"/>
                  </a:lnTo>
                  <a:lnTo>
                    <a:pt x="1043098" y="621918"/>
                  </a:lnTo>
                  <a:lnTo>
                    <a:pt x="1058953" y="723182"/>
                  </a:lnTo>
                  <a:lnTo>
                    <a:pt x="1183794" y="477832"/>
                  </a:lnTo>
                  <a:lnTo>
                    <a:pt x="1184474" y="476886"/>
                  </a:lnTo>
                  <a:lnTo>
                    <a:pt x="1201924" y="486411"/>
                  </a:lnTo>
                  <a:lnTo>
                    <a:pt x="1218105" y="495301"/>
                  </a:lnTo>
                  <a:lnTo>
                    <a:pt x="1234286" y="505143"/>
                  </a:lnTo>
                  <a:lnTo>
                    <a:pt x="1249515" y="514351"/>
                  </a:lnTo>
                  <a:lnTo>
                    <a:pt x="1264744" y="524193"/>
                  </a:lnTo>
                  <a:lnTo>
                    <a:pt x="1279021" y="534036"/>
                  </a:lnTo>
                  <a:lnTo>
                    <a:pt x="1292664" y="544513"/>
                  </a:lnTo>
                  <a:lnTo>
                    <a:pt x="1305989" y="554673"/>
                  </a:lnTo>
                  <a:lnTo>
                    <a:pt x="1318680" y="565468"/>
                  </a:lnTo>
                  <a:lnTo>
                    <a:pt x="1330736" y="576263"/>
                  </a:lnTo>
                  <a:lnTo>
                    <a:pt x="1342475" y="587693"/>
                  </a:lnTo>
                  <a:lnTo>
                    <a:pt x="1353263" y="599123"/>
                  </a:lnTo>
                  <a:lnTo>
                    <a:pt x="1363733" y="611188"/>
                  </a:lnTo>
                  <a:lnTo>
                    <a:pt x="1373885" y="623253"/>
                  </a:lnTo>
                  <a:lnTo>
                    <a:pt x="1383086" y="635953"/>
                  </a:lnTo>
                  <a:lnTo>
                    <a:pt x="1391970" y="649288"/>
                  </a:lnTo>
                  <a:lnTo>
                    <a:pt x="1400536" y="662623"/>
                  </a:lnTo>
                  <a:lnTo>
                    <a:pt x="1408150" y="676593"/>
                  </a:lnTo>
                  <a:lnTo>
                    <a:pt x="1415130" y="691516"/>
                  </a:lnTo>
                  <a:lnTo>
                    <a:pt x="1422110" y="706121"/>
                  </a:lnTo>
                  <a:lnTo>
                    <a:pt x="1428139" y="721678"/>
                  </a:lnTo>
                  <a:lnTo>
                    <a:pt x="1433849" y="737871"/>
                  </a:lnTo>
                  <a:lnTo>
                    <a:pt x="1438926" y="754381"/>
                  </a:lnTo>
                  <a:lnTo>
                    <a:pt x="1443368" y="771526"/>
                  </a:lnTo>
                  <a:lnTo>
                    <a:pt x="1447492" y="789623"/>
                  </a:lnTo>
                  <a:lnTo>
                    <a:pt x="1450982" y="808039"/>
                  </a:lnTo>
                  <a:lnTo>
                    <a:pt x="1453837" y="827406"/>
                  </a:lnTo>
                  <a:lnTo>
                    <a:pt x="1456058" y="847091"/>
                  </a:lnTo>
                  <a:lnTo>
                    <a:pt x="1457962" y="867729"/>
                  </a:lnTo>
                  <a:lnTo>
                    <a:pt x="1459231" y="888684"/>
                  </a:lnTo>
                  <a:lnTo>
                    <a:pt x="1460183" y="910909"/>
                  </a:lnTo>
                  <a:lnTo>
                    <a:pt x="1460500" y="933451"/>
                  </a:lnTo>
                  <a:lnTo>
                    <a:pt x="581025" y="933451"/>
                  </a:lnTo>
                  <a:lnTo>
                    <a:pt x="581342" y="910274"/>
                  </a:lnTo>
                  <a:lnTo>
                    <a:pt x="581660" y="887414"/>
                  </a:lnTo>
                  <a:lnTo>
                    <a:pt x="582929" y="865506"/>
                  </a:lnTo>
                  <a:lnTo>
                    <a:pt x="584198" y="844234"/>
                  </a:lnTo>
                  <a:lnTo>
                    <a:pt x="585784" y="823914"/>
                  </a:lnTo>
                  <a:lnTo>
                    <a:pt x="587688" y="804228"/>
                  </a:lnTo>
                  <a:lnTo>
                    <a:pt x="590543" y="785178"/>
                  </a:lnTo>
                  <a:lnTo>
                    <a:pt x="593399" y="767081"/>
                  </a:lnTo>
                  <a:lnTo>
                    <a:pt x="596889" y="749618"/>
                  </a:lnTo>
                  <a:lnTo>
                    <a:pt x="600696" y="732791"/>
                  </a:lnTo>
                  <a:lnTo>
                    <a:pt x="605455" y="716598"/>
                  </a:lnTo>
                  <a:lnTo>
                    <a:pt x="610531" y="700723"/>
                  </a:lnTo>
                  <a:lnTo>
                    <a:pt x="616242" y="685801"/>
                  </a:lnTo>
                  <a:lnTo>
                    <a:pt x="622270" y="670878"/>
                  </a:lnTo>
                  <a:lnTo>
                    <a:pt x="629250" y="656908"/>
                  </a:lnTo>
                  <a:lnTo>
                    <a:pt x="636548" y="643573"/>
                  </a:lnTo>
                  <a:lnTo>
                    <a:pt x="644479" y="630238"/>
                  </a:lnTo>
                  <a:lnTo>
                    <a:pt x="653363" y="617856"/>
                  </a:lnTo>
                  <a:lnTo>
                    <a:pt x="662564" y="605473"/>
                  </a:lnTo>
                  <a:lnTo>
                    <a:pt x="673034" y="594043"/>
                  </a:lnTo>
                  <a:lnTo>
                    <a:pt x="683504" y="582296"/>
                  </a:lnTo>
                  <a:lnTo>
                    <a:pt x="695243" y="571183"/>
                  </a:lnTo>
                  <a:lnTo>
                    <a:pt x="707299" y="560388"/>
                  </a:lnTo>
                  <a:lnTo>
                    <a:pt x="720624" y="550228"/>
                  </a:lnTo>
                  <a:lnTo>
                    <a:pt x="734267" y="539751"/>
                  </a:lnTo>
                  <a:lnTo>
                    <a:pt x="748861" y="530226"/>
                  </a:lnTo>
                  <a:lnTo>
                    <a:pt x="764408" y="520383"/>
                  </a:lnTo>
                  <a:lnTo>
                    <a:pt x="780589" y="510858"/>
                  </a:lnTo>
                  <a:lnTo>
                    <a:pt x="798038" y="501651"/>
                  </a:lnTo>
                  <a:lnTo>
                    <a:pt x="816123" y="492443"/>
                  </a:lnTo>
                  <a:lnTo>
                    <a:pt x="835159" y="483236"/>
                  </a:lnTo>
                  <a:lnTo>
                    <a:pt x="854248" y="475049"/>
                  </a:lnTo>
                  <a:close/>
                  <a:moveTo>
                    <a:pt x="855147" y="474663"/>
                  </a:moveTo>
                  <a:lnTo>
                    <a:pt x="855153" y="474670"/>
                  </a:lnTo>
                  <a:lnTo>
                    <a:pt x="855131" y="474670"/>
                  </a:lnTo>
                  <a:lnTo>
                    <a:pt x="855147" y="474663"/>
                  </a:lnTo>
                  <a:close/>
                  <a:moveTo>
                    <a:pt x="1020763" y="0"/>
                  </a:moveTo>
                  <a:lnTo>
                    <a:pt x="1027440" y="318"/>
                  </a:lnTo>
                  <a:lnTo>
                    <a:pt x="1034436" y="1272"/>
                  </a:lnTo>
                  <a:lnTo>
                    <a:pt x="1041750" y="1908"/>
                  </a:lnTo>
                  <a:lnTo>
                    <a:pt x="1049064" y="2863"/>
                  </a:lnTo>
                  <a:lnTo>
                    <a:pt x="1057014" y="4135"/>
                  </a:lnTo>
                  <a:lnTo>
                    <a:pt x="1065282" y="5726"/>
                  </a:lnTo>
                  <a:lnTo>
                    <a:pt x="1073231" y="7952"/>
                  </a:lnTo>
                  <a:lnTo>
                    <a:pt x="1081499" y="10179"/>
                  </a:lnTo>
                  <a:lnTo>
                    <a:pt x="1089767" y="12406"/>
                  </a:lnTo>
                  <a:lnTo>
                    <a:pt x="1098671" y="15587"/>
                  </a:lnTo>
                  <a:lnTo>
                    <a:pt x="1106939" y="18767"/>
                  </a:lnTo>
                  <a:lnTo>
                    <a:pt x="1115207" y="22585"/>
                  </a:lnTo>
                  <a:lnTo>
                    <a:pt x="1123474" y="26720"/>
                  </a:lnTo>
                  <a:lnTo>
                    <a:pt x="1131742" y="30855"/>
                  </a:lnTo>
                  <a:lnTo>
                    <a:pt x="1139374" y="35626"/>
                  </a:lnTo>
                  <a:lnTo>
                    <a:pt x="1147006" y="40716"/>
                  </a:lnTo>
                  <a:lnTo>
                    <a:pt x="1154638" y="46442"/>
                  </a:lnTo>
                  <a:lnTo>
                    <a:pt x="1161952" y="52167"/>
                  </a:lnTo>
                  <a:lnTo>
                    <a:pt x="1168629" y="59166"/>
                  </a:lnTo>
                  <a:lnTo>
                    <a:pt x="1174989" y="65846"/>
                  </a:lnTo>
                  <a:lnTo>
                    <a:pt x="1181031" y="73480"/>
                  </a:lnTo>
                  <a:lnTo>
                    <a:pt x="1186119" y="81432"/>
                  </a:lnTo>
                  <a:lnTo>
                    <a:pt x="1190889" y="89703"/>
                  </a:lnTo>
                  <a:lnTo>
                    <a:pt x="1195341" y="98927"/>
                  </a:lnTo>
                  <a:lnTo>
                    <a:pt x="1197249" y="103381"/>
                  </a:lnTo>
                  <a:lnTo>
                    <a:pt x="1198839" y="108152"/>
                  </a:lnTo>
                  <a:lnTo>
                    <a:pt x="1200429" y="113242"/>
                  </a:lnTo>
                  <a:lnTo>
                    <a:pt x="1202019" y="118331"/>
                  </a:lnTo>
                  <a:lnTo>
                    <a:pt x="1202973" y="123739"/>
                  </a:lnTo>
                  <a:lnTo>
                    <a:pt x="1203927" y="128828"/>
                  </a:lnTo>
                  <a:lnTo>
                    <a:pt x="1204881" y="134554"/>
                  </a:lnTo>
                  <a:lnTo>
                    <a:pt x="1205517" y="140280"/>
                  </a:lnTo>
                  <a:lnTo>
                    <a:pt x="1205835" y="146005"/>
                  </a:lnTo>
                  <a:lnTo>
                    <a:pt x="1206153" y="152049"/>
                  </a:lnTo>
                  <a:lnTo>
                    <a:pt x="1206153" y="158093"/>
                  </a:lnTo>
                  <a:lnTo>
                    <a:pt x="1206153" y="164455"/>
                  </a:lnTo>
                  <a:lnTo>
                    <a:pt x="1205517" y="170817"/>
                  </a:lnTo>
                  <a:lnTo>
                    <a:pt x="1204881" y="177497"/>
                  </a:lnTo>
                  <a:lnTo>
                    <a:pt x="1204245" y="184177"/>
                  </a:lnTo>
                  <a:lnTo>
                    <a:pt x="1203291" y="191175"/>
                  </a:lnTo>
                  <a:lnTo>
                    <a:pt x="1204245" y="191175"/>
                  </a:lnTo>
                  <a:lnTo>
                    <a:pt x="1206789" y="192129"/>
                  </a:lnTo>
                  <a:lnTo>
                    <a:pt x="1210286" y="194038"/>
                  </a:lnTo>
                  <a:lnTo>
                    <a:pt x="1212194" y="195628"/>
                  </a:lnTo>
                  <a:lnTo>
                    <a:pt x="1214420" y="197219"/>
                  </a:lnTo>
                  <a:lnTo>
                    <a:pt x="1216328" y="199445"/>
                  </a:lnTo>
                  <a:lnTo>
                    <a:pt x="1218554" y="202308"/>
                  </a:lnTo>
                  <a:lnTo>
                    <a:pt x="1220462" y="205171"/>
                  </a:lnTo>
                  <a:lnTo>
                    <a:pt x="1222052" y="208988"/>
                  </a:lnTo>
                  <a:lnTo>
                    <a:pt x="1223642" y="212805"/>
                  </a:lnTo>
                  <a:lnTo>
                    <a:pt x="1224596" y="217895"/>
                  </a:lnTo>
                  <a:lnTo>
                    <a:pt x="1225232" y="223302"/>
                  </a:lnTo>
                  <a:lnTo>
                    <a:pt x="1225550" y="229664"/>
                  </a:lnTo>
                  <a:lnTo>
                    <a:pt x="1225232" y="241752"/>
                  </a:lnTo>
                  <a:lnTo>
                    <a:pt x="1224278" y="251931"/>
                  </a:lnTo>
                  <a:lnTo>
                    <a:pt x="1223006" y="261156"/>
                  </a:lnTo>
                  <a:lnTo>
                    <a:pt x="1221098" y="268790"/>
                  </a:lnTo>
                  <a:lnTo>
                    <a:pt x="1218236" y="275152"/>
                  </a:lnTo>
                  <a:lnTo>
                    <a:pt x="1215692" y="280878"/>
                  </a:lnTo>
                  <a:lnTo>
                    <a:pt x="1212194" y="285967"/>
                  </a:lnTo>
                  <a:lnTo>
                    <a:pt x="1209015" y="290102"/>
                  </a:lnTo>
                  <a:lnTo>
                    <a:pt x="1205199" y="294556"/>
                  </a:lnTo>
                  <a:lnTo>
                    <a:pt x="1203609" y="297737"/>
                  </a:lnTo>
                  <a:lnTo>
                    <a:pt x="1201701" y="300918"/>
                  </a:lnTo>
                  <a:lnTo>
                    <a:pt x="1199793" y="305053"/>
                  </a:lnTo>
                  <a:lnTo>
                    <a:pt x="1198203" y="309506"/>
                  </a:lnTo>
                  <a:lnTo>
                    <a:pt x="1196931" y="314914"/>
                  </a:lnTo>
                  <a:lnTo>
                    <a:pt x="1195977" y="321276"/>
                  </a:lnTo>
                  <a:lnTo>
                    <a:pt x="1195023" y="328592"/>
                  </a:lnTo>
                  <a:lnTo>
                    <a:pt x="1193433" y="335908"/>
                  </a:lnTo>
                  <a:lnTo>
                    <a:pt x="1191843" y="343860"/>
                  </a:lnTo>
                  <a:lnTo>
                    <a:pt x="1189617" y="351495"/>
                  </a:lnTo>
                  <a:lnTo>
                    <a:pt x="1187391" y="359447"/>
                  </a:lnTo>
                  <a:lnTo>
                    <a:pt x="1184211" y="367081"/>
                  </a:lnTo>
                  <a:lnTo>
                    <a:pt x="1181349" y="375352"/>
                  </a:lnTo>
                  <a:lnTo>
                    <a:pt x="1177851" y="383304"/>
                  </a:lnTo>
                  <a:lnTo>
                    <a:pt x="1173717" y="391257"/>
                  </a:lnTo>
                  <a:lnTo>
                    <a:pt x="1169901" y="398891"/>
                  </a:lnTo>
                  <a:lnTo>
                    <a:pt x="1165449" y="406843"/>
                  </a:lnTo>
                  <a:lnTo>
                    <a:pt x="1160680" y="414796"/>
                  </a:lnTo>
                  <a:lnTo>
                    <a:pt x="1155910" y="422430"/>
                  </a:lnTo>
                  <a:lnTo>
                    <a:pt x="1150504" y="429746"/>
                  </a:lnTo>
                  <a:lnTo>
                    <a:pt x="1145098" y="437062"/>
                  </a:lnTo>
                  <a:lnTo>
                    <a:pt x="1139374" y="444378"/>
                  </a:lnTo>
                  <a:lnTo>
                    <a:pt x="1133332" y="451058"/>
                  </a:lnTo>
                  <a:lnTo>
                    <a:pt x="1126972" y="457738"/>
                  </a:lnTo>
                  <a:lnTo>
                    <a:pt x="1120612" y="464100"/>
                  </a:lnTo>
                  <a:lnTo>
                    <a:pt x="1113935" y="470144"/>
                  </a:lnTo>
                  <a:lnTo>
                    <a:pt x="1106939" y="475870"/>
                  </a:lnTo>
                  <a:lnTo>
                    <a:pt x="1099943" y="481596"/>
                  </a:lnTo>
                  <a:lnTo>
                    <a:pt x="1092947" y="486367"/>
                  </a:lnTo>
                  <a:lnTo>
                    <a:pt x="1085633" y="490820"/>
                  </a:lnTo>
                  <a:lnTo>
                    <a:pt x="1078001" y="495274"/>
                  </a:lnTo>
                  <a:lnTo>
                    <a:pt x="1070052" y="499091"/>
                  </a:lnTo>
                  <a:lnTo>
                    <a:pt x="1062102" y="501954"/>
                  </a:lnTo>
                  <a:lnTo>
                    <a:pt x="1054152" y="504816"/>
                  </a:lnTo>
                  <a:lnTo>
                    <a:pt x="1046202" y="506725"/>
                  </a:lnTo>
                  <a:lnTo>
                    <a:pt x="1037616" y="508315"/>
                  </a:lnTo>
                  <a:lnTo>
                    <a:pt x="1029348" y="509270"/>
                  </a:lnTo>
                  <a:lnTo>
                    <a:pt x="1020763" y="509588"/>
                  </a:lnTo>
                  <a:lnTo>
                    <a:pt x="1012177" y="509270"/>
                  </a:lnTo>
                  <a:lnTo>
                    <a:pt x="1003909" y="508315"/>
                  </a:lnTo>
                  <a:lnTo>
                    <a:pt x="995641" y="506725"/>
                  </a:lnTo>
                  <a:lnTo>
                    <a:pt x="987691" y="504816"/>
                  </a:lnTo>
                  <a:lnTo>
                    <a:pt x="979423" y="501954"/>
                  </a:lnTo>
                  <a:lnTo>
                    <a:pt x="971473" y="499091"/>
                  </a:lnTo>
                  <a:lnTo>
                    <a:pt x="963842" y="495274"/>
                  </a:lnTo>
                  <a:lnTo>
                    <a:pt x="956210" y="490820"/>
                  </a:lnTo>
                  <a:lnTo>
                    <a:pt x="948896" y="486367"/>
                  </a:lnTo>
                  <a:lnTo>
                    <a:pt x="941264" y="481596"/>
                  </a:lnTo>
                  <a:lnTo>
                    <a:pt x="934268" y="475870"/>
                  </a:lnTo>
                  <a:lnTo>
                    <a:pt x="927590" y="470144"/>
                  </a:lnTo>
                  <a:lnTo>
                    <a:pt x="920913" y="464100"/>
                  </a:lnTo>
                  <a:lnTo>
                    <a:pt x="914553" y="457738"/>
                  </a:lnTo>
                  <a:lnTo>
                    <a:pt x="908193" y="451058"/>
                  </a:lnTo>
                  <a:lnTo>
                    <a:pt x="902151" y="444378"/>
                  </a:lnTo>
                  <a:lnTo>
                    <a:pt x="896427" y="437062"/>
                  </a:lnTo>
                  <a:lnTo>
                    <a:pt x="891339" y="429746"/>
                  </a:lnTo>
                  <a:lnTo>
                    <a:pt x="885933" y="422430"/>
                  </a:lnTo>
                  <a:lnTo>
                    <a:pt x="880845" y="414796"/>
                  </a:lnTo>
                  <a:lnTo>
                    <a:pt x="876076" y="406843"/>
                  </a:lnTo>
                  <a:lnTo>
                    <a:pt x="871942" y="398891"/>
                  </a:lnTo>
                  <a:lnTo>
                    <a:pt x="867808" y="391257"/>
                  </a:lnTo>
                  <a:lnTo>
                    <a:pt x="863674" y="383304"/>
                  </a:lnTo>
                  <a:lnTo>
                    <a:pt x="860494" y="375352"/>
                  </a:lnTo>
                  <a:lnTo>
                    <a:pt x="856996" y="367081"/>
                  </a:lnTo>
                  <a:lnTo>
                    <a:pt x="854452" y="359447"/>
                  </a:lnTo>
                  <a:lnTo>
                    <a:pt x="852226" y="351495"/>
                  </a:lnTo>
                  <a:lnTo>
                    <a:pt x="849682" y="343860"/>
                  </a:lnTo>
                  <a:lnTo>
                    <a:pt x="848092" y="335908"/>
                  </a:lnTo>
                  <a:lnTo>
                    <a:pt x="846820" y="328592"/>
                  </a:lnTo>
                  <a:lnTo>
                    <a:pt x="845866" y="321276"/>
                  </a:lnTo>
                  <a:lnTo>
                    <a:pt x="844594" y="314914"/>
                  </a:lnTo>
                  <a:lnTo>
                    <a:pt x="843322" y="309506"/>
                  </a:lnTo>
                  <a:lnTo>
                    <a:pt x="841732" y="305053"/>
                  </a:lnTo>
                  <a:lnTo>
                    <a:pt x="840142" y="300918"/>
                  </a:lnTo>
                  <a:lnTo>
                    <a:pt x="837916" y="297737"/>
                  </a:lnTo>
                  <a:lnTo>
                    <a:pt x="836326" y="294556"/>
                  </a:lnTo>
                  <a:lnTo>
                    <a:pt x="832829" y="290102"/>
                  </a:lnTo>
                  <a:lnTo>
                    <a:pt x="829013" y="285967"/>
                  </a:lnTo>
                  <a:lnTo>
                    <a:pt x="826151" y="280878"/>
                  </a:lnTo>
                  <a:lnTo>
                    <a:pt x="822971" y="275152"/>
                  </a:lnTo>
                  <a:lnTo>
                    <a:pt x="820745" y="268790"/>
                  </a:lnTo>
                  <a:lnTo>
                    <a:pt x="818519" y="261156"/>
                  </a:lnTo>
                  <a:lnTo>
                    <a:pt x="817247" y="251931"/>
                  </a:lnTo>
                  <a:lnTo>
                    <a:pt x="816293" y="241752"/>
                  </a:lnTo>
                  <a:lnTo>
                    <a:pt x="815975" y="229664"/>
                  </a:lnTo>
                  <a:lnTo>
                    <a:pt x="816293" y="223302"/>
                  </a:lnTo>
                  <a:lnTo>
                    <a:pt x="816929" y="217895"/>
                  </a:lnTo>
                  <a:lnTo>
                    <a:pt x="817883" y="212805"/>
                  </a:lnTo>
                  <a:lnTo>
                    <a:pt x="819791" y="208988"/>
                  </a:lnTo>
                  <a:lnTo>
                    <a:pt x="821381" y="205171"/>
                  </a:lnTo>
                  <a:lnTo>
                    <a:pt x="822971" y="202308"/>
                  </a:lnTo>
                  <a:lnTo>
                    <a:pt x="824879" y="199445"/>
                  </a:lnTo>
                  <a:lnTo>
                    <a:pt x="827423" y="197219"/>
                  </a:lnTo>
                  <a:lnTo>
                    <a:pt x="829331" y="195628"/>
                  </a:lnTo>
                  <a:lnTo>
                    <a:pt x="831239" y="194038"/>
                  </a:lnTo>
                  <a:lnTo>
                    <a:pt x="835054" y="192129"/>
                  </a:lnTo>
                  <a:lnTo>
                    <a:pt x="837280" y="191175"/>
                  </a:lnTo>
                  <a:lnTo>
                    <a:pt x="838234" y="191175"/>
                  </a:lnTo>
                  <a:lnTo>
                    <a:pt x="837280" y="184177"/>
                  </a:lnTo>
                  <a:lnTo>
                    <a:pt x="836326" y="177497"/>
                  </a:lnTo>
                  <a:lnTo>
                    <a:pt x="835690" y="170817"/>
                  </a:lnTo>
                  <a:lnTo>
                    <a:pt x="835372" y="164455"/>
                  </a:lnTo>
                  <a:lnTo>
                    <a:pt x="835372" y="158093"/>
                  </a:lnTo>
                  <a:lnTo>
                    <a:pt x="835372" y="152049"/>
                  </a:lnTo>
                  <a:lnTo>
                    <a:pt x="835690" y="146005"/>
                  </a:lnTo>
                  <a:lnTo>
                    <a:pt x="836008" y="140280"/>
                  </a:lnTo>
                  <a:lnTo>
                    <a:pt x="836644" y="134554"/>
                  </a:lnTo>
                  <a:lnTo>
                    <a:pt x="837280" y="128828"/>
                  </a:lnTo>
                  <a:lnTo>
                    <a:pt x="838234" y="123739"/>
                  </a:lnTo>
                  <a:lnTo>
                    <a:pt x="839824" y="118331"/>
                  </a:lnTo>
                  <a:lnTo>
                    <a:pt x="841096" y="113242"/>
                  </a:lnTo>
                  <a:lnTo>
                    <a:pt x="842686" y="108152"/>
                  </a:lnTo>
                  <a:lnTo>
                    <a:pt x="844276" y="103381"/>
                  </a:lnTo>
                  <a:lnTo>
                    <a:pt x="846502" y="98927"/>
                  </a:lnTo>
                  <a:lnTo>
                    <a:pt x="850636" y="89703"/>
                  </a:lnTo>
                  <a:lnTo>
                    <a:pt x="855406" y="81432"/>
                  </a:lnTo>
                  <a:lnTo>
                    <a:pt x="860812" y="73480"/>
                  </a:lnTo>
                  <a:lnTo>
                    <a:pt x="866854" y="65846"/>
                  </a:lnTo>
                  <a:lnTo>
                    <a:pt x="873214" y="59166"/>
                  </a:lnTo>
                  <a:lnTo>
                    <a:pt x="879891" y="52167"/>
                  </a:lnTo>
                  <a:lnTo>
                    <a:pt x="886887" y="46442"/>
                  </a:lnTo>
                  <a:lnTo>
                    <a:pt x="894201" y="40716"/>
                  </a:lnTo>
                  <a:lnTo>
                    <a:pt x="901833" y="35626"/>
                  </a:lnTo>
                  <a:lnTo>
                    <a:pt x="910101" y="30855"/>
                  </a:lnTo>
                  <a:lnTo>
                    <a:pt x="918051" y="26720"/>
                  </a:lnTo>
                  <a:lnTo>
                    <a:pt x="926318" y="22585"/>
                  </a:lnTo>
                  <a:lnTo>
                    <a:pt x="934586" y="18767"/>
                  </a:lnTo>
                  <a:lnTo>
                    <a:pt x="943172" y="15587"/>
                  </a:lnTo>
                  <a:lnTo>
                    <a:pt x="951440" y="12406"/>
                  </a:lnTo>
                  <a:lnTo>
                    <a:pt x="959708" y="10179"/>
                  </a:lnTo>
                  <a:lnTo>
                    <a:pt x="968294" y="7952"/>
                  </a:lnTo>
                  <a:lnTo>
                    <a:pt x="976561" y="5726"/>
                  </a:lnTo>
                  <a:lnTo>
                    <a:pt x="984511" y="4135"/>
                  </a:lnTo>
                  <a:lnTo>
                    <a:pt x="992143" y="2863"/>
                  </a:lnTo>
                  <a:lnTo>
                    <a:pt x="999775" y="1908"/>
                  </a:lnTo>
                  <a:lnTo>
                    <a:pt x="1007407" y="1272"/>
                  </a:lnTo>
                  <a:lnTo>
                    <a:pt x="1014403" y="318"/>
                  </a:lnTo>
                  <a:lnTo>
                    <a:pt x="1020763" y="0"/>
                  </a:lnTo>
                  <a:close/>
                </a:path>
              </a:pathLst>
            </a:custGeom>
            <a:solidFill>
              <a:srgbClr val="134E6C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44F46444-111A-42CB-8EBD-BFEA8F76ED58}"/>
              </a:ext>
            </a:extLst>
          </p:cNvPr>
          <p:cNvGrpSpPr/>
          <p:nvPr/>
        </p:nvGrpSpPr>
        <p:grpSpPr>
          <a:xfrm>
            <a:off x="1309044" y="1712969"/>
            <a:ext cx="3356522" cy="1351011"/>
            <a:chOff x="8977511" y="2517475"/>
            <a:chExt cx="3569125" cy="1281117"/>
          </a:xfrm>
        </p:grpSpPr>
        <p:sp>
          <p:nvSpPr>
            <p:cNvPr id="15" name="TextBox 66">
              <a:extLst>
                <a:ext uri="{FF2B5EF4-FFF2-40B4-BE49-F238E27FC236}">
                  <a16:creationId xmlns:a16="http://schemas.microsoft.com/office/drawing/2014/main" id="{6118D971-D506-4254-BA22-ECD1BD7F788E}"/>
                </a:ext>
              </a:extLst>
            </p:cNvPr>
            <p:cNvSpPr txBox="1"/>
            <p:nvPr/>
          </p:nvSpPr>
          <p:spPr>
            <a:xfrm>
              <a:off x="11541906" y="2517475"/>
              <a:ext cx="1004729" cy="46245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charset="0" panose="020b0604020202020204" pitchFamily="34" typeface="Arial"/>
                </a:rPr>
                <a:t>德鲁克</a:t>
              </a:r>
            </a:p>
          </p:txBody>
        </p:sp>
        <p:sp>
          <p:nvSpPr>
            <p:cNvPr id="16" name="Rectangle 67">
              <a:extLst>
                <a:ext uri="{FF2B5EF4-FFF2-40B4-BE49-F238E27FC236}">
                  <a16:creationId xmlns:a16="http://schemas.microsoft.com/office/drawing/2014/main" id="{D394EE32-FC28-4E7D-AF75-4F766CE27139}"/>
                </a:ext>
              </a:extLst>
            </p:cNvPr>
            <p:cNvSpPr/>
            <p:nvPr/>
          </p:nvSpPr>
          <p:spPr>
            <a:xfrm>
              <a:off x="8977511" y="2893845"/>
              <a:ext cx="3415712" cy="895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根据德鲁克的说法，管理人员一定要避免 “活动陷阱” （Activity Trap），不能只顾低头拉车，而不抬头看路，最终忘了自己的主要目标。</a:t>
              </a:r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3F9BCB4-6D53-4288-895B-DCFB7FFFF3A7}"/>
              </a:ext>
            </a:extLst>
          </p:cNvPr>
          <p:cNvGrpSpPr/>
          <p:nvPr/>
        </p:nvGrpSpPr>
        <p:grpSpPr>
          <a:xfrm>
            <a:off x="8212212" y="3905254"/>
            <a:ext cx="3438821" cy="2212785"/>
            <a:chOff x="8797070" y="2517475"/>
            <a:chExt cx="3656637" cy="2098308"/>
          </a:xfrm>
        </p:grpSpPr>
        <p:sp>
          <p:nvSpPr>
            <p:cNvPr id="18" name="TextBox 66">
              <a:extLst>
                <a:ext uri="{FF2B5EF4-FFF2-40B4-BE49-F238E27FC236}">
                  <a16:creationId xmlns:a16="http://schemas.microsoft.com/office/drawing/2014/main" id="{73076AB3-CD6F-46E8-B68B-867182833901}"/>
                </a:ext>
              </a:extLst>
            </p:cNvPr>
            <p:cNvSpPr txBox="1"/>
            <p:nvPr/>
          </p:nvSpPr>
          <p:spPr>
            <a:xfrm>
              <a:off x="8797072" y="2517475"/>
              <a:ext cx="1274817" cy="46245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charset="0" panose="020b0604020202020204" pitchFamily="34" typeface="Arial"/>
                </a:rPr>
                <a:t>重要概念</a:t>
              </a:r>
            </a:p>
          </p:txBody>
        </p:sp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737B4047-29C4-48CE-B685-A8886F5A61DB}"/>
                </a:ext>
              </a:extLst>
            </p:cNvPr>
            <p:cNvSpPr/>
            <p:nvPr/>
          </p:nvSpPr>
          <p:spPr>
            <a:xfrm>
              <a:off x="8797069" y="2893846"/>
              <a:ext cx="3656637" cy="1705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目标管理的一个重要概念是企业战略规划不能仅由几个高管来执行，所有管理人员都应该参与进来，这将更有利于战略的执行。另一个相关概念是，企业要设计有一个完整的绩效系统，它将帮助企业实现高效运作。 由此，可以将目标管理视为Value Based Management（价值管理）的前身。</a:t>
              </a: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DFB0495A-3360-4D8C-96CF-BB14E27133D4}"/>
              </a:ext>
            </a:extLst>
          </p:cNvPr>
          <p:cNvGrpSpPr/>
          <p:nvPr/>
        </p:nvGrpSpPr>
        <p:grpSpPr>
          <a:xfrm>
            <a:off x="1325567" y="4767028"/>
            <a:ext cx="3212247" cy="1351011"/>
            <a:chOff x="8977511" y="2517475"/>
            <a:chExt cx="3415712" cy="1281117"/>
          </a:xfrm>
        </p:grpSpPr>
        <p:sp>
          <p:nvSpPr>
            <p:cNvPr id="21" name="TextBox 66">
              <a:extLst>
                <a:ext uri="{FF2B5EF4-FFF2-40B4-BE49-F238E27FC236}">
                  <a16:creationId xmlns:a16="http://schemas.microsoft.com/office/drawing/2014/main" id="{BCAF9E71-2E1F-46CB-8D67-E533DEED8754}"/>
                </a:ext>
              </a:extLst>
            </p:cNvPr>
            <p:cNvSpPr txBox="1"/>
            <p:nvPr/>
          </p:nvSpPr>
          <p:spPr>
            <a:xfrm>
              <a:off x="11118405" y="2517476"/>
              <a:ext cx="1274817" cy="46245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charset="0" panose="020b0604020202020204" pitchFamily="34" typeface="Arial"/>
                </a:rPr>
                <a:t>制定目标</a:t>
              </a: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7ED13633-028D-4A95-B47C-D207F9132DF1}"/>
                </a:ext>
              </a:extLst>
            </p:cNvPr>
            <p:cNvSpPr/>
            <p:nvPr/>
          </p:nvSpPr>
          <p:spPr>
            <a:xfrm>
              <a:off x="8977511" y="2893846"/>
              <a:ext cx="3415712" cy="895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制定目标看似一件简单的事情，每个人都有过制定目标的经历，但是如果上升到技术的层面，经理必须学习并掌握SMART原则。 </a:t>
              </a:r>
            </a:p>
          </p:txBody>
        </p:sp>
      </p:grpSp>
    </p:spTree>
    <p:extLst>
      <p:ext uri="{BB962C8B-B14F-4D97-AF65-F5344CB8AC3E}">
        <p14:creationId val="95690238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tags/tag1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2.xml><?xml version="1.0" encoding="utf-8"?>
<p:tagLst xmlns:p="http://schemas.openxmlformats.org/presentationml/2006/main">
  <p:tag name="PA" val="v5.0.3"/>
</p:tagLst>
</file>

<file path=ppt/tags/tag3.xml><?xml version="1.0" encoding="utf-8"?>
<p:tagLst xmlns:p="http://schemas.openxmlformats.org/presentationml/2006/main">
  <p:tag name="ISLIDE.DIAGRAM" val="44261cfe-ba97-4da8-b6a3-bb50c42e86a3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o0tceje">
      <a:majorFont>
        <a:latin typeface="Arial"/>
        <a:ea typeface="思源黑体 CN Bold"/>
        <a:cs typeface="Arial"/>
      </a:majorFont>
      <a:minorFont>
        <a:latin typeface="Arial"/>
        <a:ea typeface="思源黑体 CN Bold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215</Paragraphs>
  <Slides>28</Slides>
  <Notes>21</Notes>
  <TotalTime>230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7">
      <vt:lpstr>Arial</vt:lpstr>
      <vt:lpstr>思源黑体 CN Bold</vt:lpstr>
      <vt:lpstr>Calibri Light</vt:lpstr>
      <vt:lpstr>Calibri</vt:lpstr>
      <vt:lpstr>等线 Light</vt:lpstr>
      <vt:lpstr>等线</vt:lpstr>
      <vt:lpstr>Agency FB</vt:lpstr>
      <vt:lpstr>FontAwesome</vt:lpstr>
      <vt:lpstr>Bebas Neue</vt:lpstr>
      <vt:lpstr>微软雅黑</vt:lpstr>
      <vt:lpstr>Gill Sans</vt:lpstr>
      <vt:lpstr>ITC Avant Garde Std Bk</vt:lpstr>
      <vt:lpstr>Wingdings</vt:lpstr>
      <vt:lpstr>Impact</vt:lpstr>
      <vt:lpstr>方正正纤黑简体</vt:lpstr>
      <vt:lpstr>方正正黑简体</vt:lpstr>
      <vt:lpstr>Century Gothic</vt:lpstr>
      <vt:lpstr>方正兰亭超细黑简体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2019-04-15T10:40:01Z</dcterms:created>
  <cp:lastModifiedBy>kan</cp:lastModifiedBy>
  <dcterms:modified xsi:type="dcterms:W3CDTF">2021-08-20T11:01:06Z</dcterms:modified>
  <cp:revision>24</cp:revision>
  <dc:title>PowerPoint 演示文稿</dc:title>
</cp:coreProperties>
</file>