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presentationml.tags+xml" PartName="/ppt/tags/tag2.xml"/>
  <Override ContentType="application/vnd.openxmlformats-officedocument.presentationml.tags+xml" PartName="/ppt/tags/tag3.xml"/>
  <Override ContentType="application/vnd.openxmlformats-officedocument.presentationml.tags+xml" PartName="/ppt/tags/tag4.xml"/>
  <Override ContentType="application/vnd.openxmlformats-officedocument.presentationml.tags+xml" PartName="/ppt/tags/tag5.xml"/>
  <Override ContentType="application/vnd.openxmlformats-officedocument.presentationml.tags+xml" PartName="/ppt/tags/tag6.xml"/>
  <Override ContentType="application/vnd.openxmlformats-officedocument.presentationml.tags+xml" PartName="/ppt/tags/tag7.xml"/>
  <Override ContentType="application/vnd.openxmlformats-officedocument.presentationml.tags+xml" PartName="/ppt/tags/tag8.xml"/>
  <Override ContentType="application/vnd.openxmlformats-officedocument.presentationml.tags+xml" PartName="/ppt/tags/tag9.xml"/>
  <Override ContentType="application/vnd.openxmlformats-officedocument.presentationml.tags+xml" PartName="/ppt/tags/tag10.xml"/>
  <Override ContentType="application/vnd.openxmlformats-officedocument.presentationml.tags+xml" PartName="/ppt/tags/tag11.xml"/>
  <Override ContentType="application/vnd.openxmlformats-officedocument.presentationml.tags+xml" PartName="/ppt/tags/tag12.xml"/>
  <Override ContentType="application/vnd.openxmlformats-officedocument.presentationml.tags+xml" PartName="/ppt/tags/tag13.xml"/>
  <Override ContentType="application/vnd.openxmlformats-officedocument.presentationml.tags+xml" PartName="/ppt/tags/tag14.xml"/>
  <Override ContentType="application/vnd.openxmlformats-officedocument.presentationml.tags+xml" PartName="/ppt/tags/tag15.xml"/>
  <Override ContentType="application/vnd.openxmlformats-officedocument.presentationml.tags+xml" PartName="/ppt/tags/tag16.xml"/>
  <Override ContentType="application/vnd.openxmlformats-officedocument.presentationml.tags+xml" PartName="/ppt/tags/tag17.xml"/>
  <Override ContentType="application/vnd.openxmlformats-officedocument.presentationml.tags+xml" PartName="/ppt/tags/tag18.xml"/>
  <Override ContentType="application/vnd.openxmlformats-officedocument.presentationml.tags+xml" PartName="/ppt/tags/tag19.xml"/>
  <Override ContentType="application/vnd.openxmlformats-officedocument.presentationml.tags+xml" PartName="/ppt/tags/tag20.xml"/>
  <Override ContentType="application/vnd.openxmlformats-officedocument.presentationml.tags+xml" PartName="/ppt/tags/tag21.xml"/>
  <Override ContentType="application/vnd.openxmlformats-officedocument.presentationml.tags+xml" PartName="/ppt/tags/tag22.xml"/>
  <Override ContentType="application/vnd.openxmlformats-officedocument.presentationml.tags+xml" PartName="/ppt/tags/tag23.xml"/>
  <Override ContentType="application/vnd.openxmlformats-officedocument.presentationml.tags+xml" PartName="/ppt/tags/tag24.xml"/>
  <Override ContentType="application/vnd.openxmlformats-officedocument.presentationml.tags+xml" PartName="/ppt/tags/tag25.xml"/>
  <Override ContentType="application/vnd.openxmlformats-officedocument.presentationml.tags+xml" PartName="/ppt/tags/tag26.xml"/>
  <Override ContentType="application/vnd.openxmlformats-officedocument.presentationml.tags+xml" PartName="/ppt/tags/tag27.xml"/>
  <Override ContentType="application/vnd.openxmlformats-officedocument.presentationml.tags+xml" PartName="/ppt/tags/tag28.xml"/>
  <Override ContentType="application/vnd.openxmlformats-officedocument.presentationml.tags+xml" PartName="/ppt/tags/tag29.xml"/>
  <Override ContentType="application/vnd.openxmlformats-officedocument.presentationml.tags+xml" PartName="/ppt/tags/tag30.xml"/>
  <Override ContentType="application/vnd.openxmlformats-officedocument.presentationml.tags+xml" PartName="/ppt/tags/tag31.xml"/>
  <Override ContentType="application/vnd.openxmlformats-officedocument.presentationml.tags+xml" PartName="/ppt/tags/tag32.xml"/>
  <Override ContentType="application/vnd.openxmlformats-officedocument.presentationml.tags+xml" PartName="/ppt/tags/tag33.xml"/>
  <Override ContentType="application/vnd.openxmlformats-officedocument.presentationml.tags+xml" PartName="/ppt/tags/tag34.xml"/>
  <Override ContentType="application/vnd.openxmlformats-officedocument.presentationml.tags+xml" PartName="/ppt/tags/tag35.xml"/>
  <Override ContentType="application/vnd.openxmlformats-officedocument.presentationml.tags+xml" PartName="/ppt/tags/tag36.xml"/>
  <Override ContentType="application/vnd.openxmlformats-officedocument.presentationml.tags+xml" PartName="/ppt/tags/tag37.xml"/>
  <Override ContentType="application/vnd.openxmlformats-officedocument.presentationml.tags+xml" PartName="/ppt/tags/tag38.xml"/>
  <Override ContentType="application/vnd.openxmlformats-officedocument.presentationml.tags+xml" PartName="/ppt/tags/tag39.xml"/>
  <Override ContentType="application/vnd.openxmlformats-officedocument.presentationml.tags+xml" PartName="/ppt/tags/tag40.xml"/>
  <Override ContentType="application/vnd.openxmlformats-officedocument.presentationml.tags+xml" PartName="/ppt/tags/tag41.xml"/>
  <Override ContentType="application/vnd.openxmlformats-officedocument.presentationml.tags+xml" PartName="/ppt/tags/tag42.xml"/>
  <Override ContentType="application/vnd.openxmlformats-officedocument.presentationml.tags+xml" PartName="/ppt/tags/tag43.xml"/>
  <Override ContentType="application/vnd.openxmlformats-officedocument.presentationml.tags+xml" PartName="/ppt/tags/tag4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9" r:id="rId4"/>
    <p:sldId id="308" r:id="rId5"/>
    <p:sldId id="309" r:id="rId6"/>
    <p:sldId id="264" r:id="rId7"/>
    <p:sldId id="265" r:id="rId8"/>
    <p:sldId id="310" r:id="rId9"/>
    <p:sldId id="280" r:id="rId10"/>
    <p:sldId id="271" r:id="rId11"/>
    <p:sldId id="270" r:id="rId12"/>
    <p:sldId id="274" r:id="rId13"/>
    <p:sldId id="275" r:id="rId14"/>
    <p:sldId id="276" r:id="rId15"/>
    <p:sldId id="281" r:id="rId16"/>
    <p:sldId id="311" r:id="rId17"/>
    <p:sldId id="283" r:id="rId18"/>
    <p:sldId id="286" r:id="rId19"/>
    <p:sldId id="288" r:id="rId20"/>
    <p:sldId id="312" r:id="rId21"/>
    <p:sldId id="293" r:id="rId22"/>
    <p:sldId id="296" r:id="rId23"/>
    <p:sldId id="300" r:id="rId24"/>
    <p:sldId id="313" r:id="rId25"/>
    <p:sldId id="301" r:id="rId26"/>
    <p:sldId id="305" r:id="rId27"/>
    <p:sldId id="315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9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44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5F947-53C1-4D0D-90E1-6AC477B2641E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4D3B3-3490-46E2-8D0B-B94D284F1F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5615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1A6A91-B27B-485A-BEDF-9358CBF22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4D718B-1549-4ECA-B2A5-8E4050022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442409-5649-46D0-89E4-2814BDB3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AD50E8-6C94-4976-971C-FD2BCDC8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33B007-E331-4C5C-9333-04329446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30436813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90BF5-670A-4A5A-9EFD-DE026B27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23A398-E34C-42B3-ACD2-90933D5B2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26FE99-8915-40A7-9539-D98086BB4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28DBBB-9773-4463-B21F-C9A5C2BFB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0F821D-FC41-4AE4-BA97-CBDFB7FF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5805346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879733-9373-4159-94FC-F02546861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316496B-131E-4C87-AA7F-F7718D556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655518-E1D3-4DB2-9F13-9A9459A0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A44AAC-ACE4-4522-BDBA-203883CD9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D8B59CA-DF4E-401D-B887-58FDD572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0064103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714599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4241255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580365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450689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98321628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08253277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2539947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6020182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2E581-1FAD-4CA1-B042-CA0EDFEFA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CF4DAD4-BF38-48A1-A41A-3859F024B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6D96AF-39ED-4B2C-9A77-60F810897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428459-26CA-4620-9B7D-7C173D09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6B97F5-F6D4-452D-AD29-28A040FA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144422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2042869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42287916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4573591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688658-5EC4-43DA-9BB5-ACAA1331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416B25-A0A8-4B0F-B8F3-08BA99CA9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C1A1FD1-0BF9-42D8-BDC8-0D3851C9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4913CF-4099-409B-AB84-1A33B142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87B898-B847-404D-AB31-0B5C1DFB4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4977307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AE01C5-17AB-4690-A71D-6081C8A9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81392E1-BC95-4C82-90C5-439AE00A9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84DD0D-A014-4872-BE8E-14110EDD1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14825FB-5C60-4E9E-8443-B3D29B66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4927E7-0B36-46D1-8D7D-C48E5D9F4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31F4A22-D1FF-44FA-BF4F-CA23258F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53542584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87E15-DA77-4DF0-8436-7C99BE13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347100-E18F-4C5D-977A-B2E7FB9B6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78F8399-50BC-42EC-9B30-4FA0FA868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9D5DFB5-956C-4B51-8C8E-44990CC83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1AED6B-53DF-4B6A-B7BF-981CE11D6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F40A825-2929-4045-AFF2-C444DE81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4E8129-5F9B-4D34-A585-ACB6FF91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5724197-C2D0-4582-8720-D0263BE7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80310875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D17953-0FEC-4837-BCE1-B5158547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6A91E91-60A7-407C-957F-EB47216C1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363A0CC-D10C-4D30-9B9B-AD942FA18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808198D-D9A1-4F7A-BAF0-2A9D2982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6315613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D2AFAA-3BF1-4879-BDEB-6F2B5AB91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BA96431-C033-4072-9C4A-A15DB48F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E79F5D-3D8C-4612-995C-CECEC69E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81784102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A12951-6D36-40C4-AF3A-A058FF76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5C8CC-FFC9-46CA-A918-522F133EF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316DEB-E1BD-47A3-9EE4-E4F89926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6FADAC2-AB55-4195-A4D2-33B1E36A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D350C6-DD95-4770-B77E-8DEF3A8CA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A7FD6D-0567-419B-8A6A-FD4E7D72A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96666248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8B60E-722F-4924-8996-1DF436F7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A724CA-2C52-408B-832A-5F97CAFFD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887EC5-E4D1-486F-82C7-B7687E6A3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718CDB-0DA2-4B06-9EB5-EE3D8CB0B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E7772B4-D157-4D84-A4DF-65E7CE27A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AAADB-FCD4-40D6-B28A-F9B077120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878750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jpe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4BA20F7-D59E-494D-929A-05E54530C2B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40B09BD-231A-4246-A6FE-D133DBBD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7577A09-39C7-4DF1-9F37-D8C650670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C22F44-580B-4A4C-986D-C4B57263C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11675-5F41-44B9-8B71-D04E144D17BD}" type="datetimeFigureOut">
              <a:rPr lang="zh-CN" altLang="en-US" smtClean="0"/>
              <a:t>2020/8/11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7476-0CE9-4204-88FC-766A6007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CA8F9B-83BC-4DDC-9B13-395B680CB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4335-624D-4C0D-849B-2DB57584BA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6621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p14:dur="0"/>
    </mc:Choice>
    <mc:Fallback>
      <p:transition/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2020/8/11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15839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1.xml" Type="http://schemas.openxmlformats.org/officeDocument/2006/relationships/tags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4.png" Type="http://schemas.openxmlformats.org/officeDocument/2006/relationships/image"/><Relationship Id="rId4" Target="../tags/tag12.xml" Type="http://schemas.openxmlformats.org/officeDocument/2006/relationships/tags"/><Relationship Id="rId5" Target="../media/image26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tags/tag17.xml" Type="http://schemas.openxmlformats.org/officeDocument/2006/relationships/tags"/><Relationship Id="rId2" Target="../media/image11.png" Type="http://schemas.openxmlformats.org/officeDocument/2006/relationships/image"/><Relationship Id="rId3" Target="../media/image14.png" Type="http://schemas.openxmlformats.org/officeDocument/2006/relationships/image"/><Relationship Id="rId4" Target="../tags/tag13.xml" Type="http://schemas.openxmlformats.org/officeDocument/2006/relationships/tags"/><Relationship Id="rId5" Target="../tags/tag14.xml" Type="http://schemas.openxmlformats.org/officeDocument/2006/relationships/tags"/><Relationship Id="rId6" Target="../media/image28.png" Type="http://schemas.openxmlformats.org/officeDocument/2006/relationships/image"/><Relationship Id="rId7" Target="../tags/tag15.xml" Type="http://schemas.openxmlformats.org/officeDocument/2006/relationships/tags"/><Relationship Id="rId8" Target="../media/image29.png" Type="http://schemas.openxmlformats.org/officeDocument/2006/relationships/image"/><Relationship Id="rId9" Target="../tags/tag16.xml" Type="http://schemas.openxmlformats.org/officeDocument/2006/relationships/tags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4.png" Type="http://schemas.openxmlformats.org/officeDocument/2006/relationships/image"/><Relationship Id="rId4" Target="../media/image30.png" Type="http://schemas.openxmlformats.org/officeDocument/2006/relationships/image"/><Relationship Id="rId5" Target="../tags/tag18.xml" Type="http://schemas.openxmlformats.org/officeDocument/2006/relationships/tags"/><Relationship Id="rId6" Target="../media/image3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4.png" Type="http://schemas.openxmlformats.org/officeDocument/2006/relationships/image"/><Relationship Id="rId4" Target="../tags/tag19.xml" Type="http://schemas.openxmlformats.org/officeDocument/2006/relationships/tags"/><Relationship Id="rId5" Target="../media/image32.png" Type="http://schemas.openxmlformats.org/officeDocument/2006/relationships/image"/><Relationship Id="rId6" Target="../tags/tag20.xml" Type="http://schemas.openxmlformats.org/officeDocument/2006/relationships/tags"/><Relationship Id="rId7" Target="../media/image33.png" Type="http://schemas.openxmlformats.org/officeDocument/2006/relationships/image"/><Relationship Id="rId8" Target="../tags/tag21.xml" Type="http://schemas.openxmlformats.org/officeDocument/2006/relationships/tags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7.png" Type="http://schemas.openxmlformats.org/officeDocument/2006/relationships/image"/><Relationship Id="rId7" Target="../media/image9.png" Type="http://schemas.openxmlformats.org/officeDocument/2006/relationships/image"/><Relationship Id="rId8" Target="../media/image12.png" Type="http://schemas.openxmlformats.org/officeDocument/2006/relationships/image"/><Relationship Id="rId9" Target="../tags/tag22.xml" Type="http://schemas.openxmlformats.org/officeDocument/2006/relationships/tags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tags/tag23.xml" Type="http://schemas.openxmlformats.org/officeDocument/2006/relationships/tags"/><Relationship Id="rId4" Target="../media/image3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tags/tag24.xml" Type="http://schemas.openxmlformats.org/officeDocument/2006/relationships/tags"/><Relationship Id="rId4" Target="../media/image35.png" Type="http://schemas.openxmlformats.org/officeDocument/2006/relationships/image"/><Relationship Id="rId5" Target="../tags/tag25.xml" Type="http://schemas.openxmlformats.org/officeDocument/2006/relationships/tags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36.png" Type="http://schemas.openxmlformats.org/officeDocument/2006/relationships/image"/><Relationship Id="rId4" Target="../tags/tag26.xml" Type="http://schemas.openxmlformats.org/officeDocument/2006/relationships/tags"/><Relationship Id="rId5" Target="../tags/tag27.xml" Type="http://schemas.openxmlformats.org/officeDocument/2006/relationships/tags"/><Relationship Id="rId6" Target="../media/image37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7.png" Type="http://schemas.openxmlformats.org/officeDocument/2006/relationships/image"/><Relationship Id="rId7" Target="../media/image9.png" Type="http://schemas.openxmlformats.org/officeDocument/2006/relationships/image"/><Relationship Id="rId8" Target="../media/image12.png" Type="http://schemas.openxmlformats.org/officeDocument/2006/relationships/image"/><Relationship Id="rId9" Target="../tags/tag28.xml" Type="http://schemas.openxmlformats.org/officeDocument/2006/relationships/tags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38.png" Type="http://schemas.openxmlformats.org/officeDocument/2006/relationships/image"/><Relationship Id="rId4" Target="../media/image39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tags/tag29.xml" Type="http://schemas.openxmlformats.org/officeDocument/2006/relationships/tags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11.png" Type="http://schemas.openxmlformats.org/officeDocument/2006/relationships/image"/><Relationship Id="rId7" Target="../media/image7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42.png" Type="http://schemas.openxmlformats.org/officeDocument/2006/relationships/image"/><Relationship Id="rId4" Target="../tags/tag30.xml" Type="http://schemas.openxmlformats.org/officeDocument/2006/relationships/tags"/><Relationship Id="rId5" Target="../tags/tag31.xml" Type="http://schemas.openxmlformats.org/officeDocument/2006/relationships/tags"/><Relationship Id="rId6" Target="../media/image43.png" Type="http://schemas.openxmlformats.org/officeDocument/2006/relationships/image"/><Relationship Id="rId7" Target="../tags/tag32.xml" Type="http://schemas.openxmlformats.org/officeDocument/2006/relationships/tags"/><Relationship Id="rId8" Target="../tags/tag33.xml" Type="http://schemas.openxmlformats.org/officeDocument/2006/relationships/tags"/><Relationship Id="rId9" Target="../tags/tag34.xml" Type="http://schemas.openxmlformats.org/officeDocument/2006/relationships/tags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4.png" Type="http://schemas.openxmlformats.org/officeDocument/2006/relationships/image"/><Relationship Id="rId4" Target="../media/image44.png" Type="http://schemas.openxmlformats.org/officeDocument/2006/relationships/image"/><Relationship Id="rId5" Target="../tags/tag35.xml" Type="http://schemas.openxmlformats.org/officeDocument/2006/relationships/tags"/><Relationship Id="rId6" Target="../tags/tag36.xml" Type="http://schemas.openxmlformats.org/officeDocument/2006/relationships/tags"/><Relationship Id="rId7" Target="../media/image45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7.png" Type="http://schemas.openxmlformats.org/officeDocument/2006/relationships/image"/><Relationship Id="rId7" Target="../media/image9.png" Type="http://schemas.openxmlformats.org/officeDocument/2006/relationships/image"/><Relationship Id="rId8" Target="../media/image12.png" Type="http://schemas.openxmlformats.org/officeDocument/2006/relationships/image"/><Relationship Id="rId9" Target="../tags/tag37.xml" Type="http://schemas.openxmlformats.org/officeDocument/2006/relationships/tags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46.png" Type="http://schemas.openxmlformats.org/officeDocument/2006/relationships/image"/><Relationship Id="rId4" Target="../tags/tag38.xml" Type="http://schemas.openxmlformats.org/officeDocument/2006/relationships/tags"/><Relationship Id="rId5" Target="../tags/tag39.xml" Type="http://schemas.openxmlformats.org/officeDocument/2006/relationships/tags"/><Relationship Id="rId6" Target="../media/image47.png" Type="http://schemas.openxmlformats.org/officeDocument/2006/relationships/image"/><Relationship Id="rId7" Target="../tags/tag40.xml" Type="http://schemas.openxmlformats.org/officeDocument/2006/relationships/tags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tags/tag41.xml" Type="http://schemas.openxmlformats.org/officeDocument/2006/relationships/tags"/><Relationship Id="rId4" Target="../media/image48.png" Type="http://schemas.openxmlformats.org/officeDocument/2006/relationships/image"/><Relationship Id="rId5" Target="../tags/tag42.xml" Type="http://schemas.openxmlformats.org/officeDocument/2006/relationships/tags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png" Type="http://schemas.openxmlformats.org/officeDocument/2006/relationships/image"/><Relationship Id="rId2" Target="../media/image2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tags/tag43.xml" Type="http://schemas.openxmlformats.org/officeDocument/2006/relationships/tags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7.png" Type="http://schemas.openxmlformats.org/officeDocument/2006/relationships/image"/><Relationship Id="rId7" Target="../media/image9.png" Type="http://schemas.openxmlformats.org/officeDocument/2006/relationships/image"/><Relationship Id="rId8" Target="../media/image12.png" Type="http://schemas.openxmlformats.org/officeDocument/2006/relationships/image"/><Relationship Id="rId9" Target="../tags/tag2.xml" Type="http://schemas.openxmlformats.org/officeDocument/2006/relationships/tags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3.png" Type="http://schemas.openxmlformats.org/officeDocument/2006/relationships/image"/><Relationship Id="rId4" Target="../tags/tag3.xml" Type="http://schemas.openxmlformats.org/officeDocument/2006/relationships/tags"/><Relationship Id="rId5" Target="../tags/tag4.xml" Type="http://schemas.openxmlformats.org/officeDocument/2006/relationships/tags"/><Relationship Id="rId6" Target="../media/image14.png" Type="http://schemas.openxmlformats.org/officeDocument/2006/relationships/image"/><Relationship Id="rId7" Target="../media/image15.emf" Type="http://schemas.openxmlformats.org/officeDocument/2006/relationships/image"/><Relationship Id="rId8" Target="../media/image6.png" Type="http://schemas.openxmlformats.org/officeDocument/2006/relationships/image"/><Relationship Id="rId9" Target="../tags/tag5.xml" Type="http://schemas.openxmlformats.org/officeDocument/2006/relationships/tags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tags/tag6.xml" Type="http://schemas.openxmlformats.org/officeDocument/2006/relationships/tags"/><Relationship Id="rId4" Target="../media/image16.png" Type="http://schemas.openxmlformats.org/officeDocument/2006/relationships/image"/><Relationship Id="rId5" Target="../media/image1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8.png" Type="http://schemas.openxmlformats.org/officeDocument/2006/relationships/image"/><Relationship Id="rId6" Target="../media/image7.png" Type="http://schemas.openxmlformats.org/officeDocument/2006/relationships/image"/><Relationship Id="rId7" Target="../media/image9.png" Type="http://schemas.openxmlformats.org/officeDocument/2006/relationships/image"/><Relationship Id="rId8" Target="../media/image12.png" Type="http://schemas.openxmlformats.org/officeDocument/2006/relationships/image"/><Relationship Id="rId9" Target="../tags/tag7.xml" Type="http://schemas.openxmlformats.org/officeDocument/2006/relationships/tags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tags/tag8.xml" Type="http://schemas.openxmlformats.org/officeDocument/2006/relationships/tags"/><Relationship Id="rId6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tags/tag9.xml" Type="http://schemas.openxmlformats.org/officeDocument/2006/relationships/tags"/><Relationship Id="rId4" Target="../media/image21.png" Type="http://schemas.openxmlformats.org/officeDocument/2006/relationships/image"/><Relationship Id="rId5" Target="../tags/tag10.xml" Type="http://schemas.openxmlformats.org/officeDocument/2006/relationships/tags"/><Relationship Id="rId6" Target="../media/image2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4.png" Type="http://schemas.openxmlformats.org/officeDocument/2006/relationships/image"/><Relationship Id="rId4" Target="../tags/tag11.xml" Type="http://schemas.openxmlformats.org/officeDocument/2006/relationships/tags"/><Relationship Id="rId5" Target="../media/image23.png" Type="http://schemas.openxmlformats.org/officeDocument/2006/relationships/image"/><Relationship Id="rId6" Target="../media/image24.png" Type="http://schemas.openxmlformats.org/officeDocument/2006/relationships/image"/><Relationship Id="rId7" Target="../media/image25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96" name="图片 695">
            <a:extLst>
              <a:ext uri="{FF2B5EF4-FFF2-40B4-BE49-F238E27FC236}">
                <a16:creationId xmlns:a16="http://schemas.microsoft.com/office/drawing/2014/main" id="{684D119A-B7DB-4679-A3D5-CEE8F9A4B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74B8A2-002A-4A44-A1E5-810678FE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70445" y="117763"/>
            <a:ext cx="10133814" cy="4426231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sp>
        <p:nvSpPr>
          <p:cNvPr id="712" name="PA-矩形 711">
            <a:extLst>
              <a:ext uri="{FF2B5EF4-FFF2-40B4-BE49-F238E27FC236}">
                <a16:creationId xmlns:a16="http://schemas.microsoft.com/office/drawing/2014/main" id="{758FDA52-D40B-4E4B-833D-C1A7CF6373D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175054" y="3072120"/>
            <a:ext cx="7590155" cy="548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3000">
                <a:ln w="19050">
                  <a:noFill/>
                </a:ln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环境保护/能源再生/节能减排/垃圾回收PPT</a:t>
            </a:r>
          </a:p>
        </p:txBody>
      </p:sp>
      <p:pic>
        <p:nvPicPr>
          <p:cNvPr descr="图片包含 山  已生成高可信度的说明" id="17" name="图片 16">
            <a:extLst>
              <a:ext uri="{FF2B5EF4-FFF2-40B4-BE49-F238E27FC236}">
                <a16:creationId xmlns:a16="http://schemas.microsoft.com/office/drawing/2014/main" id="{5EA3452D-D283-4C34-AD46-26BE08815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0197" y="2602750"/>
            <a:ext cx="1440963" cy="1440963"/>
          </a:xfrm>
          <a:prstGeom prst="rect">
            <a:avLst/>
          </a:prstGeom>
        </p:spPr>
      </p:pic>
      <p:pic>
        <p:nvPicPr>
          <p:cNvPr descr="图片包含 山  已生成高可信度的说明" id="703" name="图片 702">
            <a:extLst>
              <a:ext uri="{FF2B5EF4-FFF2-40B4-BE49-F238E27FC236}">
                <a16:creationId xmlns:a16="http://schemas.microsoft.com/office/drawing/2014/main" id="{577B673A-0F93-4A1E-AE3E-03E29A54F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36742"/>
          <a:stretch>
            <a:fillRect/>
          </a:stretch>
        </p:blipFill>
        <p:spPr>
          <a:xfrm>
            <a:off x="7160324" y="659143"/>
            <a:ext cx="1440963" cy="91152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6F68F97-387D-4B7D-BA47-112B9F9CFAF2}"/>
              </a:ext>
            </a:extLst>
          </p:cNvPr>
          <p:cNvGrpSpPr/>
          <p:nvPr/>
        </p:nvGrpSpPr>
        <p:grpSpPr>
          <a:xfrm>
            <a:off x="3117312" y="3900012"/>
            <a:ext cx="2363935" cy="426720"/>
            <a:chOff x="5123543" y="3399297"/>
            <a:chExt cx="2363935" cy="426720"/>
          </a:xfrm>
          <a:solidFill>
            <a:srgbClr val="5BB531"/>
          </a:solidFill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DA0B16AC-E9CE-4CC1-B964-A2AD69CA7DEA}"/>
                </a:ext>
              </a:extLst>
            </p:cNvPr>
            <p:cNvSpPr/>
            <p:nvPr/>
          </p:nvSpPr>
          <p:spPr>
            <a:xfrm>
              <a:off x="5123543" y="3428999"/>
              <a:ext cx="2363935" cy="37148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94CF4E5-5610-4C27-988A-D401E71B59E8}"/>
                </a:ext>
              </a:extLst>
            </p:cNvPr>
            <p:cNvSpPr txBox="1"/>
            <p:nvPr/>
          </p:nvSpPr>
          <p:spPr>
            <a:xfrm>
              <a:off x="5317286" y="3399296"/>
              <a:ext cx="2083117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2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主讲：优页PPT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B1548C-2F3B-4C4A-9A24-9881C37AAB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3" y="4360520"/>
            <a:ext cx="1918236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507C4F-97B2-4CA8-AB27-5918FD9013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FEAF8E-DAE9-47DA-B824-0CE21FAF1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55816" y="846225"/>
            <a:ext cx="3228632" cy="138839"/>
          </a:xfrm>
          <a:prstGeom prst="rect">
            <a:avLst/>
          </a:prstGeom>
        </p:spPr>
      </p:pic>
      <p:grpSp>
        <p:nvGrpSpPr>
          <p:cNvPr id="704" name="组合 703">
            <a:extLst>
              <a:ext uri="{FF2B5EF4-FFF2-40B4-BE49-F238E27FC236}">
                <a16:creationId xmlns:a16="http://schemas.microsoft.com/office/drawing/2014/main" id="{629889B5-F24F-4191-988E-DCFF7C9F88E4}"/>
              </a:ext>
            </a:extLst>
          </p:cNvPr>
          <p:cNvGrpSpPr/>
          <p:nvPr/>
        </p:nvGrpSpPr>
        <p:grpSpPr>
          <a:xfrm>
            <a:off x="6237352" y="3876552"/>
            <a:ext cx="2363935" cy="426720"/>
            <a:chOff x="4958415" y="3399297"/>
            <a:chExt cx="2363935" cy="426720"/>
          </a:xfrm>
          <a:solidFill>
            <a:srgbClr val="5BB531"/>
          </a:solidFill>
        </p:grpSpPr>
        <p:sp>
          <p:nvSpPr>
            <p:cNvPr id="706" name="矩形: 圆角 705">
              <a:extLst>
                <a:ext uri="{FF2B5EF4-FFF2-40B4-BE49-F238E27FC236}">
                  <a16:creationId xmlns:a16="http://schemas.microsoft.com/office/drawing/2014/main" id="{AE67CFBF-A260-43ED-AB64-954DCD645803}"/>
                </a:ext>
              </a:extLst>
            </p:cNvPr>
            <p:cNvSpPr/>
            <p:nvPr/>
          </p:nvSpPr>
          <p:spPr>
            <a:xfrm>
              <a:off x="4958415" y="3428997"/>
              <a:ext cx="2363935" cy="37148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713" name="文本框 712">
              <a:extLst>
                <a:ext uri="{FF2B5EF4-FFF2-40B4-BE49-F238E27FC236}">
                  <a16:creationId xmlns:a16="http://schemas.microsoft.com/office/drawing/2014/main" id="{64DDD882-4656-4E40-821B-757A13EBC068}"/>
                </a:ext>
              </a:extLst>
            </p:cNvPr>
            <p:cNvSpPr txBox="1"/>
            <p:nvPr/>
          </p:nvSpPr>
          <p:spPr>
            <a:xfrm>
              <a:off x="5317285" y="3399297"/>
              <a:ext cx="144018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2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时间:202X</a:t>
              </a:r>
            </a:p>
          </p:txBody>
        </p:sp>
      </p:grpSp>
    </p:spTree>
    <p:extLst>
      <p:ext uri="{BB962C8B-B14F-4D97-AF65-F5344CB8AC3E}">
        <p14:creationId val="2618281119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2"/>
    </p:bldLst>
  </p:timing>
  <p:extLst mod="1">
    <p:ext uri="{E180D4A7-C9FB-4DFB-919C-405C955672EB}">
      <p14:showEvtLst>
        <p14:playEvt objId="707" time="1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63E14A-CA8E-4E28-9131-5EE0D22A0AAD}"/>
              </a:ext>
            </a:extLst>
          </p:cNvPr>
          <p:cNvGrpSpPr/>
          <p:nvPr/>
        </p:nvGrpSpPr>
        <p:grpSpPr>
          <a:xfrm>
            <a:off x="-1" y="6138942"/>
            <a:ext cx="12480794" cy="722648"/>
            <a:chOff x="-1" y="6138942"/>
            <a:chExt cx="12480794" cy="7226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948A1A-DF06-415F-AA07-D765EDF9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 l="10961"/>
            <a:stretch>
              <a:fillRect/>
            </a:stretch>
          </p:blipFill>
          <p:spPr>
            <a:xfrm>
              <a:off x="-1" y="6138942"/>
              <a:ext cx="6952343" cy="72264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3155FC9-047A-4017-8F27-F323652D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/>
            <a:stretch>
              <a:fillRect/>
            </a:stretch>
          </p:blipFill>
          <p:spPr>
            <a:xfrm>
              <a:off x="4672599" y="6138942"/>
              <a:ext cx="7808194" cy="722648"/>
            </a:xfrm>
            <a:prstGeom prst="rect">
              <a:avLst/>
            </a:prstGeom>
          </p:spPr>
        </p:pic>
      </p:grpSp>
      <p:sp>
        <p:nvSpPr>
          <p:cNvPr id="8" name="PA-文本框 6">
            <a:extLst>
              <a:ext uri="{FF2B5EF4-FFF2-40B4-BE49-F238E27FC236}">
                <a16:creationId xmlns:a16="http://schemas.microsoft.com/office/drawing/2014/main" id="{8B307231-08A4-433A-BFB4-DF8D5D7D7B4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89697" y="1026355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卫生填埋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82DF33B-1020-4E4D-A626-0028972022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016759" y="1480457"/>
            <a:ext cx="7507377" cy="2559158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8C0A4936-E1A7-4731-8042-ACB471C03484}"/>
              </a:ext>
            </a:extLst>
          </p:cNvPr>
          <p:cNvSpPr txBox="1"/>
          <p:nvPr/>
        </p:nvSpPr>
        <p:spPr>
          <a:xfrm>
            <a:off x="4542970" y="1988025"/>
            <a:ext cx="6117259" cy="1668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       卫生填埋是目前世界上处理垃圾量最大 的方法之一，也是垃圾处理的最终手段。因为对垃圾不管采用哪种处理方法，最终都将产生不可回收和处理的物质，这些废物只能通过填埋的方法进行处理。但是垃圾填埋不仅会浪费大量土地资源（填埋1t垃圾占地约3m3），而且填埋常的渗出液容易污染其周围的土壤和水体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D8E01DA-FC6F-444D-B57E-0B4BB078CB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7371" y="2821060"/>
            <a:ext cx="3665228" cy="3983944"/>
          </a:xfrm>
          <a:prstGeom prst="rect">
            <a:avLst/>
          </a:prstGeom>
        </p:spPr>
      </p:pic>
    </p:spTree>
    <p:extLst>
      <p:ext uri="{BB962C8B-B14F-4D97-AF65-F5344CB8AC3E}">
        <p14:creationId val="223168704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5" nodeType="afterEffect" presetClass="entr" presetID="8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out)" transition="in">
                                      <p:cBhvr>
                                        <p:cTn dur="790" id="2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490"/>
                            </p:stCondLst>
                            <p:childTnLst>
                              <p:par>
                                <p:cTn fill="hold" grpId="1" id="29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990"/>
                            </p:stCondLst>
                            <p:childTnLst>
                              <p:par>
                                <p:cTn fill="hold" id="3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1" spid="7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63E14A-CA8E-4E28-9131-5EE0D22A0AAD}"/>
              </a:ext>
            </a:extLst>
          </p:cNvPr>
          <p:cNvGrpSpPr/>
          <p:nvPr/>
        </p:nvGrpSpPr>
        <p:grpSpPr>
          <a:xfrm>
            <a:off x="-1" y="6138942"/>
            <a:ext cx="12480794" cy="722648"/>
            <a:chOff x="-1" y="6138942"/>
            <a:chExt cx="12480794" cy="7226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948A1A-DF06-415F-AA07-D765EDF9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 l="10961"/>
            <a:stretch>
              <a:fillRect/>
            </a:stretch>
          </p:blipFill>
          <p:spPr>
            <a:xfrm>
              <a:off x="-1" y="6138942"/>
              <a:ext cx="6952343" cy="72264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3155FC9-047A-4017-8F27-F323652D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/>
            <a:stretch>
              <a:fillRect/>
            </a:stretch>
          </p:blipFill>
          <p:spPr>
            <a:xfrm>
              <a:off x="4672599" y="6138942"/>
              <a:ext cx="7808194" cy="722648"/>
            </a:xfrm>
            <a:prstGeom prst="rect">
              <a:avLst/>
            </a:prstGeom>
          </p:spPr>
        </p:pic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264EE239-60E0-4F29-B041-41AF2DC9A05E}"/>
              </a:ext>
            </a:extLst>
          </p:cNvPr>
          <p:cNvSpPr txBox="1"/>
          <p:nvPr/>
        </p:nvSpPr>
        <p:spPr>
          <a:xfrm>
            <a:off x="3476170" y="1779283"/>
            <a:ext cx="5872590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zh-CN" sz="2000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焚烧法是在高温下将垃圾燃烧成灰渣，再填埋。</a:t>
            </a:r>
          </a:p>
        </p:txBody>
      </p:sp>
      <p:sp>
        <p:nvSpPr>
          <p:cNvPr id="8" name="PA-文本框 6">
            <a:extLst>
              <a:ext uri="{FF2B5EF4-FFF2-40B4-BE49-F238E27FC236}">
                <a16:creationId xmlns:a16="http://schemas.microsoft.com/office/drawing/2014/main" id="{C73469A3-F376-4459-BD06-1BCCB9AF8FA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126953" y="1045402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焚烧发电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:a16="http://schemas.microsoft.com/office/drawing/2014/main" id="{498CE690-2279-455C-AD67-71CC6F3D3AD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548746" y="3266532"/>
            <a:ext cx="499961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占地少，能大大减少排放量，一般情况下，垃圾焚烧后的体积仅为焚烧前体积的5%~15%；焚烧温度高,能彻底消灭病原体； 垃圾燃烧过程中所产的热量可用于城市供暖，发电等。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62C6105-FF87-481A-97ED-3762BFAC0C74}"/>
              </a:ext>
            </a:extLst>
          </p:cNvPr>
          <p:cNvSpPr/>
          <p:nvPr/>
        </p:nvSpPr>
        <p:spPr>
          <a:xfrm>
            <a:off x="2158529" y="4945635"/>
            <a:ext cx="5204934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焚烧法的缺点是投资大，消耗大量电能在焚烧过程中产生大量的空气污染物（如重金属、CO、HCL、SO2和NO2等）和某些致癌物质，尤其是二噁英，这些都使该方法的应用受到限制。</a:t>
            </a:r>
          </a:p>
        </p:txBody>
      </p:sp>
      <p:pic>
        <p:nvPicPr>
          <p:cNvPr descr="图片包含 物体, 浅色  已生成极高可信度的说明" id="16" name="图片 15">
            <a:extLst>
              <a:ext uri="{FF2B5EF4-FFF2-40B4-BE49-F238E27FC236}">
                <a16:creationId xmlns:a16="http://schemas.microsoft.com/office/drawing/2014/main" id="{8284E03F-783E-401F-8F64-34744B6F6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958807" y="1387226"/>
            <a:ext cx="4999615" cy="4999615"/>
          </a:xfrm>
          <a:prstGeom prst="rect">
            <a:avLst/>
          </a:prstGeom>
        </p:spPr>
      </p:pic>
      <p:grpSp>
        <p:nvGrpSpPr>
          <p:cNvPr id="23" name="PA-组合 22">
            <a:extLst>
              <a:ext uri="{FF2B5EF4-FFF2-40B4-BE49-F238E27FC236}">
                <a16:creationId xmlns:a16="http://schemas.microsoft.com/office/drawing/2014/main" id="{8B4D0A81-7BE3-47E7-98DB-A179F98CC3E4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1039632" y="2364002"/>
            <a:ext cx="1690088" cy="1466770"/>
            <a:chOff x="1039632" y="2364002"/>
            <a:chExt cx="1690088" cy="1466770"/>
          </a:xfrm>
        </p:grpSpPr>
        <p:pic>
          <p:nvPicPr>
            <p:cNvPr id="18" name="PA-图片 17">
              <a:extLst>
                <a:ext uri="{FF2B5EF4-FFF2-40B4-BE49-F238E27FC236}">
                  <a16:creationId xmlns:a16="http://schemas.microsoft.com/office/drawing/2014/main" id="{097943EA-82F3-4959-8081-A10060E1DDDB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22458" l="14494" r="17869" t="18842"/>
            <a:stretch>
              <a:fillRect/>
            </a:stretch>
          </p:blipFill>
          <p:spPr>
            <a:xfrm>
              <a:off x="1039632" y="2364002"/>
              <a:ext cx="1690088" cy="1466770"/>
            </a:xfrm>
            <a:prstGeom prst="rect">
              <a:avLst/>
            </a:prstGeom>
          </p:spPr>
        </p:pic>
        <p:sp>
          <p:nvSpPr>
            <p:cNvPr id="20" name="PA-文本框 19">
              <a:extLst>
                <a:ext uri="{FF2B5EF4-FFF2-40B4-BE49-F238E27FC236}">
                  <a16:creationId xmlns:a16="http://schemas.microsoft.com/office/drawing/2014/main" id="{172F3048-8387-4F5F-80CB-745E59E92D4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1530491" y="2620333"/>
              <a:ext cx="817880" cy="472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5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优点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D001807-33AC-47CB-84C7-212310492585}"/>
              </a:ext>
            </a:extLst>
          </p:cNvPr>
          <p:cNvGrpSpPr/>
          <p:nvPr/>
        </p:nvGrpSpPr>
        <p:grpSpPr>
          <a:xfrm>
            <a:off x="660829" y="3847544"/>
            <a:ext cx="1690088" cy="1466770"/>
            <a:chOff x="660829" y="3847544"/>
            <a:chExt cx="1690088" cy="1466770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797ECB6-CA04-4ACE-B787-84F5B5F0F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val="0"/>
                </a:ext>
              </a:extLst>
            </a:blip>
            <a:srcRect b="22458" l="14494" r="17869" t="18842"/>
            <a:stretch>
              <a:fillRect/>
            </a:stretch>
          </p:blipFill>
          <p:spPr>
            <a:xfrm>
              <a:off x="660829" y="3847544"/>
              <a:ext cx="1690088" cy="1466770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4CFEE639-7303-4CFC-9679-B2B3F97D04EC}"/>
                </a:ext>
              </a:extLst>
            </p:cNvPr>
            <p:cNvSpPr txBox="1"/>
            <p:nvPr/>
          </p:nvSpPr>
          <p:spPr>
            <a:xfrm>
              <a:off x="1151688" y="4103875"/>
              <a:ext cx="817880" cy="4724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5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缺点</a:t>
              </a:r>
            </a:p>
          </p:txBody>
        </p:sp>
      </p:grpSp>
    </p:spTree>
    <p:extLst>
      <p:ext uri="{BB962C8B-B14F-4D97-AF65-F5344CB8AC3E}">
        <p14:creationId val="190917566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5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35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dur="700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to="" valueType="num">
                                      <p:cBhvr>
                                        <p:cTn dur="7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fill="hold" grpId="0" id="40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625"/>
                                  </p:iterate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fill="hold" id="45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dur="700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to="" valueType="num">
                                      <p:cBhvr>
                                        <p:cTn dur="7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#ppt_h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fill="hold" grpId="0" id="50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625"/>
                                  </p:iterate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8"/>
      <p:bldP grpId="0" spid="10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63E14A-CA8E-4E28-9131-5EE0D22A0AAD}"/>
              </a:ext>
            </a:extLst>
          </p:cNvPr>
          <p:cNvGrpSpPr/>
          <p:nvPr/>
        </p:nvGrpSpPr>
        <p:grpSpPr>
          <a:xfrm>
            <a:off x="-1" y="6138942"/>
            <a:ext cx="12480794" cy="722648"/>
            <a:chOff x="-1" y="6138942"/>
            <a:chExt cx="12480794" cy="7226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948A1A-DF06-415F-AA07-D765EDF9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 l="10961"/>
            <a:stretch>
              <a:fillRect/>
            </a:stretch>
          </p:blipFill>
          <p:spPr>
            <a:xfrm>
              <a:off x="-1" y="6138942"/>
              <a:ext cx="6952343" cy="72264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3155FC9-047A-4017-8F27-F323652D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/>
            <a:stretch>
              <a:fillRect/>
            </a:stretch>
          </p:blipFill>
          <p:spPr>
            <a:xfrm>
              <a:off x="4672599" y="6138942"/>
              <a:ext cx="7808194" cy="722648"/>
            </a:xfrm>
            <a:prstGeom prst="rect">
              <a:avLst/>
            </a:prstGeom>
          </p:spPr>
        </p:pic>
      </p:grpSp>
      <p:pic>
        <p:nvPicPr>
          <p:cNvPr descr="图片包含 天空, 水, 桥, 户外  已生成高可信度的说明" id="11" name="图片 10">
            <a:extLst>
              <a:ext uri="{FF2B5EF4-FFF2-40B4-BE49-F238E27FC236}">
                <a16:creationId xmlns:a16="http://schemas.microsoft.com/office/drawing/2014/main" id="{BA6BF0D2-FB74-4444-A084-D5FCA69569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91577" y="1223670"/>
            <a:ext cx="8108501" cy="3497392"/>
          </a:xfrm>
          <a:prstGeom prst="rect">
            <a:avLst/>
          </a:prstGeom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43997A4F-6E7A-4804-B12B-2B3774C4FEF8}"/>
              </a:ext>
            </a:extLst>
          </p:cNvPr>
          <p:cNvSpPr txBox="1"/>
          <p:nvPr/>
        </p:nvSpPr>
        <p:spPr>
          <a:xfrm>
            <a:off x="4556059" y="2304521"/>
            <a:ext cx="5779538" cy="20243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       将生活垃圾堆积成堆，放入发酵池中保温至70℃储存、发酵，借助垃圾中微生物分解的能力，将有机物分解成无机养分。经过堆肥处理后，生活垃圾变成卫生的、无味的腐殖质，既解决垃圾的出路，又可达到再资源化的目的，</a:t>
            </a:r>
          </a:p>
          <a:p>
            <a:pPr algn="just">
              <a:lnSpc>
                <a:spcPts val="2200"/>
              </a:lnSpc>
            </a:pPr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       但是生活垃圾堆肥量大，养分含量低，长期使用易造成土壤板结和地下水质变坏，所以，堆肥的规模不易太大。 而且堆肥中的重金属有可能对土壤造成污染。</a:t>
            </a:r>
          </a:p>
        </p:txBody>
      </p:sp>
      <p:sp>
        <p:nvSpPr>
          <p:cNvPr id="9" name="PA-文本框 6">
            <a:extLst>
              <a:ext uri="{FF2B5EF4-FFF2-40B4-BE49-F238E27FC236}">
                <a16:creationId xmlns:a16="http://schemas.microsoft.com/office/drawing/2014/main" id="{FAC8DF3E-1C02-4AA2-BCB7-212BB64461EC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492193" y="934654"/>
            <a:ext cx="119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堆肥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7064AA2-5D28-49A8-80FF-A2A207576E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17826" y="1642540"/>
            <a:ext cx="5425440" cy="5425440"/>
          </a:xfrm>
          <a:prstGeom prst="rect">
            <a:avLst/>
          </a:prstGeom>
        </p:spPr>
      </p:pic>
    </p:spTree>
    <p:extLst>
      <p:ext uri="{BB962C8B-B14F-4D97-AF65-F5344CB8AC3E}">
        <p14:creationId val="2450850007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8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0" presetSubtype="0">
                                  <p:stCondLst>
                                    <p:cond delay="1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53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53" presetSubtype="0">
                                  <p:stCondLst>
                                    <p:cond delay="3000"/>
                                  </p:stCondLst>
                                  <p:iterate type="lt">
                                    <p:tmPct val="6702"/>
                                  </p:iterate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3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63E14A-CA8E-4E28-9131-5EE0D22A0AAD}"/>
              </a:ext>
            </a:extLst>
          </p:cNvPr>
          <p:cNvGrpSpPr/>
          <p:nvPr/>
        </p:nvGrpSpPr>
        <p:grpSpPr>
          <a:xfrm>
            <a:off x="-1" y="6138942"/>
            <a:ext cx="12480794" cy="722648"/>
            <a:chOff x="-1" y="6138942"/>
            <a:chExt cx="12480794" cy="7226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948A1A-DF06-415F-AA07-D765EDF9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 l="10961"/>
            <a:stretch>
              <a:fillRect/>
            </a:stretch>
          </p:blipFill>
          <p:spPr>
            <a:xfrm>
              <a:off x="-1" y="6138942"/>
              <a:ext cx="6952343" cy="72264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3155FC9-047A-4017-8F27-F323652D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/>
            <a:stretch>
              <a:fillRect/>
            </a:stretch>
          </p:blipFill>
          <p:spPr>
            <a:xfrm>
              <a:off x="4672599" y="6138942"/>
              <a:ext cx="7808194" cy="722648"/>
            </a:xfrm>
            <a:prstGeom prst="rect">
              <a:avLst/>
            </a:prstGeom>
          </p:spPr>
        </p:pic>
      </p:grpSp>
      <p:sp>
        <p:nvSpPr>
          <p:cNvPr id="9" name="PA-文本框 6">
            <a:extLst>
              <a:ext uri="{FF2B5EF4-FFF2-40B4-BE49-F238E27FC236}">
                <a16:creationId xmlns:a16="http://schemas.microsoft.com/office/drawing/2014/main" id="{F94B58AC-3E52-4DA9-8AF3-5180D2AE5B0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426868" y="1133107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资源返还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858DB501-BE43-4767-B449-D26702E00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0010" y="1922863"/>
            <a:ext cx="6770875" cy="3309258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503F46C6-05DA-4C67-BC97-5CB4F8899A16}"/>
              </a:ext>
            </a:extLst>
          </p:cNvPr>
          <p:cNvSpPr txBox="1"/>
          <p:nvPr/>
        </p:nvSpPr>
        <p:spPr>
          <a:xfrm>
            <a:off x="2803853" y="2265118"/>
            <a:ext cx="3059302" cy="525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000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垃圾分类，使垃圾资源化</a:t>
            </a:r>
          </a:p>
        </p:txBody>
      </p:sp>
      <p:sp>
        <p:nvSpPr>
          <p:cNvPr id="10" name="PA-文本框 2">
            <a:extLst>
              <a:ext uri="{FF2B5EF4-FFF2-40B4-BE49-F238E27FC236}">
                <a16:creationId xmlns:a16="http://schemas.microsoft.com/office/drawing/2014/main" id="{49332FD9-55B2-4661-86B0-4F0F555B5A06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627207" y="3202984"/>
            <a:ext cx="5022482" cy="1465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 algn="just">
              <a:lnSpc>
                <a:spcPts val="2200"/>
              </a:lnSpc>
              <a:defRPr sz="1400"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       在每天所丢弃的大量垃圾中，包含着丰富的可以重新利用的资源。仅北京市一年垃圾中便蕴含着11亿的产值。对垃圾进行资源化分类回收利用，不仅节约了社会资源，将其中的有害物质分离出来，避免了填埋和焚烧之后形成跟严重的污染。 因此，对垃圾进行分类回收处理是很有必要的。</a:t>
            </a:r>
          </a:p>
        </p:txBody>
      </p:sp>
      <p:pic>
        <p:nvPicPr>
          <p:cNvPr id="19" name="PA-图片 18">
            <a:extLst>
              <a:ext uri="{FF2B5EF4-FFF2-40B4-BE49-F238E27FC236}">
                <a16:creationId xmlns:a16="http://schemas.microsoft.com/office/drawing/2014/main" id="{88CCF911-0476-401C-82A1-117E477D7954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273800" y="2452373"/>
            <a:ext cx="3892259" cy="3027312"/>
          </a:xfrm>
          <a:prstGeom prst="rect">
            <a:avLst/>
          </a:prstGeom>
        </p:spPr>
      </p:pic>
    </p:spTree>
    <p:extLst>
      <p:ext uri="{BB962C8B-B14F-4D97-AF65-F5344CB8AC3E}">
        <p14:creationId val="3489190562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accel="50000" decel="50000" fill="hold" id="25" nodeType="afterEffect" presetClass="entr" presetID="0" presetSubtype="0" spd="12000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2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#ppt_h/2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25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-#ppt_w/6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25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/2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333" fill="hold" id="3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h-#ppt_h/3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333" fill="hold" id="31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#ppt_w/6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#ppt_h/3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333" fill="hold" id="32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/3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417" fill="hold" id="33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417" fill="hold" id="34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417" fill="hold" id="35">
                                          <p:stCondLst>
                                            <p:cond delay="58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3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41" nodeType="afterEffect" presetClass="entr" presetID="1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4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524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8"/>
      <p:bldP grpId="0" spid="10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999EB86-9B0F-4D0A-B492-8D29AE7AE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5FF31C4-E4B9-45E5-BC83-73D258ED1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2" y="3685827"/>
            <a:ext cx="2452721" cy="309612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6CF75CD-8C6D-45CB-93FD-274EF37D1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  <p:pic>
        <p:nvPicPr>
          <p:cNvPr descr="图片包含 呼拉圈  已生成极高可信度的说明" id="46" name="图片 45">
            <a:extLst>
              <a:ext uri="{FF2B5EF4-FFF2-40B4-BE49-F238E27FC236}">
                <a16:creationId xmlns:a16="http://schemas.microsoft.com/office/drawing/2014/main" id="{F2823A85-16A9-4D5A-9676-0B4334639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8658" y="1217191"/>
            <a:ext cx="7426912" cy="1784870"/>
          </a:xfrm>
          <a:prstGeom prst="rect">
            <a:avLst/>
          </a:prstGeom>
        </p:spPr>
      </p:pic>
      <p:sp>
        <p:nvSpPr>
          <p:cNvPr id="47" name="PA-矩形 23">
            <a:extLst>
              <a:ext uri="{FF2B5EF4-FFF2-40B4-BE49-F238E27FC236}">
                <a16:creationId xmlns:a16="http://schemas.microsoft.com/office/drawing/2014/main" id="{8884A2AF-10EB-4858-B3F5-08002AFB37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75577" y="1563186"/>
            <a:ext cx="5262880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5000"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垃圾是错放的资源</a:t>
            </a:r>
          </a:p>
        </p:txBody>
      </p:sp>
    </p:spTree>
    <p:extLst>
      <p:ext uri="{BB962C8B-B14F-4D97-AF65-F5344CB8AC3E}">
        <p14:creationId val="2292766754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</p:bldLst>
  </p:timing>
  <p:extLst mod="1">
    <p:ext uri="{E180D4A7-C9FB-4DFB-919C-405C955672EB}">
      <p14:showEvtLst>
        <p14:playEvt objId="707" time="1"/>
      </p14:showEvtLst>
    </p:ext>
  </p:extLst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垃圾分类的好处</a:t>
            </a:r>
          </a:p>
        </p:txBody>
      </p:sp>
      <p:sp>
        <p:nvSpPr>
          <p:cNvPr id="9" name="PA-文本框 6">
            <a:extLst>
              <a:ext uri="{FF2B5EF4-FFF2-40B4-BE49-F238E27FC236}">
                <a16:creationId xmlns:a16="http://schemas.microsoft.com/office/drawing/2014/main" id="{C8CF07E4-1CD9-4323-8D48-617349EF238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21265" y="986696"/>
            <a:ext cx="272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垃圾的生命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A55DB5E-F0BA-4BB9-A17F-BD1BCDDEC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507417" y="2549655"/>
            <a:ext cx="2811907" cy="2811907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28286D1C-CE59-4CBC-9E2D-FCB71C88B264}"/>
              </a:ext>
            </a:extLst>
          </p:cNvPr>
          <p:cNvGrpSpPr/>
          <p:nvPr/>
        </p:nvGrpSpPr>
        <p:grpSpPr>
          <a:xfrm>
            <a:off x="887517" y="2572808"/>
            <a:ext cx="3619900" cy="477054"/>
            <a:chOff x="887517" y="2572808"/>
            <a:chExt cx="3619900" cy="47705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48EFCDB5-E725-4F05-BB9C-6DD3F381755D}"/>
                </a:ext>
              </a:extLst>
            </p:cNvPr>
            <p:cNvSpPr txBox="1"/>
            <p:nvPr/>
          </p:nvSpPr>
          <p:spPr>
            <a:xfrm>
              <a:off x="1106624" y="2616351"/>
              <a:ext cx="297688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EB300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塑胶制品：永远不能分解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D74490A-0E41-4603-AAF9-09D703F8E6ED}"/>
                </a:ext>
              </a:extLst>
            </p:cNvPr>
            <p:cNvSpPr/>
            <p:nvPr/>
          </p:nvSpPr>
          <p:spPr>
            <a:xfrm>
              <a:off x="887517" y="2572808"/>
              <a:ext cx="3619900" cy="477054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1CA8B44-10BD-4353-9BFD-1E05682321EE}"/>
              </a:ext>
            </a:extLst>
          </p:cNvPr>
          <p:cNvGrpSpPr/>
          <p:nvPr/>
        </p:nvGrpSpPr>
        <p:grpSpPr>
          <a:xfrm>
            <a:off x="887517" y="3241847"/>
            <a:ext cx="3619900" cy="477054"/>
            <a:chOff x="887517" y="3241847"/>
            <a:chExt cx="3619900" cy="47705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ACEAD00-2D13-45BA-B1D6-C84D9A9D59EF}"/>
                </a:ext>
              </a:extLst>
            </p:cNvPr>
            <p:cNvSpPr txBox="1"/>
            <p:nvPr/>
          </p:nvSpPr>
          <p:spPr>
            <a:xfrm>
              <a:off x="1106624" y="3295907"/>
              <a:ext cx="20053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4EB300"/>
                  </a:solidFill>
                  <a:latin charset="-122" panose="03000509000000000000" pitchFamily="65" typeface="方正少儿简体"/>
                  <a:ea charset="-122" panose="03000509000000000000" pitchFamily="65" typeface="方正少儿简体"/>
                </a:defRPr>
              </a:lvl1pPr>
            </a:lstStyle>
            <a:p>
              <a:r>
                <a:rPr altLang="en-US" lang="zh-CN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皮革：50年以上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667A9FF2-0C2E-4EB0-93F2-F74314E396C2}"/>
                </a:ext>
              </a:extLst>
            </p:cNvPr>
            <p:cNvSpPr/>
            <p:nvPr/>
          </p:nvSpPr>
          <p:spPr>
            <a:xfrm>
              <a:off x="887517" y="3241847"/>
              <a:ext cx="3619900" cy="477054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D957BDB-9CA6-47A3-9D6F-4F231DFF76A0}"/>
              </a:ext>
            </a:extLst>
          </p:cNvPr>
          <p:cNvGrpSpPr/>
          <p:nvPr/>
        </p:nvGrpSpPr>
        <p:grpSpPr>
          <a:xfrm>
            <a:off x="887517" y="4038685"/>
            <a:ext cx="3619900" cy="477054"/>
            <a:chOff x="887517" y="4038685"/>
            <a:chExt cx="3619900" cy="477054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416B6700-5F54-49DD-A14E-92520C981ADC}"/>
                </a:ext>
              </a:extLst>
            </p:cNvPr>
            <p:cNvSpPr txBox="1"/>
            <p:nvPr/>
          </p:nvSpPr>
          <p:spPr>
            <a:xfrm>
              <a:off x="1106624" y="4111196"/>
              <a:ext cx="23244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4EB300"/>
                  </a:solidFill>
                  <a:latin charset="-122" panose="03000509000000000000" pitchFamily="65" typeface="方正少儿简体"/>
                  <a:ea charset="-122" panose="03000509000000000000" pitchFamily="65" typeface="方正少儿简体"/>
                </a:defRPr>
              </a:lvl1pPr>
            </a:lstStyle>
            <a:p>
              <a:r>
                <a:rPr altLang="en-US" lang="zh-CN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塑料袋：20—30年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CCFA105-8937-47FE-AD32-DD89BC105A10}"/>
                </a:ext>
              </a:extLst>
            </p:cNvPr>
            <p:cNvSpPr/>
            <p:nvPr/>
          </p:nvSpPr>
          <p:spPr>
            <a:xfrm>
              <a:off x="887517" y="4038685"/>
              <a:ext cx="3619900" cy="477054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C50748B-B21D-4E92-816F-903726FDC5EF}"/>
              </a:ext>
            </a:extLst>
          </p:cNvPr>
          <p:cNvGrpSpPr/>
          <p:nvPr/>
        </p:nvGrpSpPr>
        <p:grpSpPr>
          <a:xfrm>
            <a:off x="887517" y="4858674"/>
            <a:ext cx="3619900" cy="484945"/>
            <a:chOff x="887517" y="4858674"/>
            <a:chExt cx="3619900" cy="484945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4F143DD-C76A-4400-9508-423BA702AC2C}"/>
                </a:ext>
              </a:extLst>
            </p:cNvPr>
            <p:cNvSpPr txBox="1"/>
            <p:nvPr/>
          </p:nvSpPr>
          <p:spPr>
            <a:xfrm>
              <a:off x="1106624" y="4943509"/>
              <a:ext cx="164655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4EB300"/>
                  </a:solidFill>
                  <a:latin charset="-122" panose="03000509000000000000" pitchFamily="65" typeface="方正少儿简体"/>
                  <a:ea charset="-122" panose="03000509000000000000" pitchFamily="65" typeface="方正少儿简体"/>
                </a:defRPr>
              </a:lvl1pPr>
            </a:lstStyle>
            <a:p>
              <a:r>
                <a:rPr altLang="en-US" lang="zh-CN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铝罐：500年</a:t>
              </a: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05E2F040-6C5F-44FA-A8B2-2AC321668CDC}"/>
                </a:ext>
              </a:extLst>
            </p:cNvPr>
            <p:cNvSpPr/>
            <p:nvPr/>
          </p:nvSpPr>
          <p:spPr>
            <a:xfrm>
              <a:off x="887517" y="4858674"/>
              <a:ext cx="3619900" cy="477054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2E61003-C6FF-4C52-AA37-31F4934EECA4}"/>
              </a:ext>
            </a:extLst>
          </p:cNvPr>
          <p:cNvGrpSpPr/>
          <p:nvPr/>
        </p:nvGrpSpPr>
        <p:grpSpPr>
          <a:xfrm>
            <a:off x="7603509" y="2572808"/>
            <a:ext cx="3619900" cy="477054"/>
            <a:chOff x="7603509" y="2572808"/>
            <a:chExt cx="3619900" cy="477054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06F5B8E-A502-40E7-A0A2-EC5DC7E0C8B4}"/>
                </a:ext>
              </a:extLst>
            </p:cNvPr>
            <p:cNvSpPr txBox="1"/>
            <p:nvPr/>
          </p:nvSpPr>
          <p:spPr>
            <a:xfrm>
              <a:off x="7822617" y="2616351"/>
              <a:ext cx="24133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000">
                  <a:solidFill>
                    <a:srgbClr val="4EB300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尼龙织品：30-40年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5F0F7421-EB9F-4B98-BE9E-F72BDD65B7C2}"/>
                </a:ext>
              </a:extLst>
            </p:cNvPr>
            <p:cNvSpPr/>
            <p:nvPr/>
          </p:nvSpPr>
          <p:spPr>
            <a:xfrm>
              <a:off x="7603509" y="2572808"/>
              <a:ext cx="3619900" cy="477054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FE11F94-A4B1-4690-84D6-8B05BEF8E21D}"/>
              </a:ext>
            </a:extLst>
          </p:cNvPr>
          <p:cNvGrpSpPr/>
          <p:nvPr/>
        </p:nvGrpSpPr>
        <p:grpSpPr>
          <a:xfrm>
            <a:off x="7603509" y="3241847"/>
            <a:ext cx="3619900" cy="477054"/>
            <a:chOff x="7603509" y="3241847"/>
            <a:chExt cx="3619900" cy="47705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63CC3117-F37C-4402-8FD4-9D3473F5DFB1}"/>
                </a:ext>
              </a:extLst>
            </p:cNvPr>
            <p:cNvSpPr txBox="1"/>
            <p:nvPr/>
          </p:nvSpPr>
          <p:spPr>
            <a:xfrm>
              <a:off x="7822617" y="3295907"/>
              <a:ext cx="2811907" cy="3962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4EB300"/>
                  </a:solidFill>
                  <a:latin charset="-122" panose="03000509000000000000" pitchFamily="65" typeface="方正少儿简体"/>
                  <a:ea charset="-122" panose="03000509000000000000" pitchFamily="65" typeface="方正少儿简体"/>
                </a:defRPr>
              </a:lvl1pPr>
            </a:lstStyle>
            <a:p>
              <a:r>
                <a:rPr altLang="en-US" lang="zh-CN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玻璃罐：1000年</a:t>
              </a: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4DD14403-9EAA-4285-8D3C-5C028276D617}"/>
                </a:ext>
              </a:extLst>
            </p:cNvPr>
            <p:cNvSpPr/>
            <p:nvPr/>
          </p:nvSpPr>
          <p:spPr>
            <a:xfrm>
              <a:off x="7603509" y="3241847"/>
              <a:ext cx="3619900" cy="477054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E4F1B967-0248-4974-8D88-F4CE8343043F}"/>
              </a:ext>
            </a:extLst>
          </p:cNvPr>
          <p:cNvGrpSpPr/>
          <p:nvPr/>
        </p:nvGrpSpPr>
        <p:grpSpPr>
          <a:xfrm>
            <a:off x="7603509" y="4038684"/>
            <a:ext cx="4358408" cy="797105"/>
            <a:chOff x="7603509" y="4038684"/>
            <a:chExt cx="4358408" cy="797105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D840676-D11E-4B1D-B064-E184E408BDBE}"/>
                </a:ext>
              </a:extLst>
            </p:cNvPr>
            <p:cNvSpPr txBox="1"/>
            <p:nvPr/>
          </p:nvSpPr>
          <p:spPr>
            <a:xfrm>
              <a:off x="7822617" y="4111196"/>
              <a:ext cx="4139301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4EB300"/>
                  </a:solidFill>
                  <a:latin charset="-122" panose="03000509000000000000" pitchFamily="65" typeface="方正少儿简体"/>
                  <a:ea charset="-122" panose="03000509000000000000" pitchFamily="65" typeface="方正少儿简体"/>
                </a:defRPr>
              </a:lvl1pPr>
            </a:lstStyle>
            <a:p>
              <a:r>
                <a:rPr altLang="zh-CN" lang="en-US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1粒纽扣电池：可污染60万升水</a:t>
              </a:r>
            </a:p>
            <a:p>
              <a:r>
                <a:rPr altLang="zh-CN" lang="en-US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（相当于一个人一生的用水量）</a:t>
              </a: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D1D851B-7F40-48E7-95A2-957614C9F92F}"/>
                </a:ext>
              </a:extLst>
            </p:cNvPr>
            <p:cNvSpPr/>
            <p:nvPr/>
          </p:nvSpPr>
          <p:spPr>
            <a:xfrm>
              <a:off x="7603509" y="4038684"/>
              <a:ext cx="3619900" cy="797105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6C76D4D-2562-49B8-A1E4-2EA0DFFAF736}"/>
              </a:ext>
            </a:extLst>
          </p:cNvPr>
          <p:cNvGrpSpPr/>
          <p:nvPr/>
        </p:nvGrpSpPr>
        <p:grpSpPr>
          <a:xfrm>
            <a:off x="7603509" y="5105411"/>
            <a:ext cx="3619900" cy="761944"/>
            <a:chOff x="7603509" y="5105411"/>
            <a:chExt cx="3619900" cy="761944"/>
          </a:xfrm>
        </p:grpSpPr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C6464A5-DAE2-4D63-BF1F-C1E72A516446}"/>
                </a:ext>
              </a:extLst>
            </p:cNvPr>
            <p:cNvSpPr txBox="1"/>
            <p:nvPr/>
          </p:nvSpPr>
          <p:spPr>
            <a:xfrm>
              <a:off x="7822616" y="5190248"/>
              <a:ext cx="3400793" cy="7010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srgbClr val="4EB300"/>
                  </a:solidFill>
                  <a:latin charset="-122" panose="03000509000000000000" pitchFamily="65" typeface="方正少儿简体"/>
                  <a:ea charset="-122" panose="03000509000000000000" pitchFamily="65" typeface="方正少儿简体"/>
                </a:defRPr>
              </a:lvl1pPr>
            </a:lstStyle>
            <a:p>
              <a:r>
                <a:rPr altLang="zh-CN" lang="en-US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1节一号电池：使1平方米的</a:t>
              </a:r>
            </a:p>
            <a:p>
              <a:r>
                <a:rPr altLang="zh-CN" lang="en-US"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土地失去利用价值</a:t>
              </a: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06C1CB46-72FD-481F-AD40-E37AD4DFF208}"/>
                </a:ext>
              </a:extLst>
            </p:cNvPr>
            <p:cNvSpPr/>
            <p:nvPr/>
          </p:nvSpPr>
          <p:spPr>
            <a:xfrm>
              <a:off x="7603509" y="5105411"/>
              <a:ext cx="3619900" cy="722647"/>
            </a:xfrm>
            <a:prstGeom prst="rect">
              <a:avLst/>
            </a:prstGeom>
            <a:noFill/>
            <a:ln w="19050">
              <a:solidFill>
                <a:srgbClr val="7D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</p:grpSp>
    </p:spTree>
    <p:extLst>
      <p:ext uri="{BB962C8B-B14F-4D97-AF65-F5344CB8AC3E}">
        <p14:creationId val="797439231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52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102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42" presetSubtype="0">
                                  <p:stCondLst>
                                    <p:cond delay="142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120"/>
                            </p:stCondLst>
                            <p:childTnLst>
                              <p:par>
                                <p:cTn fill="hold" id="4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42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4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垃圾分类的好处</a:t>
            </a:r>
          </a:p>
        </p:txBody>
      </p:sp>
      <p:sp>
        <p:nvSpPr>
          <p:cNvPr id="7" name="PA-矩形 6">
            <a:extLst>
              <a:ext uri="{FF2B5EF4-FFF2-40B4-BE49-F238E27FC236}">
                <a16:creationId xmlns:a16="http://schemas.microsoft.com/office/drawing/2014/main" id="{5265BE59-8C04-4FC0-B2B7-E273D0C167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5402" y="1943392"/>
            <a:ext cx="7511294" cy="4183381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1吨废塑料=可回炼600公斤的无铅汽油和柴油</a:t>
            </a:r>
          </a:p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1吨塑料软饮料 =可获得0.7吨二级原料</a:t>
            </a:r>
          </a:p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1吨废纸=可再造700公斤好纸；少砍伐树龄为30年的树木20棵；比等量生产减少污染74%</a:t>
            </a:r>
          </a:p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每年废弃的60多亿只废干电池=含7万多吨锌、10万吨二氧化锰</a:t>
            </a:r>
          </a:p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1吨废钢铁=可提炼钢900千克（相当于节约矿石3吨）</a:t>
            </a:r>
          </a:p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1吨废玻璃=可生产1块篮球场面积的平板玻璃；可生产2万只500克的瓶子</a:t>
            </a:r>
          </a:p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100万吨废弃食物=可节约36万吨饲料用谷物；可生产45000吨以上的猪肉</a:t>
            </a:r>
          </a:p>
          <a:p>
            <a:pPr>
              <a:lnSpc>
                <a:spcPct val="150000"/>
              </a:lnSpc>
              <a:buClr>
                <a:srgbClr val="4EB300"/>
              </a:buClr>
            </a:pPr>
            <a:r>
              <a:rPr altLang="zh-CN" lang="en-US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1吨回收的易拉罐=1吨很好的铝块，可少采20吨铝矿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0F1883A-2FCE-415F-9D6B-FB14D998E6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10816" y="2623816"/>
            <a:ext cx="3576383" cy="2781631"/>
          </a:xfrm>
          <a:prstGeom prst="rect">
            <a:avLst/>
          </a:prstGeom>
        </p:spPr>
      </p:pic>
      <p:sp>
        <p:nvSpPr>
          <p:cNvPr id="10" name="PA-文本框 6">
            <a:extLst>
              <a:ext uri="{FF2B5EF4-FFF2-40B4-BE49-F238E27FC236}">
                <a16:creationId xmlns:a16="http://schemas.microsoft.com/office/drawing/2014/main" id="{99E71E39-6923-4B43-99C2-5A0295518CA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438863" y="986696"/>
            <a:ext cx="526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垃圾是错放地方的资源</a:t>
            </a:r>
          </a:p>
        </p:txBody>
      </p:sp>
    </p:spTree>
    <p:extLst>
      <p:ext uri="{BB962C8B-B14F-4D97-AF65-F5344CB8AC3E}">
        <p14:creationId val="245592940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grpId="0" id="22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3797"/>
                                  </p:iterate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7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10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垃圾分类的好处</a:t>
            </a:r>
          </a:p>
        </p:txBody>
      </p:sp>
      <p:pic>
        <p:nvPicPr>
          <p:cNvPr id="10" name="PA-图片 9">
            <a:extLst>
              <a:ext uri="{FF2B5EF4-FFF2-40B4-BE49-F238E27FC236}">
                <a16:creationId xmlns:a16="http://schemas.microsoft.com/office/drawing/2014/main" id="{FCD782C4-D738-43B4-889C-569209D65FF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1511522" y="1877211"/>
            <a:ext cx="2976521" cy="4492811"/>
          </a:xfrm>
          <a:prstGeom prst="rect">
            <a:avLst/>
          </a:prstGeom>
        </p:spPr>
      </p:pic>
      <p:sp>
        <p:nvSpPr>
          <p:cNvPr id="8" name="PA-文本框 23">
            <a:extLst>
              <a:ext uri="{FF2B5EF4-FFF2-40B4-BE49-F238E27FC236}">
                <a16:creationId xmlns:a16="http://schemas.microsoft.com/office/drawing/2014/main" id="{D0A6C03D-4AB9-4585-83F5-DFEFA6BFD65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878371" y="2516284"/>
            <a:ext cx="2246813" cy="2100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/>
          <a:p>
            <a:pPr>
              <a:lnSpc>
                <a:spcPts val="3200"/>
              </a:lnSpc>
            </a:pPr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生活垃圾中有些物质不易降解，使土地受到严重侵蚀。垃圾分类，去掉能回收的、不易降解的物质，减少垃圾数量达60%以上。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1A1BA70-8C12-4184-81AC-3E96ECB6C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4726982" y="1877211"/>
            <a:ext cx="2976521" cy="4492811"/>
          </a:xfrm>
          <a:prstGeom prst="rect">
            <a:avLst/>
          </a:prstGeom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F167C7CC-657C-45AE-BBF9-AF092492D5C2}"/>
              </a:ext>
            </a:extLst>
          </p:cNvPr>
          <p:cNvSpPr txBox="1"/>
          <p:nvPr/>
        </p:nvSpPr>
        <p:spPr>
          <a:xfrm>
            <a:off x="5123283" y="2516284"/>
            <a:ext cx="2183918" cy="262890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废弃的电池含有金属汞、镉等有毒的物质，会对人类产生严重的危害；土壤中的废塑料会导致农作物减产；抛弃的废塑料被动物误食，导致动物死亡的事故时有发生。因此回收利用可以减少危害。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5E297F1-B0ED-426F-B7D5-A2600D3552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V="1">
            <a:off x="7942445" y="1877211"/>
            <a:ext cx="2976521" cy="4492811"/>
          </a:xfrm>
          <a:prstGeom prst="rect">
            <a:avLst/>
          </a:prstGeom>
        </p:spPr>
      </p:pic>
      <p:sp>
        <p:nvSpPr>
          <p:cNvPr id="14" name="TextBox 25">
            <a:extLst>
              <a:ext uri="{FF2B5EF4-FFF2-40B4-BE49-F238E27FC236}">
                <a16:creationId xmlns:a16="http://schemas.microsoft.com/office/drawing/2014/main" id="{1C4115F7-B5B6-4EE5-80A9-39B3B117F2C9}"/>
              </a:ext>
            </a:extLst>
          </p:cNvPr>
          <p:cNvSpPr txBox="1"/>
          <p:nvPr/>
        </p:nvSpPr>
        <p:spPr>
          <a:xfrm>
            <a:off x="8338746" y="2516284"/>
            <a:ext cx="2183918" cy="33197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pPr>
              <a:lnSpc>
                <a:spcPts val="1600"/>
              </a:lnSpc>
            </a:pPr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中国每年使用塑料快餐盒达40亿个，方便面碗5—7亿个，一次性筷子数十亿个，这些占生活垃圾的8—15%。1吨废塑料可回炼600公斤的柴油。回收1500吨废纸，可免于砍伐用于生产1200吨纸的林木。一吨易拉罐熔化后能结成一吨很好的铝块，可少采20吨铝矿。生产垃圾中有30%—40%可以回收利用，应珍惜这个小本大利的资源。 大家也可以利用易拉罐制作笔盒，既环保，又节约资源。 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D9D3590-AB98-444A-A728-91C1D7A71922}"/>
              </a:ext>
            </a:extLst>
          </p:cNvPr>
          <p:cNvGrpSpPr/>
          <p:nvPr/>
        </p:nvGrpSpPr>
        <p:grpSpPr>
          <a:xfrm>
            <a:off x="1595345" y="1319148"/>
            <a:ext cx="2422402" cy="477054"/>
            <a:chOff x="1559926" y="1203034"/>
            <a:chExt cx="2422402" cy="477054"/>
          </a:xfrm>
        </p:grpSpPr>
        <p:pic>
          <p:nvPicPr>
            <p:cNvPr descr="图片包含 定居者  已生成极高可信度的说明" id="17" name="图片 16">
              <a:extLst>
                <a:ext uri="{FF2B5EF4-FFF2-40B4-BE49-F238E27FC236}">
                  <a16:creationId xmlns:a16="http://schemas.microsoft.com/office/drawing/2014/main" id="{B1635FC4-21FF-41E5-B96E-983C70031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76860"/>
            <a:stretch>
              <a:fillRect/>
            </a:stretch>
          </p:blipFill>
          <p:spPr>
            <a:xfrm>
              <a:off x="1559926" y="1203034"/>
              <a:ext cx="2422402" cy="477054"/>
            </a:xfrm>
            <a:prstGeom prst="rect">
              <a:avLst/>
            </a:prstGeom>
          </p:spPr>
        </p:pic>
        <p:sp>
          <p:nvSpPr>
            <p:cNvPr id="7" name="TextBox 22">
              <a:extLst>
                <a:ext uri="{FF2B5EF4-FFF2-40B4-BE49-F238E27FC236}">
                  <a16:creationId xmlns:a16="http://schemas.microsoft.com/office/drawing/2014/main" id="{75BE2278-F875-4D96-ADA5-56FAA894BC2D}"/>
                </a:ext>
              </a:extLst>
            </p:cNvPr>
            <p:cNvSpPr txBox="1"/>
            <p:nvPr/>
          </p:nvSpPr>
          <p:spPr>
            <a:xfrm>
              <a:off x="2053754" y="1246576"/>
              <a:ext cx="1423372" cy="37338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减少占地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1138ED20-6E37-4F77-89CA-F4F21EBC57DD}"/>
              </a:ext>
            </a:extLst>
          </p:cNvPr>
          <p:cNvGrpSpPr/>
          <p:nvPr/>
        </p:nvGrpSpPr>
        <p:grpSpPr>
          <a:xfrm>
            <a:off x="4884799" y="1319148"/>
            <a:ext cx="2422402" cy="477054"/>
            <a:chOff x="4849380" y="1203034"/>
            <a:chExt cx="2422402" cy="477054"/>
          </a:xfrm>
        </p:grpSpPr>
        <p:pic>
          <p:nvPicPr>
            <p:cNvPr descr="图片包含 定居者  已生成极高可信度的说明" id="18" name="图片 17">
              <a:extLst>
                <a:ext uri="{FF2B5EF4-FFF2-40B4-BE49-F238E27FC236}">
                  <a16:creationId xmlns:a16="http://schemas.microsoft.com/office/drawing/2014/main" id="{D6F1478F-1329-42F1-8B53-6B9AF6E9D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50595" t="26265"/>
            <a:stretch>
              <a:fillRect/>
            </a:stretch>
          </p:blipFill>
          <p:spPr>
            <a:xfrm>
              <a:off x="4849380" y="1203034"/>
              <a:ext cx="2422402" cy="477054"/>
            </a:xfrm>
            <a:prstGeom prst="rect">
              <a:avLst/>
            </a:prstGeom>
          </p:spPr>
        </p:pic>
        <p:sp>
          <p:nvSpPr>
            <p:cNvPr id="19" name="TextBox 22">
              <a:extLst>
                <a:ext uri="{FF2B5EF4-FFF2-40B4-BE49-F238E27FC236}">
                  <a16:creationId xmlns:a16="http://schemas.microsoft.com/office/drawing/2014/main" id="{1BC6F54D-D7FA-41F0-A432-C869414B853D}"/>
                </a:ext>
              </a:extLst>
            </p:cNvPr>
            <p:cNvSpPr txBox="1"/>
            <p:nvPr/>
          </p:nvSpPr>
          <p:spPr>
            <a:xfrm>
              <a:off x="5266398" y="1246576"/>
              <a:ext cx="1826849" cy="37338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/>
              <a:r>
                <a:rPr altLang="en-US" b="1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减少环境污染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78F332B8-A462-4AD2-9A87-ED97FF20F67D}"/>
              </a:ext>
            </a:extLst>
          </p:cNvPr>
          <p:cNvGrpSpPr/>
          <p:nvPr/>
        </p:nvGrpSpPr>
        <p:grpSpPr>
          <a:xfrm>
            <a:off x="8022880" y="1319148"/>
            <a:ext cx="2422402" cy="477054"/>
            <a:chOff x="7987461" y="1203034"/>
            <a:chExt cx="2422402" cy="477054"/>
          </a:xfrm>
        </p:grpSpPr>
        <p:pic>
          <p:nvPicPr>
            <p:cNvPr descr="图片包含 定居者  已生成极高可信度的说明" id="20" name="图片 19">
              <a:extLst>
                <a:ext uri="{FF2B5EF4-FFF2-40B4-BE49-F238E27FC236}">
                  <a16:creationId xmlns:a16="http://schemas.microsoft.com/office/drawing/2014/main" id="{193EB211-8DAD-4489-B5E1-0FBED9AAC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26860" t="50000"/>
            <a:stretch>
              <a:fillRect/>
            </a:stretch>
          </p:blipFill>
          <p:spPr>
            <a:xfrm>
              <a:off x="7987461" y="1203034"/>
              <a:ext cx="2422402" cy="477054"/>
            </a:xfrm>
            <a:prstGeom prst="rect">
              <a:avLst/>
            </a:prstGeom>
          </p:spPr>
        </p:pic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ED0A958F-3CCA-4D78-9964-CD915201D1A7}"/>
                </a:ext>
              </a:extLst>
            </p:cNvPr>
            <p:cNvSpPr txBox="1"/>
            <p:nvPr/>
          </p:nvSpPr>
          <p:spPr>
            <a:xfrm>
              <a:off x="8404482" y="1290118"/>
              <a:ext cx="1826849" cy="373380"/>
            </a:xfrm>
            <a:prstGeom prst="rect">
              <a:avLst/>
            </a:prstGeom>
            <a:noFill/>
          </p:spPr>
          <p:txBody>
            <a:bodyPr bIns="34290" lIns="68580" rIns="68580" rtlCol="0" tIns="34290" wrap="squar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变废为宝</a:t>
              </a:r>
            </a:p>
          </p:txBody>
        </p:sp>
      </p:grpSp>
    </p:spTree>
    <p:extLst>
      <p:ext uri="{BB962C8B-B14F-4D97-AF65-F5344CB8AC3E}">
        <p14:creationId val="2169267440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50000" fill="hold" id="19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5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22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to="" valueType="num">
                                      <p:cBhvr>
                                        <p:cTn decel="50000" dur="225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accel="50000" dur="375" fill="hold" id="23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accel="50000" dur="375" fill="hold" id="24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ecel="50000" dur="225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ccel="50000" dur="375" fill="hold" id="26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decel="50000" dur="75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accel="50000" dur="375" fill="hold" id="28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dur="225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1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485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id="3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decel="50000" fill="hold" id="40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5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225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to="" valueType="num">
                                      <p:cBhvr>
                                        <p:cTn decel="50000" dur="225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accel="50000" dur="375" fill="hold" id="44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accel="50000" dur="375" fill="hold" id="45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ecel="50000" dur="225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ccel="50000" dur="375" fill="hold" id="47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decel="50000" dur="75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accel="50000" dur="375" fill="hold" id="49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dur="225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grpId="0" id="52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485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decel="50000" fill="hold" id="61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5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225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to="" valueType="num">
                                      <p:cBhvr>
                                        <p:cTn decel="50000" dur="225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accel="50000" dur="375" fill="hold" id="65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accel="50000" dur="375" fill="hold" id="66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ecel="50000" dur="225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ccel="50000" dur="375" fill="hold" id="68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decel="50000" dur="75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accel="50000" dur="375" fill="hold" id="7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dur="225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fill="hold" grpId="0" id="7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485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11"/>
      <p:bldP grpId="0" spid="14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DB7FC4A-C114-4365-B062-3D4A10C20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5FF31C4-E4B9-45E5-BC83-73D258ED1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2" y="3685827"/>
            <a:ext cx="2452721" cy="309612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6CF75CD-8C6D-45CB-93FD-274EF37D1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  <p:pic>
        <p:nvPicPr>
          <p:cNvPr descr="图片包含 呼拉圈  已生成极高可信度的说明" id="46" name="图片 45">
            <a:extLst>
              <a:ext uri="{FF2B5EF4-FFF2-40B4-BE49-F238E27FC236}">
                <a16:creationId xmlns:a16="http://schemas.microsoft.com/office/drawing/2014/main" id="{F2823A85-16A9-4D5A-9676-0B4334639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8658" y="1217191"/>
            <a:ext cx="7426912" cy="1784870"/>
          </a:xfrm>
          <a:prstGeom prst="rect">
            <a:avLst/>
          </a:prstGeom>
        </p:spPr>
      </p:pic>
      <p:sp>
        <p:nvSpPr>
          <p:cNvPr id="47" name="PA-矩形 23">
            <a:extLst>
              <a:ext uri="{FF2B5EF4-FFF2-40B4-BE49-F238E27FC236}">
                <a16:creationId xmlns:a16="http://schemas.microsoft.com/office/drawing/2014/main" id="{8884A2AF-10EB-4858-B3F5-08002AFB37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75577" y="1563186"/>
            <a:ext cx="5262880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5000"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如何进行垃圾分类</a:t>
            </a:r>
          </a:p>
        </p:txBody>
      </p:sp>
    </p:spTree>
    <p:extLst>
      <p:ext uri="{BB962C8B-B14F-4D97-AF65-F5344CB8AC3E}">
        <p14:creationId val="746418966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</p:bldLst>
  </p:timing>
  <p:extLst mod="1">
    <p:ext uri="{E180D4A7-C9FB-4DFB-919C-405C955672EB}">
      <p14:showEvtLst>
        <p14:playEvt objId="707" time="1"/>
      </p14:showEvtLst>
    </p:ext>
  </p:extLst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722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如何进行垃圾分类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FF61C5-1E23-4E66-8D1A-24A66CD45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941464"/>
            <a:ext cx="3446855" cy="38970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F3A57C8-DBAB-4814-9F79-EF34852149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3318"/>
          <a:stretch>
            <a:fillRect/>
          </a:stretch>
        </p:blipFill>
        <p:spPr>
          <a:xfrm>
            <a:off x="3034119" y="1963361"/>
            <a:ext cx="3446855" cy="3917976"/>
          </a:xfrm>
          <a:prstGeom prst="rect">
            <a:avLst/>
          </a:prstGeom>
        </p:spPr>
      </p:pic>
      <p:pic>
        <p:nvPicPr>
          <p:cNvPr descr="图片包含 屏幕截图  已生成高可信度的说明" id="11" name="图片 10">
            <a:extLst>
              <a:ext uri="{FF2B5EF4-FFF2-40B4-BE49-F238E27FC236}">
                <a16:creationId xmlns:a16="http://schemas.microsoft.com/office/drawing/2014/main" id="{78D1EE8F-7132-4466-B2C1-76BE12B33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222682" y="1941464"/>
            <a:ext cx="2784509" cy="3937681"/>
          </a:xfrm>
          <a:prstGeom prst="rect">
            <a:avLst/>
          </a:prstGeom>
        </p:spPr>
      </p:pic>
      <p:pic>
        <p:nvPicPr>
          <p:cNvPr descr="图片包含 屏幕截图  已生成高可信度的说明" id="13" name="图片 12">
            <a:extLst>
              <a:ext uri="{FF2B5EF4-FFF2-40B4-BE49-F238E27FC236}">
                <a16:creationId xmlns:a16="http://schemas.microsoft.com/office/drawing/2014/main" id="{6F1391F5-18FC-4DB9-B015-07CA53928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40304" y="1952384"/>
            <a:ext cx="2784509" cy="3939676"/>
          </a:xfrm>
          <a:prstGeom prst="rect">
            <a:avLst/>
          </a:prstGeom>
        </p:spPr>
      </p:pic>
      <p:sp>
        <p:nvSpPr>
          <p:cNvPr id="14" name="PA-文本框 6">
            <a:extLst>
              <a:ext uri="{FF2B5EF4-FFF2-40B4-BE49-F238E27FC236}">
                <a16:creationId xmlns:a16="http://schemas.microsoft.com/office/drawing/2014/main" id="{12C963DE-54A9-4C5A-9E74-CE3412CD975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721265" y="986696"/>
            <a:ext cx="272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垃圾的分类</a:t>
            </a:r>
          </a:p>
        </p:txBody>
      </p:sp>
    </p:spTree>
    <p:extLst>
      <p:ext uri="{BB962C8B-B14F-4D97-AF65-F5344CB8AC3E}">
        <p14:creationId val="198538913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id="4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14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" name="图片 45">
            <a:extLst>
              <a:ext uri="{FF2B5EF4-FFF2-40B4-BE49-F238E27FC236}">
                <a16:creationId xmlns:a16="http://schemas.microsoft.com/office/drawing/2014/main" id="{8316DAD3-EA6A-4133-8293-CD6F8A4C3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0C54D838-A83E-4900-B599-BEECB2E8B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1688517"/>
            <a:ext cx="771020" cy="771020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39E4AD7-ABA0-444F-9350-DED1E5127CA3}"/>
              </a:ext>
            </a:extLst>
          </p:cNvPr>
          <p:cNvSpPr txBox="1"/>
          <p:nvPr/>
        </p:nvSpPr>
        <p:spPr>
          <a:xfrm>
            <a:off x="5110947" y="503495"/>
            <a:ext cx="1640205" cy="853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5000"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目 录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2B762339-317C-4504-891D-AC5378FBE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096000" y="2466942"/>
            <a:ext cx="771020" cy="771020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6A419833-2131-4308-B8E2-086B7B97356C}"/>
              </a:ext>
            </a:extLst>
          </p:cNvPr>
          <p:cNvGrpSpPr/>
          <p:nvPr/>
        </p:nvGrpSpPr>
        <p:grpSpPr>
          <a:xfrm>
            <a:off x="6767170" y="2609409"/>
            <a:ext cx="3364275" cy="577897"/>
            <a:chOff x="6461896" y="2433893"/>
            <a:chExt cx="3364275" cy="577897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818F108C-8F3B-46BD-B0A2-FF1910462F7C}"/>
                </a:ext>
              </a:extLst>
            </p:cNvPr>
            <p:cNvSpPr/>
            <p:nvPr/>
          </p:nvSpPr>
          <p:spPr>
            <a:xfrm>
              <a:off x="6461896" y="2433893"/>
              <a:ext cx="3364275" cy="539189"/>
            </a:xfrm>
            <a:prstGeom prst="roundRect">
              <a:avLst>
                <a:gd fmla="val 32818" name="adj"/>
              </a:avLst>
            </a:prstGeom>
            <a:solidFill>
              <a:srgbClr val="7D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647B2D4-533B-4449-8C40-46320059CA65}"/>
                </a:ext>
              </a:extLst>
            </p:cNvPr>
            <p:cNvSpPr txBox="1"/>
            <p:nvPr/>
          </p:nvSpPr>
          <p:spPr>
            <a:xfrm>
              <a:off x="6461897" y="2457792"/>
              <a:ext cx="2849880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垃圾处理的现状</a:t>
              </a: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23D22965-A876-4265-B618-97B28E8A0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9178" y="1682615"/>
            <a:ext cx="771020" cy="771020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F6E2AC44-D1FD-4B5C-AA16-1DC3E2E87050}"/>
              </a:ext>
            </a:extLst>
          </p:cNvPr>
          <p:cNvGrpSpPr/>
          <p:nvPr/>
        </p:nvGrpSpPr>
        <p:grpSpPr>
          <a:xfrm>
            <a:off x="2240348" y="1848981"/>
            <a:ext cx="3364275" cy="553998"/>
            <a:chOff x="6461896" y="3216735"/>
            <a:chExt cx="3364275" cy="553998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033036C2-7B48-40CA-AC75-AC1A520C575E}"/>
                </a:ext>
              </a:extLst>
            </p:cNvPr>
            <p:cNvSpPr/>
            <p:nvPr/>
          </p:nvSpPr>
          <p:spPr>
            <a:xfrm>
              <a:off x="6461896" y="3231544"/>
              <a:ext cx="3364275" cy="539189"/>
            </a:xfrm>
            <a:prstGeom prst="roundRect">
              <a:avLst>
                <a:gd fmla="val 32818" name="adj"/>
              </a:avLst>
            </a:prstGeom>
            <a:solidFill>
              <a:srgbClr val="7D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33E7511-104E-421B-AD41-77299D0832C7}"/>
                </a:ext>
              </a:extLst>
            </p:cNvPr>
            <p:cNvSpPr txBox="1"/>
            <p:nvPr/>
          </p:nvSpPr>
          <p:spPr>
            <a:xfrm>
              <a:off x="6461896" y="3216735"/>
              <a:ext cx="3230880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垃圾是错放的资源</a:t>
              </a: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0FFB73F6-F284-42A3-ABC3-0BC5A6292F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9178" y="2461040"/>
            <a:ext cx="771020" cy="771020"/>
          </a:xfrm>
          <a:prstGeom prst="rect">
            <a:avLst/>
          </a:pr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B05F1DBA-80F0-4D95-9294-DD8B201B4533}"/>
              </a:ext>
            </a:extLst>
          </p:cNvPr>
          <p:cNvGrpSpPr/>
          <p:nvPr/>
        </p:nvGrpSpPr>
        <p:grpSpPr>
          <a:xfrm>
            <a:off x="2240348" y="2588360"/>
            <a:ext cx="3364275" cy="593044"/>
            <a:chOff x="6461896" y="3912572"/>
            <a:chExt cx="3364275" cy="593044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F917B81E-903E-4613-A61A-39689998AA9E}"/>
                </a:ext>
              </a:extLst>
            </p:cNvPr>
            <p:cNvSpPr/>
            <p:nvPr/>
          </p:nvSpPr>
          <p:spPr>
            <a:xfrm>
              <a:off x="6461896" y="3912572"/>
              <a:ext cx="3364275" cy="539189"/>
            </a:xfrm>
            <a:prstGeom prst="roundRect">
              <a:avLst>
                <a:gd fmla="val 32818" name="adj"/>
              </a:avLst>
            </a:prstGeom>
            <a:solidFill>
              <a:srgbClr val="7D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90B353E-A0D4-49E9-9095-0DFFDB131EC9}"/>
                </a:ext>
              </a:extLst>
            </p:cNvPr>
            <p:cNvSpPr txBox="1"/>
            <p:nvPr/>
          </p:nvSpPr>
          <p:spPr>
            <a:xfrm>
              <a:off x="6461897" y="3951618"/>
              <a:ext cx="3230880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如何进行垃圾分类</a:t>
              </a:r>
            </a:p>
          </p:txBody>
        </p: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id="{045ECBE8-0DCC-4F92-AB90-1CAC8403E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569178" y="3254274"/>
            <a:ext cx="771020" cy="771020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4393C442-C52E-4A6F-909D-19D5346C7AA9}"/>
              </a:ext>
            </a:extLst>
          </p:cNvPr>
          <p:cNvGrpSpPr/>
          <p:nvPr/>
        </p:nvGrpSpPr>
        <p:grpSpPr>
          <a:xfrm>
            <a:off x="2240348" y="3420640"/>
            <a:ext cx="3364275" cy="565791"/>
            <a:chOff x="6461896" y="4701310"/>
            <a:chExt cx="3364275" cy="565791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6BC287A0-9A82-4011-989F-AE32168039BB}"/>
                </a:ext>
              </a:extLst>
            </p:cNvPr>
            <p:cNvSpPr/>
            <p:nvPr/>
          </p:nvSpPr>
          <p:spPr>
            <a:xfrm>
              <a:off x="6461896" y="4727912"/>
              <a:ext cx="3364275" cy="539189"/>
            </a:xfrm>
            <a:prstGeom prst="roundRect">
              <a:avLst>
                <a:gd fmla="val 32818" name="adj"/>
              </a:avLst>
            </a:prstGeom>
            <a:solidFill>
              <a:srgbClr val="7D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CE1499B3-5A52-4B8C-874D-C8369D293AFE}"/>
                </a:ext>
              </a:extLst>
            </p:cNvPr>
            <p:cNvSpPr txBox="1"/>
            <p:nvPr/>
          </p:nvSpPr>
          <p:spPr>
            <a:xfrm>
              <a:off x="6461896" y="4701310"/>
              <a:ext cx="3230880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生活中的垃圾分类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3E9DFCF1-5D62-4EAE-ACF2-E7EBF1A1A325}"/>
              </a:ext>
            </a:extLst>
          </p:cNvPr>
          <p:cNvGrpSpPr/>
          <p:nvPr/>
        </p:nvGrpSpPr>
        <p:grpSpPr>
          <a:xfrm>
            <a:off x="6767170" y="1840074"/>
            <a:ext cx="3364275" cy="568807"/>
            <a:chOff x="6461896" y="1708100"/>
            <a:chExt cx="3364275" cy="568807"/>
          </a:xfrm>
        </p:grpSpPr>
        <p:sp>
          <p:nvSpPr>
            <p:cNvPr id="42" name="矩形: 圆角 41">
              <a:extLst>
                <a:ext uri="{FF2B5EF4-FFF2-40B4-BE49-F238E27FC236}">
                  <a16:creationId xmlns:a16="http://schemas.microsoft.com/office/drawing/2014/main" id="{9886BEDF-5966-451B-B3AD-CCA8A6C72602}"/>
                </a:ext>
              </a:extLst>
            </p:cNvPr>
            <p:cNvSpPr/>
            <p:nvPr/>
          </p:nvSpPr>
          <p:spPr>
            <a:xfrm>
              <a:off x="6461896" y="1708100"/>
              <a:ext cx="3364275" cy="539189"/>
            </a:xfrm>
            <a:prstGeom prst="roundRect">
              <a:avLst>
                <a:gd fmla="val 32818" name="adj"/>
              </a:avLst>
            </a:prstGeom>
            <a:solidFill>
              <a:srgbClr val="7D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0E51D2A-3131-45F0-B3DB-84BB3C7E9A83}"/>
                </a:ext>
              </a:extLst>
            </p:cNvPr>
            <p:cNvSpPr txBox="1"/>
            <p:nvPr/>
          </p:nvSpPr>
          <p:spPr>
            <a:xfrm>
              <a:off x="6461897" y="1722909"/>
              <a:ext cx="2849880" cy="5486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3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什么是垃圾分类</a:t>
              </a:r>
            </a:p>
          </p:txBody>
        </p:sp>
      </p:grpSp>
      <p:pic>
        <p:nvPicPr>
          <p:cNvPr id="44" name="图片 43">
            <a:extLst>
              <a:ext uri="{FF2B5EF4-FFF2-40B4-BE49-F238E27FC236}">
                <a16:creationId xmlns:a16="http://schemas.microsoft.com/office/drawing/2014/main" id="{D5FF31C4-E4B9-45E5-BC83-73D258ED12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2" y="3685827"/>
            <a:ext cx="2452721" cy="309612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6CF75CD-8C6D-45CB-93FD-274EF37D16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</p:spTree>
    <p:extLst>
      <p:ext uri="{BB962C8B-B14F-4D97-AF65-F5344CB8AC3E}">
        <p14:creationId val="258806983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3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4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5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6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5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id="6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9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fill="hold" id="7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6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fill="hold" id="7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9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4"/>
    </p:bldLst>
  </p:timing>
  <p:extLst mod="1">
    <p:ext uri="{E180D4A7-C9FB-4DFB-919C-405C955672EB}">
      <p14:showEvtLst>
        <p14:playEvt objId="707" time="1"/>
      </p14:showEvtLst>
    </p:ext>
  </p:extLst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722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如何进行垃圾分类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096D9BD-387C-4518-8E7B-4B65BB52C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11513" y="2087224"/>
            <a:ext cx="3516086" cy="3516086"/>
          </a:xfrm>
          <a:prstGeom prst="rect">
            <a:avLst/>
          </a:prstGeom>
        </p:spPr>
      </p:pic>
      <p:sp>
        <p:nvSpPr>
          <p:cNvPr id="9" name="PA-文本框 6">
            <a:extLst>
              <a:ext uri="{FF2B5EF4-FFF2-40B4-BE49-F238E27FC236}">
                <a16:creationId xmlns:a16="http://schemas.microsoft.com/office/drawing/2014/main" id="{D29F6E57-0E15-4785-8786-9B4E7137C2A7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21265" y="986696"/>
            <a:ext cx="272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可回收垃圾</a:t>
            </a:r>
          </a:p>
        </p:txBody>
      </p:sp>
      <p:grpSp>
        <p:nvGrpSpPr>
          <p:cNvPr id="25" name="PA-组合 24">
            <a:extLst>
              <a:ext uri="{FF2B5EF4-FFF2-40B4-BE49-F238E27FC236}">
                <a16:creationId xmlns:a16="http://schemas.microsoft.com/office/drawing/2014/main" id="{7F5DE4E3-3AE6-4450-A668-414ED83AFDEA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4466060" y="1901484"/>
            <a:ext cx="1339653" cy="707885"/>
            <a:chOff x="4466060" y="1901484"/>
            <a:chExt cx="1339653" cy="707885"/>
          </a:xfrm>
        </p:grpSpPr>
        <p:pic>
          <p:nvPicPr>
            <p:cNvPr id="10" name="PA-图片 9">
              <a:extLst>
                <a:ext uri="{FF2B5EF4-FFF2-40B4-BE49-F238E27FC236}">
                  <a16:creationId xmlns:a16="http://schemas.microsoft.com/office/drawing/2014/main" id="{02821D7E-B2A8-4FD2-A58A-5BB798864E9E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4466060" y="1901484"/>
              <a:ext cx="1339653" cy="707885"/>
            </a:xfrm>
            <a:prstGeom prst="rect">
              <a:avLst/>
            </a:prstGeom>
          </p:spPr>
        </p:pic>
        <p:sp>
          <p:nvSpPr>
            <p:cNvPr id="11" name="PA-矩形 10">
              <a:extLst>
                <a:ext uri="{FF2B5EF4-FFF2-40B4-BE49-F238E27FC236}">
                  <a16:creationId xmlns:a16="http://schemas.microsoft.com/office/drawing/2014/main" id="{8D30AA23-295B-4450-8502-C7276E5DC8C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733068" y="1955575"/>
              <a:ext cx="911542" cy="47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zh-CN" lang="zh-CN" sz="25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废 纸</a:t>
              </a:r>
            </a:p>
          </p:txBody>
        </p:sp>
      </p:grpSp>
      <p:sp>
        <p:nvSpPr>
          <p:cNvPr id="12" name="PA-矩形 11">
            <a:extLst>
              <a:ext uri="{FF2B5EF4-FFF2-40B4-BE49-F238E27FC236}">
                <a16:creationId xmlns:a16="http://schemas.microsoft.com/office/drawing/2014/main" id="{A1AB9D58-5451-4FFB-AADE-7A952C046449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805713" y="1879432"/>
            <a:ext cx="5254173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主要包括报纸、期刊、图书、各种包装纸、办公用纸、广告纸、纸盒等等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53EA326-E9BA-49D4-9761-B2E36D480134}"/>
              </a:ext>
            </a:extLst>
          </p:cNvPr>
          <p:cNvGrpSpPr/>
          <p:nvPr/>
        </p:nvGrpSpPr>
        <p:grpSpPr>
          <a:xfrm>
            <a:off x="4466060" y="2721115"/>
            <a:ext cx="1339653" cy="707885"/>
            <a:chOff x="4466060" y="2721115"/>
            <a:chExt cx="1339653" cy="7078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01B555C7-8E05-4642-9A22-F7CBACE1D4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4466060" y="2721115"/>
              <a:ext cx="1339653" cy="707885"/>
            </a:xfrm>
            <a:prstGeom prst="rect">
              <a:avLst/>
            </a:prstGeom>
          </p:spPr>
        </p:pic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5A704886-A44C-4423-9B09-F67744F681FC}"/>
                </a:ext>
              </a:extLst>
            </p:cNvPr>
            <p:cNvSpPr/>
            <p:nvPr/>
          </p:nvSpPr>
          <p:spPr>
            <a:xfrm>
              <a:off x="4779899" y="2775206"/>
              <a:ext cx="817880" cy="47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5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塑料</a:t>
              </a:r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42615A69-CFA4-40B2-8B3B-546727891A1F}"/>
              </a:ext>
            </a:extLst>
          </p:cNvPr>
          <p:cNvSpPr/>
          <p:nvPr/>
        </p:nvSpPr>
        <p:spPr>
          <a:xfrm>
            <a:off x="5805713" y="2699063"/>
            <a:ext cx="5254173" cy="725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主要包括各种塑料袋、塑料包装物、一次性塑料餐盒和餐具、牙刷、杯子、矿泉水瓶等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83F9401-18F9-482C-A5BB-6A3C48550803}"/>
              </a:ext>
            </a:extLst>
          </p:cNvPr>
          <p:cNvGrpSpPr/>
          <p:nvPr/>
        </p:nvGrpSpPr>
        <p:grpSpPr>
          <a:xfrm>
            <a:off x="4466060" y="3552650"/>
            <a:ext cx="1339653" cy="707885"/>
            <a:chOff x="4466060" y="3552650"/>
            <a:chExt cx="1339653" cy="70788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4B2BDC11-9F45-4EC3-80E4-E28FEBC2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4466060" y="3552650"/>
              <a:ext cx="1339653" cy="707885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DD910EF-1C27-47CD-A7C0-D75B1C532F88}"/>
                </a:ext>
              </a:extLst>
            </p:cNvPr>
            <p:cNvSpPr/>
            <p:nvPr/>
          </p:nvSpPr>
          <p:spPr>
            <a:xfrm>
              <a:off x="4779899" y="3606741"/>
              <a:ext cx="817880" cy="47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5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玻璃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4AA37605-F01B-4D04-A18D-DEB4BBBFF12C}"/>
              </a:ext>
            </a:extLst>
          </p:cNvPr>
          <p:cNvSpPr/>
          <p:nvPr/>
        </p:nvSpPr>
        <p:spPr>
          <a:xfrm>
            <a:off x="5816107" y="3691694"/>
            <a:ext cx="5254173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主要包括各种玻璃瓶、碎玻璃片、镜子、灯泡、暖瓶等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DAFB9B7-526A-4F79-9157-55A51BBE5328}"/>
              </a:ext>
            </a:extLst>
          </p:cNvPr>
          <p:cNvGrpSpPr/>
          <p:nvPr/>
        </p:nvGrpSpPr>
        <p:grpSpPr>
          <a:xfrm>
            <a:off x="4466060" y="4372281"/>
            <a:ext cx="1339653" cy="707885"/>
            <a:chOff x="4466060" y="4372281"/>
            <a:chExt cx="1339653" cy="707885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C8B5096-2604-49FD-92E2-CD63CAA3D6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4466060" y="4372281"/>
              <a:ext cx="1339653" cy="707885"/>
            </a:xfrm>
            <a:prstGeom prst="rect">
              <a:avLst/>
            </a:prstGeom>
          </p:spPr>
        </p:pic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E9DE1A7-007F-447A-8844-3663A0FA2CD1}"/>
                </a:ext>
              </a:extLst>
            </p:cNvPr>
            <p:cNvSpPr/>
            <p:nvPr/>
          </p:nvSpPr>
          <p:spPr>
            <a:xfrm>
              <a:off x="4621147" y="4426373"/>
              <a:ext cx="1135380" cy="47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5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金属物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52F65AA5-99F5-4042-9F05-C974B76C6C79}"/>
              </a:ext>
            </a:extLst>
          </p:cNvPr>
          <p:cNvSpPr/>
          <p:nvPr/>
        </p:nvSpPr>
        <p:spPr>
          <a:xfrm>
            <a:off x="5849255" y="4482117"/>
            <a:ext cx="5254173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主要包括易拉罐、罐头盒、牙膏皮等</a:t>
            </a: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7049EC8-ACCA-4B8E-B44D-20DAA1C548C6}"/>
              </a:ext>
            </a:extLst>
          </p:cNvPr>
          <p:cNvGrpSpPr/>
          <p:nvPr/>
        </p:nvGrpSpPr>
        <p:grpSpPr>
          <a:xfrm>
            <a:off x="4466060" y="5184127"/>
            <a:ext cx="1339653" cy="707885"/>
            <a:chOff x="4466060" y="5184127"/>
            <a:chExt cx="1339653" cy="707885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78F3722A-D0D5-4402-B8E0-8558F27C7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0800000">
              <a:off x="4466060" y="5184127"/>
              <a:ext cx="1339653" cy="707885"/>
            </a:xfrm>
            <a:prstGeom prst="rect">
              <a:avLst/>
            </a:pr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A90CDE8-0F37-4270-AC73-6A748E92A870}"/>
                </a:ext>
              </a:extLst>
            </p:cNvPr>
            <p:cNvSpPr/>
            <p:nvPr/>
          </p:nvSpPr>
          <p:spPr>
            <a:xfrm>
              <a:off x="4779898" y="5238218"/>
              <a:ext cx="817880" cy="472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z="25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布料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2CEAA42A-A6D5-4984-B5E4-0982E4190B43}"/>
              </a:ext>
            </a:extLst>
          </p:cNvPr>
          <p:cNvSpPr/>
          <p:nvPr/>
        </p:nvSpPr>
        <p:spPr>
          <a:xfrm>
            <a:off x="5805713" y="5336353"/>
            <a:ext cx="5254173" cy="40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主要包括废弃衣服、桌布、洗脸巾、书包、鞋等</a:t>
            </a:r>
          </a:p>
        </p:txBody>
      </p:sp>
    </p:spTree>
    <p:extLst>
      <p:ext uri="{BB962C8B-B14F-4D97-AF65-F5344CB8AC3E}">
        <p14:creationId val="2771348932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8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fill="hold" grpId="0" id="3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387"/>
                                  </p:iterate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id="38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grpId="0" id="4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387"/>
                                  </p:iterate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48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fill="hold" grpId="0" id="5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387"/>
                                  </p:iterate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fill="hold" id="58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600"/>
                            </p:stCondLst>
                            <p:childTnLst>
                              <p:par>
                                <p:cTn fill="hold" grpId="0" id="6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387"/>
                                  </p:iterate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fill="hold" id="68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7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8387"/>
                                  </p:iterate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2"/>
      <p:bldP grpId="0" spid="15"/>
      <p:bldP grpId="0" spid="18"/>
      <p:bldP grpId="0" spid="21"/>
      <p:bldP grpId="0" spid="24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722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如何进行垃圾分类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63E14A-CA8E-4E28-9131-5EE0D22A0AAD}"/>
              </a:ext>
            </a:extLst>
          </p:cNvPr>
          <p:cNvGrpSpPr/>
          <p:nvPr/>
        </p:nvGrpSpPr>
        <p:grpSpPr>
          <a:xfrm>
            <a:off x="-1" y="6138942"/>
            <a:ext cx="12480794" cy="722648"/>
            <a:chOff x="-1" y="6138942"/>
            <a:chExt cx="12480794" cy="7226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948A1A-DF06-415F-AA07-D765EDF9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 l="10961"/>
            <a:stretch>
              <a:fillRect/>
            </a:stretch>
          </p:blipFill>
          <p:spPr>
            <a:xfrm>
              <a:off x="-1" y="6138942"/>
              <a:ext cx="6952343" cy="72264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3155FC9-047A-4017-8F27-F323652D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/>
            <a:stretch>
              <a:fillRect/>
            </a:stretch>
          </p:blipFill>
          <p:spPr>
            <a:xfrm>
              <a:off x="4672599" y="6138942"/>
              <a:ext cx="7808194" cy="722648"/>
            </a:xfrm>
            <a:prstGeom prst="rect">
              <a:avLst/>
            </a:prstGeom>
          </p:spPr>
        </p:pic>
      </p:grpSp>
      <p:pic>
        <p:nvPicPr>
          <p:cNvPr id="8" name="PA-图片 7">
            <a:extLst>
              <a:ext uri="{FF2B5EF4-FFF2-40B4-BE49-F238E27FC236}">
                <a16:creationId xmlns:a16="http://schemas.microsoft.com/office/drawing/2014/main" id="{F140199D-60B3-40D3-94AF-015E7535C5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38631" y="2266505"/>
            <a:ext cx="4504535" cy="350352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376839-3E25-429C-A3ED-3BCC03C7F374}"/>
              </a:ext>
            </a:extLst>
          </p:cNvPr>
          <p:cNvSpPr txBox="1"/>
          <p:nvPr/>
        </p:nvSpPr>
        <p:spPr>
          <a:xfrm>
            <a:off x="3951824" y="1084381"/>
            <a:ext cx="4246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垃圾分类的小误区</a:t>
            </a:r>
          </a:p>
        </p:txBody>
      </p:sp>
      <p:sp>
        <p:nvSpPr>
          <p:cNvPr id="12" name="PA-矩形 11">
            <a:extLst>
              <a:ext uri="{FF2B5EF4-FFF2-40B4-BE49-F238E27FC236}">
                <a16:creationId xmlns:a16="http://schemas.microsoft.com/office/drawing/2014/main" id="{27B4259A-2486-4D8F-A0CF-A5D66A671FC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59996" y="2633198"/>
            <a:ext cx="6209439" cy="707886"/>
          </a:xfrm>
          <a:prstGeom prst="rect">
            <a:avLst/>
          </a:prstGeom>
        </p:spPr>
        <p:txBody>
          <a:bodyPr bIns="45720" lIns="91440" rIns="91440" tIns="45720"/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      事实上，大棒骨因为“难腐蚀”被列入“其它垃圾”。类似的还有玉米核、坚果壳、果核等。鸡骨等则是厨余垃圾。 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3AD9AFE3-860D-479C-93A1-45D3E03CCD45}"/>
              </a:ext>
            </a:extLst>
          </p:cNvPr>
          <p:cNvGrpSpPr/>
          <p:nvPr/>
        </p:nvGrpSpPr>
        <p:grpSpPr>
          <a:xfrm>
            <a:off x="5427348" y="1752747"/>
            <a:ext cx="2812829" cy="880451"/>
            <a:chOff x="5427348" y="1752747"/>
            <a:chExt cx="2812829" cy="880451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84E0CD15-B257-420B-9D5D-2A0937FE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33606" l="-2192" r="-4336" t="33542"/>
            <a:stretch>
              <a:fillRect/>
            </a:stretch>
          </p:blipFill>
          <p:spPr>
            <a:xfrm>
              <a:off x="5427348" y="1752747"/>
              <a:ext cx="2812829" cy="880451"/>
            </a:xfrm>
            <a:prstGeom prst="rect">
              <a:avLst/>
            </a:prstGeom>
          </p:spPr>
        </p:pic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E7780D5B-449D-43DB-967F-21EA8F85D492}"/>
                </a:ext>
              </a:extLst>
            </p:cNvPr>
            <p:cNvSpPr txBox="1"/>
            <p:nvPr/>
          </p:nvSpPr>
          <p:spPr>
            <a:xfrm>
              <a:off x="5531059" y="1940643"/>
              <a:ext cx="2605405" cy="617220"/>
            </a:xfrm>
            <a:prstGeom prst="rect">
              <a:avLst/>
            </a:prstGeom>
            <a:noFill/>
          </p:spPr>
          <p:txBody>
            <a:bodyPr bIns="45720" lIns="91440" rIns="91440" rtlCol="0" tIns="45720" wrap="none">
              <a:spAutoFit/>
            </a:bodyPr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altLang="en-US" lang="zh-CN" sz="23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大棒骨是厨余垃圾 </a:t>
              </a: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0EB8BF8D-33B7-4C1C-9D33-5D7BB30CF894}"/>
              </a:ext>
            </a:extLst>
          </p:cNvPr>
          <p:cNvSpPr/>
          <p:nvPr/>
        </p:nvSpPr>
        <p:spPr>
          <a:xfrm>
            <a:off x="5359996" y="4096741"/>
            <a:ext cx="6209439" cy="707886"/>
          </a:xfrm>
          <a:prstGeom prst="rect">
            <a:avLst/>
          </a:prstGeom>
        </p:spPr>
        <p:txBody>
          <a:bodyPr bIns="45720" lIns="91440" rIns="91440" tIns="45720"/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厕纸、卫生纸遇水即溶，不算可回收的“纸张”，类似的还有陶器、烟盒等。</a:t>
            </a: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2B86E6E-6052-4FF3-975D-480907E85701}"/>
              </a:ext>
            </a:extLst>
          </p:cNvPr>
          <p:cNvGrpSpPr/>
          <p:nvPr/>
        </p:nvGrpSpPr>
        <p:grpSpPr>
          <a:xfrm>
            <a:off x="5427348" y="3216290"/>
            <a:ext cx="2812829" cy="880451"/>
            <a:chOff x="5427348" y="3216290"/>
            <a:chExt cx="2812829" cy="880451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F7EC3B3-D890-4624-BE01-E40567416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33606" l="-2192" r="-4336" t="33542"/>
            <a:stretch>
              <a:fillRect/>
            </a:stretch>
          </p:blipFill>
          <p:spPr>
            <a:xfrm>
              <a:off x="5427348" y="3216290"/>
              <a:ext cx="2812829" cy="880451"/>
            </a:xfrm>
            <a:prstGeom prst="rect">
              <a:avLst/>
            </a:prstGeom>
          </p:spPr>
        </p:pic>
        <p:sp>
          <p:nvSpPr>
            <p:cNvPr id="23" name="TextBox 4">
              <a:extLst>
                <a:ext uri="{FF2B5EF4-FFF2-40B4-BE49-F238E27FC236}">
                  <a16:creationId xmlns:a16="http://schemas.microsoft.com/office/drawing/2014/main" id="{971448E4-AE79-4F87-9C11-241C13025AFC}"/>
                </a:ext>
              </a:extLst>
            </p:cNvPr>
            <p:cNvSpPr txBox="1"/>
            <p:nvPr/>
          </p:nvSpPr>
          <p:spPr>
            <a:xfrm>
              <a:off x="5427872" y="3404185"/>
              <a:ext cx="2811780" cy="617220"/>
            </a:xfrm>
            <a:prstGeom prst="rect">
              <a:avLst/>
            </a:prstGeom>
            <a:noFill/>
          </p:spPr>
          <p:txBody>
            <a:bodyPr bIns="45720" lIns="91440" rIns="91440" rtlCol="0" tIns="45720" wrap="none">
              <a:spAutoFit/>
            </a:bodyPr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altLang="en-US" lang="zh-CN" sz="23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厕所是纸，也可回收</a:t>
              </a: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5C9133E0-F7BE-40B6-AB3B-881F7DCA39E5}"/>
              </a:ext>
            </a:extLst>
          </p:cNvPr>
          <p:cNvSpPr/>
          <p:nvPr/>
        </p:nvSpPr>
        <p:spPr>
          <a:xfrm>
            <a:off x="5359996" y="5395690"/>
            <a:ext cx="6209439" cy="1005109"/>
          </a:xfrm>
          <a:prstGeom prst="rect">
            <a:avLst/>
          </a:prstGeom>
        </p:spPr>
        <p:txBody>
          <a:bodyPr bIns="45720" lIns="91440" rIns="91440" tIns="45720"/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常用的塑料袋，即使是可以降解的也远比厨余垃圾更难腐蚀。此外塑料袋本身是可回收垃圾。正确做法应该是将厨余垃圾倒入垃圾桶，塑料袋另扔进“可回收垃圾”桶 。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367DBEA4-D81C-4E7F-A88D-E670C49DD52B}"/>
              </a:ext>
            </a:extLst>
          </p:cNvPr>
          <p:cNvGrpSpPr/>
          <p:nvPr/>
        </p:nvGrpSpPr>
        <p:grpSpPr>
          <a:xfrm>
            <a:off x="5427348" y="4515240"/>
            <a:ext cx="2812829" cy="880451"/>
            <a:chOff x="5427348" y="4515240"/>
            <a:chExt cx="2812829" cy="880451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FDCC972-7FE3-41F4-8425-7719C7624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val="0"/>
                </a:ext>
              </a:extLst>
            </a:blip>
            <a:srcRect b="33606" l="-2192" r="-4336" t="33542"/>
            <a:stretch>
              <a:fillRect/>
            </a:stretch>
          </p:blipFill>
          <p:spPr>
            <a:xfrm>
              <a:off x="5427348" y="4515240"/>
              <a:ext cx="2812829" cy="880451"/>
            </a:xfrm>
            <a:prstGeom prst="rect">
              <a:avLst/>
            </a:prstGeom>
          </p:spPr>
        </p:pic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D4323D3B-136C-4200-85A5-822B334DE67B}"/>
                </a:ext>
              </a:extLst>
            </p:cNvPr>
            <p:cNvSpPr txBox="1"/>
            <p:nvPr/>
          </p:nvSpPr>
          <p:spPr>
            <a:xfrm>
              <a:off x="5427872" y="4703136"/>
              <a:ext cx="2811780" cy="617220"/>
            </a:xfrm>
            <a:prstGeom prst="rect">
              <a:avLst/>
            </a:prstGeom>
            <a:noFill/>
          </p:spPr>
          <p:txBody>
            <a:bodyPr bIns="45720" lIns="91440" rIns="91440" rtlCol="0" tIns="45720" wrap="none">
              <a:spAutoFit/>
            </a:bodyPr>
            <a:lstStyle/>
            <a:p>
              <a:pPr algn="ctr">
                <a:lnSpc>
                  <a:spcPct val="150000"/>
                </a:lnSpc>
                <a:buFontTx/>
                <a:buNone/>
              </a:pPr>
              <a:r>
                <a:rPr altLang="en-US" lang="zh-CN" sz="2300">
                  <a:solidFill>
                    <a:srgbClr val="437EB9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厨余垃圾袋装扔进桶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47CE14E9-508E-4AC8-8478-D37769FDE606}"/>
              </a:ext>
            </a:extLst>
          </p:cNvPr>
          <p:cNvSpPr/>
          <p:nvPr/>
        </p:nvSpPr>
        <p:spPr>
          <a:xfrm>
            <a:off x="7791621" y="20553"/>
            <a:ext cx="3500451" cy="947503"/>
          </a:xfrm>
          <a:prstGeom prst="rect">
            <a:avLst/>
          </a:prstGeom>
        </p:spPr>
        <p:txBody>
          <a:bodyPr bIns="45720" lIns="91440" rIns="91440" tIns="45720"/>
          <a:lstStyle/>
          <a:p>
            <a:pPr>
              <a:lnSpc>
                <a:spcPts val="2000"/>
              </a:lnSpc>
              <a:spcBef>
                <a:spcPct val="20000"/>
              </a:spcBef>
            </a:pPr>
            <a:r>
              <a:rPr altLang="en-US" lang="zh-CN" sz="14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   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46A3514B-6F34-434B-9F05-9A067E94A504}"/>
              </a:ext>
            </a:extLst>
          </p:cNvPr>
          <p:cNvSpPr/>
          <p:nvPr/>
        </p:nvSpPr>
        <p:spPr>
          <a:xfrm>
            <a:off x="8249446" y="-735008"/>
            <a:ext cx="3558092" cy="1323439"/>
          </a:xfrm>
          <a:prstGeom prst="rect">
            <a:avLst/>
          </a:prstGeom>
        </p:spPr>
        <p:txBody>
          <a:bodyPr bIns="45720" lIns="91440" rIns="91440" tIns="45720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altLang="zh-CN" lang="en-US" sz="1400">
              <a:latin charset="-122" panose="020b0503020204020204" pitchFamily="34" typeface="微软雅黑"/>
              <a:ea charset="-128" panose="02010601030101010101" pitchFamily="2" typeface="义启简圆体"/>
              <a:sym charset="-122" panose="020b0503020204020204" pitchFamily="34" typeface="微软雅黑"/>
            </a:endParaRPr>
          </a:p>
        </p:txBody>
      </p:sp>
    </p:spTree>
    <p:extLst>
      <p:ext uri="{BB962C8B-B14F-4D97-AF65-F5344CB8AC3E}">
        <p14:creationId val="3870832500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5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3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2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7171"/>
                                  </p:iterate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fill="hold" id="4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43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fill="hold" grpId="0" id="4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7171"/>
                                  </p:iterate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fill="hold" id="50" nodeType="afterEffect" presetClass="entr" presetID="1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up)" transition="in">
                                      <p:cBhvr>
                                        <p:cTn dur="500" id="5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fill="hold" grpId="0" id="5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7171"/>
                                  </p:iterate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9"/>
      <p:bldP grpId="0" spid="12"/>
      <p:bldP grpId="0" spid="21"/>
      <p:bldP grpId="0" spid="24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C756D9-FB7C-4B4A-BF40-5050FE322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5FF31C4-E4B9-45E5-BC83-73D258ED1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2" y="3685827"/>
            <a:ext cx="2452721" cy="309612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6CF75CD-8C6D-45CB-93FD-274EF37D1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  <p:pic>
        <p:nvPicPr>
          <p:cNvPr descr="图片包含 呼拉圈  已生成极高可信度的说明" id="46" name="图片 45">
            <a:extLst>
              <a:ext uri="{FF2B5EF4-FFF2-40B4-BE49-F238E27FC236}">
                <a16:creationId xmlns:a16="http://schemas.microsoft.com/office/drawing/2014/main" id="{F2823A85-16A9-4D5A-9676-0B4334639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8658" y="1217191"/>
            <a:ext cx="7426912" cy="1784870"/>
          </a:xfrm>
          <a:prstGeom prst="rect">
            <a:avLst/>
          </a:prstGeom>
        </p:spPr>
      </p:pic>
      <p:sp>
        <p:nvSpPr>
          <p:cNvPr id="47" name="PA-矩形 23">
            <a:extLst>
              <a:ext uri="{FF2B5EF4-FFF2-40B4-BE49-F238E27FC236}">
                <a16:creationId xmlns:a16="http://schemas.microsoft.com/office/drawing/2014/main" id="{8884A2AF-10EB-4858-B3F5-08002AFB37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75577" y="1563186"/>
            <a:ext cx="5262880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5000"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生活中的垃圾分类</a:t>
            </a:r>
          </a:p>
        </p:txBody>
      </p:sp>
    </p:spTree>
    <p:extLst>
      <p:ext uri="{BB962C8B-B14F-4D97-AF65-F5344CB8AC3E}">
        <p14:creationId val="7954944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</p:bldLst>
  </p:timing>
  <p:extLst mod="1">
    <p:ext uri="{E180D4A7-C9FB-4DFB-919C-405C955672EB}">
      <p14:showEvtLst>
        <p14:playEvt objId="707" time="1"/>
      </p14:showEvtLst>
    </p:ext>
  </p:extLst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722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生活中的垃圾分类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105C90-3B8F-4A3F-A087-476299637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54743" y="2260718"/>
            <a:ext cx="6676572" cy="2765791"/>
          </a:xfrm>
          <a:prstGeom prst="rect">
            <a:avLst/>
          </a:prstGeom>
        </p:spPr>
      </p:pic>
      <p:sp>
        <p:nvSpPr>
          <p:cNvPr id="7" name="PA-矩形 2">
            <a:extLst>
              <a:ext uri="{FF2B5EF4-FFF2-40B4-BE49-F238E27FC236}">
                <a16:creationId xmlns:a16="http://schemas.microsoft.com/office/drawing/2014/main" id="{792195C2-4386-4A83-AD82-800F5B6B2C38}"/>
              </a:ext>
            </a:extLst>
          </p:cNvPr>
          <p:cNvSpPr txBox="1">
            <a:spLocks noChangeArrowheads="1" noRot="1"/>
          </p:cNvSpPr>
          <p:nvPr>
            <p:custDataLst>
              <p:tags r:id="rId4"/>
            </p:custDataLst>
          </p:nvPr>
        </p:nvSpPr>
        <p:spPr>
          <a:xfrm>
            <a:off x="1502954" y="3065255"/>
            <a:ext cx="5741913" cy="1143000"/>
          </a:xfrm>
          <a:prstGeom prst="rect">
            <a:avLst/>
          </a:prstGeom>
        </p:spPr>
        <p:txBody>
          <a:bodyPr bIns="45720" lIns="91440" rIns="91440" tIns="45720"/>
          <a:lstStyle>
            <a:defPPr>
              <a:defRPr lang="zh-CN"/>
            </a:defPPr>
            <a:lvl1pPr>
              <a:lnSpc>
                <a:spcPts val="2000"/>
              </a:lnSpc>
              <a:spcBef>
                <a:spcPct val="20000"/>
              </a:spcBef>
              <a:defRPr sz="1400"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pPr>
              <a:lnSpc>
                <a:spcPts val="3000"/>
              </a:lnSpc>
            </a:pPr>
            <a:r>
              <a:rPr altLang="zh-CN" lang="en-US" sz="2000">
                <a:solidFill>
                  <a:srgbClr val="437EB9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        对于垃圾，不论哪种处理方式都会对环境产生危害，增加社会负担，造成资源的浪费。所以解决垃圾处理的最好方法就是废物利用。</a:t>
            </a:r>
          </a:p>
        </p:txBody>
      </p:sp>
      <p:sp>
        <p:nvSpPr>
          <p:cNvPr id="12" name="PA-文本框 6">
            <a:extLst>
              <a:ext uri="{FF2B5EF4-FFF2-40B4-BE49-F238E27FC236}">
                <a16:creationId xmlns:a16="http://schemas.microsoft.com/office/drawing/2014/main" id="{57A52DAD-EC4D-4A72-8D72-6E898EC8618B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974774" y="1442464"/>
            <a:ext cx="2214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废物利用</a:t>
            </a:r>
          </a:p>
        </p:txBody>
      </p:sp>
      <p:pic>
        <p:nvPicPr>
          <p:cNvPr id="14" name="PA-图片 13">
            <a:extLst>
              <a:ext uri="{FF2B5EF4-FFF2-40B4-BE49-F238E27FC236}">
                <a16:creationId xmlns:a16="http://schemas.microsoft.com/office/drawing/2014/main" id="{F0957B02-8F05-492C-97C4-92A7D8B627E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665953" y="1598303"/>
            <a:ext cx="4090618" cy="4090618"/>
          </a:xfrm>
          <a:prstGeom prst="rect">
            <a:avLst/>
          </a:prstGeom>
        </p:spPr>
      </p:pic>
    </p:spTree>
    <p:extLst>
      <p:ext uri="{BB962C8B-B14F-4D97-AF65-F5344CB8AC3E}">
        <p14:creationId val="2750308247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fill="hold" id="27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fill="hold" grpId="0" id="31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1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7228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生活中的垃圾分类</a:t>
            </a:r>
          </a:p>
        </p:txBody>
      </p:sp>
      <p:sp>
        <p:nvSpPr>
          <p:cNvPr id="8" name="PA-文本框 6">
            <a:extLst>
              <a:ext uri="{FF2B5EF4-FFF2-40B4-BE49-F238E27FC236}">
                <a16:creationId xmlns:a16="http://schemas.microsoft.com/office/drawing/2014/main" id="{B56C4B2E-B550-4C05-B327-25997B6652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08304" y="1045212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垃圾分类环保歌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34E42D1-0A7C-4C9F-9B81-19F4CF6CB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20559" y="1432298"/>
            <a:ext cx="5413835" cy="5413835"/>
          </a:xfrm>
          <a:prstGeom prst="rect">
            <a:avLst/>
          </a:prstGeom>
        </p:spPr>
      </p:pic>
      <p:sp>
        <p:nvSpPr>
          <p:cNvPr id="7" name="PA-矩形 2">
            <a:extLst>
              <a:ext uri="{FF2B5EF4-FFF2-40B4-BE49-F238E27FC236}">
                <a16:creationId xmlns:a16="http://schemas.microsoft.com/office/drawing/2014/main" id="{7F3C4513-F7CC-4307-A683-920E71FC42E9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3876950" y="2437712"/>
            <a:ext cx="4498123" cy="3685773"/>
          </a:xfrm>
          <a:prstGeom prst="rect">
            <a:avLst/>
          </a:prstGeom>
        </p:spPr>
        <p:txBody>
          <a:bodyPr bIns="34290" lIns="68580" rIns="68580" tIns="34290"/>
          <a:lstStyle>
            <a:lvl1pPr algn="l" defTabSz="914400" eaLnBrk="1" hangingPunct="1" indent="-342900" latinLnBrk="0" marL="3429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85750" latinLnBrk="0" marL="74295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spcBef>
                <a:spcPct val="20000"/>
              </a:spcBef>
              <a:buFont charset="0" panose="020b0604020202020204" pitchFamily="34" typeface="Arial"/>
              <a:buChar char="–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spcBef>
                <a:spcPct val="20000"/>
              </a:spcBef>
              <a:buFont charset="0" panose="020b0604020202020204" pitchFamily="34" typeface="Arial"/>
              <a:buChar char="»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spcBef>
                <a:spcPct val="200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lnSpc>
                <a:spcPct val="135000"/>
              </a:lnSpc>
              <a:buNone/>
            </a:pP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垃圾要分类，资源要利用 </a:t>
            </a:r>
            <a:b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</a:b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今天分一分，明天美十分 </a:t>
            </a:r>
            <a:b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</a:b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积极参与垃圾分类，创优美社区环境 </a:t>
            </a:r>
            <a:b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</a:b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分类收集人人有责，男女老幼齐参与 </a:t>
            </a:r>
            <a:b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</a:b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未来人类的文明，将是绿色文明 </a:t>
            </a:r>
            <a:b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</a:b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提高社区的品味，从垃圾分类开始 </a:t>
            </a:r>
            <a:b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</a:b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垃圾分类，举手之劳 </a:t>
            </a:r>
            <a:b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</a:br>
            <a:r>
              <a:rPr altLang="en-US" lang="zh-CN" sz="20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垃圾分一分，环境美十分 </a:t>
            </a:r>
          </a:p>
        </p:txBody>
      </p:sp>
    </p:spTree>
    <p:extLst>
      <p:ext uri="{BB962C8B-B14F-4D97-AF65-F5344CB8AC3E}">
        <p14:creationId val="953487976"/>
      </p:ext>
    </p:extLst>
  </p:cSld>
  <p:clrMapOvr>
    <a:masterClrMapping/>
  </p:clrMapOvr>
  <p:transition spd="slow">
    <p:cover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2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grpId="0" id="2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6975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+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7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2F4368C-D043-4904-845E-3C6B658F6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674B8A2-002A-4A44-A1E5-810678FEF8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70445" y="117763"/>
            <a:ext cx="10133814" cy="4426231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sp>
        <p:nvSpPr>
          <p:cNvPr id="712" name="PA-矩形 711">
            <a:extLst>
              <a:ext uri="{FF2B5EF4-FFF2-40B4-BE49-F238E27FC236}">
                <a16:creationId xmlns:a16="http://schemas.microsoft.com/office/drawing/2014/main" id="{758FDA52-D40B-4E4B-833D-C1A7CF6373D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846695" y="3072120"/>
            <a:ext cx="4246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b="1" lang="zh-CN" sz="4000">
                <a:ln w="19050">
                  <a:noFill/>
                </a:ln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感谢您的观看再见</a:t>
            </a:r>
          </a:p>
        </p:txBody>
      </p:sp>
      <p:pic>
        <p:nvPicPr>
          <p:cNvPr descr="图片包含 山  已生成高可信度的说明" id="17" name="图片 16">
            <a:extLst>
              <a:ext uri="{FF2B5EF4-FFF2-40B4-BE49-F238E27FC236}">
                <a16:creationId xmlns:a16="http://schemas.microsoft.com/office/drawing/2014/main" id="{5EA3452D-D283-4C34-AD46-26BE088151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0197" y="2602750"/>
            <a:ext cx="1440963" cy="1440963"/>
          </a:xfrm>
          <a:prstGeom prst="rect">
            <a:avLst/>
          </a:prstGeom>
        </p:spPr>
      </p:pic>
      <p:pic>
        <p:nvPicPr>
          <p:cNvPr descr="图片包含 山  已生成高可信度的说明" id="703" name="图片 702">
            <a:extLst>
              <a:ext uri="{FF2B5EF4-FFF2-40B4-BE49-F238E27FC236}">
                <a16:creationId xmlns:a16="http://schemas.microsoft.com/office/drawing/2014/main" id="{577B673A-0F93-4A1E-AE3E-03E29A54F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t="36742"/>
          <a:stretch>
            <a:fillRect/>
          </a:stretch>
        </p:blipFill>
        <p:spPr>
          <a:xfrm>
            <a:off x="7160324" y="659143"/>
            <a:ext cx="1440963" cy="911521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86F68F97-387D-4B7D-BA47-112B9F9CFAF2}"/>
              </a:ext>
            </a:extLst>
          </p:cNvPr>
          <p:cNvGrpSpPr/>
          <p:nvPr/>
        </p:nvGrpSpPr>
        <p:grpSpPr>
          <a:xfrm>
            <a:off x="3117312" y="3900012"/>
            <a:ext cx="2363935" cy="430887"/>
            <a:chOff x="5123543" y="3399297"/>
            <a:chExt cx="2363935" cy="430887"/>
          </a:xfrm>
          <a:solidFill>
            <a:srgbClr val="5BB531"/>
          </a:solidFill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DA0B16AC-E9CE-4CC1-B964-A2AD69CA7DEA}"/>
                </a:ext>
              </a:extLst>
            </p:cNvPr>
            <p:cNvSpPr/>
            <p:nvPr/>
          </p:nvSpPr>
          <p:spPr>
            <a:xfrm>
              <a:off x="5123543" y="3428999"/>
              <a:ext cx="2363935" cy="37148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94CF4E5-5610-4C27-988A-D401E71B59E8}"/>
                </a:ext>
              </a:extLst>
            </p:cNvPr>
            <p:cNvSpPr txBox="1"/>
            <p:nvPr/>
          </p:nvSpPr>
          <p:spPr>
            <a:xfrm>
              <a:off x="5317286" y="3399296"/>
              <a:ext cx="2083117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2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主讲：优页PPT</a:t>
              </a: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B1548C-2F3B-4C4A-9A24-9881C37AAB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3" y="4360520"/>
            <a:ext cx="1918236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5507C4F-97B2-4CA8-AB27-5918FD9013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FEAF8E-DAE9-47DA-B824-0CE21FAF11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355816" y="846225"/>
            <a:ext cx="3228632" cy="138839"/>
          </a:xfrm>
          <a:prstGeom prst="rect">
            <a:avLst/>
          </a:prstGeom>
        </p:spPr>
      </p:pic>
      <p:grpSp>
        <p:nvGrpSpPr>
          <p:cNvPr id="704" name="组合 703">
            <a:extLst>
              <a:ext uri="{FF2B5EF4-FFF2-40B4-BE49-F238E27FC236}">
                <a16:creationId xmlns:a16="http://schemas.microsoft.com/office/drawing/2014/main" id="{629889B5-F24F-4191-988E-DCFF7C9F88E4}"/>
              </a:ext>
            </a:extLst>
          </p:cNvPr>
          <p:cNvGrpSpPr/>
          <p:nvPr/>
        </p:nvGrpSpPr>
        <p:grpSpPr>
          <a:xfrm>
            <a:off x="6237352" y="3876552"/>
            <a:ext cx="2363935" cy="430887"/>
            <a:chOff x="4958415" y="3399297"/>
            <a:chExt cx="2363935" cy="430887"/>
          </a:xfrm>
          <a:solidFill>
            <a:srgbClr val="5BB531"/>
          </a:solidFill>
        </p:grpSpPr>
        <p:sp>
          <p:nvSpPr>
            <p:cNvPr id="706" name="矩形: 圆角 705">
              <a:extLst>
                <a:ext uri="{FF2B5EF4-FFF2-40B4-BE49-F238E27FC236}">
                  <a16:creationId xmlns:a16="http://schemas.microsoft.com/office/drawing/2014/main" id="{AE67CFBF-A260-43ED-AB64-954DCD645803}"/>
                </a:ext>
              </a:extLst>
            </p:cNvPr>
            <p:cNvSpPr/>
            <p:nvPr/>
          </p:nvSpPr>
          <p:spPr>
            <a:xfrm>
              <a:off x="4958415" y="3428997"/>
              <a:ext cx="2363935" cy="371485"/>
            </a:xfrm>
            <a:prstGeom prst="roundRect">
              <a:avLst>
                <a:gd fmla="val 50000" name="adj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713" name="文本框 712">
              <a:extLst>
                <a:ext uri="{FF2B5EF4-FFF2-40B4-BE49-F238E27FC236}">
                  <a16:creationId xmlns:a16="http://schemas.microsoft.com/office/drawing/2014/main" id="{64DDD882-4656-4E40-821B-757A13EBC068}"/>
                </a:ext>
              </a:extLst>
            </p:cNvPr>
            <p:cNvSpPr txBox="1"/>
            <p:nvPr/>
          </p:nvSpPr>
          <p:spPr>
            <a:xfrm>
              <a:off x="5317285" y="3399297"/>
              <a:ext cx="1440180" cy="4267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2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时间:202X</a:t>
              </a:r>
            </a:p>
          </p:txBody>
        </p:sp>
      </p:grpSp>
    </p:spTree>
    <p:extLst>
      <p:ext uri="{BB962C8B-B14F-4D97-AF65-F5344CB8AC3E}">
        <p14:creationId val="1854833290"/>
      </p:ext>
    </p:extLst>
  </p:cSld>
  <p:clrMapOvr>
    <a:masterClrMapping/>
  </p:clrMapOvr>
  <mc:AlternateContent>
    <mc:Choice Requires="p14">
      <p:transition p14:dur="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5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37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1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3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12"/>
    </p:bldLst>
  </p:timing>
  <p:extLst mod="1">
    <p:ext uri="{E180D4A7-C9FB-4DFB-919C-405C955672EB}">
      <p14:showEvtLst>
        <p14:playEvt objId="707" time="1"/>
      </p14:showEvtLst>
    </p:ext>
  </p:extLst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C795D233-12E8-482A-B58C-4DF21FC2C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5FF31C4-E4B9-45E5-BC83-73D258ED1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2" y="3685827"/>
            <a:ext cx="2452721" cy="309612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6CF75CD-8C6D-45CB-93FD-274EF37D1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  <p:pic>
        <p:nvPicPr>
          <p:cNvPr descr="图片包含 呼拉圈  已生成极高可信度的说明" id="46" name="图片 45">
            <a:extLst>
              <a:ext uri="{FF2B5EF4-FFF2-40B4-BE49-F238E27FC236}">
                <a16:creationId xmlns:a16="http://schemas.microsoft.com/office/drawing/2014/main" id="{F2823A85-16A9-4D5A-9676-0B4334639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8658" y="1217191"/>
            <a:ext cx="7426912" cy="1784870"/>
          </a:xfrm>
          <a:prstGeom prst="rect">
            <a:avLst/>
          </a:prstGeom>
        </p:spPr>
      </p:pic>
      <p:sp>
        <p:nvSpPr>
          <p:cNvPr id="47" name="PA-矩形 23">
            <a:extLst>
              <a:ext uri="{FF2B5EF4-FFF2-40B4-BE49-F238E27FC236}">
                <a16:creationId xmlns:a16="http://schemas.microsoft.com/office/drawing/2014/main" id="{8884A2AF-10EB-4858-B3F5-08002AFB37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75577" y="1563186"/>
            <a:ext cx="4627880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5000"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什么是垃圾分类</a:t>
            </a:r>
          </a:p>
        </p:txBody>
      </p:sp>
    </p:spTree>
    <p:extLst>
      <p:ext uri="{BB962C8B-B14F-4D97-AF65-F5344CB8AC3E}">
        <p14:creationId val="43278502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</p:bldLst>
  </p:timing>
  <p:extLst mod="1">
    <p:ext uri="{E180D4A7-C9FB-4DFB-919C-405C955672EB}">
      <p14:showEvtLst>
        <p14:playEvt objId="707" time="1"/>
      </p14:showEvtLst>
    </p:ext>
  </p:extLst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什么是垃圾分类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D39F053-5947-4D14-A873-A1FFC2CE9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398834" y="745093"/>
            <a:ext cx="5974901" cy="3614635"/>
          </a:xfrm>
          <a:prstGeom prst="rect">
            <a:avLst/>
          </a:prstGeom>
        </p:spPr>
      </p:pic>
      <p:sp>
        <p:nvSpPr>
          <p:cNvPr id="5" name="PA-矩形 4">
            <a:extLst>
              <a:ext uri="{FF2B5EF4-FFF2-40B4-BE49-F238E27FC236}">
                <a16:creationId xmlns:a16="http://schemas.microsoft.com/office/drawing/2014/main" id="{3E4EF03E-8D36-43D3-86B0-F486FA717CC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624387" y="1081959"/>
            <a:ext cx="4847863" cy="15925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ts val="4000"/>
              </a:lnSpc>
            </a:pPr>
            <a:r>
              <a:rPr altLang="en-US" b="1" lang="zh-CN" sz="2800">
                <a:solidFill>
                  <a:srgbClr val="FDB82D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“垃圾是放错了地方的</a:t>
            </a:r>
          </a:p>
          <a:p>
            <a:pPr algn="just">
              <a:lnSpc>
                <a:spcPts val="4000"/>
              </a:lnSpc>
            </a:pPr>
            <a:r>
              <a:rPr altLang="en-US" b="1" lang="zh-CN" sz="2800">
                <a:solidFill>
                  <a:srgbClr val="FDB82D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资源，是地球上惟一一种不断</a:t>
            </a:r>
          </a:p>
          <a:p>
            <a:pPr algn="just">
              <a:lnSpc>
                <a:spcPts val="4000"/>
              </a:lnSpc>
            </a:pPr>
            <a:r>
              <a:rPr altLang="en-US" b="1" lang="zh-CN" sz="2800">
                <a:solidFill>
                  <a:srgbClr val="FDB82D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增长、永不枯竭的资源”！</a:t>
            </a:r>
          </a:p>
        </p:txBody>
      </p:sp>
      <p:sp>
        <p:nvSpPr>
          <p:cNvPr id="12" name="PA-矩形 11">
            <a:extLst>
              <a:ext uri="{FF2B5EF4-FFF2-40B4-BE49-F238E27FC236}">
                <a16:creationId xmlns:a16="http://schemas.microsoft.com/office/drawing/2014/main" id="{54BDFDE3-ED03-4C26-9F46-A9A0CEE39D7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918811" y="2625649"/>
            <a:ext cx="4847864" cy="10210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这是联合国环境规划署首席专家的著名论断。在垃圾成分中，可直接回收利用的资源占垃圾总量的42.9%。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F51A1D6-12D3-4821-B184-7D1AE1882078}"/>
              </a:ext>
            </a:extLst>
          </p:cNvPr>
          <p:cNvGrpSpPr/>
          <p:nvPr/>
        </p:nvGrpSpPr>
        <p:grpSpPr>
          <a:xfrm>
            <a:off x="-1" y="6138942"/>
            <a:ext cx="12480794" cy="722648"/>
            <a:chOff x="-1" y="6138942"/>
            <a:chExt cx="12480794" cy="722648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11BF9A86-8EF5-4E0D-9FE7-E383A421A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63896" l="10961"/>
            <a:stretch>
              <a:fillRect/>
            </a:stretch>
          </p:blipFill>
          <p:spPr>
            <a:xfrm>
              <a:off x="-1" y="6138942"/>
              <a:ext cx="6952343" cy="722648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DBA26165-3815-4085-A319-266A6DB2E0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63896"/>
            <a:stretch>
              <a:fillRect/>
            </a:stretch>
          </p:blipFill>
          <p:spPr>
            <a:xfrm>
              <a:off x="4672599" y="6138942"/>
              <a:ext cx="7808194" cy="722648"/>
            </a:xfrm>
            <a:prstGeom prst="rect">
              <a:avLst/>
            </a:prstGeom>
          </p:spPr>
        </p:pic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144B2090-8D78-4F21-B45E-C55F0C523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228" y="4359728"/>
            <a:ext cx="5260503" cy="2429329"/>
          </a:xfrm>
          <a:prstGeom prst="rect">
            <a:avLst/>
          </a:prstGeom>
        </p:spPr>
      </p:pic>
      <p:pic>
        <p:nvPicPr>
          <p:cNvPr id="6" name="PA-图片 5">
            <a:extLst>
              <a:ext uri="{FF2B5EF4-FFF2-40B4-BE49-F238E27FC236}">
                <a16:creationId xmlns:a16="http://schemas.microsoft.com/office/drawing/2014/main" id="{5FF28C45-19DB-443A-99D4-6955B28CE377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5093" y="2535096"/>
            <a:ext cx="3263717" cy="4372748"/>
          </a:xfrm>
          <a:prstGeom prst="rect">
            <a:avLst/>
          </a:prstGeom>
        </p:spPr>
      </p:pic>
    </p:spTree>
    <p:extLst>
      <p:ext uri="{BB962C8B-B14F-4D97-AF65-F5344CB8AC3E}">
        <p14:creationId val="243743964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id="32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decel="50000" fill="hold" grpId="0" id="36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50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225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to="" valueType="num">
                                      <p:cBhvr>
                                        <p:cTn decel="50000" dur="225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accel="50000" dur="375" fill="hold" id="4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accel="50000" dur="375" fill="hold" id="41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ecel="50000" dur="225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ccel="50000" dur="375" fill="hold" id="43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decel="50000" dur="750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accel="50000" dur="375" fill="hold" id="45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dur="225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fill="hold" grpId="0" id="4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357"/>
                                  </p:iterate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5"/>
      <p:bldP grpId="0" spid="12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什么是垃圾分类</a:t>
            </a:r>
          </a:p>
        </p:txBody>
      </p:sp>
      <p:sp>
        <p:nvSpPr>
          <p:cNvPr id="7" name="PA-矩形 6">
            <a:extLst>
              <a:ext uri="{FF2B5EF4-FFF2-40B4-BE49-F238E27FC236}">
                <a16:creationId xmlns:a16="http://schemas.microsoft.com/office/drawing/2014/main" id="{19685760-C6EC-4C4D-9873-AD2358D8501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824846" y="4497003"/>
            <a:ext cx="7296150" cy="130302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8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垃圾分类，指按一定规定或标准将垃圾分类储存、分类投放和分类搬运，从而转变成公共资源的一系列活动的总称。分类的目的是提高垃圾的资源价值和经济价值，力争物尽其用。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F692138-28BA-4090-9131-346DFBE31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917597" y="1646443"/>
            <a:ext cx="5889048" cy="2483333"/>
          </a:xfrm>
          <a:prstGeom prst="rect">
            <a:avLst/>
          </a:prstGeom>
        </p:spPr>
      </p:pic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9A156D9-F4D1-4C8D-8AC3-7FB7CB356789}"/>
              </a:ext>
            </a:extLst>
          </p:cNvPr>
          <p:cNvSpPr/>
          <p:nvPr/>
        </p:nvSpPr>
        <p:spPr>
          <a:xfrm>
            <a:off x="1589510" y="4357007"/>
            <a:ext cx="7977353" cy="1620089"/>
          </a:xfrm>
          <a:prstGeom prst="roundRect">
            <a:avLst/>
          </a:prstGeom>
          <a:noFill/>
          <a:ln w="28575">
            <a:solidFill>
              <a:srgbClr val="7DB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latin charset="-122" panose="020b0503020204020204" pitchFamily="34" typeface="微软雅黑"/>
              <a:ea charset="-128" panose="02010601030101010101" pitchFamily="2" typeface="义启简圆体"/>
              <a:sym charset="-122" panose="020b0503020204020204" pitchFamily="34" typeface="微软雅黑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0500E96-7109-43CF-AE79-C2633A7AF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27883" y="2114379"/>
            <a:ext cx="4647529" cy="224262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5B97EDE-37A4-46A9-B589-3A0A477A84F2}"/>
              </a:ext>
            </a:extLst>
          </p:cNvPr>
          <p:cNvSpPr txBox="1"/>
          <p:nvPr/>
        </p:nvSpPr>
        <p:spPr>
          <a:xfrm rot="21409116">
            <a:off x="1612748" y="2535323"/>
            <a:ext cx="4246880" cy="701040"/>
          </a:xfrm>
          <a:prstGeom prst="rect">
            <a:avLst/>
          </a:prstGeom>
          <a:noFill/>
        </p:spPr>
        <p:txBody>
          <a:bodyPr rtlCol="0" wrap="none">
            <a:prstTxWarp prst="textArchDown">
              <a:avLst/>
            </a:prstTxWarp>
            <a:spAutoFit/>
          </a:bodyPr>
          <a:lstStyle/>
          <a:p>
            <a:r>
              <a:rPr altLang="en-US" lang="zh-CN" sz="4000">
                <a:solidFill>
                  <a:srgbClr val="FDB82D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什么是垃圾分类？</a:t>
            </a:r>
          </a:p>
        </p:txBody>
      </p:sp>
    </p:spTree>
    <p:extLst>
      <p:ext uri="{BB962C8B-B14F-4D97-AF65-F5344CB8AC3E}">
        <p14:creationId val="4095596792"/>
      </p:ext>
    </p:extLst>
  </p:cSld>
  <p:clrMapOvr>
    <a:masterClrMapping/>
  </p:clrMapOvr>
  <mc:AlternateContent>
    <mc:Choice Requires="p14">
      <p:transition p14:dur="1600" spd="slow">
        <p:blinds dir="vert"/>
      </p:transition>
    </mc:Choice>
    <mc:Fallback>
      <p:transition spd="slow">
        <p:blinds dir="vert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accel="50000" fill="hold" grpId="0" id="26" nodeType="afterEffect" presetClass="entr" presetID="38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24286"/>
                                  </p:iterate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dur="455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dur="455" fill="hold" id="29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455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utoRev="1" decel="50000" dur="156" fill="hold" id="31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36" fill="hold" id="32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128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15"/>
      <p:bldP grpId="0" spid="12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67007642-F9C6-4199-9CA1-DB219E8BB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hidden="1" id="700" name="图片 699">
            <a:extLst>
              <a:ext uri="{FF2B5EF4-FFF2-40B4-BE49-F238E27FC236}">
                <a16:creationId xmlns:a16="http://schemas.microsoft.com/office/drawing/2014/main" id="{18AF94C1-4EF8-4962-BFD2-79910FB01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596" l="65023" r="21987" t="70922"/>
          <a:stretch>
            <a:fillRect/>
          </a:stretch>
        </p:blipFill>
        <p:spPr>
          <a:xfrm>
            <a:off x="-50501" y="4803156"/>
            <a:ext cx="1527480" cy="180919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E3FAD27-AA67-4FEE-BDAB-F3CB72848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6145" y="4360520"/>
            <a:ext cx="1807304" cy="242143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1F80F1-8421-41D4-ADEF-4977CBAE4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93938" y="5311644"/>
            <a:ext cx="2610685" cy="1105157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5FF31C4-E4B9-45E5-BC83-73D258ED12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811602" y="3685827"/>
            <a:ext cx="2452721" cy="3096129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C6CF75CD-8C6D-45CB-93FD-274EF37D16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814158" y="4780550"/>
            <a:ext cx="4114613" cy="1735078"/>
          </a:xfrm>
          <a:prstGeom prst="rect">
            <a:avLst/>
          </a:prstGeom>
        </p:spPr>
      </p:pic>
      <p:pic>
        <p:nvPicPr>
          <p:cNvPr descr="图片包含 呼拉圈  已生成极高可信度的说明" id="46" name="图片 45">
            <a:extLst>
              <a:ext uri="{FF2B5EF4-FFF2-40B4-BE49-F238E27FC236}">
                <a16:creationId xmlns:a16="http://schemas.microsoft.com/office/drawing/2014/main" id="{F2823A85-16A9-4D5A-9676-0B43346391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498658" y="1217191"/>
            <a:ext cx="7426912" cy="1784870"/>
          </a:xfrm>
          <a:prstGeom prst="rect">
            <a:avLst/>
          </a:prstGeom>
        </p:spPr>
      </p:pic>
      <p:sp>
        <p:nvSpPr>
          <p:cNvPr id="47" name="PA-矩形 23">
            <a:extLst>
              <a:ext uri="{FF2B5EF4-FFF2-40B4-BE49-F238E27FC236}">
                <a16:creationId xmlns:a16="http://schemas.microsoft.com/office/drawing/2014/main" id="{8884A2AF-10EB-4858-B3F5-08002AFB373E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3875577" y="1563186"/>
            <a:ext cx="4627880" cy="853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5000">
                <a:solidFill>
                  <a:srgbClr val="5BB531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</p:spTree>
    <p:extLst>
      <p:ext uri="{BB962C8B-B14F-4D97-AF65-F5344CB8AC3E}">
        <p14:creationId val="3102735885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700" id="26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00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+#ppt_w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transform.rotation_z</p:attrName>
                                        </p:attrNameLst>
                                      </p:cBhvr>
                                      <p:tavLst>
                                        <p:tav fmla="#ppt_r-45*((1.5-1.5*$)^3-(1.5-1.5*$)^2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7"/>
    </p:bldLst>
  </p:timing>
  <p:extLst mod="1">
    <p:ext uri="{E180D4A7-C9FB-4DFB-919C-405C955672EB}">
      <p14:showEvtLst>
        <p14:playEvt objId="707" time="1"/>
      </p14:showEvtLst>
    </p:ext>
  </p:extLst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D1DAFAF-41A1-4AD3-AB98-51227EE0E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40241" y="2255404"/>
            <a:ext cx="4496510" cy="33986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C65F2FB-9415-4D79-BAE6-183AB1711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460866" y="526972"/>
            <a:ext cx="4206688" cy="317959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4D35411-28B2-4B6A-869C-A3E8794FFE71}"/>
              </a:ext>
            </a:extLst>
          </p:cNvPr>
          <p:cNvSpPr/>
          <p:nvPr/>
        </p:nvSpPr>
        <p:spPr>
          <a:xfrm>
            <a:off x="6352880" y="886812"/>
            <a:ext cx="2690559" cy="189738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垃圾的去向，是个长久以来被忽视，却值得追问下去的问题。用智能标签追踪垃圾去向的“垃圾追踪”计划就是为了解决这个问题。</a:t>
            </a:r>
          </a:p>
        </p:txBody>
      </p:sp>
      <p:sp>
        <p:nvSpPr>
          <p:cNvPr id="10" name="PA-矩形 9">
            <a:extLst>
              <a:ext uri="{FF2B5EF4-FFF2-40B4-BE49-F238E27FC236}">
                <a16:creationId xmlns:a16="http://schemas.microsoft.com/office/drawing/2014/main" id="{6CDA8699-F65C-44D0-81BD-398738DCD91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75840" y="2472464"/>
            <a:ext cx="2946400" cy="226314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城市中的人们每天会产生大量的生活垃圾（据说，上海每年的生活垃圾有5个金茂大厦的体积那么多），而在太平洋中漂浮的规模庞大的塑料垃圾带形成了触目惊心的“第八大陆”。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BF6390F-6929-4916-83EB-5BF6D53D56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287033" y="2999947"/>
            <a:ext cx="4960353" cy="3858053"/>
          </a:xfrm>
          <a:prstGeom prst="rect">
            <a:avLst/>
          </a:prstGeom>
        </p:spPr>
      </p:pic>
    </p:spTree>
    <p:extLst>
      <p:ext uri="{BB962C8B-B14F-4D97-AF65-F5344CB8AC3E}">
        <p14:creationId val="3451165373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9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2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3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15"/>
                                  </p:iterate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28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2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515"/>
                                  </p:iterate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10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  <p:sp>
        <p:nvSpPr>
          <p:cNvPr id="8" name="PA-文本框 7">
            <a:extLst>
              <a:ext uri="{FF2B5EF4-FFF2-40B4-BE49-F238E27FC236}">
                <a16:creationId xmlns:a16="http://schemas.microsoft.com/office/drawing/2014/main" id="{47ED36C9-4263-4D58-80F3-192F3A2000CB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742160" y="1933318"/>
            <a:ext cx="2722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4000">
                <a:solidFill>
                  <a:srgbClr val="FDB82D"/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垃圾的去向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C2EC610-72AC-491A-82DD-1FABB4774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183613" y="2501383"/>
            <a:ext cx="8458180" cy="2269347"/>
          </a:xfrm>
          <a:prstGeom prst="rect">
            <a:avLst/>
          </a:prstGeom>
        </p:spPr>
      </p:pic>
      <p:sp>
        <p:nvSpPr>
          <p:cNvPr id="7" name="PA-矩形 6">
            <a:extLst>
              <a:ext uri="{FF2B5EF4-FFF2-40B4-BE49-F238E27FC236}">
                <a16:creationId xmlns:a16="http://schemas.microsoft.com/office/drawing/2014/main" id="{E59B500D-0880-4E59-BF86-35EAF22B759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77438" y="3029696"/>
            <a:ext cx="6919653" cy="1165860"/>
          </a:xfrm>
          <a:prstGeom prst="rect">
            <a:avLst/>
          </a:prstGeom>
        </p:spPr>
        <p:txBody>
          <a:bodyPr bIns="34290" lIns="68580" rIns="68580" tIns="34290" wrap="square">
            <a:spAutoFit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altLang="en-US" lang="zh-CN" sz="1600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通常是先被送到堆放场，然后再送去填埋。 垃圾填埋的费用是非常高昂的，处理一吨垃圾的费用约为200元至300元人民币。人们大量地消耗资源，大规模生产，大量地消费，又大量地产生着废弃物。 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C9B6686-BB62-4485-86F5-E333753B6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537754" y="2641204"/>
            <a:ext cx="5521234" cy="4294293"/>
          </a:xfrm>
          <a:prstGeom prst="rect">
            <a:avLst/>
          </a:prstGeom>
        </p:spPr>
      </p:pic>
    </p:spTree>
    <p:extLst>
      <p:ext uri="{BB962C8B-B14F-4D97-AF65-F5344CB8AC3E}">
        <p14:creationId val="516519379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50000" fill="hold" grpId="0" id="15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750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decel="50000" dur="225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50000" y="150000"/>
                                      <p:to x="50000" y="50000"/>
                                    </p:animScale>
                                    <p:anim calcmode="lin" to="" valueType="num">
                                      <p:cBhvr>
                                        <p:cTn decel="50000" dur="225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02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accel="50000" dur="375" fill="hold" id="19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50000" y="50000"/>
                                      <p:to x="100000" y="100000"/>
                                    </p:animScale>
                                    <p:anim calcmode="lin" to="" valueType="num">
                                      <p:cBhvr>
                                        <p:cTn accel="50000" dur="375" fill="hold" id="20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ecel="50000" dur="225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5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accel="50000" dur="375" fill="hold" id="22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Rot by="21600000" from="-2700000" to="1200000">
                                      <p:cBhvr>
                                        <p:cTn decel="50000" dur="75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1600000" from="1200000" to="0">
                                      <p:cBhvr>
                                        <p:cTn accel="50000" dur="375" fill="hold" id="24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Effect filter="fade">
                                      <p:cBhvr>
                                        <p:cTn dur="225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31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896"/>
                                  </p:iterate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#ppt_h/6*sin(2*pi*$)*(1-$)*8/9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#ppt_w/4*sin(2*pi*$)*(1-$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fill="hold" id="3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8"/>
      <p:bldP grpId="0" spid="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8209F6C-18E3-4BF0-A1BC-981B80591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16497" y="135303"/>
            <a:ext cx="771020" cy="77102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7821F93-FA4A-4317-9C0B-DD1E9F5A3163}"/>
              </a:ext>
            </a:extLst>
          </p:cNvPr>
          <p:cNvSpPr txBox="1"/>
          <p:nvPr/>
        </p:nvSpPr>
        <p:spPr>
          <a:xfrm>
            <a:off x="754743" y="297675"/>
            <a:ext cx="2405380" cy="4724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5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垃圾处理的现状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763E14A-CA8E-4E28-9131-5EE0D22A0AAD}"/>
              </a:ext>
            </a:extLst>
          </p:cNvPr>
          <p:cNvGrpSpPr/>
          <p:nvPr/>
        </p:nvGrpSpPr>
        <p:grpSpPr>
          <a:xfrm>
            <a:off x="-1" y="6138942"/>
            <a:ext cx="12480794" cy="722648"/>
            <a:chOff x="-1" y="6138942"/>
            <a:chExt cx="12480794" cy="72264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A948A1A-DF06-415F-AA07-D765EDF981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 l="10961"/>
            <a:stretch>
              <a:fillRect/>
            </a:stretch>
          </p:blipFill>
          <p:spPr>
            <a:xfrm>
              <a:off x="-1" y="6138942"/>
              <a:ext cx="6952343" cy="722648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3155FC9-047A-4017-8F27-F323652DE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63896"/>
            <a:stretch>
              <a:fillRect/>
            </a:stretch>
          </p:blipFill>
          <p:spPr>
            <a:xfrm>
              <a:off x="4672599" y="6138942"/>
              <a:ext cx="7808194" cy="722648"/>
            </a:xfrm>
            <a:prstGeom prst="rect">
              <a:avLst/>
            </a:prstGeom>
          </p:spPr>
        </p:pic>
      </p:grpSp>
      <p:sp>
        <p:nvSpPr>
          <p:cNvPr id="7" name="PA-文本框 6">
            <a:extLst>
              <a:ext uri="{FF2B5EF4-FFF2-40B4-BE49-F238E27FC236}">
                <a16:creationId xmlns:a16="http://schemas.microsoft.com/office/drawing/2014/main" id="{59C330ED-DF09-457A-A2B6-FEBE7F0F6052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95916" y="1073291"/>
            <a:ext cx="3738880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>
            <a:defPPr>
              <a:defRPr lang="zh-CN"/>
            </a:defPPr>
            <a:lvl1pPr>
              <a:defRPr sz="4000">
                <a:solidFill>
                  <a:srgbClr val="FDB82D"/>
                </a:solidFill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垃圾污染的危害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8BAD0958-BB51-4B67-9EAA-FF288C2E902C}"/>
              </a:ext>
            </a:extLst>
          </p:cNvPr>
          <p:cNvGrpSpPr/>
          <p:nvPr/>
        </p:nvGrpSpPr>
        <p:grpSpPr>
          <a:xfrm>
            <a:off x="5529943" y="1587019"/>
            <a:ext cx="1973943" cy="924334"/>
            <a:chOff x="5529943" y="1587019"/>
            <a:chExt cx="1973943" cy="924334"/>
          </a:xfrm>
        </p:grpSpPr>
        <p:sp>
          <p:nvSpPr>
            <p:cNvPr id="17" name="思想气泡: 云 16">
              <a:extLst>
                <a:ext uri="{FF2B5EF4-FFF2-40B4-BE49-F238E27FC236}">
                  <a16:creationId xmlns:a16="http://schemas.microsoft.com/office/drawing/2014/main" id="{9F4BF38F-A2F4-4486-960F-EC90785A7C3F}"/>
                </a:ext>
              </a:extLst>
            </p:cNvPr>
            <p:cNvSpPr/>
            <p:nvPr/>
          </p:nvSpPr>
          <p:spPr>
            <a:xfrm>
              <a:off x="5529943" y="1587019"/>
              <a:ext cx="1973943" cy="924334"/>
            </a:xfrm>
            <a:prstGeom prst="cloudCallout">
              <a:avLst>
                <a:gd fmla="val -32271" name="adj1"/>
                <a:gd fmla="val 60929" name="adj2"/>
              </a:avLst>
            </a:prstGeom>
            <a:solidFill>
              <a:srgbClr val="437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D4D71615-982D-48E6-A913-68ED5140CBD0}"/>
                </a:ext>
              </a:extLst>
            </p:cNvPr>
            <p:cNvSpPr txBox="1"/>
            <p:nvPr/>
          </p:nvSpPr>
          <p:spPr>
            <a:xfrm>
              <a:off x="5790474" y="1755698"/>
              <a:ext cx="14528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对大气环境</a:t>
              </a:r>
            </a:p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的污染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9EAFB87F-1E84-47F9-A917-8DE7F34EED6F}"/>
              </a:ext>
            </a:extLst>
          </p:cNvPr>
          <p:cNvGrpSpPr/>
          <p:nvPr/>
        </p:nvGrpSpPr>
        <p:grpSpPr>
          <a:xfrm>
            <a:off x="8712124" y="1479114"/>
            <a:ext cx="1973943" cy="924334"/>
            <a:chOff x="8712124" y="1479114"/>
            <a:chExt cx="1973943" cy="924334"/>
          </a:xfrm>
        </p:grpSpPr>
        <p:sp>
          <p:nvSpPr>
            <p:cNvPr id="19" name="思想气泡: 云 18">
              <a:extLst>
                <a:ext uri="{FF2B5EF4-FFF2-40B4-BE49-F238E27FC236}">
                  <a16:creationId xmlns:a16="http://schemas.microsoft.com/office/drawing/2014/main" id="{F5D34371-C7AE-474B-A935-4A37DECC17C4}"/>
                </a:ext>
              </a:extLst>
            </p:cNvPr>
            <p:cNvSpPr/>
            <p:nvPr/>
          </p:nvSpPr>
          <p:spPr>
            <a:xfrm>
              <a:off x="8712124" y="1479114"/>
              <a:ext cx="1973943" cy="924334"/>
            </a:xfrm>
            <a:prstGeom prst="cloudCallout">
              <a:avLst>
                <a:gd fmla="val -32271" name="adj1"/>
                <a:gd fmla="val 60929" name="adj2"/>
              </a:avLst>
            </a:prstGeom>
            <a:solidFill>
              <a:srgbClr val="437E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E14246BA-8A48-48CF-9BAF-E51D9E6267AD}"/>
                </a:ext>
              </a:extLst>
            </p:cNvPr>
            <p:cNvSpPr txBox="1"/>
            <p:nvPr/>
          </p:nvSpPr>
          <p:spPr>
            <a:xfrm>
              <a:off x="9099653" y="1647793"/>
              <a:ext cx="1198880" cy="7010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对水环境</a:t>
              </a:r>
            </a:p>
            <a:p>
              <a:pPr algn="ctr"/>
              <a:r>
                <a:rPr altLang="en-US" lang="zh-CN" sz="2000">
                  <a:solidFill>
                    <a:schemeClr val="bg1"/>
                  </a:solidFill>
                  <a:latin charset="-122" panose="020b0503020204020204" pitchFamily="34" typeface="微软雅黑"/>
                  <a:ea charset="-128" panose="02010601030101010101" pitchFamily="2" typeface="义启简圆体"/>
                  <a:sym charset="-122" panose="020b0503020204020204" pitchFamily="34" typeface="微软雅黑"/>
                </a:rPr>
                <a:t>的污染</a:t>
              </a: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1D1A8CE8-C676-4BC1-AE0E-CFBCBF99D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66269" y="3193457"/>
            <a:ext cx="4537593" cy="35292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descr="图片包含 室内, 监视器  已生成高可信度的说明" id="24" name="图片 23">
            <a:extLst>
              <a:ext uri="{FF2B5EF4-FFF2-40B4-BE49-F238E27FC236}">
                <a16:creationId xmlns:a16="http://schemas.microsoft.com/office/drawing/2014/main" id="{923CF783-323C-4249-B7DD-D8F64AE36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971365" y="2430929"/>
            <a:ext cx="3173172" cy="3173172"/>
          </a:xfrm>
          <a:prstGeom prst="rect">
            <a:avLst/>
          </a:prstGeom>
        </p:spPr>
      </p:pic>
      <p:pic>
        <p:nvPicPr>
          <p:cNvPr descr="图片包含 室内, 监视器  已生成高可信度的说明" id="25" name="图片 24">
            <a:extLst>
              <a:ext uri="{FF2B5EF4-FFF2-40B4-BE49-F238E27FC236}">
                <a16:creationId xmlns:a16="http://schemas.microsoft.com/office/drawing/2014/main" id="{E63F898C-2200-470E-8767-DB44991CBC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79316" y="2430929"/>
            <a:ext cx="2762855" cy="3173172"/>
          </a:xfrm>
          <a:prstGeom prst="rect">
            <a:avLst/>
          </a:prstGeom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7338E924-B8D0-4F11-9AE2-CCF570654199}"/>
              </a:ext>
            </a:extLst>
          </p:cNvPr>
          <p:cNvSpPr txBox="1"/>
          <p:nvPr/>
        </p:nvSpPr>
        <p:spPr>
          <a:xfrm>
            <a:off x="8463500" y="2730605"/>
            <a:ext cx="2100394" cy="2100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400">
                <a:latin charset="-122" panose="03000509000000000000" pitchFamily="65" typeface="方正少儿简体"/>
                <a:ea charset="-122" panose="03000509000000000000" pitchFamily="65" typeface="方正少儿简体"/>
              </a:defRPr>
            </a:lvl1pPr>
          </a:lstStyle>
          <a:p>
            <a:r>
              <a:rPr altLang="en-US" lang="zh-CN">
                <a:latin charset="-122" panose="020b0503020204020204" pitchFamily="34" typeface="微软雅黑"/>
                <a:ea charset="-128" panose="02010601030101010101" pitchFamily="2" typeface="义启简圆体"/>
                <a:sym charset="-122" panose="020b0503020204020204" pitchFamily="34" typeface="微软雅黑"/>
              </a:rPr>
              <a:t>在垃圾区，由于焚烧或长时间的堆放，垃圾腐烂霉变，释放出大量恶臭、含硫等有毒气体，粉尘和细小颗粒物随风飞扬，致使空气中二氧化硫悬浮颗粒物超标。酸雨现象扬尘污染频频发生。</a:t>
            </a: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F615FCFF-D9A7-4078-9EFB-C95B0D16BFF0}"/>
              </a:ext>
            </a:extLst>
          </p:cNvPr>
          <p:cNvSpPr txBox="1"/>
          <p:nvPr/>
        </p:nvSpPr>
        <p:spPr>
          <a:xfrm>
            <a:off x="5290025" y="2709016"/>
            <a:ext cx="2535855" cy="2608580"/>
          </a:xfrm>
          <a:prstGeom prst="rect">
            <a:avLst/>
          </a:prstGeom>
          <a:noFill/>
        </p:spPr>
        <p:txBody>
          <a:bodyPr bIns="34290" lIns="68580" rIns="68580" rtlCol="0" tIns="34290" wrap="square">
            <a:spAutoFit/>
          </a:bodyPr>
          <a:lstStyle>
            <a:defPPr>
              <a:defRPr lang="zh-CN"/>
            </a:defPPr>
            <a:lvl1pPr>
              <a:lnSpc>
                <a:spcPct val="114000"/>
              </a:lnSpc>
              <a:defRPr sz="11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>
              <a:lnSpc>
                <a:spcPts val="2000"/>
              </a:lnSpc>
            </a:pPr>
            <a:r>
              <a:rPr altLang="en-US" lang="zh-CN" sz="1400">
                <a:solidFill>
                  <a:schemeClr val="tx1"/>
                </a:solidFill>
                <a:ea charset="-128" panose="02010601030101010101" pitchFamily="2" typeface="义启简圆体"/>
                <a:sym charset="-122" panose="020b0503020204020204" pitchFamily="34" typeface="微软雅黑"/>
              </a:rPr>
              <a:t>垃圾在堆置或填埋工程中，产生大量酸性、碱性，有毒物质、生活排放出来的垃圾含汞、铅、镉等废水，渗透到地表水或地下水造成水体黑臭，地下水浅层不能使用、水质恶化，全国60%的河流存在的氨氮、挥发酚、高锰酸盐污染，氟化物严重超标，水体丧失自净功能，影响水生物繁殖和水资源利用。</a:t>
            </a:r>
          </a:p>
        </p:txBody>
      </p:sp>
    </p:spTree>
    <p:extLst>
      <p:ext uri="{BB962C8B-B14F-4D97-AF65-F5344CB8AC3E}">
        <p14:creationId val="793459630"/>
      </p:ext>
    </p:extLst>
  </p:cSld>
  <p:clrMapOvr>
    <a:masterClrMapping/>
  </p:clrMapOvr>
  <mc:AlternateContent>
    <mc:Choice Requires="p14">
      <p:transition p14:dur="1250" spd="slow">
        <p14:switch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0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to="" valueType="num">
                                      <p:cBhvr>
                                        <p:cTn dur="700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#ppt_x-(-#ppt_w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(-#ppt_h/2*cos(ppt_r/180*pi)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#ppt_h-(-#ppt_h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to="" valueType="num">
                                      <p:cBhvr>
                                        <p:cTn dur="700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-(-#ppt_w)*((1.5-1.5*$)^2-(1.5-1.5*$)^3)"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fill="hold" id="2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fill="hold" id="30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32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fill="hold" id="34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3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fill="hold" grpId="0" id="38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782"/>
                                  </p:iterate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fill="hold" id="4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46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fill="hold" id="48" nodeType="afterEffect" presetClass="entr" presetID="18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Left)" transition="in">
                                      <p:cBhvr>
                                        <p:cTn dur="500" id="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fill="hold" grpId="0" id="52" nodeType="afterEffect" presetClass="entr" presetID="53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4782"/>
                                  </p:iterate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7"/>
      <p:bldP grpId="0" spid="11"/>
      <p:bldP grpId="0" spid="14"/>
    </p:bldLst>
  </p:timing>
</p:sld>
</file>

<file path=ppt/tags/tag1.xml><?xml version="1.0" encoding="utf-8"?>
<p:tagLst xmlns:p="http://schemas.openxmlformats.org/presentationml/2006/main">
  <p:tag name="PA" val="v4.3.3"/>
  <p:tag name="RESOURCELIBID" val="460"/>
</p:tagLst>
</file>

<file path=ppt/tags/tag10.xml><?xml version="1.0" encoding="utf-8"?>
<p:tagLst xmlns:p="http://schemas.openxmlformats.org/presentationml/2006/main">
  <p:tag name="PA" val="v4.3.3"/>
  <p:tag name="RESOURCELIBID" val="460"/>
</p:tagLst>
</file>

<file path=ppt/tags/tag11.xml><?xml version="1.0" encoding="utf-8"?>
<p:tagLst xmlns:p="http://schemas.openxmlformats.org/presentationml/2006/main">
  <p:tag name="PA" val="v4.3.3"/>
  <p:tag name="RESOURCELIBID" val="450"/>
</p:tagLst>
</file>

<file path=ppt/tags/tag12.xml><?xml version="1.0" encoding="utf-8"?>
<p:tagLst xmlns:p="http://schemas.openxmlformats.org/presentationml/2006/main">
  <p:tag name="PA" val="v4.3.3"/>
  <p:tag name="RESOURCELIBID" val="450"/>
</p:tagLst>
</file>

<file path=ppt/tags/tag13.xml><?xml version="1.0" encoding="utf-8"?>
<p:tagLst xmlns:p="http://schemas.openxmlformats.org/presentationml/2006/main">
  <p:tag name="PA" val="v4.3.3"/>
  <p:tag name="RESOURCELIBID" val="450"/>
</p:tagLst>
</file>

<file path=ppt/tags/tag14.xml><?xml version="1.0" encoding="utf-8"?>
<p:tagLst xmlns:p="http://schemas.openxmlformats.org/presentationml/2006/main">
  <p:tag name="PA" val="v4.3.3"/>
  <p:tag name="RESOURCELIBID" val="460"/>
</p:tagLst>
</file>

<file path=ppt/tags/tag15.xml><?xml version="1.0" encoding="utf-8"?>
<p:tagLst xmlns:p="http://schemas.openxmlformats.org/presentationml/2006/main">
  <p:tag name="PA" val="v4.3.3"/>
  <p:tag name="RESOURCELIBID" val="452"/>
</p:tagLst>
</file>

<file path=ppt/tags/tag16.xml><?xml version="1.0" encoding="utf-8"?>
<p:tagLst xmlns:p="http://schemas.openxmlformats.org/presentationml/2006/main">
  <p:tag name="PA" val="v4.3.3"/>
</p:tagLst>
</file>

<file path=ppt/tags/tag17.xml><?xml version="1.0" encoding="utf-8"?>
<p:tagLst xmlns:p="http://schemas.openxmlformats.org/presentationml/2006/main">
  <p:tag name="PA" val="v4.3.3"/>
</p:tagLst>
</file>

<file path=ppt/tags/tag18.xml><?xml version="1.0" encoding="utf-8"?>
<p:tagLst xmlns:p="http://schemas.openxmlformats.org/presentationml/2006/main">
  <p:tag name="PA" val="v4.3.3"/>
  <p:tag name="RESOURCELIBID" val="450"/>
</p:tagLst>
</file>

<file path=ppt/tags/tag19.xml><?xml version="1.0" encoding="utf-8"?>
<p:tagLst xmlns:p="http://schemas.openxmlformats.org/presentationml/2006/main">
  <p:tag name="PA" val="v4.3.3"/>
  <p:tag name="RESOURCELIBID" val="451"/>
</p:tagLst>
</file>

<file path=ppt/tags/tag2.xml><?xml version="1.0" encoding="utf-8"?>
<p:tagLst xmlns:p="http://schemas.openxmlformats.org/presentationml/2006/main">
  <p:tag name="PA" val="v4.3.3"/>
  <p:tag name="RESOURCELIBID" val="446"/>
</p:tagLst>
</file>

<file path=ppt/tags/tag20.xml><?xml version="1.0" encoding="utf-8"?>
<p:tagLst xmlns:p="http://schemas.openxmlformats.org/presentationml/2006/main">
  <p:tag name="PA" val="v4.3.3"/>
  <p:tag name="RESOURCELIBID" val="460"/>
</p:tagLst>
</file>

<file path=ppt/tags/tag21.xml><?xml version="1.0" encoding="utf-8"?>
<p:tagLst xmlns:p="http://schemas.openxmlformats.org/presentationml/2006/main">
  <p:tag name="PA" val="v4.3.3"/>
  <p:tag name="RESOURCELIBID" val="458"/>
</p:tagLst>
</file>

<file path=ppt/tags/tag22.xml><?xml version="1.0" encoding="utf-8"?>
<p:tagLst xmlns:p="http://schemas.openxmlformats.org/presentationml/2006/main">
  <p:tag name="PA" val="v4.3.3"/>
  <p:tag name="RESOURCELIBID" val="446"/>
</p:tagLst>
</file>

<file path=ppt/tags/tag23.xml><?xml version="1.0" encoding="utf-8"?>
<p:tagLst xmlns:p="http://schemas.openxmlformats.org/presentationml/2006/main">
  <p:tag name="PA" val="v4.3.3"/>
  <p:tag name="RESOURCELIBID" val="450"/>
</p:tagLst>
</file>

<file path=ppt/tags/tag24.xml><?xml version="1.0" encoding="utf-8"?>
<p:tagLst xmlns:p="http://schemas.openxmlformats.org/presentationml/2006/main">
  <p:tag name="PA" val="v4.3.3"/>
  <p:tag name="RESOURCELIBID" val="460"/>
</p:tagLst>
</file>

<file path=ppt/tags/tag25.xml><?xml version="1.0" encoding="utf-8"?>
<p:tagLst xmlns:p="http://schemas.openxmlformats.org/presentationml/2006/main">
  <p:tag name="PA" val="v4.3.3"/>
  <p:tag name="RESOURCELIBID" val="450"/>
</p:tagLst>
</file>

<file path=ppt/tags/tag26.xml><?xml version="1.0" encoding="utf-8"?>
<p:tagLst xmlns:p="http://schemas.openxmlformats.org/presentationml/2006/main">
  <p:tag name="PA" val="v4.3.3"/>
  <p:tag name="RESOURCELIBID" val="449"/>
</p:tagLst>
</file>

<file path=ppt/tags/tag27.xml><?xml version="1.0" encoding="utf-8"?>
<p:tagLst xmlns:p="http://schemas.openxmlformats.org/presentationml/2006/main">
  <p:tag name="PA" val="v4.3.3"/>
  <p:tag name="RESOURCELIBID" val="460"/>
</p:tagLst>
</file>

<file path=ppt/tags/tag28.xml><?xml version="1.0" encoding="utf-8"?>
<p:tagLst xmlns:p="http://schemas.openxmlformats.org/presentationml/2006/main">
  <p:tag name="PA" val="v4.3.3"/>
  <p:tag name="RESOURCELIBID" val="446"/>
</p:tagLst>
</file>

<file path=ppt/tags/tag29.xml><?xml version="1.0" encoding="utf-8"?>
<p:tagLst xmlns:p="http://schemas.openxmlformats.org/presentationml/2006/main">
  <p:tag name="PA" val="v4.3.3"/>
  <p:tag name="RESOURCELIBID" val="450"/>
</p:tagLst>
</file>

<file path=ppt/tags/tag3.xml><?xml version="1.0" encoding="utf-8"?>
<p:tagLst xmlns:p="http://schemas.openxmlformats.org/presentationml/2006/main">
  <p:tag name="PA" val="v4.3.3"/>
  <p:tag name="RESOURCELIBID" val="449"/>
</p:tagLst>
</file>

<file path=ppt/tags/tag30.xml><?xml version="1.0" encoding="utf-8"?>
<p:tagLst xmlns:p="http://schemas.openxmlformats.org/presentationml/2006/main">
  <p:tag name="PA" val="v4.3.3"/>
  <p:tag name="RESOURCELIBID" val="450"/>
</p:tagLst>
</file>

<file path=ppt/tags/tag31.xml><?xml version="1.0" encoding="utf-8"?>
<p:tagLst xmlns:p="http://schemas.openxmlformats.org/presentationml/2006/main">
  <p:tag name="PA" val="v4.3.3"/>
  <p:tag name="RESOURCELIBID" val="446"/>
</p:tagLst>
</file>

<file path=ppt/tags/tag32.xml><?xml version="1.0" encoding="utf-8"?>
<p:tagLst xmlns:p="http://schemas.openxmlformats.org/presentationml/2006/main">
  <p:tag name="PA" val="v4.3.3"/>
</p:tagLst>
</file>

<file path=ppt/tags/tag33.xml><?xml version="1.0" encoding="utf-8"?>
<p:tagLst xmlns:p="http://schemas.openxmlformats.org/presentationml/2006/main">
  <p:tag name="PA" val="v4.3.3"/>
</p:tagLst>
</file>

<file path=ppt/tags/tag34.xml><?xml version="1.0" encoding="utf-8"?>
<p:tagLst xmlns:p="http://schemas.openxmlformats.org/presentationml/2006/main">
  <p:tag name="PA" val="v4.3.3"/>
  <p:tag name="RESOURCELIBID" val="460"/>
</p:tagLst>
</file>

<file path=ppt/tags/tag35.xml><?xml version="1.0" encoding="utf-8"?>
<p:tagLst xmlns:p="http://schemas.openxmlformats.org/presentationml/2006/main">
  <p:tag name="PA" val="v4.3.3"/>
  <p:tag name="RESOURCELIBID" val="446"/>
</p:tagLst>
</file>

<file path=ppt/tags/tag36.xml><?xml version="1.0" encoding="utf-8"?>
<p:tagLst xmlns:p="http://schemas.openxmlformats.org/presentationml/2006/main">
  <p:tag name="PA" val="v4.3.3"/>
  <p:tag name="RESOURCELIBID" val="460"/>
</p:tagLst>
</file>

<file path=ppt/tags/tag37.xml><?xml version="1.0" encoding="utf-8"?>
<p:tagLst xmlns:p="http://schemas.openxmlformats.org/presentationml/2006/main">
  <p:tag name="PA" val="v4.3.3"/>
  <p:tag name="RESOURCELIBID" val="446"/>
</p:tagLst>
</file>

<file path=ppt/tags/tag38.xml><?xml version="1.0" encoding="utf-8"?>
<p:tagLst xmlns:p="http://schemas.openxmlformats.org/presentationml/2006/main">
  <p:tag name="PA" val="v4.3.3"/>
  <p:tag name="RESOURCELIBID" val="460"/>
</p:tagLst>
</file>

<file path=ppt/tags/tag39.xml><?xml version="1.0" encoding="utf-8"?>
<p:tagLst xmlns:p="http://schemas.openxmlformats.org/presentationml/2006/main">
  <p:tag name="PA" val="v4.3.3"/>
  <p:tag name="RESOURCELIBID" val="450"/>
</p:tagLst>
</file>

<file path=ppt/tags/tag4.xml><?xml version="1.0" encoding="utf-8"?>
<p:tagLst xmlns:p="http://schemas.openxmlformats.org/presentationml/2006/main">
  <p:tag name="PA" val="v4.3.3"/>
  <p:tag name="RESOURCELIBID" val="460"/>
</p:tagLst>
</file>

<file path=ppt/tags/tag40.xml><?xml version="1.0" encoding="utf-8"?>
<p:tagLst xmlns:p="http://schemas.openxmlformats.org/presentationml/2006/main">
  <p:tag name="PA" val="v4.3.3"/>
  <p:tag name="RESOURCELIBID" val="446"/>
</p:tagLst>
</file>

<file path=ppt/tags/tag41.xml><?xml version="1.0" encoding="utf-8"?>
<p:tagLst xmlns:p="http://schemas.openxmlformats.org/presentationml/2006/main">
  <p:tag name="PA" val="v4.3.3"/>
  <p:tag name="RESOURCELIBID" val="450"/>
</p:tagLst>
</file>

<file path=ppt/tags/tag42.xml><?xml version="1.0" encoding="utf-8"?>
<p:tagLst xmlns:p="http://schemas.openxmlformats.org/presentationml/2006/main">
  <p:tag name="PA" val="v4.3.3"/>
  <p:tag name="RESOURCELIBID" val="451"/>
</p:tagLst>
</file>

<file path=ppt/tags/tag43.xml><?xml version="1.0" encoding="utf-8"?>
<p:tagLst xmlns:p="http://schemas.openxmlformats.org/presentationml/2006/main">
  <p:tag name="PA" val="v4.3.3"/>
  <p:tag name="RESOURCELIBID" val="460"/>
</p:tagLst>
</file>

<file path=ppt/tags/tag44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ags/tag5.xml><?xml version="1.0" encoding="utf-8"?>
<p:tagLst xmlns:p="http://schemas.openxmlformats.org/presentationml/2006/main">
  <p:tag name="PA" val="v4.3.3"/>
  <p:tag name="RESOURCELIBID" val="450"/>
</p:tagLst>
</file>

<file path=ppt/tags/tag6.xml><?xml version="1.0" encoding="utf-8"?>
<p:tagLst xmlns:p="http://schemas.openxmlformats.org/presentationml/2006/main">
  <p:tag name="PA" val="v4.3.3"/>
  <p:tag name="RESOURCELIBID" val="460"/>
</p:tagLst>
</file>

<file path=ppt/tags/tag7.xml><?xml version="1.0" encoding="utf-8"?>
<p:tagLst xmlns:p="http://schemas.openxmlformats.org/presentationml/2006/main">
  <p:tag name="PA" val="v4.3.3"/>
  <p:tag name="RESOURCELIBID" val="446"/>
</p:tagLst>
</file>

<file path=ppt/tags/tag8.xml><?xml version="1.0" encoding="utf-8"?>
<p:tagLst xmlns:p="http://schemas.openxmlformats.org/presentationml/2006/main">
  <p:tag name="PA" val="v4.3.3"/>
  <p:tag name="RESOURCELIBID" val="460"/>
</p:tagLst>
</file>

<file path=ppt/tags/tag9.xml><?xml version="1.0" encoding="utf-8"?>
<p:tagLst xmlns:p="http://schemas.openxmlformats.org/presentationml/2006/main">
  <p:tag name="PA" val="v4.3.3"/>
  <p:tag name="RESOURCELIBID" val="449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115</Paragraphs>
  <Slides>25</Slides>
  <Notes>0</Notes>
  <TotalTime>1511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4">
      <vt:lpstr>Arial</vt:lpstr>
      <vt:lpstr>等线 Light</vt:lpstr>
      <vt:lpstr>等线</vt:lpstr>
      <vt:lpstr>Calibri Light</vt:lpstr>
      <vt:lpstr>Calibri</vt:lpstr>
      <vt:lpstr>微软雅黑</vt:lpstr>
      <vt:lpstr>义启简圆体</vt:lpstr>
      <vt:lpstr>方正少儿简体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2018-06-06T14:34:18Z</dcterms:created>
  <cp:lastModifiedBy>kan</cp:lastModifiedBy>
  <dcterms:modified xsi:type="dcterms:W3CDTF">2021-08-22T05:45:18Z</dcterms:modified>
  <cp:revision>95</cp:revision>
  <dc:title>PowerPoint 演示文稿</dc:title>
</cp:coreProperties>
</file>