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61" r:id="rId6"/>
    <p:sldId id="262" r:id="rId7"/>
    <p:sldId id="258" r:id="rId8"/>
    <p:sldId id="259" r:id="rId9"/>
    <p:sldId id="263" r:id="rId10"/>
    <p:sldId id="260" r:id="rId11"/>
    <p:sldId id="264" r:id="rId12"/>
    <p:sldId id="265" r:id="rId13"/>
    <p:sldId id="267" r:id="rId14"/>
    <p:sldId id="266" r:id="rId15"/>
    <p:sldId id="269" r:id="rId16"/>
    <p:sldId id="268" r:id="rId17"/>
    <p:sldId id="271" r:id="rId18"/>
    <p:sldId id="272" r:id="rId19"/>
    <p:sldId id="270" r:id="rId20"/>
    <p:sldId id="273" r:id="rId21"/>
    <p:sldId id="274" r:id="rId22"/>
    <p:sldId id="276" r:id="rId23"/>
    <p:sldId id="275" r:id="rId24"/>
    <p:sldId id="278" r:id="rId25"/>
    <p:sldId id="277" r:id="rId26"/>
    <p:sldId id="279" r:id="rId27"/>
    <p:sldId id="280" r:id="rId28"/>
    <p:sldId id="282" r:id="rId29"/>
    <p:sldId id="281" r:id="rId30"/>
    <p:sldId id="283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6FF9-21DC-4DBD-AB41-3DA480A5C04A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E0E07-DACA-4233-A001-183532837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452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617003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003183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425171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0727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806554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866208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68409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532069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01435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800723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051423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8311" r="16716" b="24232"/>
          <a:stretch>
            <a:fillRect/>
          </a:stretch>
        </p:blipFill>
        <p:spPr>
          <a:xfrm>
            <a:off x="234182" y="239283"/>
            <a:ext cx="1032643" cy="902019"/>
          </a:xfrm>
          <a:prstGeom prst="rect">
            <a:avLst/>
          </a:prstGeom>
        </p:spPr>
      </p:pic>
    </p:spTree>
    <p:extLst>
      <p:ext uri="{BB962C8B-B14F-4D97-AF65-F5344CB8AC3E}">
        <p14:creationId val="390770889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0820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097868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23664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515508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683811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262958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036703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5134453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914970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328123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D1B7-57BE-44EC-8D54-EF57C536A43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02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373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wdp" Type="http://schemas.microsoft.com/office/2007/relationships/hdphoto"/><Relationship Id="rId5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327" y="432430"/>
            <a:ext cx="7571631" cy="398984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839066" y="3242607"/>
            <a:ext cx="563477" cy="560664"/>
            <a:chOff x="5839066" y="3242607"/>
            <a:chExt cx="563477" cy="560664"/>
          </a:xfrm>
        </p:grpSpPr>
        <p:sp>
          <p:nvSpPr>
            <p:cNvPr id="8" name="椭圆 7"/>
            <p:cNvSpPr/>
            <p:nvPr/>
          </p:nvSpPr>
          <p:spPr>
            <a:xfrm>
              <a:off x="5839066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64064" y="3261328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新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20641" y="3242607"/>
            <a:ext cx="560664" cy="560664"/>
            <a:chOff x="6620641" y="3242607"/>
            <a:chExt cx="560664" cy="560664"/>
          </a:xfrm>
        </p:grpSpPr>
        <p:sp>
          <p:nvSpPr>
            <p:cNvPr id="9" name="椭圆 8"/>
            <p:cNvSpPr/>
            <p:nvPr/>
          </p:nvSpPr>
          <p:spPr>
            <a:xfrm>
              <a:off x="6620641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20640" y="3242607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丝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02215" y="3242607"/>
            <a:ext cx="563478" cy="560664"/>
            <a:chOff x="7402216" y="3242607"/>
            <a:chExt cx="563478" cy="560664"/>
          </a:xfrm>
        </p:grpSpPr>
        <p:sp>
          <p:nvSpPr>
            <p:cNvPr id="10" name="椭圆 9"/>
            <p:cNvSpPr/>
            <p:nvPr/>
          </p:nvSpPr>
          <p:spPr>
            <a:xfrm>
              <a:off x="7402216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27213" y="3242608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绸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83791" y="3242607"/>
            <a:ext cx="560664" cy="560664"/>
            <a:chOff x="8183791" y="3242607"/>
            <a:chExt cx="560664" cy="560664"/>
          </a:xfrm>
        </p:grpSpPr>
        <p:sp>
          <p:nvSpPr>
            <p:cNvPr id="11" name="椭圆 10"/>
            <p:cNvSpPr/>
            <p:nvPr/>
          </p:nvSpPr>
          <p:spPr>
            <a:xfrm>
              <a:off x="8183791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00716" y="3242607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57294" y="3242607"/>
            <a:ext cx="560664" cy="560664"/>
            <a:chOff x="8957294" y="3242607"/>
            <a:chExt cx="560664" cy="560664"/>
          </a:xfrm>
        </p:grpSpPr>
        <p:sp>
          <p:nvSpPr>
            <p:cNvPr id="12" name="椭圆 11"/>
            <p:cNvSpPr/>
            <p:nvPr/>
          </p:nvSpPr>
          <p:spPr>
            <a:xfrm>
              <a:off x="8957294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974220" y="3242607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路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4232" l="18311" r="16716"/>
          <a:stretch>
            <a:fillRect/>
          </a:stretch>
        </p:blipFill>
        <p:spPr>
          <a:xfrm>
            <a:off x="234182" y="239283"/>
            <a:ext cx="1032643" cy="902019"/>
          </a:xfrm>
          <a:prstGeom prst="rect">
            <a:avLst/>
          </a:prstGeom>
        </p:spPr>
      </p:pic>
    </p:spTree>
    <p:extLst>
      <p:ext uri="{BB962C8B-B14F-4D97-AF65-F5344CB8AC3E}">
        <p14:creationId val="29997326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" name="组合 46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419225"/>
              <a:ext cx="670560" cy="180525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丝路精神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85346" y="3463430"/>
            <a:ext cx="670560" cy="176556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开放包容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560336" y="1333500"/>
            <a:ext cx="2857500" cy="2862263"/>
          </a:xfrm>
          <a:prstGeom prst="ellipse">
            <a:avLst/>
          </a:prstGeom>
          <a:solidFill>
            <a:srgbClr val="9F6A3B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6"/>
          <p:cNvSpPr/>
          <p:nvPr/>
        </p:nvSpPr>
        <p:spPr bwMode="auto">
          <a:xfrm rot="1575371">
            <a:off x="5246332" y="2491879"/>
            <a:ext cx="2570163" cy="2628900"/>
          </a:xfrm>
          <a:custGeom>
            <a:gdLst>
              <a:gd fmla="*/ 477 w 518" name="T0"/>
              <a:gd fmla="*/ 129 h 529" name="T1"/>
              <a:gd fmla="*/ 471 w 518" name="T2"/>
              <a:gd fmla="*/ 0 h 529" name="T3"/>
              <a:gd fmla="*/ 355 w 518" name="T4"/>
              <a:gd fmla="*/ 29 h 529" name="T5"/>
              <a:gd fmla="*/ 259 w 518" name="T6"/>
              <a:gd fmla="*/ 11 h 529" name="T7"/>
              <a:gd fmla="*/ 0 w 518" name="T8"/>
              <a:gd fmla="*/ 270 h 529" name="T9"/>
              <a:gd fmla="*/ 259 w 518" name="T10"/>
              <a:gd fmla="*/ 529 h 529" name="T11"/>
              <a:gd fmla="*/ 518 w 518" name="T12"/>
              <a:gd fmla="*/ 270 h 529" name="T13"/>
              <a:gd fmla="*/ 477 w 518" name="T14"/>
              <a:gd fmla="*/ 129 h 52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529" w="518">
                <a:moveTo>
                  <a:pt x="477" y="129"/>
                </a:moveTo>
                <a:cubicBezTo>
                  <a:pt x="471" y="0"/>
                  <a:pt x="471" y="0"/>
                  <a:pt x="471" y="0"/>
                </a:cubicBezTo>
                <a:cubicBezTo>
                  <a:pt x="355" y="29"/>
                  <a:pt x="355" y="29"/>
                  <a:pt x="355" y="29"/>
                </a:cubicBezTo>
                <a:cubicBezTo>
                  <a:pt x="326" y="17"/>
                  <a:pt x="293" y="11"/>
                  <a:pt x="259" y="11"/>
                </a:cubicBezTo>
                <a:cubicBezTo>
                  <a:pt x="116" y="11"/>
                  <a:pt x="0" y="127"/>
                  <a:pt x="0" y="270"/>
                </a:cubicBezTo>
                <a:cubicBezTo>
                  <a:pt x="0" y="413"/>
                  <a:pt x="116" y="529"/>
                  <a:pt x="259" y="529"/>
                </a:cubicBezTo>
                <a:cubicBezTo>
                  <a:pt x="402" y="529"/>
                  <a:pt x="518" y="413"/>
                  <a:pt x="518" y="270"/>
                </a:cubicBezTo>
                <a:cubicBezTo>
                  <a:pt x="518" y="218"/>
                  <a:pt x="503" y="170"/>
                  <a:pt x="477" y="129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550258" y="3039589"/>
            <a:ext cx="2045377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古丝绸之路跨越尼罗河流域、底格里斯河和幼发拉底河流域、印度河和恒河流域、黄河和长江流域</a:t>
            </a:r>
          </a:p>
        </p:txBody>
      </p:sp>
      <p:sp>
        <p:nvSpPr>
          <p:cNvPr id="17" name="Freeform 7"/>
          <p:cNvSpPr/>
          <p:nvPr/>
        </p:nvSpPr>
        <p:spPr bwMode="auto">
          <a:xfrm>
            <a:off x="3871355" y="348470"/>
            <a:ext cx="2483609" cy="2575447"/>
          </a:xfrm>
          <a:custGeom>
            <a:gdLst>
              <a:gd fmla="*/ 353 w 398" name="T0"/>
              <a:gd fmla="*/ 325 h 412" name="T1"/>
              <a:gd fmla="*/ 398 w 398" name="T2"/>
              <a:gd fmla="*/ 199 h 412" name="T3"/>
              <a:gd fmla="*/ 199 w 398" name="T4"/>
              <a:gd fmla="*/ 0 h 412" name="T5"/>
              <a:gd fmla="*/ 0 w 398" name="T6"/>
              <a:gd fmla="*/ 199 h 412" name="T7"/>
              <a:gd fmla="*/ 199 w 398" name="T8"/>
              <a:gd fmla="*/ 399 h 412" name="T9"/>
              <a:gd fmla="*/ 257 w 398" name="T10"/>
              <a:gd fmla="*/ 390 h 412" name="T11"/>
              <a:gd fmla="*/ 352 w 398" name="T12"/>
              <a:gd fmla="*/ 412 h 412" name="T13"/>
              <a:gd fmla="*/ 353 w 398" name="T14"/>
              <a:gd fmla="*/ 325 h 41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412" w="398">
                <a:moveTo>
                  <a:pt x="353" y="325"/>
                </a:moveTo>
                <a:cubicBezTo>
                  <a:pt x="381" y="291"/>
                  <a:pt x="398" y="247"/>
                  <a:pt x="398" y="199"/>
                </a:cubicBezTo>
                <a:cubicBezTo>
                  <a:pt x="398" y="90"/>
                  <a:pt x="309" y="0"/>
                  <a:pt x="199" y="0"/>
                </a:cubicBezTo>
                <a:cubicBezTo>
                  <a:pt x="89" y="0"/>
                  <a:pt x="0" y="90"/>
                  <a:pt x="0" y="199"/>
                </a:cubicBezTo>
                <a:cubicBezTo>
                  <a:pt x="0" y="309"/>
                  <a:pt x="89" y="399"/>
                  <a:pt x="199" y="399"/>
                </a:cubicBezTo>
                <a:cubicBezTo>
                  <a:pt x="219" y="399"/>
                  <a:pt x="238" y="396"/>
                  <a:pt x="257" y="390"/>
                </a:cubicBezTo>
                <a:cubicBezTo>
                  <a:pt x="352" y="412"/>
                  <a:pt x="352" y="412"/>
                  <a:pt x="352" y="412"/>
                </a:cubicBezTo>
                <a:lnTo>
                  <a:pt x="353" y="325"/>
                </a:lnTo>
                <a:close/>
              </a:path>
            </a:pathLst>
          </a:custGeom>
          <a:solidFill>
            <a:srgbClr val="9F6A3B"/>
          </a:solidFill>
          <a:ln cap="flat" w="20638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8318342" y="1874697"/>
            <a:ext cx="1340167" cy="1432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4400">
                <a:solidFill>
                  <a:srgbClr val="F1DCB9"/>
                </a:solidFill>
              </a:rPr>
              <a:t>开放包容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4073741" y="712253"/>
            <a:ext cx="203642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F1DC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跨越埃及文明、巴比伦文明、印度文明、中华文明的发祥地，跨越佛教、基督教、伊斯兰教信众的汇集地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087000" y="2548731"/>
            <a:ext cx="1703334" cy="1684338"/>
            <a:chOff x="3087000" y="2548731"/>
            <a:chExt cx="1703334" cy="1684338"/>
          </a:xfrm>
        </p:grpSpPr>
        <p:sp>
          <p:nvSpPr>
            <p:cNvPr id="14" name="Freeform 8"/>
            <p:cNvSpPr/>
            <p:nvPr/>
          </p:nvSpPr>
          <p:spPr bwMode="auto">
            <a:xfrm>
              <a:off x="3087000" y="2548731"/>
              <a:ext cx="1676400" cy="1684338"/>
            </a:xfrm>
            <a:custGeom>
              <a:gdLst>
                <a:gd fmla="*/ 307 w 338" name="T0"/>
                <a:gd fmla="*/ 72 h 339" name="T1"/>
                <a:gd fmla="*/ 304 w 338" name="T2"/>
                <a:gd fmla="*/ 4 h 339" name="T3"/>
                <a:gd fmla="*/ 246 w 338" name="T4"/>
                <a:gd fmla="*/ 19 h 339" name="T5"/>
                <a:gd fmla="*/ 169 w 338" name="T6"/>
                <a:gd fmla="*/ 0 h 339" name="T7"/>
                <a:gd fmla="*/ 0 w 338" name="T8"/>
                <a:gd fmla="*/ 169 h 339" name="T9"/>
                <a:gd fmla="*/ 169 w 338" name="T10"/>
                <a:gd fmla="*/ 339 h 339" name="T11"/>
                <a:gd fmla="*/ 338 w 338" name="T12"/>
                <a:gd fmla="*/ 169 h 339" name="T13"/>
                <a:gd fmla="*/ 307 w 338" name="T14"/>
                <a:gd fmla="*/ 72 h 3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39" w="338">
                  <a:moveTo>
                    <a:pt x="307" y="72"/>
                  </a:moveTo>
                  <a:cubicBezTo>
                    <a:pt x="304" y="4"/>
                    <a:pt x="304" y="4"/>
                    <a:pt x="304" y="4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23" y="7"/>
                    <a:pt x="197" y="0"/>
                    <a:pt x="169" y="0"/>
                  </a:cubicBezTo>
                  <a:cubicBezTo>
                    <a:pt x="75" y="0"/>
                    <a:pt x="0" y="76"/>
                    <a:pt x="0" y="169"/>
                  </a:cubicBezTo>
                  <a:cubicBezTo>
                    <a:pt x="0" y="263"/>
                    <a:pt x="75" y="339"/>
                    <a:pt x="169" y="339"/>
                  </a:cubicBezTo>
                  <a:cubicBezTo>
                    <a:pt x="262" y="339"/>
                    <a:pt x="338" y="263"/>
                    <a:pt x="338" y="169"/>
                  </a:cubicBezTo>
                  <a:cubicBezTo>
                    <a:pt x="338" y="133"/>
                    <a:pt x="327" y="100"/>
                    <a:pt x="307" y="72"/>
                  </a:cubicBez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3246158" y="2871851"/>
              <a:ext cx="1544176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跨越不同国度和肤色人民的聚居地</a:t>
              </a:r>
            </a:p>
          </p:txBody>
        </p:sp>
      </p:grpSp>
    </p:spTree>
    <p:extLst>
      <p:ext uri="{BB962C8B-B14F-4D97-AF65-F5344CB8AC3E}">
        <p14:creationId val="36896089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7"/>
      <p:bldP grpId="0" spid="44"/>
      <p:bldP grpId="0" spid="4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1" name="矩形: 圆角 20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85346" y="1419225"/>
              <a:ext cx="670560" cy="180525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丝路精神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85346" y="3463430"/>
            <a:ext cx="670560" cy="178303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互学互鉴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978170" y="1724769"/>
            <a:ext cx="9140825" cy="2476500"/>
            <a:chOff x="1470170" y="2721263"/>
            <a:chExt cx="9140825" cy="2476500"/>
          </a:xfrm>
        </p:grpSpPr>
        <p:sp>
          <p:nvSpPr>
            <p:cNvPr id="25" name="Freeform 655"/>
            <p:cNvSpPr/>
            <p:nvPr/>
          </p:nvSpPr>
          <p:spPr bwMode="auto">
            <a:xfrm>
              <a:off x="1470170" y="2721263"/>
              <a:ext cx="9140825" cy="2476500"/>
            </a:xfrm>
            <a:custGeom>
              <a:gdLst>
                <a:gd fmla="*/ 2880 w 2880" name="T0"/>
                <a:gd fmla="*/ 780 h 780" name="T1"/>
                <a:gd fmla="*/ 374 w 2880" name="T2"/>
                <a:gd fmla="*/ 780 h 780" name="T3"/>
                <a:gd fmla="*/ 154 w 2880" name="T4"/>
                <a:gd fmla="*/ 560 h 780" name="T5"/>
                <a:gd fmla="*/ 374 w 2880" name="T6"/>
                <a:gd fmla="*/ 340 h 780" name="T7"/>
                <a:gd fmla="*/ 2506 w 2880" name="T8"/>
                <a:gd fmla="*/ 340 h 780" name="T9"/>
                <a:gd fmla="*/ 2626 w 2880" name="T10"/>
                <a:gd fmla="*/ 220 h 780" name="T11"/>
                <a:gd fmla="*/ 2506 w 2880" name="T12"/>
                <a:gd fmla="*/ 100 h 780" name="T13"/>
                <a:gd fmla="*/ 0 w 2880" name="T14"/>
                <a:gd fmla="*/ 100 h 780" name="T15"/>
                <a:gd fmla="*/ 0 w 2880" name="T16"/>
                <a:gd fmla="*/ 0 h 780" name="T17"/>
                <a:gd fmla="*/ 2506 w 2880" name="T18"/>
                <a:gd fmla="*/ 0 h 780" name="T19"/>
                <a:gd fmla="*/ 2726 w 2880" name="T20"/>
                <a:gd fmla="*/ 220 h 780" name="T21"/>
                <a:gd fmla="*/ 2506 w 2880" name="T22"/>
                <a:gd fmla="*/ 440 h 780" name="T23"/>
                <a:gd fmla="*/ 374 w 2880" name="T24"/>
                <a:gd fmla="*/ 440 h 780" name="T25"/>
                <a:gd fmla="*/ 254 w 2880" name="T26"/>
                <a:gd fmla="*/ 560 h 780" name="T27"/>
                <a:gd fmla="*/ 374 w 2880" name="T28"/>
                <a:gd fmla="*/ 680 h 780" name="T29"/>
                <a:gd fmla="*/ 2880 w 2880" name="T30"/>
                <a:gd fmla="*/ 680 h 780" name="T31"/>
                <a:gd fmla="*/ 2880 w 2880" name="T32"/>
                <a:gd fmla="*/ 780 h 78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80" w="2880">
                  <a:moveTo>
                    <a:pt x="2880" y="780"/>
                  </a:moveTo>
                  <a:cubicBezTo>
                    <a:pt x="374" y="780"/>
                    <a:pt x="374" y="780"/>
                    <a:pt x="374" y="780"/>
                  </a:cubicBezTo>
                  <a:cubicBezTo>
                    <a:pt x="253" y="780"/>
                    <a:pt x="154" y="682"/>
                    <a:pt x="154" y="560"/>
                  </a:cubicBezTo>
                  <a:cubicBezTo>
                    <a:pt x="154" y="439"/>
                    <a:pt x="253" y="340"/>
                    <a:pt x="374" y="340"/>
                  </a:cubicBezTo>
                  <a:cubicBezTo>
                    <a:pt x="2506" y="340"/>
                    <a:pt x="2506" y="340"/>
                    <a:pt x="2506" y="340"/>
                  </a:cubicBezTo>
                  <a:cubicBezTo>
                    <a:pt x="2572" y="340"/>
                    <a:pt x="2626" y="286"/>
                    <a:pt x="2626" y="220"/>
                  </a:cubicBezTo>
                  <a:cubicBezTo>
                    <a:pt x="2626" y="154"/>
                    <a:pt x="2572" y="100"/>
                    <a:pt x="2506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06" y="0"/>
                    <a:pt x="2506" y="0"/>
                    <a:pt x="2506" y="0"/>
                  </a:cubicBezTo>
                  <a:cubicBezTo>
                    <a:pt x="2627" y="0"/>
                    <a:pt x="2726" y="99"/>
                    <a:pt x="2726" y="220"/>
                  </a:cubicBezTo>
                  <a:cubicBezTo>
                    <a:pt x="2726" y="341"/>
                    <a:pt x="2627" y="440"/>
                    <a:pt x="2506" y="440"/>
                  </a:cubicBezTo>
                  <a:cubicBezTo>
                    <a:pt x="374" y="440"/>
                    <a:pt x="374" y="440"/>
                    <a:pt x="374" y="440"/>
                  </a:cubicBezTo>
                  <a:cubicBezTo>
                    <a:pt x="308" y="440"/>
                    <a:pt x="254" y="494"/>
                    <a:pt x="254" y="560"/>
                  </a:cubicBezTo>
                  <a:cubicBezTo>
                    <a:pt x="254" y="626"/>
                    <a:pt x="308" y="680"/>
                    <a:pt x="374" y="680"/>
                  </a:cubicBezTo>
                  <a:cubicBezTo>
                    <a:pt x="2880" y="680"/>
                    <a:pt x="2880" y="680"/>
                    <a:pt x="2880" y="680"/>
                  </a:cubicBezTo>
                  <a:cubicBezTo>
                    <a:pt x="2880" y="780"/>
                    <a:pt x="2880" y="780"/>
                    <a:pt x="2880" y="780"/>
                  </a:cubicBezTo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26" name="Freeform 689"/>
            <p:cNvSpPr/>
            <p:nvPr/>
          </p:nvSpPr>
          <p:spPr bwMode="auto">
            <a:xfrm>
              <a:off x="1470170" y="2880013"/>
              <a:ext cx="8953500" cy="2159000"/>
            </a:xfrm>
            <a:custGeom>
              <a:gdLst>
                <a:gd fmla="*/ 0 w 2821" name="T0"/>
                <a:gd fmla="*/ 0 h 680" name="T1"/>
                <a:gd fmla="*/ 2506 w 2821" name="T2"/>
                <a:gd fmla="*/ 0 h 680" name="T3"/>
                <a:gd fmla="*/ 2676 w 2821" name="T4"/>
                <a:gd fmla="*/ 170 h 680" name="T5"/>
                <a:gd fmla="*/ 2506 w 2821" name="T6"/>
                <a:gd fmla="*/ 340 h 680" name="T7"/>
                <a:gd fmla="*/ 374 w 2821" name="T8"/>
                <a:gd fmla="*/ 340 h 680" name="T9"/>
                <a:gd fmla="*/ 204 w 2821" name="T10"/>
                <a:gd fmla="*/ 510 h 680" name="T11"/>
                <a:gd fmla="*/ 374 w 2821" name="T12"/>
                <a:gd fmla="*/ 680 h 680" name="T13"/>
                <a:gd fmla="*/ 2821 w 2821" name="T14"/>
                <a:gd fmla="*/ 680 h 6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80" w="2821">
                  <a:moveTo>
                    <a:pt x="0" y="0"/>
                  </a:moveTo>
                  <a:cubicBezTo>
                    <a:pt x="2506" y="0"/>
                    <a:pt x="2506" y="0"/>
                    <a:pt x="2506" y="0"/>
                  </a:cubicBezTo>
                  <a:cubicBezTo>
                    <a:pt x="2600" y="0"/>
                    <a:pt x="2676" y="76"/>
                    <a:pt x="2676" y="170"/>
                  </a:cubicBezTo>
                  <a:cubicBezTo>
                    <a:pt x="2676" y="264"/>
                    <a:pt x="2600" y="340"/>
                    <a:pt x="2506" y="340"/>
                  </a:cubicBezTo>
                  <a:cubicBezTo>
                    <a:pt x="374" y="340"/>
                    <a:pt x="374" y="340"/>
                    <a:pt x="374" y="340"/>
                  </a:cubicBezTo>
                  <a:cubicBezTo>
                    <a:pt x="280" y="340"/>
                    <a:pt x="204" y="416"/>
                    <a:pt x="204" y="510"/>
                  </a:cubicBezTo>
                  <a:cubicBezTo>
                    <a:pt x="204" y="604"/>
                    <a:pt x="280" y="680"/>
                    <a:pt x="374" y="680"/>
                  </a:cubicBezTo>
                  <a:cubicBezTo>
                    <a:pt x="2821" y="680"/>
                    <a:pt x="2821" y="680"/>
                    <a:pt x="2821" y="680"/>
                  </a:cubicBezTo>
                </a:path>
              </a:pathLst>
            </a:custGeom>
            <a:noFill/>
            <a:ln cap="flat" w="12700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304482" y="1713315"/>
            <a:ext cx="1508053" cy="1388918"/>
            <a:chOff x="9304482" y="1713315"/>
            <a:chExt cx="1508053" cy="1388918"/>
          </a:xfrm>
        </p:grpSpPr>
        <p:sp>
          <p:nvSpPr>
            <p:cNvPr id="28" name="椭圆 27"/>
            <p:cNvSpPr/>
            <p:nvPr/>
          </p:nvSpPr>
          <p:spPr>
            <a:xfrm>
              <a:off x="9304482" y="1713315"/>
              <a:ext cx="1388918" cy="138891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9399805" y="1885146"/>
              <a:ext cx="141273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通商易货之道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909959" y="2084608"/>
            <a:ext cx="3325741" cy="646331"/>
            <a:chOff x="2909959" y="2084608"/>
            <a:chExt cx="3325741" cy="646331"/>
          </a:xfrm>
        </p:grpSpPr>
        <p:sp>
          <p:nvSpPr>
            <p:cNvPr id="29" name="矩形 28"/>
            <p:cNvSpPr/>
            <p:nvPr/>
          </p:nvSpPr>
          <p:spPr>
            <a:xfrm>
              <a:off x="2909959" y="2084608"/>
              <a:ext cx="3325741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沿着古丝绸之路，中国将丝绸、瓷器、漆器、铁器传到西方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909959" y="2171700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55452" y="2084608"/>
            <a:ext cx="3325741" cy="646331"/>
            <a:chOff x="6155452" y="2084608"/>
            <a:chExt cx="3325741" cy="646331"/>
          </a:xfrm>
        </p:grpSpPr>
        <p:sp>
          <p:nvSpPr>
            <p:cNvPr id="31" name="矩形 30"/>
            <p:cNvSpPr/>
            <p:nvPr/>
          </p:nvSpPr>
          <p:spPr>
            <a:xfrm>
              <a:off x="6155452" y="2084608"/>
              <a:ext cx="3325741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也为中国带来了胡椒、亚麻、香料、葡萄、石榴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155452" y="2171700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454102" y="2812351"/>
            <a:ext cx="1508053" cy="1388918"/>
            <a:chOff x="2454102" y="2812351"/>
            <a:chExt cx="1508053" cy="1388918"/>
          </a:xfrm>
        </p:grpSpPr>
        <p:sp>
          <p:nvSpPr>
            <p:cNvPr id="33" name="椭圆 32"/>
            <p:cNvSpPr/>
            <p:nvPr/>
          </p:nvSpPr>
          <p:spPr>
            <a:xfrm>
              <a:off x="2454102" y="2812351"/>
              <a:ext cx="1388918" cy="1388918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49425" y="2984183"/>
              <a:ext cx="141273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800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知识交流之路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93990" y="3189325"/>
            <a:ext cx="3998450" cy="646331"/>
            <a:chOff x="4093990" y="3189325"/>
            <a:chExt cx="3998450" cy="646331"/>
          </a:xfrm>
        </p:grpSpPr>
        <p:sp>
          <p:nvSpPr>
            <p:cNvPr id="35" name="矩形 34"/>
            <p:cNvSpPr/>
            <p:nvPr/>
          </p:nvSpPr>
          <p:spPr>
            <a:xfrm>
              <a:off x="4093990" y="3189326"/>
              <a:ext cx="399845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沿着古丝绸之路，佛教、伊斯兰教及阿拉伯的天文、历法、医药传入中国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093990" y="3276417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19424" y="3189325"/>
            <a:ext cx="2773977" cy="646331"/>
            <a:chOff x="7919424" y="3189325"/>
            <a:chExt cx="2773977" cy="646331"/>
          </a:xfrm>
        </p:grpSpPr>
        <p:sp>
          <p:nvSpPr>
            <p:cNvPr id="37" name="矩形 36"/>
            <p:cNvSpPr/>
            <p:nvPr/>
          </p:nvSpPr>
          <p:spPr>
            <a:xfrm>
              <a:off x="7919427" y="3189326"/>
              <a:ext cx="2773976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中国的四大发明、养蚕技术也由此传向世界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919424" y="3276417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6172141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107147" y="2458704"/>
            <a:ext cx="1758809" cy="1917046"/>
            <a:chOff x="735046" y="2996952"/>
            <a:chExt cx="1759038" cy="1917046"/>
          </a:xfrm>
        </p:grpSpPr>
        <p:sp>
          <p:nvSpPr>
            <p:cNvPr id="3" name="椭圆 2"/>
            <p:cNvSpPr/>
            <p:nvPr/>
          </p:nvSpPr>
          <p:spPr>
            <a:xfrm>
              <a:off x="1500529" y="2996952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>
                <a:lnSpc>
                  <a:spcPct val="120000"/>
                </a:lnSpc>
              </a:pPr>
              <a:endParaRPr altLang="en-US" lang="zh-CN" sz="1013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5046" y="3098642"/>
              <a:ext cx="1759038" cy="1815356"/>
              <a:chOff x="735046" y="3098642"/>
              <a:chExt cx="1759038" cy="1815356"/>
            </a:xfrm>
          </p:grpSpPr>
          <p:sp>
            <p:nvSpPr>
              <p:cNvPr id="5" name="任意多边形 9"/>
              <p:cNvSpPr/>
              <p:nvPr/>
            </p:nvSpPr>
            <p:spPr>
              <a:xfrm>
                <a:off x="1001626" y="3098642"/>
                <a:ext cx="1222819" cy="390623"/>
              </a:xfrm>
              <a:custGeom>
                <a:gdLst>
                  <a:gd fmla="*/ 0 w 1779373" name="connsiteX0"/>
                  <a:gd fmla="*/ 568411 h 568411" name="connsiteY0"/>
                  <a:gd fmla="*/ 864973 w 1779373" name="connsiteX1"/>
                  <a:gd fmla="*/ 0 h 568411" name="connsiteY1"/>
                  <a:gd fmla="*/ 1779373 w 1779373" name="connsiteX2"/>
                  <a:gd fmla="*/ 543698 h 568411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568411" w="1779373">
                    <a:moveTo>
                      <a:pt x="0" y="568411"/>
                    </a:moveTo>
                    <a:lnTo>
                      <a:pt x="864973" y="0"/>
                    </a:lnTo>
                    <a:lnTo>
                      <a:pt x="1779373" y="543698"/>
                    </a:lnTo>
                  </a:path>
                </a:pathLst>
              </a:custGeom>
              <a:noFill/>
              <a:ln>
                <a:solidFill>
                  <a:srgbClr val="9F6A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13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" name="矩形 10"/>
              <p:cNvSpPr/>
              <p:nvPr/>
            </p:nvSpPr>
            <p:spPr>
              <a:xfrm>
                <a:off x="735046" y="3453597"/>
                <a:ext cx="1759038" cy="1334706"/>
              </a:xfrm>
              <a:custGeom>
                <a:rect b="b" l="l" r="r" t="t"/>
                <a:pathLst>
                  <a:path h="1334706" w="1759038">
                    <a:moveTo>
                      <a:pt x="65637" y="63758"/>
                    </a:moveTo>
                    <a:lnTo>
                      <a:pt x="65637" y="1271391"/>
                    </a:lnTo>
                    <a:lnTo>
                      <a:pt x="1711798" y="1271391"/>
                    </a:lnTo>
                    <a:lnTo>
                      <a:pt x="1711798" y="63758"/>
                    </a:lnTo>
                    <a:close/>
                    <a:moveTo>
                      <a:pt x="0" y="0"/>
                    </a:moveTo>
                    <a:lnTo>
                      <a:pt x="1759038" y="0"/>
                    </a:lnTo>
                    <a:lnTo>
                      <a:pt x="1759038" y="1334706"/>
                    </a:lnTo>
                    <a:lnTo>
                      <a:pt x="0" y="1334706"/>
                    </a:lnTo>
                    <a:close/>
                  </a:path>
                </a:pathLst>
              </a:custGeom>
              <a:solidFill>
                <a:srgbClr val="9F6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 rtlCol="0"/>
              <a:lstStyle/>
              <a:p>
                <a:pPr>
                  <a:lnSpc>
                    <a:spcPct val="120000"/>
                  </a:lnSpc>
                </a:pPr>
                <a:endParaRPr altLang="en-US" lang="zh-CN" sz="1013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51764" y="3567501"/>
                <a:ext cx="182904" cy="27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altLang="en-US" b="1" lang="zh-CN" sz="1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" name="TextBox 12"/>
              <p:cNvSpPr txBox="1"/>
              <p:nvPr/>
            </p:nvSpPr>
            <p:spPr>
              <a:xfrm>
                <a:off x="799231" y="3621336"/>
                <a:ext cx="1659000" cy="1005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rgbClr val="763E23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古丝绸之路见证了陆上"使者相望于道，商旅不绝于途"的盛况，也见证了海上"舶交海中，不知其数"的繁华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153949" y="2188983"/>
            <a:ext cx="1758808" cy="1791351"/>
            <a:chOff x="2782116" y="2727231"/>
            <a:chExt cx="1759038" cy="1791351"/>
          </a:xfrm>
        </p:grpSpPr>
        <p:sp>
          <p:nvSpPr>
            <p:cNvPr id="10" name="任意多边形 18"/>
            <p:cNvSpPr/>
            <p:nvPr/>
          </p:nvSpPr>
          <p:spPr>
            <a:xfrm>
              <a:off x="3048696" y="2828921"/>
              <a:ext cx="1222819" cy="390623"/>
            </a:xfrm>
            <a:custGeom>
              <a:gdLst>
                <a:gd fmla="*/ 0 w 1779373" name="connsiteX0"/>
                <a:gd fmla="*/ 568411 h 568411" name="connsiteY0"/>
                <a:gd fmla="*/ 864973 w 1779373" name="connsiteX1"/>
                <a:gd fmla="*/ 0 h 568411" name="connsiteY1"/>
                <a:gd fmla="*/ 1779373 w 1779373" name="connsiteX2"/>
                <a:gd fmla="*/ 543698 h 56841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68411" w="1779373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47599" y="2727231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>
                <a:lnSpc>
                  <a:spcPct val="120000"/>
                </a:lnSpc>
              </a:pPr>
              <a:endParaRPr altLang="en-US" lang="zh-CN" sz="1013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矩形 10"/>
            <p:cNvSpPr/>
            <p:nvPr/>
          </p:nvSpPr>
          <p:spPr>
            <a:xfrm>
              <a:off x="2782116" y="3183876"/>
              <a:ext cx="1759038" cy="1334706"/>
            </a:xfrm>
            <a:custGeom>
              <a:rect b="b" l="l" r="r" t="t"/>
              <a:pathLst>
                <a:path h="1334706" w="1759038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>
                <a:lnSpc>
                  <a:spcPct val="120000"/>
                </a:lnSpc>
              </a:pPr>
              <a:endParaRPr altLang="en-US" lang="zh-CN" sz="1013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137926" y="3289059"/>
              <a:ext cx="182904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altLang="en-US" b="1" lang="zh-CN" sz="12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2860286" y="3358889"/>
              <a:ext cx="1612513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在这条大动脉上，资金、技术、人员等生产要素自由流动，商品、资源、成果等实现共享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00754" y="2692508"/>
            <a:ext cx="1758809" cy="1791351"/>
            <a:chOff x="4829186" y="3230756"/>
            <a:chExt cx="1759038" cy="1791351"/>
          </a:xfrm>
        </p:grpSpPr>
        <p:sp>
          <p:nvSpPr>
            <p:cNvPr id="16" name="任意多边形 28"/>
            <p:cNvSpPr/>
            <p:nvPr/>
          </p:nvSpPr>
          <p:spPr>
            <a:xfrm>
              <a:off x="5095766" y="3332446"/>
              <a:ext cx="1222819" cy="390623"/>
            </a:xfrm>
            <a:custGeom>
              <a:gdLst>
                <a:gd fmla="*/ 0 w 1779373" name="connsiteX0"/>
                <a:gd fmla="*/ 568411 h 568411" name="connsiteY0"/>
                <a:gd fmla="*/ 864973 w 1779373" name="connsiteX1"/>
                <a:gd fmla="*/ 0 h 568411" name="connsiteY1"/>
                <a:gd fmla="*/ 1779373 w 1779373" name="connsiteX2"/>
                <a:gd fmla="*/ 543698 h 56841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68411" w="1779373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94669" y="3230756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>
                <a:lnSpc>
                  <a:spcPct val="120000"/>
                </a:lnSpc>
              </a:pPr>
              <a:endParaRPr altLang="en-US" lang="zh-CN" sz="1013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矩形 10"/>
            <p:cNvSpPr/>
            <p:nvPr/>
          </p:nvSpPr>
          <p:spPr>
            <a:xfrm>
              <a:off x="4829186" y="3687401"/>
              <a:ext cx="1759038" cy="1334706"/>
            </a:xfrm>
            <a:custGeom>
              <a:rect b="b" l="l" r="r" t="t"/>
              <a:pathLst>
                <a:path h="1334706" w="1759038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>
                <a:lnSpc>
                  <a:spcPct val="120000"/>
                </a:lnSpc>
              </a:pPr>
              <a:endParaRPr altLang="en-US" lang="zh-CN" sz="1013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95327" y="3803408"/>
              <a:ext cx="182904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altLang="en-US" b="1" lang="zh-CN" sz="12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32"/>
            <p:cNvSpPr txBox="1"/>
            <p:nvPr/>
          </p:nvSpPr>
          <p:spPr>
            <a:xfrm>
              <a:off x="5030468" y="3898335"/>
              <a:ext cx="146054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阿拉木图、撒马尔罕、长安等重镇和苏尔港、广州等良港兴旺发达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47557" y="2025155"/>
            <a:ext cx="1758809" cy="1791351"/>
            <a:chOff x="6876256" y="2563403"/>
            <a:chExt cx="1759038" cy="1791351"/>
          </a:xfrm>
        </p:grpSpPr>
        <p:sp>
          <p:nvSpPr>
            <p:cNvPr id="22" name="任意多边形 38"/>
            <p:cNvSpPr/>
            <p:nvPr/>
          </p:nvSpPr>
          <p:spPr>
            <a:xfrm>
              <a:off x="7142836" y="2665093"/>
              <a:ext cx="1222819" cy="390623"/>
            </a:xfrm>
            <a:custGeom>
              <a:gdLst>
                <a:gd fmla="*/ 0 w 1779373" name="connsiteX0"/>
                <a:gd fmla="*/ 568411 h 568411" name="connsiteY0"/>
                <a:gd fmla="*/ 864973 w 1779373" name="connsiteX1"/>
                <a:gd fmla="*/ 0 h 568411" name="connsiteY1"/>
                <a:gd fmla="*/ 1779373 w 1779373" name="connsiteX2"/>
                <a:gd fmla="*/ 543698 h 56841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68411" w="1779373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641739" y="2563403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>
                <a:lnSpc>
                  <a:spcPct val="120000"/>
                </a:lnSpc>
              </a:pPr>
              <a:endParaRPr altLang="en-US" lang="zh-CN" sz="1013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" name="矩形 10"/>
            <p:cNvSpPr/>
            <p:nvPr/>
          </p:nvSpPr>
          <p:spPr>
            <a:xfrm>
              <a:off x="6876256" y="3020048"/>
              <a:ext cx="1759038" cy="1334706"/>
            </a:xfrm>
            <a:custGeom>
              <a:rect b="b" l="l" r="r" t="t"/>
              <a:pathLst>
                <a:path h="1334706" w="1759038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pPr>
                <a:lnSpc>
                  <a:spcPct val="120000"/>
                </a:lnSpc>
              </a:pPr>
              <a:endParaRPr altLang="en-US" lang="zh-CN" sz="1013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271777" y="3146184"/>
              <a:ext cx="182904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altLang="en-US" b="1" lang="zh-CN" sz="12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TextBox 42"/>
            <p:cNvSpPr txBox="1"/>
            <p:nvPr/>
          </p:nvSpPr>
          <p:spPr>
            <a:xfrm>
              <a:off x="7160152" y="3279710"/>
              <a:ext cx="1384108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罗马、安息、贵霜等古国欣欣向荣，中国汉唐迎来盛世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7" name="矩形: 圆角 26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85346" y="1419225"/>
              <a:ext cx="670560" cy="180525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丝路精神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85346" y="3463430"/>
            <a:ext cx="670560" cy="176715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互利共赢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283528" y="1453949"/>
            <a:ext cx="1188720" cy="94852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b="1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6600"/>
              <a:t>互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38095" y="1188126"/>
            <a:ext cx="1188720" cy="95261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b="1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6600"/>
              <a:t>利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423255" y="1713619"/>
            <a:ext cx="1188720" cy="95916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b="1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6600"/>
              <a:t>共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547195" y="1065036"/>
            <a:ext cx="1188720" cy="96162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b="1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6600"/>
              <a:t>赢</a:t>
            </a:r>
          </a:p>
        </p:txBody>
      </p:sp>
    </p:spTree>
    <p:extLst>
      <p:ext uri="{BB962C8B-B14F-4D97-AF65-F5344CB8AC3E}">
        <p14:creationId val="41579555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  <p:bldP grpId="0" spid="3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0">
            <a:off x="1940825" y="701249"/>
            <a:ext cx="7708674" cy="4403725"/>
          </a:xfrm>
          <a:custGeom>
            <a:gdLst>
              <a:gd fmla="*/ 876 w 3806" name="T0"/>
              <a:gd fmla="*/ 292 h 1688" name="T1"/>
              <a:gd fmla="*/ 831 w 3806" name="T2"/>
              <a:gd fmla="*/ 562 h 1688" name="T3"/>
              <a:gd fmla="*/ 507 w 3806" name="T4"/>
              <a:gd fmla="*/ 624 h 1688" name="T5"/>
              <a:gd fmla="*/ 511 w 3806" name="T6"/>
              <a:gd fmla="*/ 982 h 1688" name="T7"/>
              <a:gd fmla="*/ 815 w 3806" name="T8"/>
              <a:gd fmla="*/ 829 h 1688" name="T9"/>
              <a:gd fmla="*/ 1052 w 3806" name="T10"/>
              <a:gd fmla="*/ 847 h 1688" name="T11"/>
              <a:gd fmla="*/ 96 w 3806" name="T12"/>
              <a:gd fmla="*/ 1125 h 1688" name="T13"/>
              <a:gd fmla="*/ 2226 w 3806" name="T14"/>
              <a:gd fmla="*/ 1168 h 1688" name="T15"/>
              <a:gd fmla="*/ 2242 w 3806" name="T16"/>
              <a:gd fmla="*/ 1229 h 1688" name="T17"/>
              <a:gd fmla="*/ 2690 w 3806" name="T18"/>
              <a:gd fmla="*/ 1291 h 1688" name="T19"/>
              <a:gd fmla="*/ 2903 w 3806" name="T20"/>
              <a:gd fmla="*/ 1448 h 1688" name="T21"/>
              <a:gd fmla="*/ 637 w 3806" name="T22"/>
              <a:gd fmla="*/ 1330 h 1688" name="T23"/>
              <a:gd fmla="*/ 3182 w 3806" name="T24"/>
              <a:gd fmla="*/ 1196 h 1688" name="T25"/>
              <a:gd fmla="*/ 3212 w 3806" name="T26"/>
              <a:gd fmla="*/ 1135 h 1688" name="T27"/>
              <a:gd fmla="*/ 3470 w 3806" name="T28"/>
              <a:gd fmla="*/ 1165 h 1688" name="T29"/>
              <a:gd fmla="*/ 3687 w 3806" name="T30"/>
              <a:gd fmla="*/ 1160 h 1688" name="T31"/>
              <a:gd fmla="*/ 3713 w 3806" name="T32"/>
              <a:gd fmla="*/ 970 h 1688" name="T33"/>
              <a:gd fmla="*/ 3526 w 3806" name="T34"/>
              <a:gd fmla="*/ 681 h 1688" name="T35"/>
              <a:gd fmla="*/ 2863 w 3806" name="T36"/>
              <a:gd fmla="*/ 382 h 1688" name="T37"/>
              <a:gd fmla="*/ 2291 w 3806" name="T38"/>
              <a:gd fmla="*/ 183 h 1688" name="T39"/>
              <a:gd fmla="*/ 1315 w 3806" name="T40"/>
              <a:gd fmla="*/ 97 h 1688" name="T41"/>
              <a:gd fmla="*/ 904 w 3806" name="T42"/>
              <a:gd fmla="*/ 307 h 1688" name="T43"/>
              <a:gd fmla="*/ 587 w 3806" name="T44"/>
              <a:gd fmla="*/ 393 h 1688" name="T45"/>
              <a:gd fmla="*/ 679 w 3806" name="T46"/>
              <a:gd fmla="*/ 677 h 1688" name="T47"/>
              <a:gd fmla="*/ 751 w 3806" name="T48"/>
              <a:gd fmla="*/ 526 h 1688" name="T49"/>
              <a:gd fmla="*/ 1018 w 3806" name="T50"/>
              <a:gd fmla="*/ 642 h 1688" name="T51"/>
              <a:gd fmla="*/ 945 w 3806" name="T52"/>
              <a:gd fmla="*/ 677 h 1688" name="T53"/>
              <a:gd fmla="*/ 889 w 3806" name="T54"/>
              <a:gd fmla="*/ 803 h 1688" name="T55"/>
              <a:gd fmla="*/ 1079 w 3806" name="T56"/>
              <a:gd fmla="*/ 853 h 1688" name="T57"/>
              <a:gd fmla="*/ 581 w 3806" name="T58"/>
              <a:gd fmla="*/ 985 h 1688" name="T59"/>
              <a:gd fmla="*/ 69 w 3806" name="T60"/>
              <a:gd fmla="*/ 1205 h 1688" name="T61"/>
              <a:gd fmla="*/ 284 w 3806" name="T62"/>
              <a:gd fmla="*/ 1252 h 1688" name="T63"/>
              <a:gd fmla="*/ 544 w 3806" name="T64"/>
              <a:gd fmla="*/ 1190 h 1688" name="T65"/>
              <a:gd fmla="*/ 649 w 3806" name="T66"/>
              <a:gd fmla="*/ 1278 h 1688" name="T67"/>
              <a:gd fmla="*/ 778 w 3806" name="T68"/>
              <a:gd fmla="*/ 1313 h 1688" name="T69"/>
              <a:gd fmla="*/ 1005 w 3806" name="T70"/>
              <a:gd fmla="*/ 1283 h 1688" name="T71"/>
              <a:gd fmla="*/ 1341 w 3806" name="T72"/>
              <a:gd fmla="*/ 1267 h 1688" name="T73"/>
              <a:gd fmla="*/ 1669 w 3806" name="T74"/>
              <a:gd fmla="*/ 1272 h 1688" name="T75"/>
              <a:gd fmla="*/ 2092 w 3806" name="T76"/>
              <a:gd fmla="*/ 1267 h 1688" name="T77"/>
              <a:gd fmla="*/ 2259 w 3806" name="T78"/>
              <a:gd fmla="*/ 1094 h 1688" name="T79"/>
              <a:gd fmla="*/ 2676 w 3806" name="T80"/>
              <a:gd fmla="*/ 1120 h 1688" name="T81"/>
              <a:gd fmla="*/ 3082 w 3806" name="T82"/>
              <a:gd fmla="*/ 1289 h 1688" name="T83"/>
              <a:gd fmla="*/ 2961 w 3806" name="T84"/>
              <a:gd fmla="*/ 1426 h 1688" name="T85"/>
              <a:gd fmla="*/ 3500 w 3806" name="T86"/>
              <a:gd fmla="*/ 1612 h 1688" name="T87"/>
              <a:gd fmla="*/ 3560 w 3806" name="T88"/>
              <a:gd fmla="*/ 1495 h 1688" name="T89"/>
              <a:gd fmla="*/ 3682 w 3806" name="T90"/>
              <a:gd fmla="*/ 1497 h 1688" name="T91"/>
              <a:gd fmla="*/ 856 w 3806" name="T92"/>
              <a:gd fmla="*/ 353 h 1688" name="T93"/>
              <a:gd fmla="*/ 691 w 3806" name="T94"/>
              <a:gd fmla="*/ 1176 h 1688" name="T95"/>
              <a:gd fmla="*/ 739 w 3806" name="T96"/>
              <a:gd fmla="*/ 1139 h 1688" name="T97"/>
              <a:gd fmla="*/ 1053 w 3806" name="T98"/>
              <a:gd fmla="*/ 1246 h 1688" name="T99"/>
              <a:gd fmla="*/ 1327 w 3806" name="T100"/>
              <a:gd fmla="*/ 844 h 1688" name="T101"/>
              <a:gd fmla="*/ 1519 w 3806" name="T102"/>
              <a:gd fmla="*/ 1234 h 1688" name="T103"/>
              <a:gd fmla="*/ 1853 w 3806" name="T104"/>
              <a:gd fmla="*/ 1215 h 1688" name="T105"/>
              <a:gd fmla="*/ 2681 w 3806" name="T106"/>
              <a:gd fmla="*/ 1028 h 1688" name="T107"/>
              <a:gd fmla="*/ 2930 w 3806" name="T108"/>
              <a:gd fmla="*/ 1074 h 1688" name="T109"/>
              <a:gd fmla="*/ 3017 w 3806" name="T110"/>
              <a:gd fmla="*/ 426 h 1688" name="T111"/>
              <a:gd fmla="*/ 2337 w 3806" name="T112"/>
              <a:gd fmla="*/ 1234 h 1688" name="T113"/>
              <a:gd fmla="*/ 1798 w 3806" name="T114"/>
              <a:gd fmla="*/ 1274 h 1688" name="T115"/>
              <a:gd fmla="*/ 2794 w 3806" name="T116"/>
              <a:gd fmla="*/ 1317 h 1688" name="T117"/>
              <a:gd fmla="*/ 3211 w 3806" name="T118"/>
              <a:gd fmla="*/ 1570 h 1688" name="T119"/>
              <a:gd fmla="*/ 2016 w 3806" name="T120"/>
              <a:gd fmla="*/ 1274 h 168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8" w="3806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4276725" y="1667046"/>
            <a:ext cx="3952518" cy="1446550"/>
            <a:chOff x="4276725" y="1667046"/>
            <a:chExt cx="3952518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275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571768" y="1722345"/>
              <a:ext cx="2657475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一带一路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730955" y="2333332"/>
              <a:ext cx="2316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建设成果丰硕</a:t>
              </a:r>
            </a:p>
          </p:txBody>
        </p:sp>
      </p:grpSp>
    </p:spTree>
    <p:extLst>
      <p:ext uri="{BB962C8B-B14F-4D97-AF65-F5344CB8AC3E}">
        <p14:creationId val="27877772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4" name="组合 53"/>
          <p:cNvGrpSpPr/>
          <p:nvPr/>
        </p:nvGrpSpPr>
        <p:grpSpPr>
          <a:xfrm>
            <a:off x="391438" y="1216916"/>
            <a:ext cx="677108" cy="4196020"/>
            <a:chOff x="391438" y="1216916"/>
            <a:chExt cx="677108" cy="419602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499"/>
              <a:ext cx="584200" cy="4079437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91438" y="1216916"/>
              <a:ext cx="670560" cy="427080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一带一路建设成果丰硕</a:t>
              </a:r>
            </a:p>
          </p:txBody>
        </p:sp>
      </p:grpSp>
      <p:sp>
        <p:nvSpPr>
          <p:cNvPr id="26" name="AutoShape 3"/>
          <p:cNvSpPr>
            <a:spLocks noChangeArrowheads="1" noChangeAspect="1" noTextEdit="1"/>
          </p:cNvSpPr>
          <p:nvPr/>
        </p:nvSpPr>
        <p:spPr bwMode="auto">
          <a:xfrm>
            <a:off x="2958295" y="2069493"/>
            <a:ext cx="7642265" cy="172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2930292" y="2095908"/>
            <a:ext cx="7666876" cy="1704363"/>
            <a:chOff x="1214438" y="1733550"/>
            <a:chExt cx="9396413" cy="2179638"/>
          </a:xfrm>
          <a:solidFill>
            <a:srgbClr val="FFCA82"/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1214438" y="2686050"/>
              <a:ext cx="2111375" cy="1227138"/>
            </a:xfrm>
            <a:custGeom>
              <a:gdLst>
                <a:gd fmla="*/ 36 w 71" name="T0"/>
                <a:gd fmla="*/ 40 h 40" name="T1"/>
                <a:gd fmla="*/ 0 w 71" name="T2"/>
                <a:gd fmla="*/ 5 h 40" name="T3"/>
                <a:gd fmla="*/ 5 w 71" name="T4"/>
                <a:gd fmla="*/ 0 h 40" name="T5"/>
                <a:gd fmla="*/ 10 w 71" name="T6"/>
                <a:gd fmla="*/ 5 h 40" name="T7"/>
                <a:gd fmla="*/ 36 w 71" name="T8"/>
                <a:gd fmla="*/ 30 h 40" name="T9"/>
                <a:gd fmla="*/ 61 w 71" name="T10"/>
                <a:gd fmla="*/ 5 h 40" name="T11"/>
                <a:gd fmla="*/ 66 w 71" name="T12"/>
                <a:gd fmla="*/ 0 h 40" name="T13"/>
                <a:gd fmla="*/ 71 w 71" name="T14"/>
                <a:gd fmla="*/ 5 h 40" name="T15"/>
                <a:gd fmla="*/ 36 w 71" name="T16"/>
                <a:gd fmla="*/ 4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71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028950" y="1733550"/>
              <a:ext cx="2111375" cy="1258888"/>
            </a:xfrm>
            <a:custGeom>
              <a:gdLst>
                <a:gd fmla="*/ 66 w 71" name="T0"/>
                <a:gd fmla="*/ 41 h 41" name="T1"/>
                <a:gd fmla="*/ 61 w 71" name="T2"/>
                <a:gd fmla="*/ 36 h 41" name="T3"/>
                <a:gd fmla="*/ 36 w 71" name="T4"/>
                <a:gd fmla="*/ 10 h 41" name="T5"/>
                <a:gd fmla="*/ 10 w 71" name="T6"/>
                <a:gd fmla="*/ 36 h 41" name="T7"/>
                <a:gd fmla="*/ 5 w 71" name="T8"/>
                <a:gd fmla="*/ 41 h 41" name="T9"/>
                <a:gd fmla="*/ 0 w 71" name="T10"/>
                <a:gd fmla="*/ 36 h 41" name="T11"/>
                <a:gd fmla="*/ 36 w 71" name="T12"/>
                <a:gd fmla="*/ 0 h 41" name="T13"/>
                <a:gd fmla="*/ 71 w 71" name="T14"/>
                <a:gd fmla="*/ 36 h 41" name="T15"/>
                <a:gd fmla="*/ 66 w 71" name="T16"/>
                <a:gd fmla="*/ 4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71">
                  <a:moveTo>
                    <a:pt x="66" y="41"/>
                  </a:moveTo>
                  <a:cubicBezTo>
                    <a:pt x="64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4843463" y="2686050"/>
              <a:ext cx="2139950" cy="1227138"/>
            </a:xfrm>
            <a:custGeom>
              <a:gdLst>
                <a:gd fmla="*/ 36 w 72" name="T0"/>
                <a:gd fmla="*/ 40 h 40" name="T1"/>
                <a:gd fmla="*/ 0 w 72" name="T2"/>
                <a:gd fmla="*/ 5 h 40" name="T3"/>
                <a:gd fmla="*/ 5 w 72" name="T4"/>
                <a:gd fmla="*/ 0 h 40" name="T5"/>
                <a:gd fmla="*/ 10 w 72" name="T6"/>
                <a:gd fmla="*/ 5 h 40" name="T7"/>
                <a:gd fmla="*/ 36 w 72" name="T8"/>
                <a:gd fmla="*/ 30 h 40" name="T9"/>
                <a:gd fmla="*/ 62 w 72" name="T10"/>
                <a:gd fmla="*/ 5 h 40" name="T11"/>
                <a:gd fmla="*/ 67 w 72" name="T12"/>
                <a:gd fmla="*/ 0 h 40" name="T13"/>
                <a:gd fmla="*/ 72 w 72" name="T14"/>
                <a:gd fmla="*/ 5 h 40" name="T15"/>
                <a:gd fmla="*/ 36 w 72" name="T16"/>
                <a:gd fmla="*/ 4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72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2" y="19"/>
                    <a:pt x="62" y="5"/>
                  </a:cubicBezTo>
                  <a:cubicBezTo>
                    <a:pt x="62" y="2"/>
                    <a:pt x="64" y="0"/>
                    <a:pt x="67" y="0"/>
                  </a:cubicBezTo>
                  <a:cubicBezTo>
                    <a:pt x="69" y="0"/>
                    <a:pt x="72" y="2"/>
                    <a:pt x="72" y="5"/>
                  </a:cubicBezTo>
                  <a:cubicBezTo>
                    <a:pt x="72" y="24"/>
                    <a:pt x="56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6686550" y="1733550"/>
              <a:ext cx="2111375" cy="1258888"/>
            </a:xfrm>
            <a:custGeom>
              <a:gdLst>
                <a:gd fmla="*/ 66 w 71" name="T0"/>
                <a:gd fmla="*/ 41 h 41" name="T1"/>
                <a:gd fmla="*/ 61 w 71" name="T2"/>
                <a:gd fmla="*/ 36 h 41" name="T3"/>
                <a:gd fmla="*/ 35 w 71" name="T4"/>
                <a:gd fmla="*/ 10 h 41" name="T5"/>
                <a:gd fmla="*/ 10 w 71" name="T6"/>
                <a:gd fmla="*/ 36 h 41" name="T7"/>
                <a:gd fmla="*/ 5 w 71" name="T8"/>
                <a:gd fmla="*/ 41 h 41" name="T9"/>
                <a:gd fmla="*/ 0 w 71" name="T10"/>
                <a:gd fmla="*/ 36 h 41" name="T11"/>
                <a:gd fmla="*/ 35 w 71" name="T12"/>
                <a:gd fmla="*/ 0 h 41" name="T13"/>
                <a:gd fmla="*/ 71 w 71" name="T14"/>
                <a:gd fmla="*/ 36 h 41" name="T15"/>
                <a:gd fmla="*/ 66 w 71" name="T16"/>
                <a:gd fmla="*/ 4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7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8" y="41"/>
                    <a:pt x="6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8501063" y="2686050"/>
              <a:ext cx="2109788" cy="1227138"/>
            </a:xfrm>
            <a:custGeom>
              <a:gdLst>
                <a:gd fmla="*/ 35 w 71" name="T0"/>
                <a:gd fmla="*/ 40 h 40" name="T1"/>
                <a:gd fmla="*/ 0 w 71" name="T2"/>
                <a:gd fmla="*/ 5 h 40" name="T3"/>
                <a:gd fmla="*/ 5 w 71" name="T4"/>
                <a:gd fmla="*/ 0 h 40" name="T5"/>
                <a:gd fmla="*/ 10 w 71" name="T6"/>
                <a:gd fmla="*/ 5 h 40" name="T7"/>
                <a:gd fmla="*/ 35 w 71" name="T8"/>
                <a:gd fmla="*/ 30 h 40" name="T9"/>
                <a:gd fmla="*/ 61 w 71" name="T10"/>
                <a:gd fmla="*/ 5 h 40" name="T11"/>
                <a:gd fmla="*/ 66 w 71" name="T12"/>
                <a:gd fmla="*/ 0 h 40" name="T13"/>
                <a:gd fmla="*/ 71 w 71" name="T14"/>
                <a:gd fmla="*/ 5 h 40" name="T15"/>
                <a:gd fmla="*/ 35 w 71" name="T16"/>
                <a:gd fmla="*/ 4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71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30292" y="2095908"/>
            <a:ext cx="7666876" cy="1704363"/>
            <a:chOff x="1214438" y="1733550"/>
            <a:chExt cx="9396413" cy="2179638"/>
          </a:xfrm>
        </p:grpSpPr>
        <p:sp>
          <p:nvSpPr>
            <p:cNvPr id="34" name="Freeform 10"/>
            <p:cNvSpPr/>
            <p:nvPr/>
          </p:nvSpPr>
          <p:spPr bwMode="auto">
            <a:xfrm>
              <a:off x="8501063" y="1733550"/>
              <a:ext cx="2109788" cy="1258888"/>
            </a:xfrm>
            <a:custGeom>
              <a:gdLst>
                <a:gd fmla="*/ 66 w 71" name="T0"/>
                <a:gd fmla="*/ 41 h 41" name="T1"/>
                <a:gd fmla="*/ 61 w 71" name="T2"/>
                <a:gd fmla="*/ 36 h 41" name="T3"/>
                <a:gd fmla="*/ 35 w 71" name="T4"/>
                <a:gd fmla="*/ 10 h 41" name="T5"/>
                <a:gd fmla="*/ 10 w 71" name="T6"/>
                <a:gd fmla="*/ 36 h 41" name="T7"/>
                <a:gd fmla="*/ 5 w 71" name="T8"/>
                <a:gd fmla="*/ 41 h 41" name="T9"/>
                <a:gd fmla="*/ 0 w 71" name="T10"/>
                <a:gd fmla="*/ 36 h 41" name="T11"/>
                <a:gd fmla="*/ 35 w 71" name="T12"/>
                <a:gd fmla="*/ 0 h 41" name="T13"/>
                <a:gd fmla="*/ 71 w 71" name="T14"/>
                <a:gd fmla="*/ 36 h 41" name="T15"/>
                <a:gd fmla="*/ 66 w 71" name="T16"/>
                <a:gd fmla="*/ 4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7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6686550" y="2686050"/>
              <a:ext cx="2111375" cy="1227138"/>
            </a:xfrm>
            <a:custGeom>
              <a:gdLst>
                <a:gd fmla="*/ 35 w 71" name="T0"/>
                <a:gd fmla="*/ 40 h 40" name="T1"/>
                <a:gd fmla="*/ 0 w 71" name="T2"/>
                <a:gd fmla="*/ 5 h 40" name="T3"/>
                <a:gd fmla="*/ 5 w 71" name="T4"/>
                <a:gd fmla="*/ 0 h 40" name="T5"/>
                <a:gd fmla="*/ 10 w 71" name="T6"/>
                <a:gd fmla="*/ 5 h 40" name="T7"/>
                <a:gd fmla="*/ 35 w 71" name="T8"/>
                <a:gd fmla="*/ 30 h 40" name="T9"/>
                <a:gd fmla="*/ 61 w 71" name="T10"/>
                <a:gd fmla="*/ 5 h 40" name="T11"/>
                <a:gd fmla="*/ 66 w 71" name="T12"/>
                <a:gd fmla="*/ 0 h 40" name="T13"/>
                <a:gd fmla="*/ 71 w 71" name="T14"/>
                <a:gd fmla="*/ 5 h 40" name="T15"/>
                <a:gd fmla="*/ 35 w 71" name="T16"/>
                <a:gd fmla="*/ 4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71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8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7031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843463" y="1733550"/>
              <a:ext cx="2139950" cy="1258888"/>
            </a:xfrm>
            <a:custGeom>
              <a:gdLst>
                <a:gd fmla="*/ 67 w 72" name="T0"/>
                <a:gd fmla="*/ 41 h 41" name="T1"/>
                <a:gd fmla="*/ 62 w 72" name="T2"/>
                <a:gd fmla="*/ 36 h 41" name="T3"/>
                <a:gd fmla="*/ 36 w 72" name="T4"/>
                <a:gd fmla="*/ 10 h 41" name="T5"/>
                <a:gd fmla="*/ 10 w 72" name="T6"/>
                <a:gd fmla="*/ 36 h 41" name="T7"/>
                <a:gd fmla="*/ 5 w 72" name="T8"/>
                <a:gd fmla="*/ 41 h 41" name="T9"/>
                <a:gd fmla="*/ 0 w 72" name="T10"/>
                <a:gd fmla="*/ 36 h 41" name="T11"/>
                <a:gd fmla="*/ 36 w 72" name="T12"/>
                <a:gd fmla="*/ 0 h 41" name="T13"/>
                <a:gd fmla="*/ 72 w 72" name="T14"/>
                <a:gd fmla="*/ 36 h 41" name="T15"/>
                <a:gd fmla="*/ 67 w 72" name="T16"/>
                <a:gd fmla="*/ 4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72">
                  <a:moveTo>
                    <a:pt x="67" y="41"/>
                  </a:moveTo>
                  <a:cubicBezTo>
                    <a:pt x="64" y="41"/>
                    <a:pt x="62" y="38"/>
                    <a:pt x="62" y="36"/>
                  </a:cubicBezTo>
                  <a:cubicBezTo>
                    <a:pt x="62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3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8"/>
                    <a:pt x="69" y="41"/>
                    <a:pt x="67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3028950" y="2686050"/>
              <a:ext cx="2111375" cy="1227138"/>
            </a:xfrm>
            <a:custGeom>
              <a:gdLst>
                <a:gd fmla="*/ 36 w 71" name="T0"/>
                <a:gd fmla="*/ 40 h 40" name="T1"/>
                <a:gd fmla="*/ 0 w 71" name="T2"/>
                <a:gd fmla="*/ 5 h 40" name="T3"/>
                <a:gd fmla="*/ 5 w 71" name="T4"/>
                <a:gd fmla="*/ 0 h 40" name="T5"/>
                <a:gd fmla="*/ 10 w 71" name="T6"/>
                <a:gd fmla="*/ 5 h 40" name="T7"/>
                <a:gd fmla="*/ 36 w 71" name="T8"/>
                <a:gd fmla="*/ 30 h 40" name="T9"/>
                <a:gd fmla="*/ 61 w 71" name="T10"/>
                <a:gd fmla="*/ 5 h 40" name="T11"/>
                <a:gd fmla="*/ 66 w 71" name="T12"/>
                <a:gd fmla="*/ 0 h 40" name="T13"/>
                <a:gd fmla="*/ 71 w 71" name="T14"/>
                <a:gd fmla="*/ 5 h 40" name="T15"/>
                <a:gd fmla="*/ 36 w 71" name="T16"/>
                <a:gd fmla="*/ 4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71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4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7031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1214438" y="1733550"/>
              <a:ext cx="2111375" cy="1258888"/>
            </a:xfrm>
            <a:custGeom>
              <a:gdLst>
                <a:gd fmla="*/ 66 w 71" name="T0"/>
                <a:gd fmla="*/ 41 h 41" name="T1"/>
                <a:gd fmla="*/ 61 w 71" name="T2"/>
                <a:gd fmla="*/ 36 h 41" name="T3"/>
                <a:gd fmla="*/ 36 w 71" name="T4"/>
                <a:gd fmla="*/ 10 h 41" name="T5"/>
                <a:gd fmla="*/ 10 w 71" name="T6"/>
                <a:gd fmla="*/ 36 h 41" name="T7"/>
                <a:gd fmla="*/ 5 w 71" name="T8"/>
                <a:gd fmla="*/ 41 h 41" name="T9"/>
                <a:gd fmla="*/ 0 w 71" name="T10"/>
                <a:gd fmla="*/ 36 h 41" name="T11"/>
                <a:gd fmla="*/ 36 w 71" name="T12"/>
                <a:gd fmla="*/ 0 h 41" name="T13"/>
                <a:gd fmla="*/ 71 w 71" name="T14"/>
                <a:gd fmla="*/ 36 h 41" name="T15"/>
                <a:gd fmla="*/ 66 w 71" name="T16"/>
                <a:gd fmla="*/ 4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7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172513" y="2579523"/>
            <a:ext cx="121346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政策沟通不断深化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671693" y="2579523"/>
            <a:ext cx="138278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设施联通不断加强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182539" y="2626798"/>
            <a:ext cx="122310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贸易畅通不断提升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665413" y="2612606"/>
            <a:ext cx="129364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资金融通不断扩大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117936" y="2600514"/>
            <a:ext cx="137964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民心相通不断促进</a:t>
            </a:r>
          </a:p>
        </p:txBody>
      </p:sp>
      <p:sp>
        <p:nvSpPr>
          <p:cNvPr id="49" name="矩形 48"/>
          <p:cNvSpPr/>
          <p:nvPr/>
        </p:nvSpPr>
        <p:spPr>
          <a:xfrm>
            <a:off x="1259721" y="1899932"/>
            <a:ext cx="914400" cy="25692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altLang="en-US" b="1" lang="zh-CN" sz="48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五个不断</a:t>
            </a:r>
          </a:p>
        </p:txBody>
      </p:sp>
      <p:sp>
        <p:nvSpPr>
          <p:cNvPr id="50" name="矩形 49"/>
          <p:cNvSpPr/>
          <p:nvPr/>
        </p:nvSpPr>
        <p:spPr>
          <a:xfrm>
            <a:off x="2831202" y="1038652"/>
            <a:ext cx="2440990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“一带一路”建设旨在实现战略对接、优势互补。我们同有关国家协调政策，对接规划，同40多个国家和国际组织签署了合作协议，同30多个国家开展机制化产能合作</a:t>
            </a:r>
          </a:p>
        </p:txBody>
      </p:sp>
      <p:sp>
        <p:nvSpPr>
          <p:cNvPr id="51" name="矩形 50"/>
          <p:cNvSpPr/>
          <p:nvPr/>
        </p:nvSpPr>
        <p:spPr>
          <a:xfrm>
            <a:off x="4053463" y="3880529"/>
            <a:ext cx="2437457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目前，以中巴、中蒙俄、新亚欧大陆桥等经济走廊为引领，以陆海空通道和信息高速路为骨架，以铁路、港口、管网等重大工程为依托，一个复合型的基础设施网络正在形成</a:t>
            </a:r>
          </a:p>
        </p:txBody>
      </p:sp>
      <p:sp>
        <p:nvSpPr>
          <p:cNvPr id="52" name="矩形 51"/>
          <p:cNvSpPr/>
          <p:nvPr/>
        </p:nvSpPr>
        <p:spPr>
          <a:xfrm>
            <a:off x="5468747" y="1020871"/>
            <a:ext cx="28382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05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年至2016年，中国同“一带一路”沿线国家贸易总额超过3万亿美元。中国对“一带一路”沿线国家投资累计超过500亿美元。中国企业已经在20多个国家建设56个经贸合作区，为有关国家创造近11亿美元税收和18万个就业岗位</a:t>
            </a:r>
          </a:p>
        </p:txBody>
      </p:sp>
      <p:sp>
        <p:nvSpPr>
          <p:cNvPr id="53" name="矩形 52"/>
          <p:cNvSpPr/>
          <p:nvPr/>
        </p:nvSpPr>
        <p:spPr>
          <a:xfrm>
            <a:off x="7122795" y="3928036"/>
            <a:ext cx="2368349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中国同参与国和组织开展了多种形式的金融合作，这些新型金融机制同世界银行等传统多边金融机构各有侧重、互为补充，形成层次清晰、初具规模的“一带一路”金融合作网络</a:t>
            </a:r>
          </a:p>
        </p:txBody>
      </p:sp>
    </p:spTree>
    <p:extLst>
      <p:ext uri="{BB962C8B-B14F-4D97-AF65-F5344CB8AC3E}">
        <p14:creationId val="53457511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39"/>
      <p:bldP grpId="0" spid="40"/>
      <p:bldP grpId="0" spid="41"/>
      <p:bldP grpId="0" spid="42"/>
      <p:bldP grpId="0" spid="43"/>
      <p:bldP grpId="0" spid="49"/>
      <p:bldP grpId="0" spid="50"/>
      <p:bldP grpId="0" spid="51"/>
      <p:bldP grpId="0" spid="52"/>
      <p:bldP grpId="0" spid="5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0">
            <a:off x="1940825" y="701249"/>
            <a:ext cx="7708674" cy="4403725"/>
          </a:xfrm>
          <a:custGeom>
            <a:gdLst>
              <a:gd fmla="*/ 876 w 3806" name="T0"/>
              <a:gd fmla="*/ 292 h 1688" name="T1"/>
              <a:gd fmla="*/ 831 w 3806" name="T2"/>
              <a:gd fmla="*/ 562 h 1688" name="T3"/>
              <a:gd fmla="*/ 507 w 3806" name="T4"/>
              <a:gd fmla="*/ 624 h 1688" name="T5"/>
              <a:gd fmla="*/ 511 w 3806" name="T6"/>
              <a:gd fmla="*/ 982 h 1688" name="T7"/>
              <a:gd fmla="*/ 815 w 3806" name="T8"/>
              <a:gd fmla="*/ 829 h 1688" name="T9"/>
              <a:gd fmla="*/ 1052 w 3806" name="T10"/>
              <a:gd fmla="*/ 847 h 1688" name="T11"/>
              <a:gd fmla="*/ 96 w 3806" name="T12"/>
              <a:gd fmla="*/ 1125 h 1688" name="T13"/>
              <a:gd fmla="*/ 2226 w 3806" name="T14"/>
              <a:gd fmla="*/ 1168 h 1688" name="T15"/>
              <a:gd fmla="*/ 2242 w 3806" name="T16"/>
              <a:gd fmla="*/ 1229 h 1688" name="T17"/>
              <a:gd fmla="*/ 2690 w 3806" name="T18"/>
              <a:gd fmla="*/ 1291 h 1688" name="T19"/>
              <a:gd fmla="*/ 2903 w 3806" name="T20"/>
              <a:gd fmla="*/ 1448 h 1688" name="T21"/>
              <a:gd fmla="*/ 637 w 3806" name="T22"/>
              <a:gd fmla="*/ 1330 h 1688" name="T23"/>
              <a:gd fmla="*/ 3182 w 3806" name="T24"/>
              <a:gd fmla="*/ 1196 h 1688" name="T25"/>
              <a:gd fmla="*/ 3212 w 3806" name="T26"/>
              <a:gd fmla="*/ 1135 h 1688" name="T27"/>
              <a:gd fmla="*/ 3470 w 3806" name="T28"/>
              <a:gd fmla="*/ 1165 h 1688" name="T29"/>
              <a:gd fmla="*/ 3687 w 3806" name="T30"/>
              <a:gd fmla="*/ 1160 h 1688" name="T31"/>
              <a:gd fmla="*/ 3713 w 3806" name="T32"/>
              <a:gd fmla="*/ 970 h 1688" name="T33"/>
              <a:gd fmla="*/ 3526 w 3806" name="T34"/>
              <a:gd fmla="*/ 681 h 1688" name="T35"/>
              <a:gd fmla="*/ 2863 w 3806" name="T36"/>
              <a:gd fmla="*/ 382 h 1688" name="T37"/>
              <a:gd fmla="*/ 2291 w 3806" name="T38"/>
              <a:gd fmla="*/ 183 h 1688" name="T39"/>
              <a:gd fmla="*/ 1315 w 3806" name="T40"/>
              <a:gd fmla="*/ 97 h 1688" name="T41"/>
              <a:gd fmla="*/ 904 w 3806" name="T42"/>
              <a:gd fmla="*/ 307 h 1688" name="T43"/>
              <a:gd fmla="*/ 587 w 3806" name="T44"/>
              <a:gd fmla="*/ 393 h 1688" name="T45"/>
              <a:gd fmla="*/ 679 w 3806" name="T46"/>
              <a:gd fmla="*/ 677 h 1688" name="T47"/>
              <a:gd fmla="*/ 751 w 3806" name="T48"/>
              <a:gd fmla="*/ 526 h 1688" name="T49"/>
              <a:gd fmla="*/ 1018 w 3806" name="T50"/>
              <a:gd fmla="*/ 642 h 1688" name="T51"/>
              <a:gd fmla="*/ 945 w 3806" name="T52"/>
              <a:gd fmla="*/ 677 h 1688" name="T53"/>
              <a:gd fmla="*/ 889 w 3806" name="T54"/>
              <a:gd fmla="*/ 803 h 1688" name="T55"/>
              <a:gd fmla="*/ 1079 w 3806" name="T56"/>
              <a:gd fmla="*/ 853 h 1688" name="T57"/>
              <a:gd fmla="*/ 581 w 3806" name="T58"/>
              <a:gd fmla="*/ 985 h 1688" name="T59"/>
              <a:gd fmla="*/ 69 w 3806" name="T60"/>
              <a:gd fmla="*/ 1205 h 1688" name="T61"/>
              <a:gd fmla="*/ 284 w 3806" name="T62"/>
              <a:gd fmla="*/ 1252 h 1688" name="T63"/>
              <a:gd fmla="*/ 544 w 3806" name="T64"/>
              <a:gd fmla="*/ 1190 h 1688" name="T65"/>
              <a:gd fmla="*/ 649 w 3806" name="T66"/>
              <a:gd fmla="*/ 1278 h 1688" name="T67"/>
              <a:gd fmla="*/ 778 w 3806" name="T68"/>
              <a:gd fmla="*/ 1313 h 1688" name="T69"/>
              <a:gd fmla="*/ 1005 w 3806" name="T70"/>
              <a:gd fmla="*/ 1283 h 1688" name="T71"/>
              <a:gd fmla="*/ 1341 w 3806" name="T72"/>
              <a:gd fmla="*/ 1267 h 1688" name="T73"/>
              <a:gd fmla="*/ 1669 w 3806" name="T74"/>
              <a:gd fmla="*/ 1272 h 1688" name="T75"/>
              <a:gd fmla="*/ 2092 w 3806" name="T76"/>
              <a:gd fmla="*/ 1267 h 1688" name="T77"/>
              <a:gd fmla="*/ 2259 w 3806" name="T78"/>
              <a:gd fmla="*/ 1094 h 1688" name="T79"/>
              <a:gd fmla="*/ 2676 w 3806" name="T80"/>
              <a:gd fmla="*/ 1120 h 1688" name="T81"/>
              <a:gd fmla="*/ 3082 w 3806" name="T82"/>
              <a:gd fmla="*/ 1289 h 1688" name="T83"/>
              <a:gd fmla="*/ 2961 w 3806" name="T84"/>
              <a:gd fmla="*/ 1426 h 1688" name="T85"/>
              <a:gd fmla="*/ 3500 w 3806" name="T86"/>
              <a:gd fmla="*/ 1612 h 1688" name="T87"/>
              <a:gd fmla="*/ 3560 w 3806" name="T88"/>
              <a:gd fmla="*/ 1495 h 1688" name="T89"/>
              <a:gd fmla="*/ 3682 w 3806" name="T90"/>
              <a:gd fmla="*/ 1497 h 1688" name="T91"/>
              <a:gd fmla="*/ 856 w 3806" name="T92"/>
              <a:gd fmla="*/ 353 h 1688" name="T93"/>
              <a:gd fmla="*/ 691 w 3806" name="T94"/>
              <a:gd fmla="*/ 1176 h 1688" name="T95"/>
              <a:gd fmla="*/ 739 w 3806" name="T96"/>
              <a:gd fmla="*/ 1139 h 1688" name="T97"/>
              <a:gd fmla="*/ 1053 w 3806" name="T98"/>
              <a:gd fmla="*/ 1246 h 1688" name="T99"/>
              <a:gd fmla="*/ 1327 w 3806" name="T100"/>
              <a:gd fmla="*/ 844 h 1688" name="T101"/>
              <a:gd fmla="*/ 1519 w 3806" name="T102"/>
              <a:gd fmla="*/ 1234 h 1688" name="T103"/>
              <a:gd fmla="*/ 1853 w 3806" name="T104"/>
              <a:gd fmla="*/ 1215 h 1688" name="T105"/>
              <a:gd fmla="*/ 2681 w 3806" name="T106"/>
              <a:gd fmla="*/ 1028 h 1688" name="T107"/>
              <a:gd fmla="*/ 2930 w 3806" name="T108"/>
              <a:gd fmla="*/ 1074 h 1688" name="T109"/>
              <a:gd fmla="*/ 3017 w 3806" name="T110"/>
              <a:gd fmla="*/ 426 h 1688" name="T111"/>
              <a:gd fmla="*/ 2337 w 3806" name="T112"/>
              <a:gd fmla="*/ 1234 h 1688" name="T113"/>
              <a:gd fmla="*/ 1798 w 3806" name="T114"/>
              <a:gd fmla="*/ 1274 h 1688" name="T115"/>
              <a:gd fmla="*/ 2794 w 3806" name="T116"/>
              <a:gd fmla="*/ 1317 h 1688" name="T117"/>
              <a:gd fmla="*/ 3211 w 3806" name="T118"/>
              <a:gd fmla="*/ 1570 h 1688" name="T119"/>
              <a:gd fmla="*/ 2016 w 3806" name="T120"/>
              <a:gd fmla="*/ 1274 h 168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8" w="3806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4868166" cy="1460431"/>
            <a:chOff x="4134112" y="1650268"/>
            <a:chExt cx="4868166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275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614604" y="1864958"/>
              <a:ext cx="3387674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推动“一带一路”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323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0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建设行稳致远</a:t>
              </a:r>
            </a:p>
          </p:txBody>
        </p:sp>
      </p:grpSp>
    </p:spTree>
    <p:extLst>
      <p:ext uri="{BB962C8B-B14F-4D97-AF65-F5344CB8AC3E}">
        <p14:creationId val="2506956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62180">
            <a:off x="4429237" y="804465"/>
            <a:ext cx="3717053" cy="3676004"/>
            <a:chOff x="2439821" y="1393862"/>
            <a:chExt cx="3126581" cy="3092053"/>
          </a:xfrm>
        </p:grpSpPr>
        <p:sp>
          <p:nvSpPr>
            <p:cNvPr id="3" name="Freeform 11"/>
            <p:cNvSpPr/>
            <p:nvPr/>
          </p:nvSpPr>
          <p:spPr bwMode="auto">
            <a:xfrm rot="2160000">
              <a:off x="4471027" y="2132049"/>
              <a:ext cx="235744" cy="298847"/>
            </a:xfrm>
            <a:custGeom>
              <a:gdLst>
                <a:gd fmla="*/ 0 w 253496" name="T0"/>
                <a:gd fmla="*/ 98995 h 320765" name="T1"/>
                <a:gd fmla="*/ 194876 w 253496" name="T2"/>
                <a:gd fmla="*/ 98995 h 320765" name="T3"/>
                <a:gd fmla="*/ 194876 w 253496" name="T4"/>
                <a:gd fmla="*/ 0 h 320765" name="T5"/>
                <a:gd fmla="*/ 389751 w 253496" name="T6"/>
                <a:gd fmla="*/ 247491 h 320765" name="T7"/>
                <a:gd fmla="*/ 194876 w 253496" name="T8"/>
                <a:gd fmla="*/ 494979 h 320765" name="T9"/>
                <a:gd fmla="*/ 194876 w 253496" name="T10"/>
                <a:gd fmla="*/ 395984 h 320765" name="T11"/>
                <a:gd fmla="*/ 0 w 253496" name="T12"/>
                <a:gd fmla="*/ 395984 h 320765" name="T13"/>
                <a:gd fmla="*/ 0 w 253496" name="T14"/>
                <a:gd fmla="*/ 98995 h 32076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20765" w="253496">
                  <a:moveTo>
                    <a:pt x="0" y="64153"/>
                  </a:moveTo>
                  <a:lnTo>
                    <a:pt x="126748" y="64153"/>
                  </a:lnTo>
                  <a:lnTo>
                    <a:pt x="126748" y="0"/>
                  </a:lnTo>
                  <a:lnTo>
                    <a:pt x="253496" y="160383"/>
                  </a:lnTo>
                  <a:lnTo>
                    <a:pt x="126748" y="320765"/>
                  </a:lnTo>
                  <a:lnTo>
                    <a:pt x="126748" y="256612"/>
                  </a:lnTo>
                  <a:lnTo>
                    <a:pt x="0" y="256612"/>
                  </a:lnTo>
                  <a:lnTo>
                    <a:pt x="0" y="64153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/>
          </p:spPr>
          <p:txBody>
            <a:bodyPr anchor="ctr" bIns="64136" lIns="0" rIns="76028" tIns="64136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 rot="-4320000">
              <a:off x="4835953" y="3226830"/>
              <a:ext cx="235744" cy="298847"/>
            </a:xfrm>
            <a:custGeom>
              <a:gdLst>
                <a:gd fmla="*/ 389751 w 253496" name="T0"/>
                <a:gd fmla="*/ 395985 h 320765" name="T1"/>
                <a:gd fmla="*/ 194876 w 253496" name="T2"/>
                <a:gd fmla="*/ 395985 h 320765" name="T3"/>
                <a:gd fmla="*/ 194876 w 253496" name="T4"/>
                <a:gd fmla="*/ 494982 h 320765" name="T5"/>
                <a:gd fmla="*/ 0 w 253496" name="T6"/>
                <a:gd fmla="*/ 247490 h 320765" name="T7"/>
                <a:gd fmla="*/ 194876 w 253496" name="T8"/>
                <a:gd fmla="*/ 0 h 320765" name="T9"/>
                <a:gd fmla="*/ 194876 w 253496" name="T10"/>
                <a:gd fmla="*/ 98997 h 320765" name="T11"/>
                <a:gd fmla="*/ 389751 w 253496" name="T12"/>
                <a:gd fmla="*/ 98997 h 320765" name="T13"/>
                <a:gd fmla="*/ 389751 w 253496" name="T14"/>
                <a:gd fmla="*/ 395985 h 32076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20765" w="253496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/>
          </p:spPr>
          <p:txBody>
            <a:bodyPr anchor="ctr" bIns="64136" lIns="76028" rIns="1" tIns="64136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5" name="Freeform 15"/>
            <p:cNvSpPr/>
            <p:nvPr/>
          </p:nvSpPr>
          <p:spPr bwMode="auto">
            <a:xfrm>
              <a:off x="3900717" y="3907272"/>
              <a:ext cx="236934" cy="298847"/>
            </a:xfrm>
            <a:custGeom>
              <a:gdLst>
                <a:gd fmla="*/ 393696 w 253496" name="T0"/>
                <a:gd fmla="*/ 395985 h 320765" name="T1"/>
                <a:gd fmla="*/ 196848 w 253496" name="T2"/>
                <a:gd fmla="*/ 395985 h 320765" name="T3"/>
                <a:gd fmla="*/ 196848 w 253496" name="T4"/>
                <a:gd fmla="*/ 494982 h 320765" name="T5"/>
                <a:gd fmla="*/ 0 w 253496" name="T6"/>
                <a:gd fmla="*/ 247490 h 320765" name="T7"/>
                <a:gd fmla="*/ 196848 w 253496" name="T8"/>
                <a:gd fmla="*/ 0 h 320765" name="T9"/>
                <a:gd fmla="*/ 196848 w 253496" name="T10"/>
                <a:gd fmla="*/ 98997 h 320765" name="T11"/>
                <a:gd fmla="*/ 393696 w 253496" name="T12"/>
                <a:gd fmla="*/ 98997 h 320765" name="T13"/>
                <a:gd fmla="*/ 393696 w 253496" name="T14"/>
                <a:gd fmla="*/ 395985 h 32076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20765" w="253496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/>
          </p:spPr>
          <p:txBody>
            <a:bodyPr anchor="ctr" bIns="64136" lIns="76029" rIns="1" tIns="64137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 rot="4320000">
              <a:off x="2960719" y="3233973"/>
              <a:ext cx="235744" cy="298847"/>
            </a:xfrm>
            <a:custGeom>
              <a:gdLst>
                <a:gd fmla="*/ 389751 w 253496" name="T0"/>
                <a:gd fmla="*/ 395984 h 320765" name="T1"/>
                <a:gd fmla="*/ 194876 w 253496" name="T2"/>
                <a:gd fmla="*/ 395984 h 320765" name="T3"/>
                <a:gd fmla="*/ 194876 w 253496" name="T4"/>
                <a:gd fmla="*/ 494979 h 320765" name="T5"/>
                <a:gd fmla="*/ 0 w 253496" name="T6"/>
                <a:gd fmla="*/ 247488 h 320765" name="T7"/>
                <a:gd fmla="*/ 194876 w 253496" name="T8"/>
                <a:gd fmla="*/ 0 h 320765" name="T9"/>
                <a:gd fmla="*/ 194876 w 253496" name="T10"/>
                <a:gd fmla="*/ 98995 h 320765" name="T11"/>
                <a:gd fmla="*/ 389751 w 253496" name="T12"/>
                <a:gd fmla="*/ 98995 h 320765" name="T13"/>
                <a:gd fmla="*/ 389751 w 253496" name="T14"/>
                <a:gd fmla="*/ 395984 h 32076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20765" w="253496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/>
          </p:spPr>
          <p:txBody>
            <a:bodyPr anchor="ctr" bIns="64136" lIns="76029" rIns="0" tIns="64136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 rot="-2160000">
              <a:off x="3301833" y="2129668"/>
              <a:ext cx="236935" cy="298847"/>
            </a:xfrm>
            <a:custGeom>
              <a:gdLst>
                <a:gd fmla="*/ 0 w 253496" name="T0"/>
                <a:gd fmla="*/ 98995 h 320765" name="T1"/>
                <a:gd fmla="*/ 196850 w 253496" name="T2"/>
                <a:gd fmla="*/ 98995 h 320765" name="T3"/>
                <a:gd fmla="*/ 196850 w 253496" name="T4"/>
                <a:gd fmla="*/ 0 h 320765" name="T5"/>
                <a:gd fmla="*/ 393699 w 253496" name="T6"/>
                <a:gd fmla="*/ 247491 h 320765" name="T7"/>
                <a:gd fmla="*/ 196850 w 253496" name="T8"/>
                <a:gd fmla="*/ 494979 h 320765" name="T9"/>
                <a:gd fmla="*/ 196850 w 253496" name="T10"/>
                <a:gd fmla="*/ 395984 h 320765" name="T11"/>
                <a:gd fmla="*/ 0 w 253496" name="T12"/>
                <a:gd fmla="*/ 395984 h 320765" name="T13"/>
                <a:gd fmla="*/ 0 w 253496" name="T14"/>
                <a:gd fmla="*/ 98995 h 32076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20765" w="253496">
                  <a:moveTo>
                    <a:pt x="0" y="64153"/>
                  </a:moveTo>
                  <a:lnTo>
                    <a:pt x="126748" y="64153"/>
                  </a:lnTo>
                  <a:lnTo>
                    <a:pt x="126748" y="0"/>
                  </a:lnTo>
                  <a:lnTo>
                    <a:pt x="253496" y="160383"/>
                  </a:lnTo>
                  <a:lnTo>
                    <a:pt x="126748" y="320765"/>
                  </a:lnTo>
                  <a:lnTo>
                    <a:pt x="126748" y="256612"/>
                  </a:lnTo>
                  <a:lnTo>
                    <a:pt x="0" y="256612"/>
                  </a:lnTo>
                  <a:lnTo>
                    <a:pt x="0" y="64153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/>
          </p:spPr>
          <p:txBody>
            <a:bodyPr anchor="ctr" bIns="64136" lIns="-1" rIns="76029" tIns="64136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601871" y="1393862"/>
              <a:ext cx="889397" cy="889397"/>
              <a:chOff x="3601871" y="1393862"/>
              <a:chExt cx="889397" cy="889397"/>
            </a:xfrm>
          </p:grpSpPr>
          <p:sp>
            <p:nvSpPr>
              <p:cNvPr id="21" name="椭圆 8"/>
              <p:cNvSpPr>
                <a:spLocks noChangeArrowheads="1"/>
              </p:cNvSpPr>
              <p:nvPr/>
            </p:nvSpPr>
            <p:spPr bwMode="auto">
              <a:xfrm>
                <a:off x="3601871" y="1393862"/>
                <a:ext cx="889397" cy="889397"/>
              </a:xfrm>
              <a:prstGeom prst="ellipse">
                <a:avLst/>
              </a:prstGeom>
              <a:solidFill>
                <a:srgbClr val="9F6A3B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2" name="文本框 14"/>
              <p:cNvSpPr txBox="1">
                <a:spLocks noChangeArrowheads="1"/>
              </p:cNvSpPr>
              <p:nvPr/>
            </p:nvSpPr>
            <p:spPr bwMode="auto">
              <a:xfrm rot="19937820">
                <a:off x="3630136" y="1518642"/>
                <a:ext cx="783431" cy="589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b="1" lang="zh-CN" sz="2000">
                    <a:solidFill>
                      <a:srgbClr val="F1DCB9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繁荣之路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77005" y="2229681"/>
              <a:ext cx="889397" cy="889397"/>
              <a:chOff x="4677005" y="2229681"/>
              <a:chExt cx="889397" cy="889397"/>
            </a:xfrm>
          </p:grpSpPr>
          <p:sp>
            <p:nvSpPr>
              <p:cNvPr id="19" name="椭圆 5"/>
              <p:cNvSpPr>
                <a:spLocks noChangeArrowheads="1"/>
              </p:cNvSpPr>
              <p:nvPr/>
            </p:nvSpPr>
            <p:spPr bwMode="auto">
              <a:xfrm>
                <a:off x="4677005" y="2229681"/>
                <a:ext cx="889397" cy="889397"/>
              </a:xfrm>
              <a:prstGeom prst="ellipse">
                <a:avLst/>
              </a:prstGeom>
              <a:solidFill>
                <a:srgbClr val="FFCA8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0" name="文本框 15"/>
              <p:cNvSpPr txBox="1">
                <a:spLocks noChangeArrowheads="1"/>
              </p:cNvSpPr>
              <p:nvPr/>
            </p:nvSpPr>
            <p:spPr bwMode="auto">
              <a:xfrm rot="19937820">
                <a:off x="4790955" y="2375626"/>
                <a:ext cx="657386" cy="589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b="1" lang="zh-CN" sz="2000">
                    <a:solidFill>
                      <a:srgbClr val="9F6A3B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开放之路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03148" y="3597709"/>
              <a:ext cx="889397" cy="888206"/>
              <a:chOff x="4303148" y="3597709"/>
              <a:chExt cx="889397" cy="888206"/>
            </a:xfrm>
          </p:grpSpPr>
          <p:sp>
            <p:nvSpPr>
              <p:cNvPr id="17" name="椭圆 3"/>
              <p:cNvSpPr>
                <a:spLocks noChangeArrowheads="1"/>
              </p:cNvSpPr>
              <p:nvPr/>
            </p:nvSpPr>
            <p:spPr bwMode="auto">
              <a:xfrm>
                <a:off x="4303148" y="3597709"/>
                <a:ext cx="889397" cy="888206"/>
              </a:xfrm>
              <a:prstGeom prst="ellipse">
                <a:avLst/>
              </a:prstGeom>
              <a:solidFill>
                <a:srgbClr val="9F6A3B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8" name="文本框 16"/>
              <p:cNvSpPr txBox="1">
                <a:spLocks noChangeArrowheads="1"/>
              </p:cNvSpPr>
              <p:nvPr/>
            </p:nvSpPr>
            <p:spPr bwMode="auto">
              <a:xfrm rot="19937820">
                <a:off x="4347168" y="3736777"/>
                <a:ext cx="783431" cy="589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b="1" lang="zh-CN" sz="2000">
                    <a:solidFill>
                      <a:srgbClr val="F1DCB9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创新之路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875589" y="3590565"/>
              <a:ext cx="888206" cy="889397"/>
              <a:chOff x="2875589" y="3590565"/>
              <a:chExt cx="888206" cy="889397"/>
            </a:xfrm>
          </p:grpSpPr>
          <p:sp>
            <p:nvSpPr>
              <p:cNvPr id="15" name="椭圆 6"/>
              <p:cNvSpPr>
                <a:spLocks noChangeArrowheads="1"/>
              </p:cNvSpPr>
              <p:nvPr/>
            </p:nvSpPr>
            <p:spPr bwMode="auto">
              <a:xfrm>
                <a:off x="2875589" y="3590565"/>
                <a:ext cx="888206" cy="889397"/>
              </a:xfrm>
              <a:prstGeom prst="ellipse">
                <a:avLst/>
              </a:prstGeom>
              <a:solidFill>
                <a:srgbClr val="703116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 rot="19937820">
                <a:off x="2909530" y="3718897"/>
                <a:ext cx="783431" cy="589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b="1" lang="zh-CN" sz="2000">
                    <a:solidFill>
                      <a:srgbClr val="F1DCB9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文明之路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439821" y="2229681"/>
              <a:ext cx="889397" cy="889397"/>
              <a:chOff x="2439821" y="2229681"/>
              <a:chExt cx="889397" cy="889397"/>
            </a:xfrm>
          </p:grpSpPr>
          <p:sp>
            <p:nvSpPr>
              <p:cNvPr id="13" name="椭圆 7"/>
              <p:cNvSpPr>
                <a:spLocks noChangeArrowheads="1"/>
              </p:cNvSpPr>
              <p:nvPr/>
            </p:nvSpPr>
            <p:spPr bwMode="auto">
              <a:xfrm>
                <a:off x="2439821" y="2229681"/>
                <a:ext cx="889397" cy="889397"/>
              </a:xfrm>
              <a:prstGeom prst="ellipse">
                <a:avLst/>
              </a:prstGeom>
              <a:solidFill>
                <a:srgbClr val="FFCA8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4" name="文本框 18"/>
              <p:cNvSpPr txBox="1">
                <a:spLocks noChangeArrowheads="1"/>
              </p:cNvSpPr>
              <p:nvPr/>
            </p:nvSpPr>
            <p:spPr bwMode="auto">
              <a:xfrm rot="19937820">
                <a:off x="2483304" y="2371349"/>
                <a:ext cx="783431" cy="5896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b="1" lang="zh-CN" sz="2000">
                    <a:solidFill>
                      <a:srgbClr val="9F6A3B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和平之路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23" name="矩形: 圆角 2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8244" y="1333499"/>
              <a:ext cx="670560" cy="51539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推动一带一路建设行稳致远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5225335" y="2139664"/>
            <a:ext cx="1930882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将</a:t>
            </a:r>
          </a:p>
          <a:p>
            <a:pPr algn="ctr"/>
            <a:r>
              <a:rPr altLang="en-US" b="1" lang="zh-CN" sz="24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“一带一路”</a:t>
            </a:r>
          </a:p>
          <a:p>
            <a:pPr algn="ctr"/>
            <a:r>
              <a:rPr altLang="en-US" b="1" lang="zh-CN" sz="24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建成</a:t>
            </a:r>
          </a:p>
        </p:txBody>
      </p:sp>
    </p:spTree>
    <p:extLst>
      <p:ext uri="{BB962C8B-B14F-4D97-AF65-F5344CB8AC3E}">
        <p14:creationId val="3868075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3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0560" cy="51539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推动一带一路建设行稳致远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85526" y="1565075"/>
            <a:ext cx="732917" cy="2652095"/>
            <a:chOff x="1475656" y="1294656"/>
            <a:chExt cx="977223" cy="3790530"/>
          </a:xfrm>
        </p:grpSpPr>
        <p:sp>
          <p:nvSpPr>
            <p:cNvPr id="6" name="矩形 27"/>
            <p:cNvSpPr/>
            <p:nvPr/>
          </p:nvSpPr>
          <p:spPr>
            <a:xfrm>
              <a:off x="1475656" y="1294656"/>
              <a:ext cx="977223" cy="3790530"/>
            </a:xfrm>
            <a:custGeom>
              <a:gdLst>
                <a:gd fmla="*/ 1512168 w 1578590" name="connsiteX0"/>
                <a:gd fmla="*/ 4025639 h 4025639" name="connsiteY0"/>
                <a:gd fmla="*/ 0 w 1578590" name="connsiteX1"/>
                <a:gd fmla="*/ 4025639 h 4025639" name="connsiteY1"/>
                <a:gd fmla="*/ 0 w 1578590" name="connsiteX2"/>
                <a:gd fmla="*/ 0 h 4025639" name="connsiteY2"/>
                <a:gd fmla="*/ 1578590 w 1578590" name="connsiteX3"/>
                <a:gd fmla="*/ 847 h 4025639" name="connsiteY3"/>
                <a:gd fmla="*/ 1603608 w 1603608" name="connsiteX4"/>
                <a:gd fmla="*/ 91440 h 402563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025639" w="1578590">
                  <a:moveTo>
                    <a:pt x="1512168" y="4025639"/>
                  </a:moveTo>
                  <a:lnTo>
                    <a:pt x="0" y="4025639"/>
                  </a:lnTo>
                  <a:lnTo>
                    <a:pt x="0" y="0"/>
                  </a:lnTo>
                  <a:lnTo>
                    <a:pt x="1578590" y="847"/>
                  </a:lnTo>
                </a:path>
              </a:pathLst>
            </a:custGeom>
            <a:noFill/>
            <a:ln w="190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75656" y="3101846"/>
              <a:ext cx="864096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771576" y="1102542"/>
            <a:ext cx="5594849" cy="567118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3" y="1488535"/>
              <a:ext cx="5733253" cy="5374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要构建以合作共赢为核心的新型国际关系，打造对话不对抗、结伴不结盟的伙伴关系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8" y="983426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rgbClr val="F1DCB9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1576" y="2452239"/>
            <a:ext cx="5594849" cy="567258"/>
            <a:chOff x="3099904" y="3084411"/>
            <a:chExt cx="7459798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247893" y="3090740"/>
              <a:ext cx="6061166" cy="691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703116"/>
                  </a:solidFill>
                </a:rPr>
                <a:t>各国应该尊重彼此主权、尊严、领土完整，尊重彼此发展道路和社会制度，尊重彼此核心利益和重大关切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41608" y="23332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4" y="2925739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6" y="3796014"/>
            <a:ext cx="5594849" cy="555642"/>
            <a:chOff x="3099904" y="5020823"/>
            <a:chExt cx="7459798" cy="59585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41320" y="5055591"/>
              <a:ext cx="5674307" cy="55565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F1DCB9"/>
                  </a:solidFill>
                </a:rPr>
                <a:t>要树立共同、综合、合作、可持续的安全观，营造共建共享的安全格局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8" y="36590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4" y="4693882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rgbClr val="F1DCB9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3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和平之路</a:t>
            </a:r>
          </a:p>
        </p:txBody>
      </p:sp>
    </p:spTree>
    <p:extLst>
      <p:ext uri="{BB962C8B-B14F-4D97-AF65-F5344CB8AC3E}">
        <p14:creationId val="9506747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260359" y="1397296"/>
            <a:ext cx="732917" cy="2914646"/>
            <a:chOff x="3285526" y="1565075"/>
            <a:chExt cx="732917" cy="2914646"/>
          </a:xfrm>
        </p:grpSpPr>
        <p:grpSp>
          <p:nvGrpSpPr>
            <p:cNvPr id="5" name="组合 4"/>
            <p:cNvGrpSpPr/>
            <p:nvPr/>
          </p:nvGrpSpPr>
          <p:grpSpPr>
            <a:xfrm>
              <a:off x="3285526" y="1565075"/>
              <a:ext cx="732917" cy="2914646"/>
              <a:chOff x="1475656" y="1294656"/>
              <a:chExt cx="977223" cy="3790530"/>
            </a:xfrm>
          </p:grpSpPr>
          <p:sp>
            <p:nvSpPr>
              <p:cNvPr id="6" name="矩形 27"/>
              <p:cNvSpPr/>
              <p:nvPr/>
            </p:nvSpPr>
            <p:spPr>
              <a:xfrm>
                <a:off x="1475656" y="1294656"/>
                <a:ext cx="977223" cy="3790530"/>
              </a:xfrm>
              <a:custGeom>
                <a:gdLst>
                  <a:gd fmla="*/ 1512168 w 1578590" name="connsiteX0"/>
                  <a:gd fmla="*/ 4025639 h 4025639" name="connsiteY0"/>
                  <a:gd fmla="*/ 0 w 1578590" name="connsiteX1"/>
                  <a:gd fmla="*/ 4025639 h 4025639" name="connsiteY1"/>
                  <a:gd fmla="*/ 0 w 1578590" name="connsiteX2"/>
                  <a:gd fmla="*/ 0 h 4025639" name="connsiteY2"/>
                  <a:gd fmla="*/ 1578590 w 1578590" name="connsiteX3"/>
                  <a:gd fmla="*/ 847 h 4025639" name="connsiteY3"/>
                  <a:gd fmla="*/ 1603608 w 1603608" name="connsiteX4"/>
                  <a:gd fmla="*/ 91440 h 402563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025639" w="1578590">
                    <a:moveTo>
                      <a:pt x="1512168" y="4025639"/>
                    </a:moveTo>
                    <a:lnTo>
                      <a:pt x="0" y="4025639"/>
                    </a:lnTo>
                    <a:lnTo>
                      <a:pt x="0" y="0"/>
                    </a:lnTo>
                    <a:lnTo>
                      <a:pt x="1578590" y="847"/>
                    </a:lnTo>
                  </a:path>
                </a:pathLst>
              </a:custGeom>
              <a:noFill/>
              <a:ln w="19050">
                <a:solidFill>
                  <a:srgbClr val="9F6A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 sz="1013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475656" y="2316327"/>
                <a:ext cx="864096" cy="0"/>
              </a:xfrm>
              <a:prstGeom prst="line">
                <a:avLst/>
              </a:prstGeom>
              <a:ln w="19050">
                <a:solidFill>
                  <a:srgbClr val="9F6A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41"/>
            <p:cNvCxnSpPr/>
            <p:nvPr/>
          </p:nvCxnSpPr>
          <p:spPr>
            <a:xfrm>
              <a:off x="3285526" y="3442634"/>
              <a:ext cx="648072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0560" cy="51539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推动一带一路建设行稳致远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46409" y="934763"/>
            <a:ext cx="5594849" cy="567118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>
                <a:solidFill>
                  <a:srgbClr val="F1DCB9"/>
                </a:solidFill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2" y="1488535"/>
              <a:ext cx="5733253" cy="5374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要聚焦发展这个根本性问题，释放各国发展潜力，实现经济大融合、发展大联动、成果大共享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16441" y="815647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rgbClr val="F1DCB9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6409" y="1912739"/>
            <a:ext cx="5594849" cy="567258"/>
            <a:chOff x="3099904" y="3084411"/>
            <a:chExt cx="7459798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>
                <a:solidFill>
                  <a:srgbClr val="703116"/>
                </a:solidFill>
              </a:endParaRPr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247892" y="3090740"/>
              <a:ext cx="6061166" cy="691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703116"/>
                  </a:solidFill>
                </a:rPr>
                <a:t>要深入开展产业合作；要建立稳定、可持续、风险可控的金融保障体系，创新投资和融资模式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16441" y="17937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3" y="2925739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46409" y="3002813"/>
            <a:ext cx="5594849" cy="548552"/>
            <a:chOff x="3099904" y="5020823"/>
            <a:chExt cx="7459798" cy="588250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341" y="5055592"/>
              <a:ext cx="6260759" cy="49028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200">
                  <a:solidFill>
                    <a:srgbClr val="F1DCB9"/>
                  </a:solidFill>
                </a:rPr>
                <a:t>要着力推动陆上、海上、天上、网上四位一体的联通，扎实推进六大经济走廊建设，建设全球能源互联网，完善跨区域物流网建设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16441" y="28658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rgbClr val="F1DCB9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3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61390" y="1674331"/>
            <a:ext cx="707423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繁荣之路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46409" y="4009054"/>
            <a:ext cx="5594849" cy="567258"/>
            <a:chOff x="3099904" y="3084411"/>
            <a:chExt cx="7459798" cy="756518"/>
          </a:xfrm>
        </p:grpSpPr>
        <p:sp>
          <p:nvSpPr>
            <p:cNvPr id="3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>
                <a:solidFill>
                  <a:srgbClr val="703116"/>
                </a:solidFill>
              </a:endParaRPr>
            </a:p>
          </p:txBody>
        </p:sp>
        <p:sp>
          <p:nvSpPr>
            <p:cNvPr id="38" name="TextBox 66"/>
            <p:cNvSpPr txBox="1"/>
            <p:nvPr/>
          </p:nvSpPr>
          <p:spPr>
            <a:xfrm>
              <a:off x="4247892" y="3230555"/>
              <a:ext cx="6061166" cy="4064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703116"/>
                  </a:solidFill>
                </a:rPr>
                <a:t>要促进政策、规则、标准三位一体的联通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16441" y="3890078"/>
            <a:ext cx="640796" cy="677097"/>
            <a:chOff x="3459946" y="2925738"/>
            <a:chExt cx="854394" cy="903005"/>
          </a:xfrm>
        </p:grpSpPr>
        <p:sp>
          <p:nvSpPr>
            <p:cNvPr id="40" name="等腰三角形 3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41" name="TextBox 67"/>
            <p:cNvSpPr txBox="1"/>
            <p:nvPr/>
          </p:nvSpPr>
          <p:spPr>
            <a:xfrm>
              <a:off x="3650853" y="2925738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4</a:t>
              </a:r>
            </a:p>
          </p:txBody>
        </p:sp>
      </p:grpSp>
    </p:spTree>
    <p:extLst>
      <p:ext uri="{BB962C8B-B14F-4D97-AF65-F5344CB8AC3E}">
        <p14:creationId val="14876139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0560" cy="51539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推动一带一路建设行稳致远</a:t>
              </a:r>
            </a:p>
          </p:txBody>
        </p:sp>
      </p:grpSp>
      <p:sp>
        <p:nvSpPr>
          <p:cNvPr id="6" name="矩形 27"/>
          <p:cNvSpPr/>
          <p:nvPr/>
        </p:nvSpPr>
        <p:spPr>
          <a:xfrm>
            <a:off x="3237101" y="1842110"/>
            <a:ext cx="732917" cy="1924745"/>
          </a:xfrm>
          <a:custGeom>
            <a:gdLst>
              <a:gd fmla="*/ 1512168 w 1578590" name="connsiteX0"/>
              <a:gd fmla="*/ 4025639 h 4025639" name="connsiteY0"/>
              <a:gd fmla="*/ 0 w 1578590" name="connsiteX1"/>
              <a:gd fmla="*/ 4025639 h 4025639" name="connsiteY1"/>
              <a:gd fmla="*/ 0 w 1578590" name="connsiteX2"/>
              <a:gd fmla="*/ 0 h 4025639" name="connsiteY2"/>
              <a:gd fmla="*/ 1578590 w 1578590" name="connsiteX3"/>
              <a:gd fmla="*/ 847 h 4025639" name="connsiteY3"/>
              <a:gd fmla="*/ 1603608 w 1603608" name="connsiteX4"/>
              <a:gd fmla="*/ 91440 h 402563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25639" w="1578590">
                <a:moveTo>
                  <a:pt x="1512168" y="4025639"/>
                </a:moveTo>
                <a:lnTo>
                  <a:pt x="0" y="4025639"/>
                </a:lnTo>
                <a:lnTo>
                  <a:pt x="0" y="0"/>
                </a:lnTo>
                <a:lnTo>
                  <a:pt x="1578590" y="847"/>
                </a:lnTo>
              </a:path>
            </a:pathLst>
          </a:cu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grpSp>
        <p:nvGrpSpPr>
          <p:cNvPr id="9" name="组合 8"/>
          <p:cNvGrpSpPr/>
          <p:nvPr/>
        </p:nvGrpSpPr>
        <p:grpSpPr>
          <a:xfrm>
            <a:off x="3771575" y="1558550"/>
            <a:ext cx="6798553" cy="567117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227487" y="1472487"/>
              <a:ext cx="5738701" cy="4742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要打造开放型合作平台，维护和发展开放型世界经济，共同创造有利于开放发展的环境，推动构建公正、合理、透明的国际经贸投资规则体系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7" y="1439435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rgbClr val="F1DCB9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5" y="3494774"/>
            <a:ext cx="6798553" cy="909446"/>
            <a:chOff x="3099904" y="5020823"/>
            <a:chExt cx="7459798" cy="72787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1467" y="5055592"/>
              <a:ext cx="6325728" cy="51228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200"/>
                <a:t>要维护多边贸易体制，推动自由贸易区建设，促进贸易和投资自由化便利化，着力解决发展失衡、治理困境、数字鸿沟、分配差距等问题，建设开放、包容、普惠、平衡、共赢的经济全球化。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7" y="3357822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2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开放之路</a:t>
            </a:r>
          </a:p>
        </p:txBody>
      </p:sp>
    </p:spTree>
    <p:extLst>
      <p:ext uri="{BB962C8B-B14F-4D97-AF65-F5344CB8AC3E}">
        <p14:creationId val="2941736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0">
            <a:off x="1366739" y="823913"/>
            <a:ext cx="9917112" cy="4403725"/>
          </a:xfrm>
          <a:custGeom>
            <a:gdLst>
              <a:gd fmla="*/ 876 w 3806" name="T0"/>
              <a:gd fmla="*/ 292 h 1688" name="T1"/>
              <a:gd fmla="*/ 831 w 3806" name="T2"/>
              <a:gd fmla="*/ 562 h 1688" name="T3"/>
              <a:gd fmla="*/ 507 w 3806" name="T4"/>
              <a:gd fmla="*/ 624 h 1688" name="T5"/>
              <a:gd fmla="*/ 511 w 3806" name="T6"/>
              <a:gd fmla="*/ 982 h 1688" name="T7"/>
              <a:gd fmla="*/ 815 w 3806" name="T8"/>
              <a:gd fmla="*/ 829 h 1688" name="T9"/>
              <a:gd fmla="*/ 1052 w 3806" name="T10"/>
              <a:gd fmla="*/ 847 h 1688" name="T11"/>
              <a:gd fmla="*/ 96 w 3806" name="T12"/>
              <a:gd fmla="*/ 1125 h 1688" name="T13"/>
              <a:gd fmla="*/ 2226 w 3806" name="T14"/>
              <a:gd fmla="*/ 1168 h 1688" name="T15"/>
              <a:gd fmla="*/ 2242 w 3806" name="T16"/>
              <a:gd fmla="*/ 1229 h 1688" name="T17"/>
              <a:gd fmla="*/ 2690 w 3806" name="T18"/>
              <a:gd fmla="*/ 1291 h 1688" name="T19"/>
              <a:gd fmla="*/ 2903 w 3806" name="T20"/>
              <a:gd fmla="*/ 1448 h 1688" name="T21"/>
              <a:gd fmla="*/ 637 w 3806" name="T22"/>
              <a:gd fmla="*/ 1330 h 1688" name="T23"/>
              <a:gd fmla="*/ 3182 w 3806" name="T24"/>
              <a:gd fmla="*/ 1196 h 1688" name="T25"/>
              <a:gd fmla="*/ 3212 w 3806" name="T26"/>
              <a:gd fmla="*/ 1135 h 1688" name="T27"/>
              <a:gd fmla="*/ 3470 w 3806" name="T28"/>
              <a:gd fmla="*/ 1165 h 1688" name="T29"/>
              <a:gd fmla="*/ 3687 w 3806" name="T30"/>
              <a:gd fmla="*/ 1160 h 1688" name="T31"/>
              <a:gd fmla="*/ 3713 w 3806" name="T32"/>
              <a:gd fmla="*/ 970 h 1688" name="T33"/>
              <a:gd fmla="*/ 3526 w 3806" name="T34"/>
              <a:gd fmla="*/ 681 h 1688" name="T35"/>
              <a:gd fmla="*/ 2863 w 3806" name="T36"/>
              <a:gd fmla="*/ 382 h 1688" name="T37"/>
              <a:gd fmla="*/ 2291 w 3806" name="T38"/>
              <a:gd fmla="*/ 183 h 1688" name="T39"/>
              <a:gd fmla="*/ 1315 w 3806" name="T40"/>
              <a:gd fmla="*/ 97 h 1688" name="T41"/>
              <a:gd fmla="*/ 904 w 3806" name="T42"/>
              <a:gd fmla="*/ 307 h 1688" name="T43"/>
              <a:gd fmla="*/ 587 w 3806" name="T44"/>
              <a:gd fmla="*/ 393 h 1688" name="T45"/>
              <a:gd fmla="*/ 679 w 3806" name="T46"/>
              <a:gd fmla="*/ 677 h 1688" name="T47"/>
              <a:gd fmla="*/ 751 w 3806" name="T48"/>
              <a:gd fmla="*/ 526 h 1688" name="T49"/>
              <a:gd fmla="*/ 1018 w 3806" name="T50"/>
              <a:gd fmla="*/ 642 h 1688" name="T51"/>
              <a:gd fmla="*/ 945 w 3806" name="T52"/>
              <a:gd fmla="*/ 677 h 1688" name="T53"/>
              <a:gd fmla="*/ 889 w 3806" name="T54"/>
              <a:gd fmla="*/ 803 h 1688" name="T55"/>
              <a:gd fmla="*/ 1079 w 3806" name="T56"/>
              <a:gd fmla="*/ 853 h 1688" name="T57"/>
              <a:gd fmla="*/ 581 w 3806" name="T58"/>
              <a:gd fmla="*/ 985 h 1688" name="T59"/>
              <a:gd fmla="*/ 69 w 3806" name="T60"/>
              <a:gd fmla="*/ 1205 h 1688" name="T61"/>
              <a:gd fmla="*/ 284 w 3806" name="T62"/>
              <a:gd fmla="*/ 1252 h 1688" name="T63"/>
              <a:gd fmla="*/ 544 w 3806" name="T64"/>
              <a:gd fmla="*/ 1190 h 1688" name="T65"/>
              <a:gd fmla="*/ 649 w 3806" name="T66"/>
              <a:gd fmla="*/ 1278 h 1688" name="T67"/>
              <a:gd fmla="*/ 778 w 3806" name="T68"/>
              <a:gd fmla="*/ 1313 h 1688" name="T69"/>
              <a:gd fmla="*/ 1005 w 3806" name="T70"/>
              <a:gd fmla="*/ 1283 h 1688" name="T71"/>
              <a:gd fmla="*/ 1341 w 3806" name="T72"/>
              <a:gd fmla="*/ 1267 h 1688" name="T73"/>
              <a:gd fmla="*/ 1669 w 3806" name="T74"/>
              <a:gd fmla="*/ 1272 h 1688" name="T75"/>
              <a:gd fmla="*/ 2092 w 3806" name="T76"/>
              <a:gd fmla="*/ 1267 h 1688" name="T77"/>
              <a:gd fmla="*/ 2259 w 3806" name="T78"/>
              <a:gd fmla="*/ 1094 h 1688" name="T79"/>
              <a:gd fmla="*/ 2676 w 3806" name="T80"/>
              <a:gd fmla="*/ 1120 h 1688" name="T81"/>
              <a:gd fmla="*/ 3082 w 3806" name="T82"/>
              <a:gd fmla="*/ 1289 h 1688" name="T83"/>
              <a:gd fmla="*/ 2961 w 3806" name="T84"/>
              <a:gd fmla="*/ 1426 h 1688" name="T85"/>
              <a:gd fmla="*/ 3500 w 3806" name="T86"/>
              <a:gd fmla="*/ 1612 h 1688" name="T87"/>
              <a:gd fmla="*/ 3560 w 3806" name="T88"/>
              <a:gd fmla="*/ 1495 h 1688" name="T89"/>
              <a:gd fmla="*/ 3682 w 3806" name="T90"/>
              <a:gd fmla="*/ 1497 h 1688" name="T91"/>
              <a:gd fmla="*/ 856 w 3806" name="T92"/>
              <a:gd fmla="*/ 353 h 1688" name="T93"/>
              <a:gd fmla="*/ 691 w 3806" name="T94"/>
              <a:gd fmla="*/ 1176 h 1688" name="T95"/>
              <a:gd fmla="*/ 739 w 3806" name="T96"/>
              <a:gd fmla="*/ 1139 h 1688" name="T97"/>
              <a:gd fmla="*/ 1053 w 3806" name="T98"/>
              <a:gd fmla="*/ 1246 h 1688" name="T99"/>
              <a:gd fmla="*/ 1327 w 3806" name="T100"/>
              <a:gd fmla="*/ 844 h 1688" name="T101"/>
              <a:gd fmla="*/ 1519 w 3806" name="T102"/>
              <a:gd fmla="*/ 1234 h 1688" name="T103"/>
              <a:gd fmla="*/ 1853 w 3806" name="T104"/>
              <a:gd fmla="*/ 1215 h 1688" name="T105"/>
              <a:gd fmla="*/ 2681 w 3806" name="T106"/>
              <a:gd fmla="*/ 1028 h 1688" name="T107"/>
              <a:gd fmla="*/ 2930 w 3806" name="T108"/>
              <a:gd fmla="*/ 1074 h 1688" name="T109"/>
              <a:gd fmla="*/ 3017 w 3806" name="T110"/>
              <a:gd fmla="*/ 426 h 1688" name="T111"/>
              <a:gd fmla="*/ 2337 w 3806" name="T112"/>
              <a:gd fmla="*/ 1234 h 1688" name="T113"/>
              <a:gd fmla="*/ 1798 w 3806" name="T114"/>
              <a:gd fmla="*/ 1274 h 1688" name="T115"/>
              <a:gd fmla="*/ 2794 w 3806" name="T116"/>
              <a:gd fmla="*/ 1317 h 1688" name="T117"/>
              <a:gd fmla="*/ 3211 w 3806" name="T118"/>
              <a:gd fmla="*/ 1570 h 1688" name="T119"/>
              <a:gd fmla="*/ 2016 w 3806" name="T120"/>
              <a:gd fmla="*/ 1274 h 168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8" w="3806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1524484" y="1829994"/>
            <a:ext cx="779448" cy="779448"/>
            <a:chOff x="1524484" y="1829994"/>
            <a:chExt cx="779448" cy="779448"/>
          </a:xfrm>
        </p:grpSpPr>
        <p:sp>
          <p:nvSpPr>
            <p:cNvPr id="15" name="椭圆 14"/>
            <p:cNvSpPr/>
            <p:nvPr/>
          </p:nvSpPr>
          <p:spPr>
            <a:xfrm>
              <a:off x="1524484" y="1829994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16691" y="1927330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前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24484" y="3339479"/>
            <a:ext cx="779448" cy="779448"/>
            <a:chOff x="1524484" y="3339479"/>
            <a:chExt cx="779448" cy="779448"/>
          </a:xfrm>
        </p:grpSpPr>
        <p:sp>
          <p:nvSpPr>
            <p:cNvPr id="14" name="椭圆 13"/>
            <p:cNvSpPr/>
            <p:nvPr/>
          </p:nvSpPr>
          <p:spPr>
            <a:xfrm>
              <a:off x="1524484" y="3339479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16691" y="3436815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言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4314825" y="1651075"/>
            <a:ext cx="552450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b="0" i="0" lang="zh-CN" sz="1600">
                <a:solidFill>
                  <a:srgbClr val="F1DCB9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国家主席习近平14日出席“一带一路”国际合作高峰论坛开幕式，并发表题为《携手推进“一带一路”建设》的主旨演讲，强调坚持以和平合作、开放包容、互学互鉴、互利共赢为核心的丝路精神，携手推动“一带一路”建设行稳致远，将“一带一路”建成和平、繁荣、开放、创新、文明之路，迈向更加美好的明天。国务院副总理张高丽主持开幕式。</a:t>
            </a:r>
          </a:p>
        </p:txBody>
      </p:sp>
    </p:spTree>
    <p:extLst>
      <p:ext uri="{BB962C8B-B14F-4D97-AF65-F5344CB8AC3E}">
        <p14:creationId val="10846575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0560" cy="51539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推动一带一路建设行稳致远</a:t>
              </a:r>
            </a:p>
          </p:txBody>
        </p:sp>
      </p:grpSp>
      <p:sp>
        <p:nvSpPr>
          <p:cNvPr id="6" name="矩形 27"/>
          <p:cNvSpPr/>
          <p:nvPr/>
        </p:nvSpPr>
        <p:spPr>
          <a:xfrm>
            <a:off x="3237101" y="1842110"/>
            <a:ext cx="732917" cy="1924745"/>
          </a:xfrm>
          <a:custGeom>
            <a:gdLst>
              <a:gd fmla="*/ 1512168 w 1578590" name="connsiteX0"/>
              <a:gd fmla="*/ 4025639 h 4025639" name="connsiteY0"/>
              <a:gd fmla="*/ 0 w 1578590" name="connsiteX1"/>
              <a:gd fmla="*/ 4025639 h 4025639" name="connsiteY1"/>
              <a:gd fmla="*/ 0 w 1578590" name="connsiteX2"/>
              <a:gd fmla="*/ 0 h 4025639" name="connsiteY2"/>
              <a:gd fmla="*/ 1578590 w 1578590" name="connsiteX3"/>
              <a:gd fmla="*/ 847 h 4025639" name="connsiteY3"/>
              <a:gd fmla="*/ 1603608 w 1603608" name="connsiteX4"/>
              <a:gd fmla="*/ 91440 h 402563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25639" w="1578590">
                <a:moveTo>
                  <a:pt x="1512168" y="4025639"/>
                </a:moveTo>
                <a:lnTo>
                  <a:pt x="0" y="4025639"/>
                </a:lnTo>
                <a:lnTo>
                  <a:pt x="0" y="0"/>
                </a:lnTo>
                <a:lnTo>
                  <a:pt x="1578590" y="847"/>
                </a:lnTo>
              </a:path>
            </a:pathLst>
          </a:cu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grpSp>
        <p:nvGrpSpPr>
          <p:cNvPr id="9" name="组合 8"/>
          <p:cNvGrpSpPr/>
          <p:nvPr/>
        </p:nvGrpSpPr>
        <p:grpSpPr>
          <a:xfrm>
            <a:off x="3771575" y="1558553"/>
            <a:ext cx="6401125" cy="567118"/>
            <a:chOff x="3099904" y="1452479"/>
            <a:chExt cx="780836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80836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227485" y="1472487"/>
              <a:ext cx="6332216" cy="4742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要坚持创新驱动发展，建设21世纪的数字丝绸之路。要促进科技同产业、科技同金融深度融合，为互联网时代的各国青年打造创业空间、创业工场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7" y="1439435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rgbClr val="F1DCB9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5" y="3494772"/>
            <a:ext cx="6115375" cy="555640"/>
            <a:chOff x="3099904" y="5020823"/>
            <a:chExt cx="7459798" cy="588250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10972" y="5169091"/>
              <a:ext cx="6325728" cy="3226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要践行绿色发展新理念，共同实现2030年可持续发展目标。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7" y="3357822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2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创新之路</a:t>
            </a:r>
          </a:p>
        </p:txBody>
      </p:sp>
    </p:spTree>
    <p:extLst>
      <p:ext uri="{BB962C8B-B14F-4D97-AF65-F5344CB8AC3E}">
        <p14:creationId val="15736723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0560" cy="51539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推动一带一路建设行稳致远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85526" y="1565075"/>
            <a:ext cx="732917" cy="2652095"/>
            <a:chOff x="1475656" y="1294656"/>
            <a:chExt cx="977223" cy="3790530"/>
          </a:xfrm>
        </p:grpSpPr>
        <p:sp>
          <p:nvSpPr>
            <p:cNvPr id="6" name="矩形 27"/>
            <p:cNvSpPr/>
            <p:nvPr/>
          </p:nvSpPr>
          <p:spPr>
            <a:xfrm>
              <a:off x="1475656" y="1294656"/>
              <a:ext cx="977223" cy="3790530"/>
            </a:xfrm>
            <a:custGeom>
              <a:gdLst>
                <a:gd fmla="*/ 1512168 w 1578590" name="connsiteX0"/>
                <a:gd fmla="*/ 4025639 h 4025639" name="connsiteY0"/>
                <a:gd fmla="*/ 0 w 1578590" name="connsiteX1"/>
                <a:gd fmla="*/ 4025639 h 4025639" name="connsiteY1"/>
                <a:gd fmla="*/ 0 w 1578590" name="connsiteX2"/>
                <a:gd fmla="*/ 0 h 4025639" name="connsiteY2"/>
                <a:gd fmla="*/ 1578590 w 1578590" name="connsiteX3"/>
                <a:gd fmla="*/ 847 h 4025639" name="connsiteY3"/>
                <a:gd fmla="*/ 1603608 w 1603608" name="connsiteX4"/>
                <a:gd fmla="*/ 91440 h 402563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025639" w="1578590">
                  <a:moveTo>
                    <a:pt x="1512168" y="4025639"/>
                  </a:moveTo>
                  <a:lnTo>
                    <a:pt x="0" y="4025639"/>
                  </a:lnTo>
                  <a:lnTo>
                    <a:pt x="0" y="0"/>
                  </a:lnTo>
                  <a:lnTo>
                    <a:pt x="1578590" y="847"/>
                  </a:lnTo>
                </a:path>
              </a:pathLst>
            </a:custGeom>
            <a:noFill/>
            <a:ln w="190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75656" y="3101846"/>
              <a:ext cx="864096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771576" y="1102542"/>
            <a:ext cx="6391599" cy="567118"/>
            <a:chOff x="3099904" y="1452479"/>
            <a:chExt cx="8522131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8522131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2" y="1488535"/>
              <a:ext cx="6812395" cy="5374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要以文明交流超越文明隔阂、文明互鉴超越文明冲突、文明共存超越文明优越，推动各国相互理解、相互尊重、相互信任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8" y="983426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rgbClr val="F1DCB9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1576" y="2452239"/>
            <a:ext cx="6391599" cy="567258"/>
            <a:chOff x="3099904" y="3084411"/>
            <a:chExt cx="8522131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8522131" cy="756518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181341" y="3091051"/>
              <a:ext cx="7120144" cy="6910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703116"/>
                  </a:solidFill>
                </a:rPr>
                <a:t>要建立多层次人文合作机制，推动教育合作，发挥智库作用，推动文化、体育、卫生务实合作，用好历史文化遗产，密切各领域往来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41608" y="23332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4" y="2925739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6" y="3796014"/>
            <a:ext cx="5594849" cy="555642"/>
            <a:chOff x="3099904" y="5020823"/>
            <a:chExt cx="7459798" cy="59585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gdLst>
                <a:gd fmla="*/ 351693 w 6840760" name="connsiteX0"/>
                <a:gd fmla="*/ 0 h 888468" name="connsiteY0"/>
                <a:gd fmla="*/ 6465622 w 6840760" name="connsiteX1"/>
                <a:gd fmla="*/ 35169 h 888468" name="connsiteY1"/>
                <a:gd fmla="*/ 6840760 w 6840760" name="connsiteX2"/>
                <a:gd fmla="*/ 888468 h 888468" name="connsiteY2"/>
                <a:gd fmla="*/ 0 w 6840760" name="connsiteX3"/>
                <a:gd fmla="*/ 888468 h 888468" name="connsiteY3"/>
                <a:gd fmla="*/ 351693 w 6840760" name="connsiteX4"/>
                <a:gd fmla="*/ 0 h 8884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8468" w="6840760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41321" y="5055591"/>
              <a:ext cx="5440816" cy="55565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rgbClr val="F1DCB9"/>
                  </a:solidFill>
                </a:rPr>
                <a:t>要加强国际反腐合作，让“一带一路”成为廉洁之路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8" y="36590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z="1013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4" y="4693882"/>
              <a:ext cx="525356" cy="731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000">
                  <a:solidFill>
                    <a:srgbClr val="F1DCB9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3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文明之路</a:t>
            </a:r>
          </a:p>
        </p:txBody>
      </p:sp>
    </p:spTree>
    <p:extLst>
      <p:ext uri="{BB962C8B-B14F-4D97-AF65-F5344CB8AC3E}">
        <p14:creationId val="14883315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0">
            <a:off x="1940825" y="701249"/>
            <a:ext cx="7708674" cy="4403725"/>
          </a:xfrm>
          <a:custGeom>
            <a:gdLst>
              <a:gd fmla="*/ 876 w 3806" name="T0"/>
              <a:gd fmla="*/ 292 h 1688" name="T1"/>
              <a:gd fmla="*/ 831 w 3806" name="T2"/>
              <a:gd fmla="*/ 562 h 1688" name="T3"/>
              <a:gd fmla="*/ 507 w 3806" name="T4"/>
              <a:gd fmla="*/ 624 h 1688" name="T5"/>
              <a:gd fmla="*/ 511 w 3806" name="T6"/>
              <a:gd fmla="*/ 982 h 1688" name="T7"/>
              <a:gd fmla="*/ 815 w 3806" name="T8"/>
              <a:gd fmla="*/ 829 h 1688" name="T9"/>
              <a:gd fmla="*/ 1052 w 3806" name="T10"/>
              <a:gd fmla="*/ 847 h 1688" name="T11"/>
              <a:gd fmla="*/ 96 w 3806" name="T12"/>
              <a:gd fmla="*/ 1125 h 1688" name="T13"/>
              <a:gd fmla="*/ 2226 w 3806" name="T14"/>
              <a:gd fmla="*/ 1168 h 1688" name="T15"/>
              <a:gd fmla="*/ 2242 w 3806" name="T16"/>
              <a:gd fmla="*/ 1229 h 1688" name="T17"/>
              <a:gd fmla="*/ 2690 w 3806" name="T18"/>
              <a:gd fmla="*/ 1291 h 1688" name="T19"/>
              <a:gd fmla="*/ 2903 w 3806" name="T20"/>
              <a:gd fmla="*/ 1448 h 1688" name="T21"/>
              <a:gd fmla="*/ 637 w 3806" name="T22"/>
              <a:gd fmla="*/ 1330 h 1688" name="T23"/>
              <a:gd fmla="*/ 3182 w 3806" name="T24"/>
              <a:gd fmla="*/ 1196 h 1688" name="T25"/>
              <a:gd fmla="*/ 3212 w 3806" name="T26"/>
              <a:gd fmla="*/ 1135 h 1688" name="T27"/>
              <a:gd fmla="*/ 3470 w 3806" name="T28"/>
              <a:gd fmla="*/ 1165 h 1688" name="T29"/>
              <a:gd fmla="*/ 3687 w 3806" name="T30"/>
              <a:gd fmla="*/ 1160 h 1688" name="T31"/>
              <a:gd fmla="*/ 3713 w 3806" name="T32"/>
              <a:gd fmla="*/ 970 h 1688" name="T33"/>
              <a:gd fmla="*/ 3526 w 3806" name="T34"/>
              <a:gd fmla="*/ 681 h 1688" name="T35"/>
              <a:gd fmla="*/ 2863 w 3806" name="T36"/>
              <a:gd fmla="*/ 382 h 1688" name="T37"/>
              <a:gd fmla="*/ 2291 w 3806" name="T38"/>
              <a:gd fmla="*/ 183 h 1688" name="T39"/>
              <a:gd fmla="*/ 1315 w 3806" name="T40"/>
              <a:gd fmla="*/ 97 h 1688" name="T41"/>
              <a:gd fmla="*/ 904 w 3806" name="T42"/>
              <a:gd fmla="*/ 307 h 1688" name="T43"/>
              <a:gd fmla="*/ 587 w 3806" name="T44"/>
              <a:gd fmla="*/ 393 h 1688" name="T45"/>
              <a:gd fmla="*/ 679 w 3806" name="T46"/>
              <a:gd fmla="*/ 677 h 1688" name="T47"/>
              <a:gd fmla="*/ 751 w 3806" name="T48"/>
              <a:gd fmla="*/ 526 h 1688" name="T49"/>
              <a:gd fmla="*/ 1018 w 3806" name="T50"/>
              <a:gd fmla="*/ 642 h 1688" name="T51"/>
              <a:gd fmla="*/ 945 w 3806" name="T52"/>
              <a:gd fmla="*/ 677 h 1688" name="T53"/>
              <a:gd fmla="*/ 889 w 3806" name="T54"/>
              <a:gd fmla="*/ 803 h 1688" name="T55"/>
              <a:gd fmla="*/ 1079 w 3806" name="T56"/>
              <a:gd fmla="*/ 853 h 1688" name="T57"/>
              <a:gd fmla="*/ 581 w 3806" name="T58"/>
              <a:gd fmla="*/ 985 h 1688" name="T59"/>
              <a:gd fmla="*/ 69 w 3806" name="T60"/>
              <a:gd fmla="*/ 1205 h 1688" name="T61"/>
              <a:gd fmla="*/ 284 w 3806" name="T62"/>
              <a:gd fmla="*/ 1252 h 1688" name="T63"/>
              <a:gd fmla="*/ 544 w 3806" name="T64"/>
              <a:gd fmla="*/ 1190 h 1688" name="T65"/>
              <a:gd fmla="*/ 649 w 3806" name="T66"/>
              <a:gd fmla="*/ 1278 h 1688" name="T67"/>
              <a:gd fmla="*/ 778 w 3806" name="T68"/>
              <a:gd fmla="*/ 1313 h 1688" name="T69"/>
              <a:gd fmla="*/ 1005 w 3806" name="T70"/>
              <a:gd fmla="*/ 1283 h 1688" name="T71"/>
              <a:gd fmla="*/ 1341 w 3806" name="T72"/>
              <a:gd fmla="*/ 1267 h 1688" name="T73"/>
              <a:gd fmla="*/ 1669 w 3806" name="T74"/>
              <a:gd fmla="*/ 1272 h 1688" name="T75"/>
              <a:gd fmla="*/ 2092 w 3806" name="T76"/>
              <a:gd fmla="*/ 1267 h 1688" name="T77"/>
              <a:gd fmla="*/ 2259 w 3806" name="T78"/>
              <a:gd fmla="*/ 1094 h 1688" name="T79"/>
              <a:gd fmla="*/ 2676 w 3806" name="T80"/>
              <a:gd fmla="*/ 1120 h 1688" name="T81"/>
              <a:gd fmla="*/ 3082 w 3806" name="T82"/>
              <a:gd fmla="*/ 1289 h 1688" name="T83"/>
              <a:gd fmla="*/ 2961 w 3806" name="T84"/>
              <a:gd fmla="*/ 1426 h 1688" name="T85"/>
              <a:gd fmla="*/ 3500 w 3806" name="T86"/>
              <a:gd fmla="*/ 1612 h 1688" name="T87"/>
              <a:gd fmla="*/ 3560 w 3806" name="T88"/>
              <a:gd fmla="*/ 1495 h 1688" name="T89"/>
              <a:gd fmla="*/ 3682 w 3806" name="T90"/>
              <a:gd fmla="*/ 1497 h 1688" name="T91"/>
              <a:gd fmla="*/ 856 w 3806" name="T92"/>
              <a:gd fmla="*/ 353 h 1688" name="T93"/>
              <a:gd fmla="*/ 691 w 3806" name="T94"/>
              <a:gd fmla="*/ 1176 h 1688" name="T95"/>
              <a:gd fmla="*/ 739 w 3806" name="T96"/>
              <a:gd fmla="*/ 1139 h 1688" name="T97"/>
              <a:gd fmla="*/ 1053 w 3806" name="T98"/>
              <a:gd fmla="*/ 1246 h 1688" name="T99"/>
              <a:gd fmla="*/ 1327 w 3806" name="T100"/>
              <a:gd fmla="*/ 844 h 1688" name="T101"/>
              <a:gd fmla="*/ 1519 w 3806" name="T102"/>
              <a:gd fmla="*/ 1234 h 1688" name="T103"/>
              <a:gd fmla="*/ 1853 w 3806" name="T104"/>
              <a:gd fmla="*/ 1215 h 1688" name="T105"/>
              <a:gd fmla="*/ 2681 w 3806" name="T106"/>
              <a:gd fmla="*/ 1028 h 1688" name="T107"/>
              <a:gd fmla="*/ 2930 w 3806" name="T108"/>
              <a:gd fmla="*/ 1074 h 1688" name="T109"/>
              <a:gd fmla="*/ 3017 w 3806" name="T110"/>
              <a:gd fmla="*/ 426 h 1688" name="T111"/>
              <a:gd fmla="*/ 2337 w 3806" name="T112"/>
              <a:gd fmla="*/ 1234 h 1688" name="T113"/>
              <a:gd fmla="*/ 1798 w 3806" name="T114"/>
              <a:gd fmla="*/ 1274 h 1688" name="T115"/>
              <a:gd fmla="*/ 2794 w 3806" name="T116"/>
              <a:gd fmla="*/ 1317 h 1688" name="T117"/>
              <a:gd fmla="*/ 3211 w 3806" name="T118"/>
              <a:gd fmla="*/ 1570 h 1688" name="T119"/>
              <a:gd fmla="*/ 2016 w 3806" name="T120"/>
              <a:gd fmla="*/ 1274 h 168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8" w="3806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4542125" cy="1460431"/>
            <a:chOff x="4134112" y="1650268"/>
            <a:chExt cx="4542125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275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288563" y="1747512"/>
              <a:ext cx="3387674" cy="1432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“一带一路”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2722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0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发展新机遇</a:t>
              </a:r>
            </a:p>
          </p:txBody>
        </p:sp>
      </p:grpSp>
    </p:spTree>
    <p:extLst>
      <p:ext uri="{BB962C8B-B14F-4D97-AF65-F5344CB8AC3E}">
        <p14:creationId val="39760123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5161593" y="2568652"/>
            <a:ext cx="2950562" cy="1424389"/>
            <a:chOff x="5161593" y="2568652"/>
            <a:chExt cx="2950562" cy="1424389"/>
          </a:xfrm>
        </p:grpSpPr>
        <p:sp>
          <p:nvSpPr>
            <p:cNvPr id="11" name="任意多边形: 形状 10"/>
            <p:cNvSpPr/>
            <p:nvPr/>
          </p:nvSpPr>
          <p:spPr>
            <a:xfrm rot="5400000">
              <a:off x="5924679" y="1805566"/>
              <a:ext cx="1424389" cy="2950562"/>
            </a:xfrm>
            <a:custGeom>
              <a:gdLst>
                <a:gd fmla="*/ 0 w 1424389" name="connsiteX0"/>
                <a:gd fmla="*/ 1444739 h 2950562" name="connsiteY0"/>
                <a:gd fmla="*/ 199595 w 1424389" name="connsiteX1"/>
                <a:gd fmla="*/ 1265104 h 2950562" name="connsiteY1"/>
                <a:gd fmla="*/ 199595 w 1424389" name="connsiteX2"/>
                <a:gd fmla="*/ 209725 h 2950562" name="connsiteY2"/>
                <a:gd fmla="*/ 566894 w 1424389" name="connsiteX3"/>
                <a:gd fmla="*/ 209725 h 2950562" name="connsiteY3"/>
                <a:gd fmla="*/ 755645 w 1424389" name="connsiteX4"/>
                <a:gd fmla="*/ 0 h 2950562" name="connsiteY4"/>
                <a:gd fmla="*/ 944397 w 1424389" name="connsiteX5"/>
                <a:gd fmla="*/ 209725 h 2950562" name="connsiteY5"/>
                <a:gd fmla="*/ 1424389 w 1424389" name="connsiteX6"/>
                <a:gd fmla="*/ 209725 h 2950562" name="connsiteY6"/>
                <a:gd fmla="*/ 1424389 w 1424389" name="connsiteX7"/>
                <a:gd fmla="*/ 2743201 h 2950562" name="connsiteY7"/>
                <a:gd fmla="*/ 932693 w 1424389" name="connsiteX8"/>
                <a:gd fmla="*/ 2743201 h 2950562" name="connsiteY8"/>
                <a:gd fmla="*/ 746068 w 1424389" name="connsiteX9"/>
                <a:gd fmla="*/ 2950562 h 2950562" name="connsiteY9"/>
                <a:gd fmla="*/ 559443 w 1424389" name="connsiteX10"/>
                <a:gd fmla="*/ 2743201 h 2950562" name="connsiteY10"/>
                <a:gd fmla="*/ 199595 w 1424389" name="connsiteX11"/>
                <a:gd fmla="*/ 2743201 h 2950562" name="connsiteY11"/>
                <a:gd fmla="*/ 199595 w 1424389" name="connsiteX12"/>
                <a:gd fmla="*/ 1624374 h 2950562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950562" w="1424389">
                  <a:moveTo>
                    <a:pt x="0" y="1444739"/>
                  </a:moveTo>
                  <a:lnTo>
                    <a:pt x="199595" y="1265104"/>
                  </a:lnTo>
                  <a:lnTo>
                    <a:pt x="199595" y="209725"/>
                  </a:lnTo>
                  <a:lnTo>
                    <a:pt x="566894" y="209725"/>
                  </a:lnTo>
                  <a:lnTo>
                    <a:pt x="755645" y="0"/>
                  </a:lnTo>
                  <a:lnTo>
                    <a:pt x="944397" y="209725"/>
                  </a:lnTo>
                  <a:lnTo>
                    <a:pt x="1424389" y="209725"/>
                  </a:lnTo>
                  <a:lnTo>
                    <a:pt x="1424389" y="2743201"/>
                  </a:lnTo>
                  <a:lnTo>
                    <a:pt x="932693" y="2743201"/>
                  </a:lnTo>
                  <a:lnTo>
                    <a:pt x="746068" y="2950562"/>
                  </a:lnTo>
                  <a:lnTo>
                    <a:pt x="559443" y="2743201"/>
                  </a:lnTo>
                  <a:lnTo>
                    <a:pt x="199595" y="2743201"/>
                  </a:lnTo>
                  <a:lnTo>
                    <a:pt x="199595" y="1624374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65960" y="2917046"/>
              <a:ext cx="2587471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中国发展正站在新的起点上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4" name="矩形: 圆角 3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1438" y="1216916"/>
              <a:ext cx="670560" cy="386636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一带一路发展新机遇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03176" y="1333499"/>
            <a:ext cx="2550254" cy="939567"/>
            <a:chOff x="5503176" y="1333499"/>
            <a:chExt cx="2550254" cy="939567"/>
          </a:xfrm>
        </p:grpSpPr>
        <p:sp>
          <p:nvSpPr>
            <p:cNvPr id="13" name="矩形 12"/>
            <p:cNvSpPr/>
            <p:nvPr/>
          </p:nvSpPr>
          <p:spPr>
            <a:xfrm>
              <a:off x="5503176" y="1333499"/>
              <a:ext cx="2550254" cy="939567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5747855" y="1374965"/>
              <a:ext cx="2060896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中国将深入贯彻创新、协调、绿色、开放、共享的发展理念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47775" y="2917046"/>
            <a:ext cx="2550254" cy="939567"/>
            <a:chOff x="8247775" y="2917046"/>
            <a:chExt cx="2550254" cy="939567"/>
          </a:xfrm>
        </p:grpSpPr>
        <p:sp>
          <p:nvSpPr>
            <p:cNvPr id="15" name="矩形 14"/>
            <p:cNvSpPr/>
            <p:nvPr/>
          </p:nvSpPr>
          <p:spPr>
            <a:xfrm>
              <a:off x="8247775" y="2917046"/>
              <a:ext cx="2550254" cy="939567"/>
            </a:xfrm>
            <a:prstGeom prst="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8752511" y="3078163"/>
              <a:ext cx="1733726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70311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为世界发展带来新的机遇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66659" y="2900770"/>
            <a:ext cx="2550254" cy="939567"/>
            <a:chOff x="2366659" y="2900770"/>
            <a:chExt cx="2550254" cy="939567"/>
          </a:xfrm>
        </p:grpSpPr>
        <p:sp>
          <p:nvSpPr>
            <p:cNvPr id="17" name="矩形 16"/>
            <p:cNvSpPr/>
            <p:nvPr/>
          </p:nvSpPr>
          <p:spPr>
            <a:xfrm>
              <a:off x="2366659" y="2900770"/>
              <a:ext cx="2550254" cy="939567"/>
            </a:xfrm>
            <a:prstGeom prst="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2809494" y="3078164"/>
              <a:ext cx="1725770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70311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为“一带一路”注入强大动力</a:t>
              </a:r>
            </a:p>
          </p:txBody>
        </p:sp>
      </p:grpSp>
    </p:spTree>
    <p:extLst>
      <p:ext uri="{BB962C8B-B14F-4D97-AF65-F5344CB8AC3E}">
        <p14:creationId val="23780517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057262" y="1589280"/>
            <a:ext cx="3999590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中国愿在和平共处五项原则基础上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7" name="矩形: 圆角 6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1438" y="1216916"/>
              <a:ext cx="670560" cy="386636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一带一路发展新机遇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7736" y="1484851"/>
            <a:ext cx="4865615" cy="897623"/>
            <a:chOff x="5687736" y="1484851"/>
            <a:chExt cx="4865615" cy="897623"/>
          </a:xfrm>
        </p:grpSpPr>
        <p:sp>
          <p:nvSpPr>
            <p:cNvPr id="4" name="矩形: 圆角 3"/>
            <p:cNvSpPr/>
            <p:nvPr/>
          </p:nvSpPr>
          <p:spPr>
            <a:xfrm>
              <a:off x="5687736" y="1484851"/>
              <a:ext cx="4865615" cy="89762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6056852" y="1518163"/>
              <a:ext cx="423364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发展同所有“一带一路”建设参与国的友好合作，愿同世界各国分享发展经验，开创合作共赢新模式，建设和谐共存大家庭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87735" y="2474244"/>
            <a:ext cx="4865615" cy="954107"/>
            <a:chOff x="5687735" y="2474244"/>
            <a:chExt cx="4865615" cy="954107"/>
          </a:xfrm>
        </p:grpSpPr>
        <p:sp>
          <p:nvSpPr>
            <p:cNvPr id="10" name="矩形: 圆角 9"/>
            <p:cNvSpPr/>
            <p:nvPr/>
          </p:nvSpPr>
          <p:spPr>
            <a:xfrm>
              <a:off x="5687735" y="2486903"/>
              <a:ext cx="4865615" cy="897623"/>
            </a:xfrm>
            <a:prstGeom prst="round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2719" y="2474244"/>
              <a:ext cx="4641909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70311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将推动已达成协议的务实合作项目早日启动、早见成效；将加大资金支持，向丝路基金新增资金1000亿元人民币，鼓励金融机构开展人民币海外基金业务，规模预计为3000亿元人民币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7734" y="3488955"/>
            <a:ext cx="4865615" cy="897623"/>
            <a:chOff x="5687734" y="3488955"/>
            <a:chExt cx="4865615" cy="897623"/>
          </a:xfrm>
        </p:grpSpPr>
        <p:sp>
          <p:nvSpPr>
            <p:cNvPr id="11" name="矩形: 圆角 10"/>
            <p:cNvSpPr/>
            <p:nvPr/>
          </p:nvSpPr>
          <p:spPr>
            <a:xfrm>
              <a:off x="5687734" y="3488955"/>
              <a:ext cx="4865615" cy="89762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56852" y="3494977"/>
              <a:ext cx="4353886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将积极同参与国发展互利共赢的经贸伙伴关系，建设“一带一路”自由贸易网络，中国将从2018年起举办中国国际进口博览会</a:t>
              </a:r>
            </a:p>
          </p:txBody>
        </p:sp>
      </p:grpSp>
    </p:spTree>
    <p:extLst>
      <p:ext uri="{BB962C8B-B14F-4D97-AF65-F5344CB8AC3E}">
        <p14:creationId val="1385125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057262" y="1589280"/>
            <a:ext cx="3999590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中国愿在和平共处五项原则基础上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7" name="矩形: 圆角 6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1438" y="1216916"/>
              <a:ext cx="670560" cy="386636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一带一路发展新机遇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46457" y="1811513"/>
            <a:ext cx="4934963" cy="1088690"/>
            <a:chOff x="5746457" y="1811513"/>
            <a:chExt cx="4934963" cy="1088690"/>
          </a:xfrm>
        </p:grpSpPr>
        <p:sp>
          <p:nvSpPr>
            <p:cNvPr id="4" name="矩形: 圆角 3"/>
            <p:cNvSpPr/>
            <p:nvPr/>
          </p:nvSpPr>
          <p:spPr>
            <a:xfrm>
              <a:off x="5746457" y="1811513"/>
              <a:ext cx="4865615" cy="108869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899695" y="1869503"/>
              <a:ext cx="4781725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愿同各国加强创新合作，启动“一带一路”科技创新行动计划，开展科技人文交流、共建联合实验室、科技园区合作、技术转移4项行动；帮助参与“一带一路”建设的发展中国家和国际组织建设更多民生项目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46457" y="2956687"/>
            <a:ext cx="4865615" cy="1036473"/>
            <a:chOff x="5746457" y="2956687"/>
            <a:chExt cx="4865615" cy="1036473"/>
          </a:xfrm>
        </p:grpSpPr>
        <p:sp>
          <p:nvSpPr>
            <p:cNvPr id="10" name="矩形: 圆角 9"/>
            <p:cNvSpPr/>
            <p:nvPr/>
          </p:nvSpPr>
          <p:spPr>
            <a:xfrm>
              <a:off x="5746457" y="2956687"/>
              <a:ext cx="4865615" cy="1036473"/>
            </a:xfrm>
            <a:prstGeom prst="round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8309" y="3094848"/>
              <a:ext cx="4641909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将设立“一带一路”国际合作高峰论坛后续联络机制，成立财经发展研究中心、促进中心，合作设立多边开发融资合作中心、能力建设中心，打造人文合作新平台。</a:t>
              </a:r>
            </a:p>
          </p:txBody>
        </p:sp>
      </p:grpSp>
    </p:spTree>
    <p:extLst>
      <p:ext uri="{BB962C8B-B14F-4D97-AF65-F5344CB8AC3E}">
        <p14:creationId val="8983564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0">
            <a:off x="1940825" y="701249"/>
            <a:ext cx="7708674" cy="4403725"/>
          </a:xfrm>
          <a:custGeom>
            <a:gdLst>
              <a:gd fmla="*/ 876 w 3806" name="T0"/>
              <a:gd fmla="*/ 292 h 1688" name="T1"/>
              <a:gd fmla="*/ 831 w 3806" name="T2"/>
              <a:gd fmla="*/ 562 h 1688" name="T3"/>
              <a:gd fmla="*/ 507 w 3806" name="T4"/>
              <a:gd fmla="*/ 624 h 1688" name="T5"/>
              <a:gd fmla="*/ 511 w 3806" name="T6"/>
              <a:gd fmla="*/ 982 h 1688" name="T7"/>
              <a:gd fmla="*/ 815 w 3806" name="T8"/>
              <a:gd fmla="*/ 829 h 1688" name="T9"/>
              <a:gd fmla="*/ 1052 w 3806" name="T10"/>
              <a:gd fmla="*/ 847 h 1688" name="T11"/>
              <a:gd fmla="*/ 96 w 3806" name="T12"/>
              <a:gd fmla="*/ 1125 h 1688" name="T13"/>
              <a:gd fmla="*/ 2226 w 3806" name="T14"/>
              <a:gd fmla="*/ 1168 h 1688" name="T15"/>
              <a:gd fmla="*/ 2242 w 3806" name="T16"/>
              <a:gd fmla="*/ 1229 h 1688" name="T17"/>
              <a:gd fmla="*/ 2690 w 3806" name="T18"/>
              <a:gd fmla="*/ 1291 h 1688" name="T19"/>
              <a:gd fmla="*/ 2903 w 3806" name="T20"/>
              <a:gd fmla="*/ 1448 h 1688" name="T21"/>
              <a:gd fmla="*/ 637 w 3806" name="T22"/>
              <a:gd fmla="*/ 1330 h 1688" name="T23"/>
              <a:gd fmla="*/ 3182 w 3806" name="T24"/>
              <a:gd fmla="*/ 1196 h 1688" name="T25"/>
              <a:gd fmla="*/ 3212 w 3806" name="T26"/>
              <a:gd fmla="*/ 1135 h 1688" name="T27"/>
              <a:gd fmla="*/ 3470 w 3806" name="T28"/>
              <a:gd fmla="*/ 1165 h 1688" name="T29"/>
              <a:gd fmla="*/ 3687 w 3806" name="T30"/>
              <a:gd fmla="*/ 1160 h 1688" name="T31"/>
              <a:gd fmla="*/ 3713 w 3806" name="T32"/>
              <a:gd fmla="*/ 970 h 1688" name="T33"/>
              <a:gd fmla="*/ 3526 w 3806" name="T34"/>
              <a:gd fmla="*/ 681 h 1688" name="T35"/>
              <a:gd fmla="*/ 2863 w 3806" name="T36"/>
              <a:gd fmla="*/ 382 h 1688" name="T37"/>
              <a:gd fmla="*/ 2291 w 3806" name="T38"/>
              <a:gd fmla="*/ 183 h 1688" name="T39"/>
              <a:gd fmla="*/ 1315 w 3806" name="T40"/>
              <a:gd fmla="*/ 97 h 1688" name="T41"/>
              <a:gd fmla="*/ 904 w 3806" name="T42"/>
              <a:gd fmla="*/ 307 h 1688" name="T43"/>
              <a:gd fmla="*/ 587 w 3806" name="T44"/>
              <a:gd fmla="*/ 393 h 1688" name="T45"/>
              <a:gd fmla="*/ 679 w 3806" name="T46"/>
              <a:gd fmla="*/ 677 h 1688" name="T47"/>
              <a:gd fmla="*/ 751 w 3806" name="T48"/>
              <a:gd fmla="*/ 526 h 1688" name="T49"/>
              <a:gd fmla="*/ 1018 w 3806" name="T50"/>
              <a:gd fmla="*/ 642 h 1688" name="T51"/>
              <a:gd fmla="*/ 945 w 3806" name="T52"/>
              <a:gd fmla="*/ 677 h 1688" name="T53"/>
              <a:gd fmla="*/ 889 w 3806" name="T54"/>
              <a:gd fmla="*/ 803 h 1688" name="T55"/>
              <a:gd fmla="*/ 1079 w 3806" name="T56"/>
              <a:gd fmla="*/ 853 h 1688" name="T57"/>
              <a:gd fmla="*/ 581 w 3806" name="T58"/>
              <a:gd fmla="*/ 985 h 1688" name="T59"/>
              <a:gd fmla="*/ 69 w 3806" name="T60"/>
              <a:gd fmla="*/ 1205 h 1688" name="T61"/>
              <a:gd fmla="*/ 284 w 3806" name="T62"/>
              <a:gd fmla="*/ 1252 h 1688" name="T63"/>
              <a:gd fmla="*/ 544 w 3806" name="T64"/>
              <a:gd fmla="*/ 1190 h 1688" name="T65"/>
              <a:gd fmla="*/ 649 w 3806" name="T66"/>
              <a:gd fmla="*/ 1278 h 1688" name="T67"/>
              <a:gd fmla="*/ 778 w 3806" name="T68"/>
              <a:gd fmla="*/ 1313 h 1688" name="T69"/>
              <a:gd fmla="*/ 1005 w 3806" name="T70"/>
              <a:gd fmla="*/ 1283 h 1688" name="T71"/>
              <a:gd fmla="*/ 1341 w 3806" name="T72"/>
              <a:gd fmla="*/ 1267 h 1688" name="T73"/>
              <a:gd fmla="*/ 1669 w 3806" name="T74"/>
              <a:gd fmla="*/ 1272 h 1688" name="T75"/>
              <a:gd fmla="*/ 2092 w 3806" name="T76"/>
              <a:gd fmla="*/ 1267 h 1688" name="T77"/>
              <a:gd fmla="*/ 2259 w 3806" name="T78"/>
              <a:gd fmla="*/ 1094 h 1688" name="T79"/>
              <a:gd fmla="*/ 2676 w 3806" name="T80"/>
              <a:gd fmla="*/ 1120 h 1688" name="T81"/>
              <a:gd fmla="*/ 3082 w 3806" name="T82"/>
              <a:gd fmla="*/ 1289 h 1688" name="T83"/>
              <a:gd fmla="*/ 2961 w 3806" name="T84"/>
              <a:gd fmla="*/ 1426 h 1688" name="T85"/>
              <a:gd fmla="*/ 3500 w 3806" name="T86"/>
              <a:gd fmla="*/ 1612 h 1688" name="T87"/>
              <a:gd fmla="*/ 3560 w 3806" name="T88"/>
              <a:gd fmla="*/ 1495 h 1688" name="T89"/>
              <a:gd fmla="*/ 3682 w 3806" name="T90"/>
              <a:gd fmla="*/ 1497 h 1688" name="T91"/>
              <a:gd fmla="*/ 856 w 3806" name="T92"/>
              <a:gd fmla="*/ 353 h 1688" name="T93"/>
              <a:gd fmla="*/ 691 w 3806" name="T94"/>
              <a:gd fmla="*/ 1176 h 1688" name="T95"/>
              <a:gd fmla="*/ 739 w 3806" name="T96"/>
              <a:gd fmla="*/ 1139 h 1688" name="T97"/>
              <a:gd fmla="*/ 1053 w 3806" name="T98"/>
              <a:gd fmla="*/ 1246 h 1688" name="T99"/>
              <a:gd fmla="*/ 1327 w 3806" name="T100"/>
              <a:gd fmla="*/ 844 h 1688" name="T101"/>
              <a:gd fmla="*/ 1519 w 3806" name="T102"/>
              <a:gd fmla="*/ 1234 h 1688" name="T103"/>
              <a:gd fmla="*/ 1853 w 3806" name="T104"/>
              <a:gd fmla="*/ 1215 h 1688" name="T105"/>
              <a:gd fmla="*/ 2681 w 3806" name="T106"/>
              <a:gd fmla="*/ 1028 h 1688" name="T107"/>
              <a:gd fmla="*/ 2930 w 3806" name="T108"/>
              <a:gd fmla="*/ 1074 h 1688" name="T109"/>
              <a:gd fmla="*/ 3017 w 3806" name="T110"/>
              <a:gd fmla="*/ 426 h 1688" name="T111"/>
              <a:gd fmla="*/ 2337 w 3806" name="T112"/>
              <a:gd fmla="*/ 1234 h 1688" name="T113"/>
              <a:gd fmla="*/ 1798 w 3806" name="T114"/>
              <a:gd fmla="*/ 1274 h 1688" name="T115"/>
              <a:gd fmla="*/ 2794 w 3806" name="T116"/>
              <a:gd fmla="*/ 1317 h 1688" name="T117"/>
              <a:gd fmla="*/ 3211 w 3806" name="T118"/>
              <a:gd fmla="*/ 1570 h 1688" name="T119"/>
              <a:gd fmla="*/ 2016 w 3806" name="T120"/>
              <a:gd fmla="*/ 1274 h 168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8" w="3806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5248946" cy="1460431"/>
            <a:chOff x="4134112" y="1650268"/>
            <a:chExt cx="5248946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275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06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288564" y="1747512"/>
              <a:ext cx="3387674" cy="1432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“一带一路”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373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0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建设是伟大事业</a:t>
              </a:r>
            </a:p>
          </p:txBody>
        </p:sp>
      </p:grpSp>
    </p:spTree>
    <p:extLst>
      <p:ext uri="{BB962C8B-B14F-4D97-AF65-F5344CB8AC3E}">
        <p14:creationId val="36444958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163127" y="620130"/>
            <a:ext cx="44500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80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习近平最后指出</a:t>
            </a:r>
          </a:p>
        </p:txBody>
      </p:sp>
      <p:sp>
        <p:nvSpPr>
          <p:cNvPr id="3" name="矩形 2"/>
          <p:cNvSpPr/>
          <p:nvPr/>
        </p:nvSpPr>
        <p:spPr>
          <a:xfrm>
            <a:off x="4163127" y="1328016"/>
            <a:ext cx="3535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400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一带一路建设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89840" y="2323750"/>
            <a:ext cx="2265027" cy="2265027"/>
            <a:chOff x="1189840" y="2323750"/>
            <a:chExt cx="2265027" cy="2265027"/>
          </a:xfrm>
        </p:grpSpPr>
        <p:sp>
          <p:nvSpPr>
            <p:cNvPr id="4" name="椭圆 3"/>
            <p:cNvSpPr/>
            <p:nvPr/>
          </p:nvSpPr>
          <p:spPr>
            <a:xfrm>
              <a:off x="1189840" y="2323750"/>
              <a:ext cx="2265027" cy="2265027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318471" y="2794543"/>
              <a:ext cx="2136396" cy="131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“一带一路”建设植根于丝绸之路的历史土壤，重点面向亚欧非大陆，同时向所有朋友开放。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34499" y="2323750"/>
            <a:ext cx="2265027" cy="2265027"/>
            <a:chOff x="3734499" y="2323750"/>
            <a:chExt cx="2265027" cy="2265027"/>
          </a:xfrm>
        </p:grpSpPr>
        <p:sp>
          <p:nvSpPr>
            <p:cNvPr id="5" name="椭圆 4"/>
            <p:cNvSpPr/>
            <p:nvPr/>
          </p:nvSpPr>
          <p:spPr>
            <a:xfrm>
              <a:off x="3734499" y="2323750"/>
              <a:ext cx="2265027" cy="2265027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3949815" y="2854165"/>
              <a:ext cx="1834393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“一带一路”建设将由大家共同商量，建设成果将由大家共同分享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0041" y="2338983"/>
            <a:ext cx="2265027" cy="2265027"/>
            <a:chOff x="6370041" y="2338983"/>
            <a:chExt cx="2265027" cy="2265027"/>
          </a:xfrm>
        </p:grpSpPr>
        <p:sp>
          <p:nvSpPr>
            <p:cNvPr id="6" name="椭圆 5"/>
            <p:cNvSpPr/>
            <p:nvPr/>
          </p:nvSpPr>
          <p:spPr>
            <a:xfrm>
              <a:off x="6370041" y="2338983"/>
              <a:ext cx="2265027" cy="2265027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6831292" y="2869398"/>
              <a:ext cx="1524143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763E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“一带一路”建设是伟大的事业，需要伟大的实践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320" y="2338983"/>
            <a:ext cx="2265027" cy="2265027"/>
            <a:chOff x="9096320" y="2338983"/>
            <a:chExt cx="2265027" cy="2265027"/>
          </a:xfrm>
        </p:grpSpPr>
        <p:sp>
          <p:nvSpPr>
            <p:cNvPr id="7" name="椭圆 6"/>
            <p:cNvSpPr/>
            <p:nvPr/>
          </p:nvSpPr>
          <p:spPr>
            <a:xfrm>
              <a:off x="9096320" y="2338983"/>
              <a:ext cx="2265027" cy="2265027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9466835" y="2930953"/>
              <a:ext cx="1688983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让我们一步一个脚印推进实施，一点一滴抓出成果，造福世界，造福人民</a:t>
              </a:r>
            </a:p>
          </p:txBody>
        </p:sp>
      </p:grpSp>
    </p:spTree>
    <p:extLst>
      <p:ext uri="{BB962C8B-B14F-4D97-AF65-F5344CB8AC3E}">
        <p14:creationId val="36594594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3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0">
            <a:off x="1940825" y="701249"/>
            <a:ext cx="7708674" cy="4403725"/>
          </a:xfrm>
          <a:custGeom>
            <a:gdLst>
              <a:gd fmla="*/ 876 w 3806" name="T0"/>
              <a:gd fmla="*/ 292 h 1688" name="T1"/>
              <a:gd fmla="*/ 831 w 3806" name="T2"/>
              <a:gd fmla="*/ 562 h 1688" name="T3"/>
              <a:gd fmla="*/ 507 w 3806" name="T4"/>
              <a:gd fmla="*/ 624 h 1688" name="T5"/>
              <a:gd fmla="*/ 511 w 3806" name="T6"/>
              <a:gd fmla="*/ 982 h 1688" name="T7"/>
              <a:gd fmla="*/ 815 w 3806" name="T8"/>
              <a:gd fmla="*/ 829 h 1688" name="T9"/>
              <a:gd fmla="*/ 1052 w 3806" name="T10"/>
              <a:gd fmla="*/ 847 h 1688" name="T11"/>
              <a:gd fmla="*/ 96 w 3806" name="T12"/>
              <a:gd fmla="*/ 1125 h 1688" name="T13"/>
              <a:gd fmla="*/ 2226 w 3806" name="T14"/>
              <a:gd fmla="*/ 1168 h 1688" name="T15"/>
              <a:gd fmla="*/ 2242 w 3806" name="T16"/>
              <a:gd fmla="*/ 1229 h 1688" name="T17"/>
              <a:gd fmla="*/ 2690 w 3806" name="T18"/>
              <a:gd fmla="*/ 1291 h 1688" name="T19"/>
              <a:gd fmla="*/ 2903 w 3806" name="T20"/>
              <a:gd fmla="*/ 1448 h 1688" name="T21"/>
              <a:gd fmla="*/ 637 w 3806" name="T22"/>
              <a:gd fmla="*/ 1330 h 1688" name="T23"/>
              <a:gd fmla="*/ 3182 w 3806" name="T24"/>
              <a:gd fmla="*/ 1196 h 1688" name="T25"/>
              <a:gd fmla="*/ 3212 w 3806" name="T26"/>
              <a:gd fmla="*/ 1135 h 1688" name="T27"/>
              <a:gd fmla="*/ 3470 w 3806" name="T28"/>
              <a:gd fmla="*/ 1165 h 1688" name="T29"/>
              <a:gd fmla="*/ 3687 w 3806" name="T30"/>
              <a:gd fmla="*/ 1160 h 1688" name="T31"/>
              <a:gd fmla="*/ 3713 w 3806" name="T32"/>
              <a:gd fmla="*/ 970 h 1688" name="T33"/>
              <a:gd fmla="*/ 3526 w 3806" name="T34"/>
              <a:gd fmla="*/ 681 h 1688" name="T35"/>
              <a:gd fmla="*/ 2863 w 3806" name="T36"/>
              <a:gd fmla="*/ 382 h 1688" name="T37"/>
              <a:gd fmla="*/ 2291 w 3806" name="T38"/>
              <a:gd fmla="*/ 183 h 1688" name="T39"/>
              <a:gd fmla="*/ 1315 w 3806" name="T40"/>
              <a:gd fmla="*/ 97 h 1688" name="T41"/>
              <a:gd fmla="*/ 904 w 3806" name="T42"/>
              <a:gd fmla="*/ 307 h 1688" name="T43"/>
              <a:gd fmla="*/ 587 w 3806" name="T44"/>
              <a:gd fmla="*/ 393 h 1688" name="T45"/>
              <a:gd fmla="*/ 679 w 3806" name="T46"/>
              <a:gd fmla="*/ 677 h 1688" name="T47"/>
              <a:gd fmla="*/ 751 w 3806" name="T48"/>
              <a:gd fmla="*/ 526 h 1688" name="T49"/>
              <a:gd fmla="*/ 1018 w 3806" name="T50"/>
              <a:gd fmla="*/ 642 h 1688" name="T51"/>
              <a:gd fmla="*/ 945 w 3806" name="T52"/>
              <a:gd fmla="*/ 677 h 1688" name="T53"/>
              <a:gd fmla="*/ 889 w 3806" name="T54"/>
              <a:gd fmla="*/ 803 h 1688" name="T55"/>
              <a:gd fmla="*/ 1079 w 3806" name="T56"/>
              <a:gd fmla="*/ 853 h 1688" name="T57"/>
              <a:gd fmla="*/ 581 w 3806" name="T58"/>
              <a:gd fmla="*/ 985 h 1688" name="T59"/>
              <a:gd fmla="*/ 69 w 3806" name="T60"/>
              <a:gd fmla="*/ 1205 h 1688" name="T61"/>
              <a:gd fmla="*/ 284 w 3806" name="T62"/>
              <a:gd fmla="*/ 1252 h 1688" name="T63"/>
              <a:gd fmla="*/ 544 w 3806" name="T64"/>
              <a:gd fmla="*/ 1190 h 1688" name="T65"/>
              <a:gd fmla="*/ 649 w 3806" name="T66"/>
              <a:gd fmla="*/ 1278 h 1688" name="T67"/>
              <a:gd fmla="*/ 778 w 3806" name="T68"/>
              <a:gd fmla="*/ 1313 h 1688" name="T69"/>
              <a:gd fmla="*/ 1005 w 3806" name="T70"/>
              <a:gd fmla="*/ 1283 h 1688" name="T71"/>
              <a:gd fmla="*/ 1341 w 3806" name="T72"/>
              <a:gd fmla="*/ 1267 h 1688" name="T73"/>
              <a:gd fmla="*/ 1669 w 3806" name="T74"/>
              <a:gd fmla="*/ 1272 h 1688" name="T75"/>
              <a:gd fmla="*/ 2092 w 3806" name="T76"/>
              <a:gd fmla="*/ 1267 h 1688" name="T77"/>
              <a:gd fmla="*/ 2259 w 3806" name="T78"/>
              <a:gd fmla="*/ 1094 h 1688" name="T79"/>
              <a:gd fmla="*/ 2676 w 3806" name="T80"/>
              <a:gd fmla="*/ 1120 h 1688" name="T81"/>
              <a:gd fmla="*/ 3082 w 3806" name="T82"/>
              <a:gd fmla="*/ 1289 h 1688" name="T83"/>
              <a:gd fmla="*/ 2961 w 3806" name="T84"/>
              <a:gd fmla="*/ 1426 h 1688" name="T85"/>
              <a:gd fmla="*/ 3500 w 3806" name="T86"/>
              <a:gd fmla="*/ 1612 h 1688" name="T87"/>
              <a:gd fmla="*/ 3560 w 3806" name="T88"/>
              <a:gd fmla="*/ 1495 h 1688" name="T89"/>
              <a:gd fmla="*/ 3682 w 3806" name="T90"/>
              <a:gd fmla="*/ 1497 h 1688" name="T91"/>
              <a:gd fmla="*/ 856 w 3806" name="T92"/>
              <a:gd fmla="*/ 353 h 1688" name="T93"/>
              <a:gd fmla="*/ 691 w 3806" name="T94"/>
              <a:gd fmla="*/ 1176 h 1688" name="T95"/>
              <a:gd fmla="*/ 739 w 3806" name="T96"/>
              <a:gd fmla="*/ 1139 h 1688" name="T97"/>
              <a:gd fmla="*/ 1053 w 3806" name="T98"/>
              <a:gd fmla="*/ 1246 h 1688" name="T99"/>
              <a:gd fmla="*/ 1327 w 3806" name="T100"/>
              <a:gd fmla="*/ 844 h 1688" name="T101"/>
              <a:gd fmla="*/ 1519 w 3806" name="T102"/>
              <a:gd fmla="*/ 1234 h 1688" name="T103"/>
              <a:gd fmla="*/ 1853 w 3806" name="T104"/>
              <a:gd fmla="*/ 1215 h 1688" name="T105"/>
              <a:gd fmla="*/ 2681 w 3806" name="T106"/>
              <a:gd fmla="*/ 1028 h 1688" name="T107"/>
              <a:gd fmla="*/ 2930 w 3806" name="T108"/>
              <a:gd fmla="*/ 1074 h 1688" name="T109"/>
              <a:gd fmla="*/ 3017 w 3806" name="T110"/>
              <a:gd fmla="*/ 426 h 1688" name="T111"/>
              <a:gd fmla="*/ 2337 w 3806" name="T112"/>
              <a:gd fmla="*/ 1234 h 1688" name="T113"/>
              <a:gd fmla="*/ 1798 w 3806" name="T114"/>
              <a:gd fmla="*/ 1274 h 1688" name="T115"/>
              <a:gd fmla="*/ 2794 w 3806" name="T116"/>
              <a:gd fmla="*/ 1317 h 1688" name="T117"/>
              <a:gd fmla="*/ 3211 w 3806" name="T118"/>
              <a:gd fmla="*/ 1570 h 1688" name="T119"/>
              <a:gd fmla="*/ 2016 w 3806" name="T120"/>
              <a:gd fmla="*/ 1274 h 168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8" w="3806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412262" y="1842762"/>
            <a:ext cx="338767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F1DC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谢谢聆听</a:t>
            </a:r>
          </a:p>
        </p:txBody>
      </p:sp>
    </p:spTree>
    <p:extLst>
      <p:ext uri="{BB962C8B-B14F-4D97-AF65-F5344CB8AC3E}">
        <p14:creationId val="20041810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/>
          <p:cNvGrpSpPr/>
          <p:nvPr/>
        </p:nvGrpSpPr>
        <p:grpSpPr>
          <a:xfrm>
            <a:off x="6553685" y="2333624"/>
            <a:ext cx="3920990" cy="523875"/>
            <a:chOff x="6553685" y="2333624"/>
            <a:chExt cx="3920990" cy="523875"/>
          </a:xfrm>
        </p:grpSpPr>
        <p:sp>
          <p:nvSpPr>
            <p:cNvPr id="9" name="矩形: 圆角 8"/>
            <p:cNvSpPr/>
            <p:nvPr/>
          </p:nvSpPr>
          <p:spPr>
            <a:xfrm>
              <a:off x="6553685" y="2333624"/>
              <a:ext cx="3920990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96074" y="2418338"/>
              <a:ext cx="37420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   人类文明的宝贵遗产-丝路精神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81685" y="2333624"/>
            <a:ext cx="3920990" cy="523875"/>
            <a:chOff x="1981685" y="2333624"/>
            <a:chExt cx="3920990" cy="523875"/>
          </a:xfrm>
        </p:grpSpPr>
        <p:sp>
          <p:nvSpPr>
            <p:cNvPr id="22" name="矩形: 圆角 21"/>
            <p:cNvSpPr/>
            <p:nvPr/>
          </p:nvSpPr>
          <p:spPr>
            <a:xfrm>
              <a:off x="1981685" y="2333624"/>
              <a:ext cx="3920990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24075" y="2418338"/>
              <a:ext cx="2864167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    什么是 “一带一路”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81683" y="3271838"/>
            <a:ext cx="3920991" cy="523875"/>
            <a:chOff x="1981683" y="3271838"/>
            <a:chExt cx="3920991" cy="523875"/>
          </a:xfrm>
        </p:grpSpPr>
        <p:sp>
          <p:nvSpPr>
            <p:cNvPr id="23" name="矩形: 圆角 22"/>
            <p:cNvSpPr/>
            <p:nvPr/>
          </p:nvSpPr>
          <p:spPr>
            <a:xfrm>
              <a:off x="1981683" y="3271838"/>
              <a:ext cx="3920991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24075" y="3349107"/>
              <a:ext cx="3413443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   “一带一路”建设成果丰硕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53683" y="3271838"/>
            <a:ext cx="4095267" cy="523875"/>
            <a:chOff x="6553683" y="3271838"/>
            <a:chExt cx="4095267" cy="523875"/>
          </a:xfrm>
        </p:grpSpPr>
        <p:sp>
          <p:nvSpPr>
            <p:cNvPr id="11" name="矩形: 圆角 10"/>
            <p:cNvSpPr/>
            <p:nvPr/>
          </p:nvSpPr>
          <p:spPr>
            <a:xfrm>
              <a:off x="6553683" y="3271838"/>
              <a:ext cx="3920991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696075" y="3349107"/>
              <a:ext cx="39528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  推动“一带一路”建设行稳致远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53683" y="4210050"/>
            <a:ext cx="3920992" cy="523875"/>
            <a:chOff x="6553683" y="4210050"/>
            <a:chExt cx="3920992" cy="523875"/>
          </a:xfrm>
        </p:grpSpPr>
        <p:sp>
          <p:nvSpPr>
            <p:cNvPr id="18" name="矩形: 圆角 17"/>
            <p:cNvSpPr/>
            <p:nvPr/>
          </p:nvSpPr>
          <p:spPr>
            <a:xfrm>
              <a:off x="6553683" y="4210050"/>
              <a:ext cx="3920992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96075" y="4272628"/>
              <a:ext cx="3642043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06   “一带一路”建设是伟大事业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81683" y="4210050"/>
            <a:ext cx="3920992" cy="523875"/>
            <a:chOff x="1981683" y="4210050"/>
            <a:chExt cx="3920992" cy="523875"/>
          </a:xfrm>
        </p:grpSpPr>
        <p:sp>
          <p:nvSpPr>
            <p:cNvPr id="24" name="矩形: 圆角 23"/>
            <p:cNvSpPr/>
            <p:nvPr/>
          </p:nvSpPr>
          <p:spPr>
            <a:xfrm>
              <a:off x="1981683" y="4210050"/>
              <a:ext cx="3920992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24074" y="4272628"/>
              <a:ext cx="31848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   “一带一路”发展新机遇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16213" y="1333337"/>
            <a:ext cx="779448" cy="779448"/>
            <a:chOff x="5016213" y="1333337"/>
            <a:chExt cx="779448" cy="779448"/>
          </a:xfrm>
        </p:grpSpPr>
        <p:sp>
          <p:nvSpPr>
            <p:cNvPr id="3" name="椭圆 2"/>
            <p:cNvSpPr/>
            <p:nvPr/>
          </p:nvSpPr>
          <p:spPr>
            <a:xfrm>
              <a:off x="5016213" y="1333337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08419" y="1412355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83088" y="1332944"/>
            <a:ext cx="779448" cy="779448"/>
            <a:chOff x="6683088" y="1332944"/>
            <a:chExt cx="779448" cy="779448"/>
          </a:xfrm>
        </p:grpSpPr>
        <p:sp>
          <p:nvSpPr>
            <p:cNvPr id="2" name="椭圆 1"/>
            <p:cNvSpPr/>
            <p:nvPr/>
          </p:nvSpPr>
          <p:spPr>
            <a:xfrm>
              <a:off x="6683088" y="1332944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1DCB9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75295" y="1412354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录</a:t>
              </a:r>
            </a:p>
          </p:txBody>
        </p:sp>
      </p:grpSp>
    </p:spTree>
    <p:extLst>
      <p:ext uri="{BB962C8B-B14F-4D97-AF65-F5344CB8AC3E}">
        <p14:creationId val="37375756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0">
            <a:off x="1940825" y="701249"/>
            <a:ext cx="7708674" cy="4403725"/>
          </a:xfrm>
          <a:custGeom>
            <a:gdLst>
              <a:gd fmla="*/ 876 w 3806" name="T0"/>
              <a:gd fmla="*/ 292 h 1688" name="T1"/>
              <a:gd fmla="*/ 831 w 3806" name="T2"/>
              <a:gd fmla="*/ 562 h 1688" name="T3"/>
              <a:gd fmla="*/ 507 w 3806" name="T4"/>
              <a:gd fmla="*/ 624 h 1688" name="T5"/>
              <a:gd fmla="*/ 511 w 3806" name="T6"/>
              <a:gd fmla="*/ 982 h 1688" name="T7"/>
              <a:gd fmla="*/ 815 w 3806" name="T8"/>
              <a:gd fmla="*/ 829 h 1688" name="T9"/>
              <a:gd fmla="*/ 1052 w 3806" name="T10"/>
              <a:gd fmla="*/ 847 h 1688" name="T11"/>
              <a:gd fmla="*/ 96 w 3806" name="T12"/>
              <a:gd fmla="*/ 1125 h 1688" name="T13"/>
              <a:gd fmla="*/ 2226 w 3806" name="T14"/>
              <a:gd fmla="*/ 1168 h 1688" name="T15"/>
              <a:gd fmla="*/ 2242 w 3806" name="T16"/>
              <a:gd fmla="*/ 1229 h 1688" name="T17"/>
              <a:gd fmla="*/ 2690 w 3806" name="T18"/>
              <a:gd fmla="*/ 1291 h 1688" name="T19"/>
              <a:gd fmla="*/ 2903 w 3806" name="T20"/>
              <a:gd fmla="*/ 1448 h 1688" name="T21"/>
              <a:gd fmla="*/ 637 w 3806" name="T22"/>
              <a:gd fmla="*/ 1330 h 1688" name="T23"/>
              <a:gd fmla="*/ 3182 w 3806" name="T24"/>
              <a:gd fmla="*/ 1196 h 1688" name="T25"/>
              <a:gd fmla="*/ 3212 w 3806" name="T26"/>
              <a:gd fmla="*/ 1135 h 1688" name="T27"/>
              <a:gd fmla="*/ 3470 w 3806" name="T28"/>
              <a:gd fmla="*/ 1165 h 1688" name="T29"/>
              <a:gd fmla="*/ 3687 w 3806" name="T30"/>
              <a:gd fmla="*/ 1160 h 1688" name="T31"/>
              <a:gd fmla="*/ 3713 w 3806" name="T32"/>
              <a:gd fmla="*/ 970 h 1688" name="T33"/>
              <a:gd fmla="*/ 3526 w 3806" name="T34"/>
              <a:gd fmla="*/ 681 h 1688" name="T35"/>
              <a:gd fmla="*/ 2863 w 3806" name="T36"/>
              <a:gd fmla="*/ 382 h 1688" name="T37"/>
              <a:gd fmla="*/ 2291 w 3806" name="T38"/>
              <a:gd fmla="*/ 183 h 1688" name="T39"/>
              <a:gd fmla="*/ 1315 w 3806" name="T40"/>
              <a:gd fmla="*/ 97 h 1688" name="T41"/>
              <a:gd fmla="*/ 904 w 3806" name="T42"/>
              <a:gd fmla="*/ 307 h 1688" name="T43"/>
              <a:gd fmla="*/ 587 w 3806" name="T44"/>
              <a:gd fmla="*/ 393 h 1688" name="T45"/>
              <a:gd fmla="*/ 679 w 3806" name="T46"/>
              <a:gd fmla="*/ 677 h 1688" name="T47"/>
              <a:gd fmla="*/ 751 w 3806" name="T48"/>
              <a:gd fmla="*/ 526 h 1688" name="T49"/>
              <a:gd fmla="*/ 1018 w 3806" name="T50"/>
              <a:gd fmla="*/ 642 h 1688" name="T51"/>
              <a:gd fmla="*/ 945 w 3806" name="T52"/>
              <a:gd fmla="*/ 677 h 1688" name="T53"/>
              <a:gd fmla="*/ 889 w 3806" name="T54"/>
              <a:gd fmla="*/ 803 h 1688" name="T55"/>
              <a:gd fmla="*/ 1079 w 3806" name="T56"/>
              <a:gd fmla="*/ 853 h 1688" name="T57"/>
              <a:gd fmla="*/ 581 w 3806" name="T58"/>
              <a:gd fmla="*/ 985 h 1688" name="T59"/>
              <a:gd fmla="*/ 69 w 3806" name="T60"/>
              <a:gd fmla="*/ 1205 h 1688" name="T61"/>
              <a:gd fmla="*/ 284 w 3806" name="T62"/>
              <a:gd fmla="*/ 1252 h 1688" name="T63"/>
              <a:gd fmla="*/ 544 w 3806" name="T64"/>
              <a:gd fmla="*/ 1190 h 1688" name="T65"/>
              <a:gd fmla="*/ 649 w 3806" name="T66"/>
              <a:gd fmla="*/ 1278 h 1688" name="T67"/>
              <a:gd fmla="*/ 778 w 3806" name="T68"/>
              <a:gd fmla="*/ 1313 h 1688" name="T69"/>
              <a:gd fmla="*/ 1005 w 3806" name="T70"/>
              <a:gd fmla="*/ 1283 h 1688" name="T71"/>
              <a:gd fmla="*/ 1341 w 3806" name="T72"/>
              <a:gd fmla="*/ 1267 h 1688" name="T73"/>
              <a:gd fmla="*/ 1669 w 3806" name="T74"/>
              <a:gd fmla="*/ 1272 h 1688" name="T75"/>
              <a:gd fmla="*/ 2092 w 3806" name="T76"/>
              <a:gd fmla="*/ 1267 h 1688" name="T77"/>
              <a:gd fmla="*/ 2259 w 3806" name="T78"/>
              <a:gd fmla="*/ 1094 h 1688" name="T79"/>
              <a:gd fmla="*/ 2676 w 3806" name="T80"/>
              <a:gd fmla="*/ 1120 h 1688" name="T81"/>
              <a:gd fmla="*/ 3082 w 3806" name="T82"/>
              <a:gd fmla="*/ 1289 h 1688" name="T83"/>
              <a:gd fmla="*/ 2961 w 3806" name="T84"/>
              <a:gd fmla="*/ 1426 h 1688" name="T85"/>
              <a:gd fmla="*/ 3500 w 3806" name="T86"/>
              <a:gd fmla="*/ 1612 h 1688" name="T87"/>
              <a:gd fmla="*/ 3560 w 3806" name="T88"/>
              <a:gd fmla="*/ 1495 h 1688" name="T89"/>
              <a:gd fmla="*/ 3682 w 3806" name="T90"/>
              <a:gd fmla="*/ 1497 h 1688" name="T91"/>
              <a:gd fmla="*/ 856 w 3806" name="T92"/>
              <a:gd fmla="*/ 353 h 1688" name="T93"/>
              <a:gd fmla="*/ 691 w 3806" name="T94"/>
              <a:gd fmla="*/ 1176 h 1688" name="T95"/>
              <a:gd fmla="*/ 739 w 3806" name="T96"/>
              <a:gd fmla="*/ 1139 h 1688" name="T97"/>
              <a:gd fmla="*/ 1053 w 3806" name="T98"/>
              <a:gd fmla="*/ 1246 h 1688" name="T99"/>
              <a:gd fmla="*/ 1327 w 3806" name="T100"/>
              <a:gd fmla="*/ 844 h 1688" name="T101"/>
              <a:gd fmla="*/ 1519 w 3806" name="T102"/>
              <a:gd fmla="*/ 1234 h 1688" name="T103"/>
              <a:gd fmla="*/ 1853 w 3806" name="T104"/>
              <a:gd fmla="*/ 1215 h 1688" name="T105"/>
              <a:gd fmla="*/ 2681 w 3806" name="T106"/>
              <a:gd fmla="*/ 1028 h 1688" name="T107"/>
              <a:gd fmla="*/ 2930 w 3806" name="T108"/>
              <a:gd fmla="*/ 1074 h 1688" name="T109"/>
              <a:gd fmla="*/ 3017 w 3806" name="T110"/>
              <a:gd fmla="*/ 426 h 1688" name="T111"/>
              <a:gd fmla="*/ 2337 w 3806" name="T112"/>
              <a:gd fmla="*/ 1234 h 1688" name="T113"/>
              <a:gd fmla="*/ 1798 w 3806" name="T114"/>
              <a:gd fmla="*/ 1274 h 1688" name="T115"/>
              <a:gd fmla="*/ 2794 w 3806" name="T116"/>
              <a:gd fmla="*/ 1317 h 1688" name="T117"/>
              <a:gd fmla="*/ 3211 w 3806" name="T118"/>
              <a:gd fmla="*/ 1570 h 1688" name="T119"/>
              <a:gd fmla="*/ 2016 w 3806" name="T120"/>
              <a:gd fmla="*/ 1274 h 168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8" w="3806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276725" y="1667046"/>
            <a:ext cx="3705224" cy="1446550"/>
            <a:chOff x="4276725" y="1667046"/>
            <a:chExt cx="3705224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275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324473" y="1815289"/>
              <a:ext cx="2657475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什么是 </a:t>
              </a:r>
            </a:p>
            <a:p>
              <a:pPr algn="ctr"/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“一带一路”</a:t>
              </a:r>
            </a:p>
          </p:txBody>
        </p:sp>
      </p:grpSp>
    </p:spTree>
    <p:extLst>
      <p:ext uri="{BB962C8B-B14F-4D97-AF65-F5344CB8AC3E}">
        <p14:creationId val="7241236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387459" y="1267251"/>
            <a:ext cx="677108" cy="3800049"/>
            <a:chOff x="387459" y="1267251"/>
            <a:chExt cx="677108" cy="3800049"/>
          </a:xfrm>
        </p:grpSpPr>
        <p:sp>
          <p:nvSpPr>
            <p:cNvPr id="4" name="矩形: 圆角 3"/>
            <p:cNvSpPr/>
            <p:nvPr/>
          </p:nvSpPr>
          <p:spPr>
            <a:xfrm>
              <a:off x="431800" y="1333500"/>
              <a:ext cx="584200" cy="37338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87459" y="1267251"/>
              <a:ext cx="670560" cy="388104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一带一路的思想起源</a:t>
              </a:r>
            </a:p>
          </p:txBody>
        </p:sp>
      </p:grpSp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5509051" y="595475"/>
            <a:ext cx="1475321" cy="1301620"/>
          </a:xfrm>
          <a:custGeom>
            <a:gdLst>
              <a:gd fmla="*/ 2684 w 2684" name="T0"/>
              <a:gd fmla="*/ 2365 h 2365" name="T1"/>
              <a:gd fmla="*/ 1342 w 2684" name="T2"/>
              <a:gd fmla="*/ 0 h 2365" name="T3"/>
              <a:gd fmla="*/ 0 w 2684" name="T4"/>
              <a:gd fmla="*/ 2365 h 2365" name="T5"/>
              <a:gd fmla="*/ 2684 w 2684" name="T6"/>
              <a:gd fmla="*/ 2365 h 2365" name="T7"/>
              <a:gd fmla="*/ 0 60000 65536" name="T8"/>
              <a:gd fmla="*/ 0 60000 65536" name="T9"/>
              <a:gd fmla="*/ 0 60000 65536" name="T10"/>
              <a:gd fmla="*/ 0 60000 65536" name="T11"/>
              <a:gd fmla="*/ 0 w 2684" name="T12"/>
              <a:gd fmla="*/ 0 h 2365" name="T13"/>
              <a:gd fmla="*/ 2684 w 2684" name="T14"/>
              <a:gd fmla="*/ 2365 h 2365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365" w="2684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/>
          <a:lstStyle/>
          <a:p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6" name="Freeform 8"/>
          <p:cNvSpPr>
            <a:spLocks noChangeArrowheads="1"/>
          </p:cNvSpPr>
          <p:nvPr/>
        </p:nvSpPr>
        <p:spPr bwMode="auto">
          <a:xfrm>
            <a:off x="4075858" y="1874963"/>
            <a:ext cx="1461786" cy="1407646"/>
          </a:xfrm>
          <a:custGeom>
            <a:gdLst>
              <a:gd fmla="*/ 2664 w 2664" name="T0"/>
              <a:gd fmla="*/ 0 h 2553" name="T1"/>
              <a:gd fmla="*/ 0 w 2664" name="T2"/>
              <a:gd fmla="*/ 546 h 2553" name="T3"/>
              <a:gd fmla="*/ 1835 w 2664" name="T4"/>
              <a:gd fmla="*/ 2553 h 2553" name="T5"/>
              <a:gd fmla="*/ 2664 w 2664" name="T6"/>
              <a:gd fmla="*/ 0 h 2553" name="T7"/>
              <a:gd fmla="*/ 0 60000 65536" name="T8"/>
              <a:gd fmla="*/ 0 60000 65536" name="T9"/>
              <a:gd fmla="*/ 0 60000 65536" name="T10"/>
              <a:gd fmla="*/ 0 60000 65536" name="T11"/>
              <a:gd fmla="*/ 0 w 2664" name="T12"/>
              <a:gd fmla="*/ 0 h 2553" name="T13"/>
              <a:gd fmla="*/ 2664 w 2664" name="T14"/>
              <a:gd fmla="*/ 2553 h 2553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553" w="2664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/>
          <a:lstStyle/>
          <a:p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7" name="Freeform 9"/>
          <p:cNvSpPr>
            <a:spLocks noChangeArrowheads="1"/>
          </p:cNvSpPr>
          <p:nvPr/>
        </p:nvSpPr>
        <p:spPr bwMode="auto">
          <a:xfrm>
            <a:off x="4917036" y="3257244"/>
            <a:ext cx="1358017" cy="1484344"/>
          </a:xfrm>
          <a:custGeom>
            <a:gdLst>
              <a:gd fmla="*/ 305 w 2476" name="T0"/>
              <a:gd fmla="*/ 0 h 2702" name="T1"/>
              <a:gd fmla="*/ 0 w 2476" name="T2"/>
              <a:gd fmla="*/ 2702 h 2702" name="T3"/>
              <a:gd fmla="*/ 2476 w 2476" name="T4"/>
              <a:gd fmla="*/ 1578 h 2702" name="T5"/>
              <a:gd fmla="*/ 305 w 2476" name="T6"/>
              <a:gd fmla="*/ 0 h 2702" name="T7"/>
              <a:gd fmla="*/ 0 60000 65536" name="T8"/>
              <a:gd fmla="*/ 0 60000 65536" name="T9"/>
              <a:gd fmla="*/ 0 60000 65536" name="T10"/>
              <a:gd fmla="*/ 0 60000 65536" name="T11"/>
              <a:gd fmla="*/ 0 w 2476" name="T12"/>
              <a:gd fmla="*/ 0 h 2702" name="T13"/>
              <a:gd fmla="*/ 2476 w 2476" name="T14"/>
              <a:gd fmla="*/ 2702 h 2702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702" w="2476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/>
          <a:lstStyle/>
          <a:p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8" name="Freeform 10"/>
          <p:cNvSpPr>
            <a:spLocks noChangeArrowheads="1"/>
          </p:cNvSpPr>
          <p:nvPr/>
        </p:nvSpPr>
        <p:spPr bwMode="auto">
          <a:xfrm>
            <a:off x="6231193" y="3271532"/>
            <a:ext cx="1362529" cy="1484345"/>
          </a:xfrm>
          <a:custGeom>
            <a:gdLst>
              <a:gd fmla="*/ 0 w 2476" name="T0"/>
              <a:gd fmla="*/ 1578 h 2702" name="T1"/>
              <a:gd fmla="*/ 2476 w 2476" name="T2"/>
              <a:gd fmla="*/ 2702 h 2702" name="T3"/>
              <a:gd fmla="*/ 2172 w 2476" name="T4"/>
              <a:gd fmla="*/ 0 h 2702" name="T5"/>
              <a:gd fmla="*/ 0 w 2476" name="T6"/>
              <a:gd fmla="*/ 1578 h 2702" name="T7"/>
              <a:gd fmla="*/ 0 60000 65536" name="T8"/>
              <a:gd fmla="*/ 0 60000 65536" name="T9"/>
              <a:gd fmla="*/ 0 60000 65536" name="T10"/>
              <a:gd fmla="*/ 0 60000 65536" name="T11"/>
              <a:gd fmla="*/ 0 w 2476" name="T12"/>
              <a:gd fmla="*/ 0 h 2702" name="T13"/>
              <a:gd fmla="*/ 2476 w 2476" name="T14"/>
              <a:gd fmla="*/ 2702 h 2702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702" w="2476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/>
          <a:lstStyle/>
          <a:p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9" name="Freeform 11"/>
          <p:cNvSpPr>
            <a:spLocks noChangeArrowheads="1"/>
          </p:cNvSpPr>
          <p:nvPr/>
        </p:nvSpPr>
        <p:spPr bwMode="auto">
          <a:xfrm>
            <a:off x="6954380" y="1874963"/>
            <a:ext cx="1461786" cy="1407646"/>
          </a:xfrm>
          <a:custGeom>
            <a:gdLst>
              <a:gd fmla="*/ 830 w 2664" name="T0"/>
              <a:gd fmla="*/ 2553 h 2553" name="T1"/>
              <a:gd fmla="*/ 2664 w 2664" name="T2"/>
              <a:gd fmla="*/ 546 h 2553" name="T3"/>
              <a:gd fmla="*/ 0 w 2664" name="T4"/>
              <a:gd fmla="*/ 0 h 2553" name="T5"/>
              <a:gd fmla="*/ 830 w 2664" name="T6"/>
              <a:gd fmla="*/ 2553 h 2553" name="T7"/>
              <a:gd fmla="*/ 0 60000 65536" name="T8"/>
              <a:gd fmla="*/ 0 60000 65536" name="T9"/>
              <a:gd fmla="*/ 0 60000 65536" name="T10"/>
              <a:gd fmla="*/ 0 60000 65536" name="T11"/>
              <a:gd fmla="*/ 0 w 2664" name="T12"/>
              <a:gd fmla="*/ 0 h 2553" name="T13"/>
              <a:gd fmla="*/ 2664 w 2664" name="T14"/>
              <a:gd fmla="*/ 2553 h 2553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553" w="2664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rgbClr val="763E23"/>
          </a:solidFill>
          <a:ln>
            <a:noFill/>
          </a:ln>
        </p:spPr>
        <p:txBody>
          <a:bodyPr/>
          <a:lstStyle/>
          <a:p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11052" y="2077241"/>
            <a:ext cx="2240280" cy="1325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共同建设</a:t>
            </a:r>
          </a:p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“丝绸之路经济带”</a:t>
            </a:r>
          </a:p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的战略倡议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54647" y="2184737"/>
            <a:ext cx="1984863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i="0" lang="en-US">
                <a:solidFill>
                  <a:srgbClr val="763E23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2013年9月7日，习近平主席在哈萨克斯坦纳扎尔巴耶夫大学发表重要演讲，首次提出了。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951577" y="1105006"/>
            <a:ext cx="8368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rgbClr val="763E2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民心相通</a:t>
            </a:r>
          </a:p>
        </p:txBody>
      </p:sp>
      <p:sp>
        <p:nvSpPr>
          <p:cNvPr id="22" name="矩形 21"/>
          <p:cNvSpPr/>
          <p:nvPr/>
        </p:nvSpPr>
        <p:spPr>
          <a:xfrm>
            <a:off x="4478362" y="2077241"/>
            <a:ext cx="96388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加强政策沟通</a:t>
            </a:r>
          </a:p>
        </p:txBody>
      </p:sp>
      <p:sp>
        <p:nvSpPr>
          <p:cNvPr id="23" name="矩形 22"/>
          <p:cNvSpPr/>
          <p:nvPr/>
        </p:nvSpPr>
        <p:spPr>
          <a:xfrm>
            <a:off x="6785544" y="3696077"/>
            <a:ext cx="8368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道路联通</a:t>
            </a:r>
          </a:p>
        </p:txBody>
      </p:sp>
      <p:sp>
        <p:nvSpPr>
          <p:cNvPr id="24" name="矩形 23"/>
          <p:cNvSpPr/>
          <p:nvPr/>
        </p:nvSpPr>
        <p:spPr>
          <a:xfrm>
            <a:off x="5075719" y="3690538"/>
            <a:ext cx="73305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贸易畅通</a:t>
            </a:r>
          </a:p>
        </p:txBody>
      </p:sp>
      <p:sp>
        <p:nvSpPr>
          <p:cNvPr id="25" name="矩形 24"/>
          <p:cNvSpPr/>
          <p:nvPr/>
        </p:nvSpPr>
        <p:spPr>
          <a:xfrm>
            <a:off x="7249127" y="2113816"/>
            <a:ext cx="68919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货币流通</a:t>
            </a:r>
          </a:p>
        </p:txBody>
      </p:sp>
    </p:spTree>
    <p:extLst>
      <p:ext uri="{BB962C8B-B14F-4D97-AF65-F5344CB8AC3E}">
        <p14:creationId val="333557221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7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385346" y="1333500"/>
            <a:ext cx="677108" cy="3733800"/>
            <a:chOff x="385346" y="1333500"/>
            <a:chExt cx="677108" cy="37338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37338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572051"/>
              <a:ext cx="670560" cy="303604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什么是一带一路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8297469" y="1724451"/>
            <a:ext cx="4214443" cy="5247849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 bwMode="gray">
          <a:xfrm rot="19490962">
            <a:off x="3737764" y="2754394"/>
            <a:ext cx="1549672" cy="1872554"/>
          </a:xfrm>
          <a:custGeom>
            <a:gdLst>
              <a:gd fmla="*/ 1219 w 1921" name="T0"/>
              <a:gd fmla="*/ 3 h 1516" name="T1"/>
              <a:gd fmla="*/ 1047 w 1921" name="T2"/>
              <a:gd fmla="*/ 20 h 1516" name="T3"/>
              <a:gd fmla="*/ 900 w 1921" name="T4"/>
              <a:gd fmla="*/ 43 h 1516" name="T5"/>
              <a:gd fmla="*/ 763 w 1921" name="T6"/>
              <a:gd fmla="*/ 76 h 1516" name="T7"/>
              <a:gd fmla="*/ 593 w 1921" name="T8"/>
              <a:gd fmla="*/ 128 h 1516" name="T9"/>
              <a:gd fmla="*/ 449 w 1921" name="T10"/>
              <a:gd fmla="*/ 187 h 1516" name="T11"/>
              <a:gd fmla="*/ 345 w 1921" name="T12"/>
              <a:gd fmla="*/ 244 h 1516" name="T13"/>
              <a:gd fmla="*/ 261 w 1921" name="T14"/>
              <a:gd fmla="*/ 301 h 1516" name="T15"/>
              <a:gd fmla="*/ 184 w 1921" name="T16"/>
              <a:gd fmla="*/ 366 h 1516" name="T17"/>
              <a:gd fmla="*/ 118 w 1921" name="T18"/>
              <a:gd fmla="*/ 431 h 1516" name="T19"/>
              <a:gd fmla="*/ 58 w 1921" name="T20"/>
              <a:gd fmla="*/ 516 h 1516" name="T21"/>
              <a:gd fmla="*/ 21 w 1921" name="T22"/>
              <a:gd fmla="*/ 594 h 1516" name="T23"/>
              <a:gd fmla="*/ 0 w 1921" name="T24"/>
              <a:gd fmla="*/ 695 h 1516" name="T25"/>
              <a:gd fmla="*/ 14 w 1921" name="T26"/>
              <a:gd fmla="*/ 785 h 1516" name="T27"/>
              <a:gd fmla="*/ 47 w 1921" name="T28"/>
              <a:gd fmla="*/ 872 h 1516" name="T29"/>
              <a:gd fmla="*/ 92 w 1921" name="T30"/>
              <a:gd fmla="*/ 946 h 1516" name="T31"/>
              <a:gd fmla="*/ 179 w 1921" name="T32"/>
              <a:gd fmla="*/ 1041 h 1516" name="T33"/>
              <a:gd fmla="*/ 271 w 1921" name="T34"/>
              <a:gd fmla="*/ 1115 h 1516" name="T35"/>
              <a:gd fmla="*/ 377 w 1921" name="T36"/>
              <a:gd fmla="*/ 1176 h 1516" name="T37"/>
              <a:gd fmla="*/ 512 w 1921" name="T38"/>
              <a:gd fmla="*/ 1244 h 1516" name="T39"/>
              <a:gd fmla="*/ 667 w 1921" name="T40"/>
              <a:gd fmla="*/ 1302 h 1516" name="T41"/>
              <a:gd fmla="*/ 978 w 1921" name="T42"/>
              <a:gd fmla="*/ 1373 h 1516" name="T43"/>
              <a:gd fmla="*/ 1248 w 1921" name="T44"/>
              <a:gd fmla="*/ 1403 h 1516" name="T45"/>
              <a:gd fmla="*/ 1403 w 1921" name="T46"/>
              <a:gd fmla="*/ 1515 h 1516" name="T47"/>
              <a:gd fmla="*/ 1397 w 1921" name="T48"/>
              <a:gd fmla="*/ 1031 h 1516" name="T49"/>
              <a:gd fmla="*/ 1243 w 1921" name="T50"/>
              <a:gd fmla="*/ 1132 h 1516" name="T51"/>
              <a:gd fmla="*/ 1007 w 1921" name="T52"/>
              <a:gd fmla="*/ 1098 h 1516" name="T53"/>
              <a:gd fmla="*/ 757 w 1921" name="T54"/>
              <a:gd fmla="*/ 1025 h 1516" name="T55"/>
              <a:gd fmla="*/ 619 w 1921" name="T56"/>
              <a:gd fmla="*/ 957 h 1516" name="T57"/>
              <a:gd fmla="*/ 506 w 1921" name="T58"/>
              <a:gd fmla="*/ 888 h 1516" name="T59"/>
              <a:gd fmla="*/ 417 w 1921" name="T60"/>
              <a:gd fmla="*/ 806 h 1516" name="T61"/>
              <a:gd fmla="*/ 348 w 1921" name="T62"/>
              <a:gd fmla="*/ 708 h 1516" name="T63"/>
              <a:gd fmla="*/ 319 w 1921" name="T64"/>
              <a:gd fmla="*/ 610 h 1516" name="T65"/>
              <a:gd fmla="*/ 321 w 1921" name="T66"/>
              <a:gd fmla="*/ 522 h 1516" name="T67"/>
              <a:gd fmla="*/ 348 w 1921" name="T68"/>
              <a:gd fmla="*/ 437 h 1516" name="T69"/>
              <a:gd fmla="*/ 401 w 1921" name="T70"/>
              <a:gd fmla="*/ 351 h 1516" name="T71"/>
              <a:gd fmla="*/ 509 w 1921" name="T72"/>
              <a:gd fmla="*/ 251 h 1516" name="T73"/>
              <a:gd fmla="*/ 643 w 1921" name="T74"/>
              <a:gd fmla="*/ 169 h 1516" name="T75"/>
              <a:gd fmla="*/ 778 w 1921" name="T76"/>
              <a:gd fmla="*/ 110 h 1516" name="T77"/>
              <a:gd fmla="*/ 913 w 1921" name="T78"/>
              <a:gd fmla="*/ 68 h 1516" name="T79"/>
              <a:gd fmla="*/ 1021 w 1921" name="T80"/>
              <a:gd fmla="*/ 42 h 1516" name="T81"/>
              <a:gd fmla="*/ 1150 w 1921" name="T82"/>
              <a:gd fmla="*/ 25 h 1516" name="T83"/>
              <a:gd fmla="*/ 1446 w 1921" name="T84"/>
              <a:gd fmla="*/ 0 h 1516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516" w="1921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FFCA82"/>
          </a:solidFill>
          <a:ln>
            <a:noFill/>
          </a:ln>
          <a:effectLst>
            <a:outerShdw algn="ctr" dir="2700000" dist="107763" rotWithShape="0">
              <a:schemeClr val="bg2">
                <a:alpha val="50000"/>
              </a:schemeClr>
            </a:outerShdw>
          </a:effectLst>
        </p:spPr>
        <p:txBody>
          <a:bodyPr anchor="ctr" anchorCtr="1" bIns="44450" lIns="45720" rIns="45720" tIns="44450"/>
          <a:lstStyle/>
          <a:p>
            <a:endParaRPr altLang="en-US" lang="zh-CN"/>
          </a:p>
        </p:txBody>
      </p:sp>
      <p:sp>
        <p:nvSpPr>
          <p:cNvPr id="6" name="Freeform 4"/>
          <p:cNvSpPr/>
          <p:nvPr/>
        </p:nvSpPr>
        <p:spPr bwMode="gray">
          <a:xfrm flipH="1" flipV="1" rot="19490962">
            <a:off x="6485662" y="1118278"/>
            <a:ext cx="1502207" cy="1815199"/>
          </a:xfrm>
          <a:custGeom>
            <a:gdLst>
              <a:gd fmla="*/ 1219 w 1921" name="T0"/>
              <a:gd fmla="*/ 3 h 1516" name="T1"/>
              <a:gd fmla="*/ 1047 w 1921" name="T2"/>
              <a:gd fmla="*/ 20 h 1516" name="T3"/>
              <a:gd fmla="*/ 900 w 1921" name="T4"/>
              <a:gd fmla="*/ 43 h 1516" name="T5"/>
              <a:gd fmla="*/ 763 w 1921" name="T6"/>
              <a:gd fmla="*/ 76 h 1516" name="T7"/>
              <a:gd fmla="*/ 593 w 1921" name="T8"/>
              <a:gd fmla="*/ 128 h 1516" name="T9"/>
              <a:gd fmla="*/ 449 w 1921" name="T10"/>
              <a:gd fmla="*/ 187 h 1516" name="T11"/>
              <a:gd fmla="*/ 345 w 1921" name="T12"/>
              <a:gd fmla="*/ 244 h 1516" name="T13"/>
              <a:gd fmla="*/ 261 w 1921" name="T14"/>
              <a:gd fmla="*/ 301 h 1516" name="T15"/>
              <a:gd fmla="*/ 184 w 1921" name="T16"/>
              <a:gd fmla="*/ 366 h 1516" name="T17"/>
              <a:gd fmla="*/ 118 w 1921" name="T18"/>
              <a:gd fmla="*/ 431 h 1516" name="T19"/>
              <a:gd fmla="*/ 58 w 1921" name="T20"/>
              <a:gd fmla="*/ 516 h 1516" name="T21"/>
              <a:gd fmla="*/ 21 w 1921" name="T22"/>
              <a:gd fmla="*/ 594 h 1516" name="T23"/>
              <a:gd fmla="*/ 0 w 1921" name="T24"/>
              <a:gd fmla="*/ 695 h 1516" name="T25"/>
              <a:gd fmla="*/ 14 w 1921" name="T26"/>
              <a:gd fmla="*/ 785 h 1516" name="T27"/>
              <a:gd fmla="*/ 47 w 1921" name="T28"/>
              <a:gd fmla="*/ 872 h 1516" name="T29"/>
              <a:gd fmla="*/ 92 w 1921" name="T30"/>
              <a:gd fmla="*/ 946 h 1516" name="T31"/>
              <a:gd fmla="*/ 179 w 1921" name="T32"/>
              <a:gd fmla="*/ 1041 h 1516" name="T33"/>
              <a:gd fmla="*/ 271 w 1921" name="T34"/>
              <a:gd fmla="*/ 1115 h 1516" name="T35"/>
              <a:gd fmla="*/ 377 w 1921" name="T36"/>
              <a:gd fmla="*/ 1176 h 1516" name="T37"/>
              <a:gd fmla="*/ 512 w 1921" name="T38"/>
              <a:gd fmla="*/ 1244 h 1516" name="T39"/>
              <a:gd fmla="*/ 667 w 1921" name="T40"/>
              <a:gd fmla="*/ 1302 h 1516" name="T41"/>
              <a:gd fmla="*/ 978 w 1921" name="T42"/>
              <a:gd fmla="*/ 1373 h 1516" name="T43"/>
              <a:gd fmla="*/ 1248 w 1921" name="T44"/>
              <a:gd fmla="*/ 1403 h 1516" name="T45"/>
              <a:gd fmla="*/ 1403 w 1921" name="T46"/>
              <a:gd fmla="*/ 1515 h 1516" name="T47"/>
              <a:gd fmla="*/ 1397 w 1921" name="T48"/>
              <a:gd fmla="*/ 1031 h 1516" name="T49"/>
              <a:gd fmla="*/ 1243 w 1921" name="T50"/>
              <a:gd fmla="*/ 1132 h 1516" name="T51"/>
              <a:gd fmla="*/ 1007 w 1921" name="T52"/>
              <a:gd fmla="*/ 1098 h 1516" name="T53"/>
              <a:gd fmla="*/ 757 w 1921" name="T54"/>
              <a:gd fmla="*/ 1025 h 1516" name="T55"/>
              <a:gd fmla="*/ 619 w 1921" name="T56"/>
              <a:gd fmla="*/ 957 h 1516" name="T57"/>
              <a:gd fmla="*/ 506 w 1921" name="T58"/>
              <a:gd fmla="*/ 888 h 1516" name="T59"/>
              <a:gd fmla="*/ 417 w 1921" name="T60"/>
              <a:gd fmla="*/ 806 h 1516" name="T61"/>
              <a:gd fmla="*/ 348 w 1921" name="T62"/>
              <a:gd fmla="*/ 708 h 1516" name="T63"/>
              <a:gd fmla="*/ 319 w 1921" name="T64"/>
              <a:gd fmla="*/ 610 h 1516" name="T65"/>
              <a:gd fmla="*/ 321 w 1921" name="T66"/>
              <a:gd fmla="*/ 522 h 1516" name="T67"/>
              <a:gd fmla="*/ 348 w 1921" name="T68"/>
              <a:gd fmla="*/ 437 h 1516" name="T69"/>
              <a:gd fmla="*/ 401 w 1921" name="T70"/>
              <a:gd fmla="*/ 351 h 1516" name="T71"/>
              <a:gd fmla="*/ 509 w 1921" name="T72"/>
              <a:gd fmla="*/ 251 h 1516" name="T73"/>
              <a:gd fmla="*/ 643 w 1921" name="T74"/>
              <a:gd fmla="*/ 169 h 1516" name="T75"/>
              <a:gd fmla="*/ 778 w 1921" name="T76"/>
              <a:gd fmla="*/ 110 h 1516" name="T77"/>
              <a:gd fmla="*/ 913 w 1921" name="T78"/>
              <a:gd fmla="*/ 68 h 1516" name="T79"/>
              <a:gd fmla="*/ 1021 w 1921" name="T80"/>
              <a:gd fmla="*/ 42 h 1516" name="T81"/>
              <a:gd fmla="*/ 1150 w 1921" name="T82"/>
              <a:gd fmla="*/ 25 h 1516" name="T83"/>
              <a:gd fmla="*/ 1446 w 1921" name="T84"/>
              <a:gd fmla="*/ 0 h 1516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516" w="1921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9F6A3B"/>
          </a:solidFill>
          <a:ln>
            <a:noFill/>
          </a:ln>
          <a:effectLst>
            <a:outerShdw algn="ctr" dir="2700000" dist="107763" rotWithShape="0">
              <a:schemeClr val="bg2">
                <a:alpha val="50000"/>
              </a:schemeClr>
            </a:outerShdw>
          </a:effectLst>
        </p:spPr>
        <p:txBody>
          <a:bodyPr anchor="ctr" anchorCtr="1" bIns="44450" lIns="45720" rIns="45720" tIns="44450"/>
          <a:lstStyle/>
          <a:p>
            <a:endParaRPr altLang="en-US" lang="zh-CN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4189288" y="1180426"/>
            <a:ext cx="1910814" cy="1910814"/>
          </a:xfrm>
          <a:prstGeom prst="ellipse">
            <a:avLst/>
          </a:prstGeom>
          <a:solidFill>
            <a:srgbClr val="9F6A3B"/>
          </a:solidFill>
          <a:ln>
            <a:noFill/>
          </a:ln>
          <a:effectLst>
            <a:outerShdw algn="ctr" dir="2700000" dist="107763" rotWithShape="0">
              <a:schemeClr val="bg2">
                <a:alpha val="50000"/>
              </a:schemeClr>
            </a:outerShdw>
          </a:effectLst>
        </p:spPr>
        <p:txBody>
          <a:bodyPr anchor="ctr" anchorCtr="1" bIns="44450" lIns="45720" rIns="45720" tIns="44450"/>
          <a:lstStyle/>
          <a:p>
            <a:pPr algn="ctr"/>
            <a:endParaRPr altLang="en-US" b="1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5823486" y="2735265"/>
            <a:ext cx="1910814" cy="1910814"/>
          </a:xfrm>
          <a:prstGeom prst="ellipse">
            <a:avLst/>
          </a:prstGeom>
          <a:solidFill>
            <a:srgbClr val="FFCA82"/>
          </a:solidFill>
          <a:ln>
            <a:noFill/>
          </a:ln>
          <a:effectLst>
            <a:outerShdw algn="ctr" dir="2700000" dist="107763" rotWithShape="0">
              <a:schemeClr val="bg2">
                <a:alpha val="50000"/>
              </a:schemeClr>
            </a:outerShdw>
          </a:effectLst>
        </p:spPr>
        <p:txBody>
          <a:bodyPr anchor="ctr" anchorCtr="1" bIns="44450" lIns="45720" rIns="45720" tIns="44450"/>
          <a:lstStyle/>
          <a:p>
            <a:pPr algn="ctr"/>
            <a:r>
              <a:rPr altLang="en-US" b="1" lang="zh-CN" sz="24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丝绸之路经济带</a:t>
            </a:r>
          </a:p>
        </p:txBody>
      </p:sp>
      <p:sp>
        <p:nvSpPr>
          <p:cNvPr id="9" name="矩形 8"/>
          <p:cNvSpPr/>
          <p:nvPr/>
        </p:nvSpPr>
        <p:spPr>
          <a:xfrm>
            <a:off x="3959437" y="3411997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一带</a:t>
            </a:r>
          </a:p>
        </p:txBody>
      </p:sp>
      <p:sp>
        <p:nvSpPr>
          <p:cNvPr id="10" name="矩形 9"/>
          <p:cNvSpPr/>
          <p:nvPr/>
        </p:nvSpPr>
        <p:spPr>
          <a:xfrm>
            <a:off x="6887951" y="1825822"/>
            <a:ext cx="894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一路</a:t>
            </a:r>
          </a:p>
        </p:txBody>
      </p:sp>
      <p:sp>
        <p:nvSpPr>
          <p:cNvPr id="11" name="矩形 10"/>
          <p:cNvSpPr/>
          <p:nvPr/>
        </p:nvSpPr>
        <p:spPr>
          <a:xfrm>
            <a:off x="4274391" y="1699022"/>
            <a:ext cx="174060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F1DC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21世纪海上丝绸之路</a:t>
            </a:r>
          </a:p>
        </p:txBody>
      </p:sp>
    </p:spTree>
    <p:extLst>
      <p:ext uri="{BB962C8B-B14F-4D97-AF65-F5344CB8AC3E}">
        <p14:creationId val="23230661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0">
            <a:off x="1940825" y="701249"/>
            <a:ext cx="7708674" cy="4403725"/>
          </a:xfrm>
          <a:custGeom>
            <a:gdLst>
              <a:gd fmla="*/ 876 w 3806" name="T0"/>
              <a:gd fmla="*/ 292 h 1688" name="T1"/>
              <a:gd fmla="*/ 831 w 3806" name="T2"/>
              <a:gd fmla="*/ 562 h 1688" name="T3"/>
              <a:gd fmla="*/ 507 w 3806" name="T4"/>
              <a:gd fmla="*/ 624 h 1688" name="T5"/>
              <a:gd fmla="*/ 511 w 3806" name="T6"/>
              <a:gd fmla="*/ 982 h 1688" name="T7"/>
              <a:gd fmla="*/ 815 w 3806" name="T8"/>
              <a:gd fmla="*/ 829 h 1688" name="T9"/>
              <a:gd fmla="*/ 1052 w 3806" name="T10"/>
              <a:gd fmla="*/ 847 h 1688" name="T11"/>
              <a:gd fmla="*/ 96 w 3806" name="T12"/>
              <a:gd fmla="*/ 1125 h 1688" name="T13"/>
              <a:gd fmla="*/ 2226 w 3806" name="T14"/>
              <a:gd fmla="*/ 1168 h 1688" name="T15"/>
              <a:gd fmla="*/ 2242 w 3806" name="T16"/>
              <a:gd fmla="*/ 1229 h 1688" name="T17"/>
              <a:gd fmla="*/ 2690 w 3806" name="T18"/>
              <a:gd fmla="*/ 1291 h 1688" name="T19"/>
              <a:gd fmla="*/ 2903 w 3806" name="T20"/>
              <a:gd fmla="*/ 1448 h 1688" name="T21"/>
              <a:gd fmla="*/ 637 w 3806" name="T22"/>
              <a:gd fmla="*/ 1330 h 1688" name="T23"/>
              <a:gd fmla="*/ 3182 w 3806" name="T24"/>
              <a:gd fmla="*/ 1196 h 1688" name="T25"/>
              <a:gd fmla="*/ 3212 w 3806" name="T26"/>
              <a:gd fmla="*/ 1135 h 1688" name="T27"/>
              <a:gd fmla="*/ 3470 w 3806" name="T28"/>
              <a:gd fmla="*/ 1165 h 1688" name="T29"/>
              <a:gd fmla="*/ 3687 w 3806" name="T30"/>
              <a:gd fmla="*/ 1160 h 1688" name="T31"/>
              <a:gd fmla="*/ 3713 w 3806" name="T32"/>
              <a:gd fmla="*/ 970 h 1688" name="T33"/>
              <a:gd fmla="*/ 3526 w 3806" name="T34"/>
              <a:gd fmla="*/ 681 h 1688" name="T35"/>
              <a:gd fmla="*/ 2863 w 3806" name="T36"/>
              <a:gd fmla="*/ 382 h 1688" name="T37"/>
              <a:gd fmla="*/ 2291 w 3806" name="T38"/>
              <a:gd fmla="*/ 183 h 1688" name="T39"/>
              <a:gd fmla="*/ 1315 w 3806" name="T40"/>
              <a:gd fmla="*/ 97 h 1688" name="T41"/>
              <a:gd fmla="*/ 904 w 3806" name="T42"/>
              <a:gd fmla="*/ 307 h 1688" name="T43"/>
              <a:gd fmla="*/ 587 w 3806" name="T44"/>
              <a:gd fmla="*/ 393 h 1688" name="T45"/>
              <a:gd fmla="*/ 679 w 3806" name="T46"/>
              <a:gd fmla="*/ 677 h 1688" name="T47"/>
              <a:gd fmla="*/ 751 w 3806" name="T48"/>
              <a:gd fmla="*/ 526 h 1688" name="T49"/>
              <a:gd fmla="*/ 1018 w 3806" name="T50"/>
              <a:gd fmla="*/ 642 h 1688" name="T51"/>
              <a:gd fmla="*/ 945 w 3806" name="T52"/>
              <a:gd fmla="*/ 677 h 1688" name="T53"/>
              <a:gd fmla="*/ 889 w 3806" name="T54"/>
              <a:gd fmla="*/ 803 h 1688" name="T55"/>
              <a:gd fmla="*/ 1079 w 3806" name="T56"/>
              <a:gd fmla="*/ 853 h 1688" name="T57"/>
              <a:gd fmla="*/ 581 w 3806" name="T58"/>
              <a:gd fmla="*/ 985 h 1688" name="T59"/>
              <a:gd fmla="*/ 69 w 3806" name="T60"/>
              <a:gd fmla="*/ 1205 h 1688" name="T61"/>
              <a:gd fmla="*/ 284 w 3806" name="T62"/>
              <a:gd fmla="*/ 1252 h 1688" name="T63"/>
              <a:gd fmla="*/ 544 w 3806" name="T64"/>
              <a:gd fmla="*/ 1190 h 1688" name="T65"/>
              <a:gd fmla="*/ 649 w 3806" name="T66"/>
              <a:gd fmla="*/ 1278 h 1688" name="T67"/>
              <a:gd fmla="*/ 778 w 3806" name="T68"/>
              <a:gd fmla="*/ 1313 h 1688" name="T69"/>
              <a:gd fmla="*/ 1005 w 3806" name="T70"/>
              <a:gd fmla="*/ 1283 h 1688" name="T71"/>
              <a:gd fmla="*/ 1341 w 3806" name="T72"/>
              <a:gd fmla="*/ 1267 h 1688" name="T73"/>
              <a:gd fmla="*/ 1669 w 3806" name="T74"/>
              <a:gd fmla="*/ 1272 h 1688" name="T75"/>
              <a:gd fmla="*/ 2092 w 3806" name="T76"/>
              <a:gd fmla="*/ 1267 h 1688" name="T77"/>
              <a:gd fmla="*/ 2259 w 3806" name="T78"/>
              <a:gd fmla="*/ 1094 h 1688" name="T79"/>
              <a:gd fmla="*/ 2676 w 3806" name="T80"/>
              <a:gd fmla="*/ 1120 h 1688" name="T81"/>
              <a:gd fmla="*/ 3082 w 3806" name="T82"/>
              <a:gd fmla="*/ 1289 h 1688" name="T83"/>
              <a:gd fmla="*/ 2961 w 3806" name="T84"/>
              <a:gd fmla="*/ 1426 h 1688" name="T85"/>
              <a:gd fmla="*/ 3500 w 3806" name="T86"/>
              <a:gd fmla="*/ 1612 h 1688" name="T87"/>
              <a:gd fmla="*/ 3560 w 3806" name="T88"/>
              <a:gd fmla="*/ 1495 h 1688" name="T89"/>
              <a:gd fmla="*/ 3682 w 3806" name="T90"/>
              <a:gd fmla="*/ 1497 h 1688" name="T91"/>
              <a:gd fmla="*/ 856 w 3806" name="T92"/>
              <a:gd fmla="*/ 353 h 1688" name="T93"/>
              <a:gd fmla="*/ 691 w 3806" name="T94"/>
              <a:gd fmla="*/ 1176 h 1688" name="T95"/>
              <a:gd fmla="*/ 739 w 3806" name="T96"/>
              <a:gd fmla="*/ 1139 h 1688" name="T97"/>
              <a:gd fmla="*/ 1053 w 3806" name="T98"/>
              <a:gd fmla="*/ 1246 h 1688" name="T99"/>
              <a:gd fmla="*/ 1327 w 3806" name="T100"/>
              <a:gd fmla="*/ 844 h 1688" name="T101"/>
              <a:gd fmla="*/ 1519 w 3806" name="T102"/>
              <a:gd fmla="*/ 1234 h 1688" name="T103"/>
              <a:gd fmla="*/ 1853 w 3806" name="T104"/>
              <a:gd fmla="*/ 1215 h 1688" name="T105"/>
              <a:gd fmla="*/ 2681 w 3806" name="T106"/>
              <a:gd fmla="*/ 1028 h 1688" name="T107"/>
              <a:gd fmla="*/ 2930 w 3806" name="T108"/>
              <a:gd fmla="*/ 1074 h 1688" name="T109"/>
              <a:gd fmla="*/ 3017 w 3806" name="T110"/>
              <a:gd fmla="*/ 426 h 1688" name="T111"/>
              <a:gd fmla="*/ 2337 w 3806" name="T112"/>
              <a:gd fmla="*/ 1234 h 1688" name="T113"/>
              <a:gd fmla="*/ 1798 w 3806" name="T114"/>
              <a:gd fmla="*/ 1274 h 1688" name="T115"/>
              <a:gd fmla="*/ 2794 w 3806" name="T116"/>
              <a:gd fmla="*/ 1317 h 1688" name="T117"/>
              <a:gd fmla="*/ 3211 w 3806" name="T118"/>
              <a:gd fmla="*/ 1570 h 1688" name="T119"/>
              <a:gd fmla="*/ 2016 w 3806" name="T120"/>
              <a:gd fmla="*/ 1274 h 168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88" w="3806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4276725" y="1667046"/>
            <a:ext cx="3949158" cy="1446550"/>
            <a:chOff x="4276725" y="1667046"/>
            <a:chExt cx="3949158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275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8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568408" y="2185700"/>
              <a:ext cx="2657475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丝路精神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769428" y="1891784"/>
              <a:ext cx="2240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人类文明的宝贵遗产</a:t>
              </a:r>
            </a:p>
          </p:txBody>
        </p:sp>
      </p:grpSp>
    </p:spTree>
    <p:extLst>
      <p:ext uri="{BB962C8B-B14F-4D97-AF65-F5344CB8AC3E}">
        <p14:creationId val="13524372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合 20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419225"/>
              <a:ext cx="670560" cy="180525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丝路精神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89985" y="672545"/>
            <a:ext cx="2123180" cy="1830328"/>
            <a:chOff x="2958235" y="1538077"/>
            <a:chExt cx="2411896" cy="2079221"/>
          </a:xfrm>
        </p:grpSpPr>
        <p:sp>
          <p:nvSpPr>
            <p:cNvPr id="5" name="Hexágono 6"/>
            <p:cNvSpPr/>
            <p:nvPr/>
          </p:nvSpPr>
          <p:spPr>
            <a:xfrm>
              <a:off x="2958235" y="1538077"/>
              <a:ext cx="2411896" cy="2079221"/>
            </a:xfrm>
            <a:prstGeom prst="hexagon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MX">
                <a:solidFill>
                  <a:srgbClr val="F1DCB9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89541" y="2073312"/>
              <a:ext cx="1981199" cy="83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800">
                  <a:solidFill>
                    <a:srgbClr val="F1DCB9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和平合作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51165" y="3016807"/>
            <a:ext cx="2123180" cy="1830328"/>
            <a:chOff x="7119415" y="3882339"/>
            <a:chExt cx="2411896" cy="2079221"/>
          </a:xfrm>
        </p:grpSpPr>
        <p:sp>
          <p:nvSpPr>
            <p:cNvPr id="8" name="Hexágono 5"/>
            <p:cNvSpPr/>
            <p:nvPr/>
          </p:nvSpPr>
          <p:spPr>
            <a:xfrm>
              <a:off x="7119415" y="3882339"/>
              <a:ext cx="2411896" cy="2079221"/>
            </a:xfrm>
            <a:prstGeom prst="hexagon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MX">
                <a:solidFill>
                  <a:srgbClr val="F1DCB9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33428" y="4487413"/>
              <a:ext cx="1981199" cy="83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8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互利共赢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51165" y="672545"/>
            <a:ext cx="2123180" cy="1830328"/>
            <a:chOff x="7119415" y="1538077"/>
            <a:chExt cx="2411896" cy="2079221"/>
          </a:xfrm>
        </p:grpSpPr>
        <p:sp>
          <p:nvSpPr>
            <p:cNvPr id="11" name="Hexágono 4"/>
            <p:cNvSpPr/>
            <p:nvPr/>
          </p:nvSpPr>
          <p:spPr>
            <a:xfrm>
              <a:off x="7119415" y="1538077"/>
              <a:ext cx="2411896" cy="2079221"/>
            </a:xfrm>
            <a:prstGeom prst="hexagon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MX">
                <a:solidFill>
                  <a:srgbClr val="9F6A3B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433428" y="2049778"/>
              <a:ext cx="1981199" cy="83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800">
                  <a:solidFill>
                    <a:srgbClr val="9F6A3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开放包容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89985" y="3016807"/>
            <a:ext cx="2123180" cy="1830328"/>
            <a:chOff x="2958235" y="3882339"/>
            <a:chExt cx="2411896" cy="2079221"/>
          </a:xfrm>
        </p:grpSpPr>
        <p:sp>
          <p:nvSpPr>
            <p:cNvPr id="14" name="Hexágono 7"/>
            <p:cNvSpPr/>
            <p:nvPr/>
          </p:nvSpPr>
          <p:spPr>
            <a:xfrm>
              <a:off x="2958235" y="3882339"/>
              <a:ext cx="2411896" cy="2079221"/>
            </a:xfrm>
            <a:prstGeom prst="hexagon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MX">
                <a:solidFill>
                  <a:srgbClr val="9F6A3B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223868" y="4472759"/>
              <a:ext cx="1981199" cy="83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800">
                  <a:solidFill>
                    <a:srgbClr val="9F6A3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互学互鉴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70575" y="1844676"/>
            <a:ext cx="2123180" cy="1830328"/>
            <a:chOff x="5070575" y="1844676"/>
            <a:chExt cx="2123180" cy="1830328"/>
          </a:xfrm>
        </p:grpSpPr>
        <p:sp>
          <p:nvSpPr>
            <p:cNvPr id="17" name="Hexágono 3"/>
            <p:cNvSpPr/>
            <p:nvPr/>
          </p:nvSpPr>
          <p:spPr>
            <a:xfrm>
              <a:off x="5070575" y="1844676"/>
              <a:ext cx="2123180" cy="1830328"/>
            </a:xfrm>
            <a:prstGeom prst="hexagon">
              <a:avLst/>
            </a:prstGeom>
            <a:noFill/>
            <a:ln w="571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MX"/>
            </a:p>
          </p:txBody>
        </p:sp>
        <p:sp>
          <p:nvSpPr>
            <p:cNvPr id="20" name="矩形 19"/>
            <p:cNvSpPr/>
            <p:nvPr/>
          </p:nvSpPr>
          <p:spPr>
            <a:xfrm>
              <a:off x="5249822" y="2067342"/>
              <a:ext cx="1764685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rgbClr val="9F6A3B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这是人类文明的宝贵遗产</a:t>
              </a:r>
            </a:p>
          </p:txBody>
        </p:sp>
      </p:grpSp>
    </p:spTree>
    <p:extLst>
      <p:ext uri="{BB962C8B-B14F-4D97-AF65-F5344CB8AC3E}">
        <p14:creationId val="40593725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720521" y="1159068"/>
            <a:ext cx="5433320" cy="971574"/>
          </a:xfrm>
          <a:prstGeom prst="rect">
            <a:avLst/>
          </a:pr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302" lIns="68604" rIns="68604" rtlCol="0" tIns="34302"/>
          <a:lstStyle/>
          <a:p>
            <a:pPr algn="ctr"/>
            <a:endParaRPr altLang="en-US" lang="zh-CN" sz="1013"/>
          </a:p>
        </p:txBody>
      </p:sp>
      <p:sp>
        <p:nvSpPr>
          <p:cNvPr id="3" name="矩形 2"/>
          <p:cNvSpPr/>
          <p:nvPr/>
        </p:nvSpPr>
        <p:spPr>
          <a:xfrm>
            <a:off x="5359481" y="1021376"/>
            <a:ext cx="3977474" cy="337088"/>
          </a:xfrm>
          <a:prstGeom prst="rect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302" lIns="68604" rIns="68604" rtlCol="0" tIns="34302"/>
          <a:lstStyle/>
          <a:p>
            <a:r>
              <a:rPr altLang="en-US" b="1" lang="zh-CN" sz="1600"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           公元前140多年的中国汉代</a:t>
            </a:r>
          </a:p>
        </p:txBody>
      </p:sp>
      <p:sp>
        <p:nvSpPr>
          <p:cNvPr id="4" name="六边形 3"/>
          <p:cNvSpPr/>
          <p:nvPr/>
        </p:nvSpPr>
        <p:spPr>
          <a:xfrm>
            <a:off x="1929468" y="2041446"/>
            <a:ext cx="2117057" cy="1825050"/>
          </a:xfrm>
          <a:prstGeom prst="hexagon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302" lIns="68604" rIns="68604" rtlCol="0" tIns="34302"/>
          <a:lstStyle/>
          <a:p>
            <a:pPr algn="ctr"/>
            <a:r>
              <a:rPr altLang="en-US" b="1" lang="zh-CN" sz="3600">
                <a:solidFill>
                  <a:srgbClr val="F1DC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和平合作</a:t>
            </a:r>
          </a:p>
        </p:txBody>
      </p:sp>
      <p:cxnSp>
        <p:nvCxnSpPr>
          <p:cNvPr id="5" name="直接箭头连接符 4"/>
          <p:cNvCxnSpPr>
            <a:stCxn id="4" idx="5"/>
            <a:endCxn id="2" idx="1"/>
          </p:cNvCxnSpPr>
          <p:nvPr/>
        </p:nvCxnSpPr>
        <p:spPr>
          <a:xfrm flipV="1">
            <a:off x="3590263" y="1644855"/>
            <a:ext cx="1130258" cy="396591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4" idx="0"/>
          </p:cNvCxnSpPr>
          <p:nvPr/>
        </p:nvCxnSpPr>
        <p:spPr>
          <a:xfrm flipV="1">
            <a:off x="4046525" y="2897829"/>
            <a:ext cx="673995" cy="56142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4" idx="1"/>
            <a:endCxn id="12" idx="1"/>
          </p:cNvCxnSpPr>
          <p:nvPr/>
        </p:nvCxnSpPr>
        <p:spPr>
          <a:xfrm>
            <a:off x="3590263" y="3866496"/>
            <a:ext cx="1130258" cy="294793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7"/>
          <p:cNvSpPr txBox="1"/>
          <p:nvPr/>
        </p:nvSpPr>
        <p:spPr>
          <a:xfrm>
            <a:off x="5074110" y="1518352"/>
            <a:ext cx="4869579" cy="495324"/>
          </a:xfrm>
          <a:prstGeom prst="rect">
            <a:avLst/>
          </a:prstGeom>
          <a:noFill/>
        </p:spPr>
        <p:txBody>
          <a:bodyPr bIns="34302" lIns="68604" rIns="68604" rtlCol="0" tIns="34302" wrap="square">
            <a:spAutoFit/>
          </a:bodyPr>
          <a:lstStyle/>
          <a:p>
            <a:r>
              <a:rPr altLang="en-US" lang="zh-CN" sz="1400">
                <a:solidFill>
                  <a:srgbClr val="763E23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一支从长安出发的和平使团，开始打通东方通往西方的道路，完成了“凿空之旅”，这就是著名的张骞出使西域。</a:t>
            </a:r>
          </a:p>
        </p:txBody>
      </p:sp>
      <p:sp>
        <p:nvSpPr>
          <p:cNvPr id="9" name="矩形 8"/>
          <p:cNvSpPr/>
          <p:nvPr/>
        </p:nvSpPr>
        <p:spPr>
          <a:xfrm>
            <a:off x="4720521" y="2414481"/>
            <a:ext cx="5433320" cy="971574"/>
          </a:xfrm>
          <a:prstGeom prst="rect">
            <a:avLst/>
          </a:prstGeom>
          <a:noFill/>
          <a:ln w="19050">
            <a:solidFill>
              <a:srgbClr val="FFC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302" lIns="68604" rIns="68604" rtlCol="0" tIns="34302"/>
          <a:lstStyle/>
          <a:p>
            <a:pPr algn="ctr"/>
            <a:endParaRPr altLang="en-US" lang="zh-CN" sz="1013"/>
          </a:p>
        </p:txBody>
      </p:sp>
      <p:sp>
        <p:nvSpPr>
          <p:cNvPr id="10" name="矩形 9"/>
          <p:cNvSpPr/>
          <p:nvPr/>
        </p:nvSpPr>
        <p:spPr>
          <a:xfrm>
            <a:off x="5359481" y="2276788"/>
            <a:ext cx="3977474" cy="337088"/>
          </a:xfrm>
          <a:prstGeom prst="rect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302" lIns="68604" rIns="68604" rtlCol="0" tIns="34302"/>
          <a:lstStyle/>
          <a:p>
            <a:r>
              <a:rPr altLang="en-US" b="1" lang="zh-CN" sz="1600">
                <a:solidFill>
                  <a:srgbClr val="763E23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 中国唐宋元时期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5065843" y="2647289"/>
            <a:ext cx="4919183" cy="708684"/>
          </a:xfrm>
          <a:prstGeom prst="rect">
            <a:avLst/>
          </a:prstGeom>
          <a:noFill/>
        </p:spPr>
        <p:txBody>
          <a:bodyPr bIns="34302" lIns="68604" rIns="68604" rtlCol="0" tIns="34302" wrap="square">
            <a:spAutoFit/>
          </a:bodyPr>
          <a:lstStyle/>
          <a:p>
            <a:r>
              <a:rPr altLang="en-US" lang="zh-CN" sz="1400">
                <a:solidFill>
                  <a:srgbClr val="763E23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陆上和海上丝绸之路同步发展，中国、意大利、摩洛哥的旅行家杜环、马可·波罗、伊本·白图泰都在陆上和海上丝绸之路留下了历史印记。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720521" y="3683637"/>
            <a:ext cx="5433320" cy="955303"/>
          </a:xfrm>
          <a:prstGeom prst="rect">
            <a:avLst/>
          </a:pr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302" lIns="68604" rIns="68604" rtlCol="0" tIns="34302"/>
          <a:lstStyle/>
          <a:p>
            <a:pPr algn="ctr"/>
            <a:endParaRPr altLang="en-US" lang="zh-CN" sz="1013"/>
          </a:p>
        </p:txBody>
      </p:sp>
      <p:sp>
        <p:nvSpPr>
          <p:cNvPr id="13" name="矩形 12"/>
          <p:cNvSpPr/>
          <p:nvPr/>
        </p:nvSpPr>
        <p:spPr>
          <a:xfrm>
            <a:off x="5359481" y="3545943"/>
            <a:ext cx="3977474" cy="337088"/>
          </a:xfrm>
          <a:prstGeom prst="rect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302" lIns="68604" rIns="68604" rtlCol="0" tIns="34302"/>
          <a:lstStyle/>
          <a:p>
            <a:r>
              <a:rPr altLang="zh-CN" b="1" lang="en-US" sz="1600">
                <a:solidFill>
                  <a:srgbClr val="F1DCB9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 15世纪初的明代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5359481" y="4045615"/>
            <a:ext cx="4877845" cy="281964"/>
          </a:xfrm>
          <a:prstGeom prst="rect">
            <a:avLst/>
          </a:prstGeom>
          <a:noFill/>
        </p:spPr>
        <p:txBody>
          <a:bodyPr bIns="34302" lIns="68604" rIns="68604" rtlCol="0" tIns="34302" wrap="square">
            <a:spAutoFit/>
          </a:bodyPr>
          <a:lstStyle/>
          <a:p>
            <a:r>
              <a:rPr altLang="en-US" lang="zh-CN" sz="1400">
                <a:solidFill>
                  <a:srgbClr val="763E23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中国著名航海家郑和七次远洋航海，留下千古佳话。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1" name="矩形: 圆角 20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85346" y="1419225"/>
              <a:ext cx="670560" cy="180525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b="1" lang="zh-CN" sz="3200">
                  <a:solidFill>
                    <a:srgbClr val="F1DCB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丝路精神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85346" y="3463430"/>
            <a:ext cx="670560" cy="1756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z="3200">
                <a:solidFill>
                  <a:srgbClr val="9F6A3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和平合作</a:t>
            </a:r>
          </a:p>
        </p:txBody>
      </p:sp>
    </p:spTree>
    <p:extLst>
      <p:ext uri="{BB962C8B-B14F-4D97-AF65-F5344CB8AC3E}">
        <p14:creationId val="31633496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2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167</Paragraphs>
  <Slides>28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6">
      <vt:lpstr>Arial</vt:lpstr>
      <vt:lpstr>等线 Light</vt:lpstr>
      <vt:lpstr>等线</vt:lpstr>
      <vt:lpstr>Calibri Light</vt:lpstr>
      <vt:lpstr>Calibri</vt:lpstr>
      <vt:lpstr>微软雅黑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2021-08-22T11:56:38Z</dcterms:created>
  <cp:lastPrinted>2021-08-22T11:56:38Z</cp:lastPrinted>
  <dcterms:modified xsi:type="dcterms:W3CDTF">2021-08-22T05:46:56Z</dcterms:modified>
  <cp:revision>1</cp:revision>
</cp:coreProperties>
</file>