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98" r:id="rId4"/>
    <p:sldId id="299" r:id="rId5"/>
    <p:sldId id="292" r:id="rId6"/>
    <p:sldId id="300" r:id="rId7"/>
    <p:sldId id="260" r:id="rId8"/>
    <p:sldId id="301" r:id="rId9"/>
    <p:sldId id="275" r:id="rId10"/>
    <p:sldId id="302" r:id="rId11"/>
    <p:sldId id="303" r:id="rId12"/>
    <p:sldId id="304" r:id="rId13"/>
    <p:sldId id="305" r:id="rId14"/>
    <p:sldId id="306" r:id="rId15"/>
    <p:sldId id="281" r:id="rId16"/>
    <p:sldId id="307" r:id="rId17"/>
    <p:sldId id="308" r:id="rId18"/>
    <p:sldId id="309" r:id="rId19"/>
    <p:sldId id="310" r:id="rId20"/>
    <p:sldId id="311" r:id="rId21"/>
  </p:sldIdLst>
  <p:sldSz cx="12192000" cy="6858000"/>
  <p:notesSz cx="6858000" cy="9144000"/>
  <p:custDataLst>
    <p:tags r:id="rId2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8A107856-5554-42FB-B03E-39F5DBC370BA}" styleName="中度样式 4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fill>
          <a:solidFill>
            <a:schemeClr val="accent2">
              <a:tint val="40000"/>
            </a:schemeClr>
          </a:solidFill>
        </a:fill>
      </a:tcStyle>
    </a:band1H>
    <a:band1V>
      <a:tcStyle>
        <a:fill>
          <a:solidFill>
            <a:schemeClr val="accent2">
              <a:tint val="40000"/>
            </a:schemeClr>
          </a:solidFill>
        </a:fill>
      </a:tcStyle>
    </a:band1V>
    <a:lastCol>
      <a:tcTxStyle b="on"/>
    </a:lastCol>
    <a:firstCol>
      <a:tcTxStyle b="on"/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63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tags/tag1.xml" Type="http://schemas.openxmlformats.org/officeDocument/2006/relationships/tags"/><Relationship Id="rId23" Target="presProps.xml" Type="http://schemas.openxmlformats.org/officeDocument/2006/relationships/presProps"/><Relationship Id="rId24" Target="viewProps.xml" Type="http://schemas.openxmlformats.org/officeDocument/2006/relationships/viewProps"/><Relationship Id="rId25" Target="theme/theme1.xml" Type="http://schemas.openxmlformats.org/officeDocument/2006/relationships/theme"/><Relationship Id="rId26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微软雅黑" panose="020b0503020204020204" pitchFamily="34" charset="-122"/>
              </a:defRPr>
            </a:lvl1pPr>
          </a:lstStyle>
          <a:p>
            <a:fld id="{DEFEC98F-89BF-4484-A1CC-772CF6933845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微软雅黑" panose="020b0503020204020204" pitchFamily="34" charset="-122"/>
              </a:defRPr>
            </a:lvl1pPr>
          </a:lstStyle>
          <a:p>
            <a:fld id="{BF00F209-C85B-4BFF-93AA-64CEAF7891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104154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947015854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media/image2.png" Type="http://schemas.openxmlformats.org/officeDocument/2006/relationships/image"/><Relationship Id="rId2" Target="../media/image1.png" Type="http://schemas.openxmlformats.org/officeDocument/2006/relationships/image"/><Relationship Id="rId3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E2E7-8F1B-4217-A021-F39EC37B4727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25436-D419-4612-A808-3BE1EEE313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233472232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57105582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83380634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590124042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69782776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05847300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40648580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552959915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647939499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65766351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0189760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0" y="-19844"/>
            <a:ext cx="12192000" cy="6877843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E2E7-8F1B-4217-A021-F39EC37B4727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25436-D419-4612-A808-3BE1EEE313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697527917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97833753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E2E7-8F1B-4217-A021-F39EC37B4727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25436-D419-4612-A808-3BE1EEE31352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10341341" y="5805714"/>
            <a:ext cx="1447301" cy="62411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0" y="-19844"/>
            <a:ext cx="12192000" cy="6877843"/>
          </a:xfrm>
          <a:prstGeom prst="rect">
            <a:avLst/>
          </a:prstGeom>
        </p:spPr>
      </p:pic>
    </p:spTree>
    <p:extLst>
      <p:ext uri="{BB962C8B-B14F-4D97-AF65-F5344CB8AC3E}">
        <p14:creationId val="381143692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E2E7-8F1B-4217-A021-F39EC37B4727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25436-D419-4612-A808-3BE1EEE313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520097411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E2E7-8F1B-4217-A021-F39EC37B4727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25436-D419-4612-A808-3BE1EEE313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008700492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E2E7-8F1B-4217-A021-F39EC37B4727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25436-D419-4612-A808-3BE1EEE313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86035883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E2E7-8F1B-4217-A021-F39EC37B4727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25436-D419-4612-A808-3BE1EEE313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944657264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E2E7-8F1B-4217-A021-F39EC37B4727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25436-D419-4612-A808-3BE1EEE313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804845256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E2E7-8F1B-4217-A021-F39EC37B4727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25436-D419-4612-A808-3BE1EEE313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569418249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0.xml" Type="http://schemas.openxmlformats.org/officeDocument/2006/relationships/slideLayout"/><Relationship Id="rId10" Target="../slideLayouts/slideLayout19.xml" Type="http://schemas.openxmlformats.org/officeDocument/2006/relationships/slideLayout"/><Relationship Id="rId11" Target="../slideLayouts/slideLayout20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1.xml" Type="http://schemas.openxmlformats.org/officeDocument/2006/relationships/slideLayout"/><Relationship Id="rId3" Target="../slideLayouts/slideLayout12.xml" Type="http://schemas.openxmlformats.org/officeDocument/2006/relationships/slideLayout"/><Relationship Id="rId4" Target="../slideLayouts/slideLayout13.xml" Type="http://schemas.openxmlformats.org/officeDocument/2006/relationships/slideLayout"/><Relationship Id="rId5" Target="../slideLayouts/slideLayout14.xml" Type="http://schemas.openxmlformats.org/officeDocument/2006/relationships/slideLayout"/><Relationship Id="rId6" Target="../slideLayouts/slideLayout15.xml" Type="http://schemas.openxmlformats.org/officeDocument/2006/relationships/slideLayout"/><Relationship Id="rId7" Target="../slideLayouts/slideLayout16.xml" Type="http://schemas.openxmlformats.org/officeDocument/2006/relationships/slideLayout"/><Relationship Id="rId8" Target="../slideLayouts/slideLayout17.xml" Type="http://schemas.openxmlformats.org/officeDocument/2006/relationships/slideLayout"/><Relationship Id="rId9" Target="../slideLayouts/slideLayout18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pattFill prst="lg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fld id="{0336E2E7-8F1B-4217-A021-F39EC37B4727}" type="datetimeFigureOut">
              <a:rPr lang="zh-CN" altLang="en-US" smtClean="0"/>
              <a:t>2021/2/18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fld id="{CEA25436-D419-4612-A808-3BE1EEE313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46405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90946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3.png" Type="http://schemas.openxmlformats.org/officeDocument/2006/relationships/image"/><Relationship Id="rId3" Target="../media/image4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10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11.jpeg" Type="http://schemas.openxmlformats.org/officeDocument/2006/relationships/image"/><Relationship Id="rId3" Target="../media/image12.jpe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13.jpe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14.jpeg" Type="http://schemas.openxmlformats.org/officeDocument/2006/relationships/image"/><Relationship Id="rId3" Target="../media/image15.png" Type="http://schemas.openxmlformats.org/officeDocument/2006/relationships/image"/><Relationship Id="rId4" Target="../media/image16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5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6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7.jpe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8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9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pattFill prst="lg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矩形 7"/>
          <p:cNvSpPr/>
          <p:nvPr/>
        </p:nvSpPr>
        <p:spPr>
          <a:xfrm>
            <a:off x="3121954" y="2673273"/>
            <a:ext cx="5948092" cy="701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lang="zh-CN" smtClean="0" sz="4000"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这辈子只能这样吗？</a:t>
            </a:r>
          </a:p>
        </p:txBody>
      </p:sp>
      <p:sp>
        <p:nvSpPr>
          <p:cNvPr id="10" name="矩形 9"/>
          <p:cNvSpPr/>
          <p:nvPr/>
        </p:nvSpPr>
        <p:spPr>
          <a:xfrm>
            <a:off x="1850659" y="3431958"/>
            <a:ext cx="8490682" cy="758145"/>
          </a:xfrm>
          <a:prstGeom prst="rect">
            <a:avLst/>
          </a:prstGeom>
          <a:solidFill>
            <a:srgbClr val="EA03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 sz="4000">
                <a:solidFill>
                  <a:schemeClr val="bg1"/>
                </a:solidFill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献给那些长了翅膀，却飞不起来的人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5738370" y="1161974"/>
            <a:ext cx="708343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16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第1期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4666328" y="5197120"/>
            <a:ext cx="275463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>
                <a:latin charset="-122" panose="020b0503020204020204" pitchFamily="34" typeface="微软雅黑"/>
                <a:ea charset="-122" panose="020b0503020204020204" pitchFamily="34" typeface="微软雅黑"/>
              </a:rPr>
              <a:t> PPT：@少年MakerEasy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4690006" y="4648995"/>
            <a:ext cx="2784792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原著：肯尼斯·克利斯汀</a:t>
            </a:r>
          </a:p>
        </p:txBody>
      </p:sp>
      <p:grpSp>
        <p:nvGrpSpPr>
          <p:cNvPr id="18" name="组合 17"/>
          <p:cNvGrpSpPr/>
          <p:nvPr/>
        </p:nvGrpSpPr>
        <p:grpSpPr>
          <a:xfrm>
            <a:off x="4183284" y="1161974"/>
            <a:ext cx="3825432" cy="1453312"/>
            <a:chOff x="4145385" y="1161974"/>
            <a:chExt cx="3825432" cy="1453312"/>
          </a:xfrm>
        </p:grpSpPr>
        <p:grpSp>
          <p:nvGrpSpPr>
            <p:cNvPr id="4" name="组合 3"/>
            <p:cNvGrpSpPr/>
            <p:nvPr/>
          </p:nvGrpSpPr>
          <p:grpSpPr>
            <a:xfrm>
              <a:off x="4221183" y="1161974"/>
              <a:ext cx="3749634" cy="1371600"/>
              <a:chOff x="3998026" y="1110343"/>
              <a:chExt cx="3749634" cy="1371600"/>
            </a:xfrm>
          </p:grpSpPr>
          <p:pic>
            <p:nvPicPr>
              <p:cNvPr id="5" name="图片 4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val="0"/>
                  </a:ext>
                </a:extLst>
              </a:blip>
              <a:srcRect b="34368" l="12613" r="7893" t="26804"/>
              <a:stretch>
                <a:fillRect/>
              </a:stretch>
            </p:blipFill>
            <p:spPr>
              <a:xfrm>
                <a:off x="3998026" y="1110343"/>
                <a:ext cx="3749634" cy="1371600"/>
              </a:xfrm>
              <a:prstGeom prst="rect">
                <a:avLst/>
              </a:prstGeom>
            </p:spPr>
          </p:pic>
          <p:sp>
            <p:nvSpPr>
              <p:cNvPr id="6" name="文本框 5"/>
              <p:cNvSpPr txBox="1"/>
              <p:nvPr/>
            </p:nvSpPr>
            <p:spPr>
              <a:xfrm>
                <a:off x="4106090" y="1149532"/>
                <a:ext cx="2011680" cy="1188720"/>
              </a:xfrm>
              <a:prstGeom prst="rect">
                <a:avLst/>
              </a:prstGeom>
              <a:noFill/>
              <a:scene3d>
                <a:camera prst="orthographicFront">
                  <a:rot lat="0" lon="19499990" rev="0"/>
                </a:camera>
                <a:lightRig dir="t" rig="threePt"/>
              </a:scene3d>
            </p:spPr>
            <p:txBody>
              <a:bodyPr rtlCol="0" wrap="none">
                <a:spAutoFit/>
              </a:bodyPr>
              <a:lstStyle/>
              <a:p>
                <a:r>
                  <a:rPr altLang="en-US" lang="zh-CN" sz="7200">
                    <a:ea charset="-122" panose="02010609000101010101" pitchFamily="49" typeface="汉鼎繁古印"/>
                  </a:rPr>
                  <a:t>读书</a:t>
                </a:r>
              </a:p>
            </p:txBody>
          </p:sp>
          <p:sp>
            <p:nvSpPr>
              <p:cNvPr id="7" name="文本框 6"/>
              <p:cNvSpPr txBox="1"/>
              <p:nvPr/>
            </p:nvSpPr>
            <p:spPr>
              <a:xfrm>
                <a:off x="5649487" y="1200331"/>
                <a:ext cx="1859280" cy="1097280"/>
              </a:xfrm>
              <a:prstGeom prst="rect">
                <a:avLst/>
              </a:prstGeom>
              <a:noFill/>
              <a:scene3d>
                <a:camera prst="orthographicFront">
                  <a:rot lat="0" lon="2099977" rev="0"/>
                </a:camera>
                <a:lightRig dir="t" rig="threePt"/>
              </a:scene3d>
            </p:spPr>
            <p:txBody>
              <a:bodyPr rtlCol="0" wrap="none">
                <a:spAutoFit/>
              </a:bodyPr>
              <a:lstStyle/>
              <a:p>
                <a:r>
                  <a:rPr altLang="en-US" lang="zh-CN" sz="6600">
                    <a:ea charset="-122" panose="02010609000101010101" pitchFamily="49" typeface="汉鼎繁古印"/>
                  </a:rPr>
                  <a:t>笔记</a:t>
                </a:r>
              </a:p>
            </p:txBody>
          </p:sp>
        </p:grpSp>
        <p:pic>
          <p:nvPicPr>
            <p:cNvPr id="17" name="图片 1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val="0"/>
                </a:ext>
              </a:extLst>
            </a:blip>
            <a:srcRect b="12498" l="13142" r="15835" t="11225"/>
            <a:stretch>
              <a:fillRect/>
            </a:stretch>
          </p:blipFill>
          <p:spPr>
            <a:xfrm>
              <a:off x="4145385" y="1713358"/>
              <a:ext cx="940308" cy="9019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val="3480199121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2" name="文本框 21"/>
          <p:cNvSpPr txBox="1"/>
          <p:nvPr/>
        </p:nvSpPr>
        <p:spPr>
          <a:xfrm>
            <a:off x="335643" y="283739"/>
            <a:ext cx="58597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4000"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15个克服惯性障碍的法则</a:t>
            </a:r>
          </a:p>
        </p:txBody>
      </p:sp>
      <p:cxnSp>
        <p:nvCxnSpPr>
          <p:cNvPr id="23" name="直接连接符 22"/>
          <p:cNvCxnSpPr/>
          <p:nvPr/>
        </p:nvCxnSpPr>
        <p:spPr>
          <a:xfrm>
            <a:off x="437243" y="1132429"/>
            <a:ext cx="11205028" cy="0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组合 23"/>
          <p:cNvGrpSpPr/>
          <p:nvPr/>
        </p:nvGrpSpPr>
        <p:grpSpPr>
          <a:xfrm>
            <a:off x="351909" y="1473845"/>
            <a:ext cx="453970" cy="369332"/>
            <a:chOff x="351909" y="1473845"/>
            <a:chExt cx="453970" cy="369332"/>
          </a:xfrm>
        </p:grpSpPr>
        <p:sp>
          <p:nvSpPr>
            <p:cNvPr id="25" name="矩形标注 24"/>
            <p:cNvSpPr/>
            <p:nvPr/>
          </p:nvSpPr>
          <p:spPr>
            <a:xfrm>
              <a:off x="432136" y="1483370"/>
              <a:ext cx="345168" cy="333829"/>
            </a:xfrm>
            <a:prstGeom prst="wedgeRectCallout">
              <a:avLst>
                <a:gd fmla="val 79167" name="adj1"/>
                <a:gd fmla="val 30357" name="adj2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351909" y="1473845"/>
              <a:ext cx="4495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i="1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05</a:t>
              </a:r>
            </a:p>
          </p:txBody>
        </p:sp>
      </p:grpSp>
      <p:sp>
        <p:nvSpPr>
          <p:cNvPr id="15" name="矩形 4"/>
          <p:cNvSpPr>
            <a:spLocks noChangeArrowheads="1"/>
          </p:cNvSpPr>
          <p:nvPr/>
        </p:nvSpPr>
        <p:spPr bwMode="auto">
          <a:xfrm>
            <a:off x="1352969" y="4482914"/>
            <a:ext cx="2914553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5000"/>
              </a:lnSpc>
            </a:pPr>
            <a:r>
              <a:rPr altLang="en-US" lang="zh-CN"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处理负面的行为模式时，事先承诺自己；不要抗拒承认自己的缺点</a:t>
            </a:r>
          </a:p>
        </p:txBody>
      </p:sp>
      <p:grpSp>
        <p:nvGrpSpPr>
          <p:cNvPr id="16" name="组合 15"/>
          <p:cNvGrpSpPr/>
          <p:nvPr/>
        </p:nvGrpSpPr>
        <p:grpSpPr>
          <a:xfrm>
            <a:off x="5442921" y="1579230"/>
            <a:ext cx="5374235" cy="4693658"/>
            <a:chOff x="6035072" y="1789855"/>
            <a:chExt cx="5374235" cy="4693658"/>
          </a:xfrm>
        </p:grpSpPr>
        <p:sp>
          <p:nvSpPr>
            <p:cNvPr id="17" name="椭圆 16"/>
            <p:cNvSpPr/>
            <p:nvPr/>
          </p:nvSpPr>
          <p:spPr bwMode="auto">
            <a:xfrm>
              <a:off x="6860057" y="1831774"/>
              <a:ext cx="1008000" cy="1008000"/>
            </a:xfrm>
            <a:prstGeom prst="ellipse">
              <a:avLst/>
            </a:prstGeom>
            <a:solidFill>
              <a:srgbClr val="E90F00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8" name="椭圆 4"/>
            <p:cNvSpPr/>
            <p:nvPr/>
          </p:nvSpPr>
          <p:spPr bwMode="auto">
            <a:xfrm>
              <a:off x="7037868" y="2010569"/>
              <a:ext cx="686182" cy="685197"/>
            </a:xfrm>
            <a:prstGeom prst="rect">
              <a:avLst/>
            </a:prstGeom>
            <a:noFill/>
          </p:spPr>
          <p:style>
            <a:lnRef idx="0">
              <a:scrgbClr b="0" g="0" r="0"/>
            </a:lnRef>
            <a:fillRef idx="0">
              <a:scrgbClr b="0" g="0" r="0"/>
            </a:fillRef>
            <a:effectRef idx="0">
              <a:scrgbClr b="0" g="0" r="0"/>
            </a:effectRef>
            <a:fontRef idx="minor">
              <a:schemeClr val="lt1"/>
            </a:fontRef>
          </p:style>
          <p:txBody>
            <a:bodyPr anchor="ctr" bIns="10160" lIns="10160" rIns="10160" tIns="10160"/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altLang="en-US" lang="zh-CN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技巧</a:t>
              </a:r>
            </a:p>
          </p:txBody>
        </p:sp>
        <p:sp>
          <p:nvSpPr>
            <p:cNvPr id="19" name="椭圆 18"/>
            <p:cNvSpPr/>
            <p:nvPr/>
          </p:nvSpPr>
          <p:spPr bwMode="auto">
            <a:xfrm>
              <a:off x="7782289" y="2623871"/>
              <a:ext cx="1008000" cy="1007999"/>
            </a:xfrm>
            <a:prstGeom prst="ellipse">
              <a:avLst/>
            </a:prstGeom>
            <a:solidFill>
              <a:srgbClr val="FFC826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0" name="椭圆 4"/>
            <p:cNvSpPr/>
            <p:nvPr/>
          </p:nvSpPr>
          <p:spPr bwMode="auto">
            <a:xfrm>
              <a:off x="7868066" y="2657866"/>
              <a:ext cx="863600" cy="874712"/>
            </a:xfrm>
            <a:prstGeom prst="rect">
              <a:avLst/>
            </a:prstGeom>
            <a:noFill/>
          </p:spPr>
          <p:style>
            <a:lnRef idx="0">
              <a:scrgbClr b="0" g="0" r="0"/>
            </a:lnRef>
            <a:fillRef idx="0">
              <a:scrgbClr b="0" g="0" r="0"/>
            </a:fillRef>
            <a:effectRef idx="0">
              <a:scrgbClr b="0" g="0" r="0"/>
            </a:effectRef>
            <a:fontRef idx="minor">
              <a:schemeClr val="lt1"/>
            </a:fontRef>
          </p:style>
          <p:txBody>
            <a:bodyPr anchor="ctr" bIns="10160" lIns="10160" rIns="10160" tIns="10160"/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altLang="en-US" lang="zh-CN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习惯</a:t>
              </a:r>
            </a:p>
          </p:txBody>
        </p:sp>
        <p:sp>
          <p:nvSpPr>
            <p:cNvPr id="21" name="椭圆 20"/>
            <p:cNvSpPr/>
            <p:nvPr/>
          </p:nvSpPr>
          <p:spPr bwMode="auto">
            <a:xfrm>
              <a:off x="8710977" y="3611543"/>
              <a:ext cx="1008000" cy="1008000"/>
            </a:xfrm>
            <a:prstGeom prst="ellipse">
              <a:avLst/>
            </a:prstGeom>
            <a:solidFill>
              <a:srgbClr val="8FC400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椭圆 4"/>
            <p:cNvSpPr/>
            <p:nvPr/>
          </p:nvSpPr>
          <p:spPr bwMode="auto">
            <a:xfrm>
              <a:off x="8804666" y="3703879"/>
              <a:ext cx="863600" cy="874712"/>
            </a:xfrm>
            <a:prstGeom prst="rect">
              <a:avLst/>
            </a:prstGeom>
            <a:noFill/>
          </p:spPr>
          <p:style>
            <a:lnRef idx="0">
              <a:scrgbClr b="0" g="0" r="0"/>
            </a:lnRef>
            <a:fillRef idx="0">
              <a:scrgbClr b="0" g="0" r="0"/>
            </a:fillRef>
            <a:effectRef idx="0">
              <a:scrgbClr b="0" g="0" r="0"/>
            </a:effectRef>
            <a:fontRef idx="minor">
              <a:schemeClr val="lt1"/>
            </a:fontRef>
          </p:style>
          <p:txBody>
            <a:bodyPr anchor="ctr" bIns="10160" lIns="10160" rIns="10160" tIns="10160"/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altLang="en-US" lang="zh-CN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害怕</a:t>
              </a:r>
            </a:p>
          </p:txBody>
        </p:sp>
        <p:sp>
          <p:nvSpPr>
            <p:cNvPr id="28" name="椭圆 27"/>
            <p:cNvSpPr/>
            <p:nvPr/>
          </p:nvSpPr>
          <p:spPr bwMode="auto">
            <a:xfrm>
              <a:off x="6860066" y="5160943"/>
              <a:ext cx="1008000" cy="1007999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椭圆 4"/>
            <p:cNvSpPr/>
            <p:nvPr/>
          </p:nvSpPr>
          <p:spPr bwMode="auto">
            <a:xfrm>
              <a:off x="6942617" y="5277439"/>
              <a:ext cx="863600" cy="874711"/>
            </a:xfrm>
            <a:prstGeom prst="rect">
              <a:avLst/>
            </a:prstGeom>
            <a:noFill/>
          </p:spPr>
          <p:style>
            <a:lnRef idx="0">
              <a:scrgbClr b="0" g="0" r="0"/>
            </a:lnRef>
            <a:fillRef idx="0">
              <a:scrgbClr b="0" g="0" r="0"/>
            </a:fillRef>
            <a:effectRef idx="0">
              <a:scrgbClr b="0" g="0" r="0"/>
            </a:effectRef>
            <a:fontRef idx="minor">
              <a:schemeClr val="lt1"/>
            </a:fontRef>
          </p:style>
          <p:txBody>
            <a:bodyPr anchor="ctr" bIns="10160" lIns="10160" rIns="10160" tIns="10160"/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altLang="en-US" lang="zh-CN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辩解</a:t>
              </a:r>
            </a:p>
          </p:txBody>
        </p:sp>
        <p:sp>
          <p:nvSpPr>
            <p:cNvPr id="30" name="椭圆 29"/>
            <p:cNvSpPr/>
            <p:nvPr/>
          </p:nvSpPr>
          <p:spPr bwMode="auto">
            <a:xfrm>
              <a:off x="8228217" y="4783998"/>
              <a:ext cx="1008001" cy="1007999"/>
            </a:xfrm>
            <a:prstGeom prst="ellipse">
              <a:avLst/>
            </a:prstGeom>
            <a:solidFill>
              <a:srgbClr val="339ED0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1" name="椭圆 4"/>
            <p:cNvSpPr/>
            <p:nvPr/>
          </p:nvSpPr>
          <p:spPr bwMode="auto">
            <a:xfrm>
              <a:off x="8316844" y="4836823"/>
              <a:ext cx="863601" cy="874711"/>
            </a:xfrm>
            <a:prstGeom prst="rect">
              <a:avLst/>
            </a:prstGeom>
            <a:noFill/>
          </p:spPr>
          <p:style>
            <a:lnRef idx="0">
              <a:scrgbClr b="0" g="0" r="0"/>
            </a:lnRef>
            <a:fillRef idx="0">
              <a:scrgbClr b="0" g="0" r="0"/>
            </a:fillRef>
            <a:effectRef idx="0">
              <a:scrgbClr b="0" g="0" r="0"/>
            </a:effectRef>
            <a:fontRef idx="minor">
              <a:schemeClr val="lt1"/>
            </a:fontRef>
          </p:style>
          <p:txBody>
            <a:bodyPr anchor="ctr" bIns="10160" lIns="10160" rIns="10160" tIns="10160"/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altLang="en-US" lang="zh-CN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目标</a:t>
              </a:r>
            </a:p>
          </p:txBody>
        </p:sp>
        <p:sp>
          <p:nvSpPr>
            <p:cNvPr id="32" name="矩形 31"/>
            <p:cNvSpPr/>
            <p:nvPr/>
          </p:nvSpPr>
          <p:spPr bwMode="auto">
            <a:xfrm>
              <a:off x="7806217" y="1789855"/>
              <a:ext cx="2085483" cy="994419"/>
            </a:xfrm>
            <a:prstGeom prst="rect">
              <a:avLst/>
            </a:prstGeom>
          </p:spPr>
          <p:style>
            <a:lnRef idx="0">
              <a:scrgbClr b="0" g="0" r="0"/>
            </a:lnRef>
            <a:fillRef idx="0">
              <a:scrgbClr b="0" g="0" r="0"/>
            </a:fillRef>
            <a:effectRef idx="0">
              <a:scrgbClr b="0" g="0" r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bIns="0" lIns="0" rIns="0" tIns="0"/>
            <a:lstStyle/>
            <a:p>
              <a:pPr algn="ctr" defTabSz="711200" indent="-171450" lvl="1" marL="1714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altLang="en-US" lang="zh-CN" sz="2000">
                  <a:solidFill>
                    <a:schemeClr val="bg2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需要学习的技巧</a:t>
              </a:r>
            </a:p>
          </p:txBody>
        </p:sp>
        <p:sp>
          <p:nvSpPr>
            <p:cNvPr id="34" name="矩形 33"/>
            <p:cNvSpPr/>
            <p:nvPr/>
          </p:nvSpPr>
          <p:spPr>
            <a:xfrm>
              <a:off x="8804496" y="2597236"/>
              <a:ext cx="2393256" cy="960512"/>
            </a:xfrm>
            <a:prstGeom prst="rect">
              <a:avLst/>
            </a:prstGeom>
          </p:spPr>
          <p:style>
            <a:lnRef idx="0">
              <a:scrgbClr b="0" g="0" r="0"/>
            </a:lnRef>
            <a:fillRef idx="0">
              <a:scrgbClr b="0" g="0" r="0"/>
            </a:fillRef>
            <a:effectRef idx="0">
              <a:scrgbClr b="0" g="0" r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bIns="0" lIns="0" rIns="0" tIns="0"/>
            <a:lstStyle/>
            <a:p>
              <a:pPr algn="ctr" defTabSz="711200" indent="-171450" lvl="1" marL="1714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altLang="en-US" lang="zh-CN" sz="2000">
                  <a:solidFill>
                    <a:schemeClr val="bg2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自我挫败的坏习惯</a:t>
              </a:r>
            </a:p>
          </p:txBody>
        </p:sp>
        <p:sp>
          <p:nvSpPr>
            <p:cNvPr id="35" name="矩形 34"/>
            <p:cNvSpPr/>
            <p:nvPr/>
          </p:nvSpPr>
          <p:spPr>
            <a:xfrm>
              <a:off x="9668266" y="3717707"/>
              <a:ext cx="1741041" cy="723791"/>
            </a:xfrm>
            <a:prstGeom prst="rect">
              <a:avLst/>
            </a:prstGeom>
          </p:spPr>
          <p:style>
            <a:lnRef idx="0">
              <a:scrgbClr b="0" g="0" r="0"/>
            </a:lnRef>
            <a:fillRef idx="0">
              <a:scrgbClr b="0" g="0" r="0"/>
            </a:fillRef>
            <a:effectRef idx="0">
              <a:scrgbClr b="0" g="0" r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bIns="0" lIns="0" rIns="0" tIns="0"/>
            <a:lstStyle/>
            <a:p>
              <a:pPr algn="ctr" defTabSz="711200" indent="-171450" lvl="1" marL="1714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</a:pPr>
              <a:r>
                <a:rPr altLang="en-US" lang="zh-CN" sz="2000">
                  <a:solidFill>
                    <a:schemeClr val="bg2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你害怕什么</a:t>
              </a:r>
            </a:p>
          </p:txBody>
        </p:sp>
        <p:sp>
          <p:nvSpPr>
            <p:cNvPr id="36" name="矩形 35"/>
            <p:cNvSpPr/>
            <p:nvPr/>
          </p:nvSpPr>
          <p:spPr>
            <a:xfrm>
              <a:off x="9180445" y="4964088"/>
              <a:ext cx="2059948" cy="830471"/>
            </a:xfrm>
            <a:prstGeom prst="rect">
              <a:avLst/>
            </a:prstGeom>
          </p:spPr>
          <p:style>
            <a:lnRef idx="0">
              <a:scrgbClr b="0" g="0" r="0"/>
            </a:lnRef>
            <a:fillRef idx="0">
              <a:scrgbClr b="0" g="0" r="0"/>
            </a:fillRef>
            <a:effectRef idx="0">
              <a:scrgbClr b="0" g="0" r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bIns="0" lIns="0" rIns="0" tIns="0"/>
            <a:lstStyle/>
            <a:p>
              <a:pPr algn="ctr" defTabSz="711200" indent="-171450" lvl="1" marL="1714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altLang="en-US" lang="zh-CN" sz="2000">
                  <a:solidFill>
                    <a:schemeClr val="bg2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目标和工作方式</a:t>
              </a:r>
            </a:p>
          </p:txBody>
        </p:sp>
        <p:sp>
          <p:nvSpPr>
            <p:cNvPr id="37" name="矩形 36"/>
            <p:cNvSpPr/>
            <p:nvPr/>
          </p:nvSpPr>
          <p:spPr>
            <a:xfrm>
              <a:off x="7577251" y="5879272"/>
              <a:ext cx="3411847" cy="604241"/>
            </a:xfrm>
            <a:prstGeom prst="rect">
              <a:avLst/>
            </a:prstGeom>
          </p:spPr>
          <p:style>
            <a:lnRef idx="0">
              <a:scrgbClr b="0" g="0" r="0"/>
            </a:lnRef>
            <a:fillRef idx="0">
              <a:scrgbClr b="0" g="0" r="0"/>
            </a:fillRef>
            <a:effectRef idx="0">
              <a:scrgbClr b="0" g="0" r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bIns="0" lIns="0" rIns="0" tIns="0"/>
            <a:lstStyle/>
            <a:p>
              <a:pPr algn="ctr" defTabSz="711200" indent="-171450" lvl="1" marL="1714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altLang="en-US" lang="zh-CN" sz="2000">
                  <a:solidFill>
                    <a:schemeClr val="bg2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为自己的挫败作合理化辩解</a:t>
              </a:r>
            </a:p>
          </p:txBody>
        </p:sp>
        <p:cxnSp>
          <p:nvCxnSpPr>
            <p:cNvPr id="39" name="直接连接符 38"/>
            <p:cNvCxnSpPr/>
            <p:nvPr/>
          </p:nvCxnSpPr>
          <p:spPr>
            <a:xfrm>
              <a:off x="7364057" y="4115543"/>
              <a:ext cx="1346920" cy="0"/>
            </a:xfrm>
            <a:prstGeom prst="line">
              <a:avLst/>
            </a:prstGeom>
            <a:ln>
              <a:solidFill>
                <a:srgbClr val="ED0010"/>
              </a:solidFill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44" name="直接连接符 43"/>
            <p:cNvCxnSpPr>
              <a:endCxn id="17" idx="3"/>
            </p:cNvCxnSpPr>
            <p:nvPr/>
          </p:nvCxnSpPr>
          <p:spPr>
            <a:xfrm flipV="1">
              <a:off x="6860057" y="2692156"/>
              <a:ext cx="147618" cy="734306"/>
            </a:xfrm>
            <a:prstGeom prst="line">
              <a:avLst/>
            </a:prstGeom>
            <a:ln>
              <a:solidFill>
                <a:srgbClr val="ED0010"/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5" name="直接连接符 44"/>
            <p:cNvCxnSpPr>
              <a:stCxn id="19" idx="3"/>
            </p:cNvCxnSpPr>
            <p:nvPr/>
          </p:nvCxnSpPr>
          <p:spPr>
            <a:xfrm flipH="1">
              <a:off x="7224596" y="3484252"/>
              <a:ext cx="705311" cy="325743"/>
            </a:xfrm>
            <a:prstGeom prst="line">
              <a:avLst/>
            </a:prstGeom>
            <a:ln>
              <a:solidFill>
                <a:srgbClr val="ED0010"/>
              </a:solidFill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6" name="直接连接符 45"/>
            <p:cNvCxnSpPr>
              <a:stCxn id="28" idx="0"/>
            </p:cNvCxnSpPr>
            <p:nvPr/>
          </p:nvCxnSpPr>
          <p:spPr>
            <a:xfrm flipH="1" flipV="1">
              <a:off x="7092485" y="4704657"/>
              <a:ext cx="271581" cy="456286"/>
            </a:xfrm>
            <a:prstGeom prst="line">
              <a:avLst/>
            </a:prstGeom>
            <a:ln>
              <a:solidFill>
                <a:srgbClr val="ED0010"/>
              </a:solidFill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7" name="直接连接符 46"/>
            <p:cNvCxnSpPr>
              <a:stCxn id="30" idx="1"/>
            </p:cNvCxnSpPr>
            <p:nvPr/>
          </p:nvCxnSpPr>
          <p:spPr>
            <a:xfrm flipH="1" flipV="1">
              <a:off x="7364057" y="4476017"/>
              <a:ext cx="1011778" cy="455599"/>
            </a:xfrm>
            <a:prstGeom prst="line">
              <a:avLst/>
            </a:prstGeom>
            <a:ln>
              <a:solidFill>
                <a:srgbClr val="ED0012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48" name="椭圆 47"/>
            <p:cNvSpPr/>
            <p:nvPr/>
          </p:nvSpPr>
          <p:spPr bwMode="auto">
            <a:xfrm>
              <a:off x="6035072" y="3695816"/>
              <a:ext cx="1008000" cy="10080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49" name="椭圆 4"/>
            <p:cNvSpPr/>
            <p:nvPr/>
          </p:nvSpPr>
          <p:spPr bwMode="auto">
            <a:xfrm>
              <a:off x="6198998" y="3888552"/>
              <a:ext cx="686182" cy="685197"/>
            </a:xfrm>
            <a:prstGeom prst="rect">
              <a:avLst/>
            </a:prstGeom>
            <a:noFill/>
          </p:spPr>
          <p:style>
            <a:lnRef idx="0">
              <a:scrgbClr b="0" g="0" r="0"/>
            </a:lnRef>
            <a:fillRef idx="0">
              <a:scrgbClr b="0" g="0" r="0"/>
            </a:fillRef>
            <a:effectRef idx="0">
              <a:scrgbClr b="0" g="0" r="0"/>
            </a:effectRef>
            <a:fontRef idx="minor">
              <a:schemeClr val="lt1"/>
            </a:fontRef>
          </p:style>
          <p:txBody>
            <a:bodyPr anchor="ctr" bIns="10160" lIns="10160" rIns="10160" tIns="10160"/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altLang="en-US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特质</a:t>
              </a:r>
            </a:p>
          </p:txBody>
        </p:sp>
      </p:grpSp>
      <p:sp>
        <p:nvSpPr>
          <p:cNvPr id="51" name="文本框 50"/>
          <p:cNvSpPr txBox="1"/>
          <p:nvPr/>
        </p:nvSpPr>
        <p:spPr>
          <a:xfrm>
            <a:off x="1200640" y="937381"/>
            <a:ext cx="3125404" cy="27203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b="1" lang="zh-CN" sz="11500">
                <a:solidFill>
                  <a:srgbClr val="36363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特质</a:t>
            </a:r>
          </a:p>
        </p:txBody>
      </p:sp>
      <p:sp>
        <p:nvSpPr>
          <p:cNvPr id="52" name="文本框 51"/>
          <p:cNvSpPr txBox="1"/>
          <p:nvPr/>
        </p:nvSpPr>
        <p:spPr>
          <a:xfrm>
            <a:off x="1427483" y="3087490"/>
            <a:ext cx="2671718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b="1" lang="zh-CN" smtClean="0" sz="4800">
                <a:solidFill>
                  <a:srgbClr val="D1010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不是魔鬼</a:t>
            </a:r>
          </a:p>
        </p:txBody>
      </p:sp>
    </p:spTree>
    <p:extLst>
      <p:ext uri="{BB962C8B-B14F-4D97-AF65-F5344CB8AC3E}">
        <p14:creationId val="3148279826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5"/>
    </p:bld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2" name="文本框 21"/>
          <p:cNvSpPr txBox="1"/>
          <p:nvPr/>
        </p:nvSpPr>
        <p:spPr>
          <a:xfrm>
            <a:off x="335643" y="283739"/>
            <a:ext cx="58597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4000"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15个克服惯性障碍的法则</a:t>
            </a:r>
          </a:p>
        </p:txBody>
      </p:sp>
      <p:cxnSp>
        <p:nvCxnSpPr>
          <p:cNvPr id="23" name="直接连接符 22"/>
          <p:cNvCxnSpPr/>
          <p:nvPr/>
        </p:nvCxnSpPr>
        <p:spPr>
          <a:xfrm>
            <a:off x="437243" y="1132429"/>
            <a:ext cx="11205028" cy="0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组合 23"/>
          <p:cNvGrpSpPr/>
          <p:nvPr/>
        </p:nvGrpSpPr>
        <p:grpSpPr>
          <a:xfrm>
            <a:off x="351909" y="1473845"/>
            <a:ext cx="453970" cy="369332"/>
            <a:chOff x="351909" y="1473845"/>
            <a:chExt cx="453970" cy="369332"/>
          </a:xfrm>
        </p:grpSpPr>
        <p:sp>
          <p:nvSpPr>
            <p:cNvPr id="25" name="矩形标注 24"/>
            <p:cNvSpPr/>
            <p:nvPr/>
          </p:nvSpPr>
          <p:spPr>
            <a:xfrm>
              <a:off x="432136" y="1483370"/>
              <a:ext cx="345168" cy="333829"/>
            </a:xfrm>
            <a:prstGeom prst="wedgeRectCallout">
              <a:avLst>
                <a:gd fmla="val 79167" name="adj1"/>
                <a:gd fmla="val 30357" name="adj2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351909" y="1473845"/>
              <a:ext cx="4495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i="1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06</a:t>
              </a:r>
            </a:p>
          </p:txBody>
        </p:sp>
      </p:grpSp>
      <p:sp>
        <p:nvSpPr>
          <p:cNvPr id="15" name="矩形 4"/>
          <p:cNvSpPr>
            <a:spLocks noChangeArrowheads="1"/>
          </p:cNvSpPr>
          <p:nvPr/>
        </p:nvSpPr>
        <p:spPr bwMode="auto">
          <a:xfrm>
            <a:off x="988623" y="2062530"/>
            <a:ext cx="7554323" cy="472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5000"/>
              </a:lnSpc>
            </a:pPr>
            <a:r>
              <a:rPr altLang="en-US" lang="zh-CN"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相信自己可以完成对自己的客观剖析</a:t>
            </a:r>
          </a:p>
        </p:txBody>
      </p:sp>
      <p:sp>
        <p:nvSpPr>
          <p:cNvPr id="33" name="矩形 32"/>
          <p:cNvSpPr/>
          <p:nvPr/>
        </p:nvSpPr>
        <p:spPr>
          <a:xfrm>
            <a:off x="958436" y="1391929"/>
            <a:ext cx="3140765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r>
              <a:rPr altLang="en-US" b="1" lang="zh-CN" smtClean="0" sz="3200">
                <a:solidFill>
                  <a:srgbClr val="36363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罗列自己的缺点</a:t>
            </a:r>
          </a:p>
        </p:txBody>
      </p:sp>
      <p:sp>
        <p:nvSpPr>
          <p:cNvPr id="3" name="矩形 2"/>
          <p:cNvSpPr/>
          <p:nvPr/>
        </p:nvSpPr>
        <p:spPr>
          <a:xfrm>
            <a:off x="5710893" y="2730374"/>
            <a:ext cx="4621823" cy="890160"/>
          </a:xfrm>
          <a:custGeom>
            <a:gdLst>
              <a:gd fmla="*/ 0 w 6084864" name="connsiteX0"/>
              <a:gd fmla="*/ 0 h 1319348" name="connsiteY0"/>
              <a:gd fmla="*/ 4974521 w 6084864" name="connsiteX1"/>
              <a:gd fmla="*/ 0 h 1319348" name="connsiteY1"/>
              <a:gd fmla="*/ 6084864 w 6084864" name="connsiteX2"/>
              <a:gd fmla="*/ 1319348 h 1319348" name="connsiteY2"/>
              <a:gd fmla="*/ 783772 w 6084864" name="connsiteX3"/>
              <a:gd fmla="*/ 1306286 h 1319348" name="connsiteY3"/>
              <a:gd fmla="*/ 0 w 6084864" name="connsiteX4"/>
              <a:gd fmla="*/ 0 h 1319348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319348" w="6084864">
                <a:moveTo>
                  <a:pt x="0" y="0"/>
                </a:moveTo>
                <a:lnTo>
                  <a:pt x="4974521" y="0"/>
                </a:lnTo>
                <a:lnTo>
                  <a:pt x="6084864" y="1319348"/>
                </a:lnTo>
                <a:lnTo>
                  <a:pt x="783772" y="1306286"/>
                </a:lnTo>
                <a:lnTo>
                  <a:pt x="0" y="0"/>
                </a:lnTo>
                <a:close/>
              </a:path>
            </a:pathLst>
          </a:custGeom>
          <a:solidFill>
            <a:srgbClr val="C0B2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列出所有负面的个性特质</a:t>
            </a:r>
          </a:p>
        </p:txBody>
      </p:sp>
      <p:sp>
        <p:nvSpPr>
          <p:cNvPr id="41" name="矩形 2"/>
          <p:cNvSpPr/>
          <p:nvPr/>
        </p:nvSpPr>
        <p:spPr>
          <a:xfrm>
            <a:off x="6072298" y="4499137"/>
            <a:ext cx="4621823" cy="890160"/>
          </a:xfrm>
          <a:custGeom>
            <a:gdLst>
              <a:gd fmla="*/ 0 w 6084864" name="connsiteX0"/>
              <a:gd fmla="*/ 0 h 1319348" name="connsiteY0"/>
              <a:gd fmla="*/ 4974521 w 6084864" name="connsiteX1"/>
              <a:gd fmla="*/ 0 h 1319348" name="connsiteY1"/>
              <a:gd fmla="*/ 6084864 w 6084864" name="connsiteX2"/>
              <a:gd fmla="*/ 1319348 h 1319348" name="connsiteY2"/>
              <a:gd fmla="*/ 783772 w 6084864" name="connsiteX3"/>
              <a:gd fmla="*/ 1306286 h 1319348" name="connsiteY3"/>
              <a:gd fmla="*/ 0 w 6084864" name="connsiteX4"/>
              <a:gd fmla="*/ 0 h 1319348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319348" w="6084864">
                <a:moveTo>
                  <a:pt x="0" y="0"/>
                </a:moveTo>
                <a:lnTo>
                  <a:pt x="4974521" y="0"/>
                </a:lnTo>
                <a:lnTo>
                  <a:pt x="6084864" y="1319348"/>
                </a:lnTo>
                <a:lnTo>
                  <a:pt x="783772" y="1306286"/>
                </a:lnTo>
                <a:lnTo>
                  <a:pt x="0" y="0"/>
                </a:lnTo>
                <a:close/>
              </a:path>
            </a:pathLst>
          </a:custGeom>
          <a:solidFill>
            <a:srgbClr val="87D1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列出所有逃避的心态</a:t>
            </a:r>
          </a:p>
          <a:p>
            <a:pPr algn="ctr"/>
            <a:r>
              <a:rPr altLang="en-US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和惯性自我挫败行为</a:t>
            </a:r>
          </a:p>
        </p:txBody>
      </p:sp>
      <p:sp>
        <p:nvSpPr>
          <p:cNvPr id="42" name="矩形 2"/>
          <p:cNvSpPr/>
          <p:nvPr/>
        </p:nvSpPr>
        <p:spPr>
          <a:xfrm>
            <a:off x="5467875" y="3634350"/>
            <a:ext cx="4659231" cy="850971"/>
          </a:xfrm>
          <a:custGeom>
            <a:gdLst>
              <a:gd fmla="*/ 746842 w 6134113" name="connsiteX0"/>
              <a:gd fmla="*/ 0 h 1261264" name="connsiteY0"/>
              <a:gd fmla="*/ 6134113 w 6134113" name="connsiteX1"/>
              <a:gd fmla="*/ 0 h 1261264" name="connsiteY1"/>
              <a:gd fmla="*/ 5301092 w 6134113" name="connsiteX2"/>
              <a:gd fmla="*/ 1261264 h 1261264" name="connsiteY2"/>
              <a:gd fmla="*/ 0 w 6134113" name="connsiteX3"/>
              <a:gd fmla="*/ 1248202 h 1261264" name="connsiteY3"/>
              <a:gd fmla="*/ 746842 w 6134113" name="connsiteX4"/>
              <a:gd fmla="*/ 0 h 1261264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261264" w="6134113">
                <a:moveTo>
                  <a:pt x="746842" y="0"/>
                </a:moveTo>
                <a:lnTo>
                  <a:pt x="6134113" y="0"/>
                </a:lnTo>
                <a:lnTo>
                  <a:pt x="5301092" y="1261264"/>
                </a:lnTo>
                <a:lnTo>
                  <a:pt x="0" y="1248202"/>
                </a:lnTo>
                <a:lnTo>
                  <a:pt x="746842" y="0"/>
                </a:lnTo>
                <a:close/>
              </a:path>
            </a:pathLst>
          </a:custGeom>
          <a:solidFill>
            <a:srgbClr val="FCA8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列出你欠缺的基本技巧</a:t>
            </a:r>
          </a:p>
        </p:txBody>
      </p:sp>
      <p:pic>
        <p:nvPicPr>
          <p:cNvPr descr="C:\Users\user\Desktop\未标题-1 拷贝.png" id="13" name="Picture 3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432136" y="3002834"/>
            <a:ext cx="3464080" cy="3354006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val="1375869365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5"/>
    </p:bld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2" name="文本框 21"/>
          <p:cNvSpPr txBox="1"/>
          <p:nvPr/>
        </p:nvSpPr>
        <p:spPr>
          <a:xfrm>
            <a:off x="335643" y="283739"/>
            <a:ext cx="58597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4000"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15个克服惯性障碍的法则</a:t>
            </a:r>
          </a:p>
        </p:txBody>
      </p:sp>
      <p:cxnSp>
        <p:nvCxnSpPr>
          <p:cNvPr id="23" name="直接连接符 22"/>
          <p:cNvCxnSpPr/>
          <p:nvPr/>
        </p:nvCxnSpPr>
        <p:spPr>
          <a:xfrm>
            <a:off x="437243" y="1132429"/>
            <a:ext cx="11205028" cy="0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组合 23"/>
          <p:cNvGrpSpPr/>
          <p:nvPr/>
        </p:nvGrpSpPr>
        <p:grpSpPr>
          <a:xfrm>
            <a:off x="351909" y="1473845"/>
            <a:ext cx="453970" cy="369332"/>
            <a:chOff x="351909" y="1473845"/>
            <a:chExt cx="453970" cy="369332"/>
          </a:xfrm>
        </p:grpSpPr>
        <p:sp>
          <p:nvSpPr>
            <p:cNvPr id="25" name="矩形标注 24"/>
            <p:cNvSpPr/>
            <p:nvPr/>
          </p:nvSpPr>
          <p:spPr>
            <a:xfrm>
              <a:off x="432136" y="1483370"/>
              <a:ext cx="345168" cy="333829"/>
            </a:xfrm>
            <a:prstGeom prst="wedgeRectCallout">
              <a:avLst>
                <a:gd fmla="val 79167" name="adj1"/>
                <a:gd fmla="val 30357" name="adj2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351909" y="1473845"/>
              <a:ext cx="4495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i="1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07</a:t>
              </a:r>
            </a:p>
          </p:txBody>
        </p:sp>
      </p:grpSp>
      <p:sp>
        <p:nvSpPr>
          <p:cNvPr id="51" name="文本框 50"/>
          <p:cNvSpPr txBox="1"/>
          <p:nvPr/>
        </p:nvSpPr>
        <p:spPr>
          <a:xfrm>
            <a:off x="1200640" y="937381"/>
            <a:ext cx="3125404" cy="27203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b="1" lang="zh-CN" sz="11500">
                <a:solidFill>
                  <a:srgbClr val="36363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选择</a:t>
            </a:r>
          </a:p>
        </p:txBody>
      </p:sp>
      <p:sp>
        <p:nvSpPr>
          <p:cNvPr id="52" name="文本框 51"/>
          <p:cNvSpPr txBox="1"/>
          <p:nvPr/>
        </p:nvSpPr>
        <p:spPr>
          <a:xfrm>
            <a:off x="1427483" y="3087490"/>
            <a:ext cx="2671718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b="1" lang="zh-CN" sz="4800">
                <a:solidFill>
                  <a:srgbClr val="D1010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并不可怕</a:t>
            </a:r>
          </a:p>
        </p:txBody>
      </p:sp>
      <p:sp>
        <p:nvSpPr>
          <p:cNvPr id="33" name="文本框 32"/>
          <p:cNvSpPr txBox="1"/>
          <p:nvPr/>
        </p:nvSpPr>
        <p:spPr>
          <a:xfrm>
            <a:off x="1467790" y="4157336"/>
            <a:ext cx="2591103" cy="161544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algn="just">
              <a:lnSpc>
                <a:spcPct val="125000"/>
              </a:lnSpc>
              <a:defRPr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在三个清单中，各选择最需要改进的三个项目，按步骤修改，坚持两个星期</a:t>
            </a:r>
          </a:p>
        </p:txBody>
      </p:sp>
      <p:sp>
        <p:nvSpPr>
          <p:cNvPr id="40" name="矩形 39"/>
          <p:cNvSpPr/>
          <p:nvPr/>
        </p:nvSpPr>
        <p:spPr>
          <a:xfrm>
            <a:off x="5909258" y="2538078"/>
            <a:ext cx="3807682" cy="3312368"/>
          </a:xfrm>
          <a:prstGeom prst="rect">
            <a:avLst/>
          </a:prstGeom>
          <a:solidFill>
            <a:srgbClr val="87D1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endParaRPr altLang="zh-CN" lang="en-US" smtClean="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endParaRPr altLang="zh-CN" lang="en-US" smtClean="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endParaRPr altLang="zh-CN" lang="en-US" smtClean="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r>
              <a:rPr altLang="zh-CN" lang="en-US" smtClean="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我非常没耐性</a:t>
            </a:r>
          </a:p>
          <a:p>
            <a:r>
              <a:rPr altLang="zh-CN" lang="en-US" smtClean="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当我认为某件事不能马上奏效，我就会变得很没耐性</a:t>
            </a:r>
          </a:p>
          <a:p>
            <a:r>
              <a:rPr altLang="zh-CN" lang="en-US" smtClean="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当我认为某件事不能马上奏效，我选择变得很没耐性</a:t>
            </a:r>
          </a:p>
          <a:p>
            <a:r>
              <a:rPr altLang="zh-CN" lang="en-US" smtClean="0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以前，当我认为某件事不能马上奏效，我常常选择变得很没耐性</a:t>
            </a:r>
          </a:p>
          <a:p>
            <a:endParaRPr altLang="zh-CN" lang="en-US" smtClean="0">
              <a:solidFill>
                <a:schemeClr val="tx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5887868" y="1940085"/>
            <a:ext cx="3829072" cy="577434"/>
          </a:xfrm>
          <a:prstGeom prst="roundRect">
            <a:avLst/>
          </a:prstGeom>
          <a:solidFill>
            <a:srgbClr val="92D0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2400">
                <a:solidFill>
                  <a:schemeClr val="bg1"/>
                </a:solidFill>
                <a:latin charset="-122" panose="02010601030101010101" pitchFamily="2" typeface="方正小标宋简体"/>
                <a:ea charset="-122" panose="02010601030101010101" pitchFamily="2" typeface="方正小标宋简体"/>
              </a:rPr>
              <a:t>缺 乏 耐 心</a:t>
            </a:r>
          </a:p>
        </p:txBody>
      </p:sp>
    </p:spTree>
    <p:extLst>
      <p:ext uri="{BB962C8B-B14F-4D97-AF65-F5344CB8AC3E}">
        <p14:creationId val="2661575730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1" name="矩形 20"/>
          <p:cNvSpPr/>
          <p:nvPr/>
        </p:nvSpPr>
        <p:spPr>
          <a:xfrm>
            <a:off x="1474474" y="1396438"/>
            <a:ext cx="13541690" cy="6416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 smtClean="0" sz="41500">
                <a:latin charset="0" pitchFamily="50" typeface="TextBookC"/>
              </a:rPr>
              <a:t>60000</a:t>
            </a:r>
          </a:p>
        </p:txBody>
      </p:sp>
      <p:sp>
        <p:nvSpPr>
          <p:cNvPr id="22" name="圆角矩形 21"/>
          <p:cNvSpPr/>
          <p:nvPr/>
        </p:nvSpPr>
        <p:spPr>
          <a:xfrm>
            <a:off x="2266561" y="2042487"/>
            <a:ext cx="1296144" cy="432048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 rtlCol="0"/>
          <a:lstStyle/>
          <a:p>
            <a:pPr algn="ctr"/>
            <a:r>
              <a:rPr altLang="en-US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新习惯</a:t>
            </a:r>
          </a:p>
        </p:txBody>
      </p:sp>
      <p:sp>
        <p:nvSpPr>
          <p:cNvPr id="26" name="圆角矩形 25"/>
          <p:cNvSpPr/>
          <p:nvPr/>
        </p:nvSpPr>
        <p:spPr>
          <a:xfrm>
            <a:off x="4678969" y="3906655"/>
            <a:ext cx="1260000" cy="432048"/>
          </a:xfrm>
          <a:prstGeom prst="roundRect">
            <a:avLst/>
          </a:prstGeom>
          <a:solidFill>
            <a:srgbClr val="87D1EE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 rtlCol="0"/>
          <a:lstStyle/>
          <a:p>
            <a:pPr algn="ctr"/>
            <a:r>
              <a:rPr altLang="en-US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坚持</a:t>
            </a:r>
          </a:p>
        </p:txBody>
      </p:sp>
      <p:sp>
        <p:nvSpPr>
          <p:cNvPr id="28" name="圆角矩形 27"/>
          <p:cNvSpPr/>
          <p:nvPr/>
        </p:nvSpPr>
        <p:spPr>
          <a:xfrm>
            <a:off x="6154993" y="3914695"/>
            <a:ext cx="1260000" cy="432048"/>
          </a:xfrm>
          <a:prstGeom prst="roundRect">
            <a:avLst/>
          </a:prstGeom>
          <a:solidFill>
            <a:srgbClr val="92D051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 rtlCol="0"/>
          <a:lstStyle/>
          <a:p>
            <a:pPr algn="ctr"/>
            <a:r>
              <a:rPr altLang="en-US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意志</a:t>
            </a:r>
          </a:p>
        </p:txBody>
      </p:sp>
      <p:sp>
        <p:nvSpPr>
          <p:cNvPr id="31" name="圆角矩形 30"/>
          <p:cNvSpPr/>
          <p:nvPr/>
        </p:nvSpPr>
        <p:spPr>
          <a:xfrm>
            <a:off x="7595153" y="3914695"/>
            <a:ext cx="1260000" cy="432048"/>
          </a:xfrm>
          <a:prstGeom prst="roundRect">
            <a:avLst/>
          </a:prstGeom>
          <a:solidFill>
            <a:srgbClr val="C0B2D1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 rtlCol="0"/>
          <a:lstStyle/>
          <a:p>
            <a:pPr algn="ctr"/>
            <a:r>
              <a:rPr altLang="en-US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反复</a:t>
            </a:r>
          </a:p>
        </p:txBody>
      </p:sp>
      <p:sp>
        <p:nvSpPr>
          <p:cNvPr id="32" name="圆角矩形 31"/>
          <p:cNvSpPr/>
          <p:nvPr/>
        </p:nvSpPr>
        <p:spPr>
          <a:xfrm>
            <a:off x="9071457" y="3914695"/>
            <a:ext cx="1260000" cy="432048"/>
          </a:xfrm>
          <a:prstGeom prst="roundRect">
            <a:avLst/>
          </a:prstGeom>
          <a:solidFill>
            <a:srgbClr val="FCA862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 rtlCol="0"/>
          <a:lstStyle/>
          <a:p>
            <a:pPr algn="ctr"/>
            <a:r>
              <a:rPr altLang="en-US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升华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335643" y="283739"/>
            <a:ext cx="58597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4000"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15个克服惯性障碍的法则</a:t>
            </a:r>
          </a:p>
        </p:txBody>
      </p:sp>
      <p:cxnSp>
        <p:nvCxnSpPr>
          <p:cNvPr id="20" name="直接连接符 19"/>
          <p:cNvCxnSpPr/>
          <p:nvPr/>
        </p:nvCxnSpPr>
        <p:spPr>
          <a:xfrm>
            <a:off x="437243" y="1132429"/>
            <a:ext cx="11205028" cy="0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组合 22"/>
          <p:cNvGrpSpPr/>
          <p:nvPr/>
        </p:nvGrpSpPr>
        <p:grpSpPr>
          <a:xfrm>
            <a:off x="351909" y="1473845"/>
            <a:ext cx="453970" cy="369332"/>
            <a:chOff x="351909" y="1473845"/>
            <a:chExt cx="453970" cy="369332"/>
          </a:xfrm>
        </p:grpSpPr>
        <p:sp>
          <p:nvSpPr>
            <p:cNvPr id="24" name="矩形标注 23"/>
            <p:cNvSpPr/>
            <p:nvPr/>
          </p:nvSpPr>
          <p:spPr>
            <a:xfrm>
              <a:off x="432136" y="1483370"/>
              <a:ext cx="345168" cy="333829"/>
            </a:xfrm>
            <a:prstGeom prst="wedgeRectCallout">
              <a:avLst>
                <a:gd fmla="val 79167" name="adj1"/>
                <a:gd fmla="val 30357" name="adj2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351909" y="1473845"/>
              <a:ext cx="4495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i="1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08</a:t>
              </a:r>
            </a:p>
          </p:txBody>
        </p:sp>
      </p:grpSp>
      <p:sp>
        <p:nvSpPr>
          <p:cNvPr id="29" name="矩形 28"/>
          <p:cNvSpPr/>
          <p:nvPr/>
        </p:nvSpPr>
        <p:spPr>
          <a:xfrm>
            <a:off x="958436" y="1391929"/>
            <a:ext cx="3527839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r>
              <a:rPr altLang="en-US" b="1" lang="zh-CN" smtClean="0" sz="3200">
                <a:solidFill>
                  <a:srgbClr val="36363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重复，形成新习惯</a:t>
            </a:r>
          </a:p>
        </p:txBody>
      </p:sp>
      <p:sp>
        <p:nvSpPr>
          <p:cNvPr id="33" name="圆角矩形 32"/>
          <p:cNvSpPr/>
          <p:nvPr/>
        </p:nvSpPr>
        <p:spPr>
          <a:xfrm>
            <a:off x="4636880" y="2035851"/>
            <a:ext cx="5694577" cy="431074"/>
          </a:xfrm>
          <a:prstGeom prst="roundRect">
            <a:avLst/>
          </a:prstGeom>
          <a:solidFill>
            <a:srgbClr val="92D0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4" name="文本框 33"/>
          <p:cNvSpPr txBox="1"/>
          <p:nvPr/>
        </p:nvSpPr>
        <p:spPr>
          <a:xfrm>
            <a:off x="4707545" y="1998327"/>
            <a:ext cx="5314275" cy="54864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wrap="square">
            <a:spAutoFit/>
          </a:bodyPr>
          <a:lstStyle>
            <a:defPPr>
              <a:defRPr lang="zh-CN"/>
            </a:defPPr>
            <a:lvl1pPr>
              <a:lnSpc>
                <a:spcPct val="150000"/>
              </a:lnSpc>
              <a:defRPr sz="2000">
                <a:solidFill>
                  <a:schemeClr val="dk1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altLang="en-US" lang="zh-CN" smtClean="0">
                <a:solidFill>
                  <a:srgbClr val="FFC000"/>
                </a:solidFill>
              </a:rPr>
              <a:t>旧习惯：每当我在排大队时，我会转身离开</a:t>
            </a:r>
          </a:p>
        </p:txBody>
      </p:sp>
      <p:sp>
        <p:nvSpPr>
          <p:cNvPr id="36" name="圆角矩形 35"/>
          <p:cNvSpPr/>
          <p:nvPr/>
        </p:nvSpPr>
        <p:spPr>
          <a:xfrm>
            <a:off x="4636879" y="2870611"/>
            <a:ext cx="5694578" cy="431074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7" name="文本框 36"/>
          <p:cNvSpPr txBox="1"/>
          <p:nvPr/>
        </p:nvSpPr>
        <p:spPr>
          <a:xfrm>
            <a:off x="4757855" y="2793340"/>
            <a:ext cx="5314275" cy="54864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wrap="square">
            <a:spAutoFit/>
          </a:bodyPr>
          <a:lstStyle>
            <a:defPPr>
              <a:defRPr lang="zh-CN"/>
            </a:defPPr>
            <a:lvl1pPr>
              <a:lnSpc>
                <a:spcPct val="150000"/>
              </a:lnSpc>
              <a:defRPr sz="2000">
                <a:solidFill>
                  <a:schemeClr val="dk1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altLang="en-US" lang="zh-CN">
                <a:solidFill>
                  <a:srgbClr val="FFC000"/>
                </a:solidFill>
              </a:rPr>
              <a:t>新习惯：每当我在排大队时，我一定会阅读</a:t>
            </a:r>
          </a:p>
        </p:txBody>
      </p:sp>
    </p:spTree>
    <p:extLst>
      <p:ext uri="{BB962C8B-B14F-4D97-AF65-F5344CB8AC3E}">
        <p14:creationId val="1154585313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2" name="文本框 21"/>
          <p:cNvSpPr txBox="1"/>
          <p:nvPr/>
        </p:nvSpPr>
        <p:spPr>
          <a:xfrm>
            <a:off x="335643" y="283739"/>
            <a:ext cx="58597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4000"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15个克服惯性障碍的法则</a:t>
            </a:r>
          </a:p>
        </p:txBody>
      </p:sp>
      <p:cxnSp>
        <p:nvCxnSpPr>
          <p:cNvPr id="23" name="直接连接符 22"/>
          <p:cNvCxnSpPr/>
          <p:nvPr/>
        </p:nvCxnSpPr>
        <p:spPr>
          <a:xfrm>
            <a:off x="437243" y="1132429"/>
            <a:ext cx="11205028" cy="0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组合 23"/>
          <p:cNvGrpSpPr/>
          <p:nvPr/>
        </p:nvGrpSpPr>
        <p:grpSpPr>
          <a:xfrm>
            <a:off x="351909" y="1473845"/>
            <a:ext cx="453970" cy="369332"/>
            <a:chOff x="351909" y="1473845"/>
            <a:chExt cx="453970" cy="369332"/>
          </a:xfrm>
        </p:grpSpPr>
        <p:sp>
          <p:nvSpPr>
            <p:cNvPr id="25" name="矩形标注 24"/>
            <p:cNvSpPr/>
            <p:nvPr/>
          </p:nvSpPr>
          <p:spPr>
            <a:xfrm>
              <a:off x="432136" y="1483370"/>
              <a:ext cx="345168" cy="333829"/>
            </a:xfrm>
            <a:prstGeom prst="wedgeRectCallout">
              <a:avLst>
                <a:gd fmla="val 79167" name="adj1"/>
                <a:gd fmla="val 30357" name="adj2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351909" y="1473845"/>
              <a:ext cx="4495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i="1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09</a:t>
              </a:r>
            </a:p>
          </p:txBody>
        </p:sp>
      </p:grpSp>
      <p:sp>
        <p:nvSpPr>
          <p:cNvPr id="51" name="文本框 50"/>
          <p:cNvSpPr txBox="1"/>
          <p:nvPr/>
        </p:nvSpPr>
        <p:spPr>
          <a:xfrm>
            <a:off x="1200640" y="937381"/>
            <a:ext cx="3125404" cy="27203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b="1" lang="zh-CN" sz="11500">
                <a:solidFill>
                  <a:srgbClr val="36363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讲话</a:t>
            </a:r>
          </a:p>
        </p:txBody>
      </p:sp>
      <p:sp>
        <p:nvSpPr>
          <p:cNvPr id="52" name="文本框 51"/>
          <p:cNvSpPr txBox="1"/>
          <p:nvPr/>
        </p:nvSpPr>
        <p:spPr>
          <a:xfrm>
            <a:off x="1427483" y="3087490"/>
            <a:ext cx="2671718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b="1" lang="zh-CN" smtClean="0" sz="4800">
                <a:solidFill>
                  <a:srgbClr val="D1010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变化模式</a:t>
            </a:r>
          </a:p>
        </p:txBody>
      </p:sp>
      <p:sp>
        <p:nvSpPr>
          <p:cNvPr id="33" name="文本框 32"/>
          <p:cNvSpPr txBox="1"/>
          <p:nvPr/>
        </p:nvSpPr>
        <p:spPr>
          <a:xfrm>
            <a:off x="1467790" y="4157336"/>
            <a:ext cx="2591103" cy="199644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algn="just">
              <a:lnSpc>
                <a:spcPct val="125000"/>
              </a:lnSpc>
              <a:defRPr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少用不确定，含糊，模糊的用语；多用肯定，表示确定的用语。表达否定意思时，多用过去时态。</a:t>
            </a:r>
          </a:p>
        </p:txBody>
      </p:sp>
      <p:sp>
        <p:nvSpPr>
          <p:cNvPr id="3" name="圆角矩形 2"/>
          <p:cNvSpPr/>
          <p:nvPr/>
        </p:nvSpPr>
        <p:spPr>
          <a:xfrm>
            <a:off x="5404783" y="3468711"/>
            <a:ext cx="1657255" cy="857956"/>
          </a:xfrm>
          <a:prstGeom prst="roundRect">
            <a:avLst/>
          </a:prstGeom>
          <a:solidFill>
            <a:srgbClr val="4AAC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善    用</a:t>
            </a:r>
          </a:p>
        </p:txBody>
      </p:sp>
      <p:sp>
        <p:nvSpPr>
          <p:cNvPr id="14" name="圆角矩形 13"/>
          <p:cNvSpPr/>
          <p:nvPr/>
        </p:nvSpPr>
        <p:spPr>
          <a:xfrm>
            <a:off x="5404783" y="4688223"/>
            <a:ext cx="1657255" cy="857956"/>
          </a:xfrm>
          <a:prstGeom prst="roundRect">
            <a:avLst/>
          </a:prstGeom>
          <a:solidFill>
            <a:srgbClr val="49D4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少用/禁用</a:t>
            </a:r>
          </a:p>
        </p:txBody>
      </p:sp>
      <p:sp>
        <p:nvSpPr>
          <p:cNvPr id="15" name="圆角矩形 14"/>
          <p:cNvSpPr/>
          <p:nvPr/>
        </p:nvSpPr>
        <p:spPr>
          <a:xfrm>
            <a:off x="7062037" y="3598554"/>
            <a:ext cx="3826933" cy="720000"/>
          </a:xfrm>
          <a:prstGeom prst="roundRect">
            <a:avLst/>
          </a:prstGeom>
          <a:solidFill>
            <a:srgbClr val="D5E6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r>
              <a:rPr altLang="en-US" lang="zh-CN" smtClean="0" sz="1400">
                <a:solidFill>
                  <a:srgbClr val="4AACC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一定，必须，肯定；我今天会做完，我今天要做完；我选择喜欢公开演说；我之前很自私</a:t>
            </a:r>
          </a:p>
        </p:txBody>
      </p:sp>
      <p:sp>
        <p:nvSpPr>
          <p:cNvPr id="16" name="圆角矩形 15"/>
          <p:cNvSpPr/>
          <p:nvPr/>
        </p:nvSpPr>
        <p:spPr>
          <a:xfrm>
            <a:off x="7062038" y="4823378"/>
            <a:ext cx="3826932" cy="720000"/>
          </a:xfrm>
          <a:prstGeom prst="roundRect">
            <a:avLst/>
          </a:prstGeom>
          <a:solidFill>
            <a:srgbClr val="D5F1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r>
              <a:rPr altLang="en-US" lang="zh-CN" smtClean="0" sz="1400">
                <a:solidFill>
                  <a:srgbClr val="49D49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试试看，也许，可能，再说吧</a:t>
            </a:r>
          </a:p>
          <a:p>
            <a:r>
              <a:rPr altLang="en-US" lang="zh-CN" smtClean="0" sz="1400">
                <a:solidFill>
                  <a:srgbClr val="49D49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今天要是能做完就好了；我讨厌公开演说</a:t>
            </a:r>
          </a:p>
          <a:p>
            <a:r>
              <a:rPr altLang="en-US" lang="zh-CN" smtClean="0" sz="1400">
                <a:solidFill>
                  <a:srgbClr val="49D49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我很自私</a:t>
            </a:r>
          </a:p>
        </p:txBody>
      </p:sp>
    </p:spTree>
    <p:extLst>
      <p:ext uri="{BB962C8B-B14F-4D97-AF65-F5344CB8AC3E}">
        <p14:creationId val="833170596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2" name="文本框 21"/>
          <p:cNvSpPr txBox="1"/>
          <p:nvPr/>
        </p:nvSpPr>
        <p:spPr>
          <a:xfrm>
            <a:off x="335643" y="283739"/>
            <a:ext cx="58597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4000"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15个克服惯性障碍的法则</a:t>
            </a:r>
          </a:p>
        </p:txBody>
      </p:sp>
      <p:cxnSp>
        <p:nvCxnSpPr>
          <p:cNvPr id="23" name="直接连接符 22"/>
          <p:cNvCxnSpPr/>
          <p:nvPr/>
        </p:nvCxnSpPr>
        <p:spPr>
          <a:xfrm>
            <a:off x="437243" y="1132429"/>
            <a:ext cx="11205028" cy="0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组合 23"/>
          <p:cNvGrpSpPr/>
          <p:nvPr/>
        </p:nvGrpSpPr>
        <p:grpSpPr>
          <a:xfrm>
            <a:off x="351909" y="1473845"/>
            <a:ext cx="453970" cy="369332"/>
            <a:chOff x="351909" y="1473845"/>
            <a:chExt cx="453970" cy="369332"/>
          </a:xfrm>
        </p:grpSpPr>
        <p:sp>
          <p:nvSpPr>
            <p:cNvPr id="25" name="矩形标注 24"/>
            <p:cNvSpPr/>
            <p:nvPr/>
          </p:nvSpPr>
          <p:spPr>
            <a:xfrm>
              <a:off x="432136" y="1483370"/>
              <a:ext cx="345168" cy="333829"/>
            </a:xfrm>
            <a:prstGeom prst="wedgeRectCallout">
              <a:avLst>
                <a:gd fmla="val 79167" name="adj1"/>
                <a:gd fmla="val 30357" name="adj2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351909" y="1473845"/>
              <a:ext cx="4495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i="1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10</a:t>
              </a:r>
            </a:p>
          </p:txBody>
        </p:sp>
      </p:grpSp>
      <p:sp>
        <p:nvSpPr>
          <p:cNvPr id="33" name="矩形 32"/>
          <p:cNvSpPr/>
          <p:nvPr/>
        </p:nvSpPr>
        <p:spPr>
          <a:xfrm>
            <a:off x="958436" y="1391929"/>
            <a:ext cx="4981473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r>
              <a:rPr altLang="en-US" b="1" lang="zh-CN" smtClean="0" sz="3200">
                <a:solidFill>
                  <a:srgbClr val="36363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看一看，自己进步了吗？</a:t>
            </a:r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1120758" y="5001034"/>
            <a:ext cx="4046371" cy="1234440"/>
          </a:xfrm>
          <a:prstGeom prst="rect">
            <a:avLst/>
          </a:prstGeom>
          <a:noFill/>
          <a:extLst/>
        </p:spPr>
        <p:txBody>
          <a:bodyPr wrap="square">
            <a:spAutoFit/>
          </a:bodyPr>
          <a:lstStyle>
            <a:defPPr>
              <a:defRPr lang="zh-CN"/>
            </a:defPPr>
            <a:lvl1pPr algn="just">
              <a:lnSpc>
                <a:spcPct val="125000"/>
              </a:lnSpc>
              <a:defRPr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把“认知进步”当作正式任务的一部分；学会辨识自己的进步，你就不会错过任何迹象。</a:t>
            </a:r>
          </a:p>
        </p:txBody>
      </p:sp>
      <p:sp>
        <p:nvSpPr>
          <p:cNvPr id="16" name="Text Box 44"/>
          <p:cNvSpPr txBox="1">
            <a:spLocks noChangeArrowheads="1"/>
          </p:cNvSpPr>
          <p:nvPr/>
        </p:nvSpPr>
        <p:spPr bwMode="auto">
          <a:xfrm>
            <a:off x="6278580" y="5001034"/>
            <a:ext cx="4278694" cy="1234440"/>
          </a:xfrm>
          <a:prstGeom prst="rect">
            <a:avLst/>
          </a:prstGeom>
          <a:noFill/>
          <a:extLst/>
        </p:spPr>
        <p:txBody>
          <a:bodyPr wrap="square">
            <a:spAutoFit/>
          </a:bodyPr>
          <a:lstStyle>
            <a:defPPr>
              <a:defRPr lang="zh-CN"/>
            </a:defPPr>
            <a:lvl1pPr algn="just">
              <a:lnSpc>
                <a:spcPct val="125000"/>
              </a:lnSpc>
              <a:defRPr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不要把起始阶段的跌跌撞撞，误认为是难以克服的困难人们没察觉出自己的进步。</a:t>
            </a:r>
          </a:p>
        </p:txBody>
      </p:sp>
      <p:pic>
        <p:nvPicPr>
          <p:cNvPr descr="C:\Users\user\Desktop\xpic3400.jpg" id="18" name="Picture 2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6911"/>
          <a:stretch>
            <a:fillRect/>
          </a:stretch>
        </p:blipFill>
        <p:spPr bwMode="auto">
          <a:xfrm>
            <a:off x="1103942" y="2118356"/>
            <a:ext cx="4063188" cy="2520000"/>
          </a:xfrm>
          <a:prstGeom prst="rect">
            <a:avLst/>
          </a:prstGeom>
          <a:ln>
            <a:noFill/>
          </a:ln>
          <a:effectLst>
            <a:outerShdw algn="tl" blurRad="292100" dir="2700000" dist="139700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pic>
        <p:nvPicPr>
          <p:cNvPr descr="C:\Documents and Settings\tdz\桌面\郊外.jpg" id="21" name="Picture 2"/>
          <p:cNvPicPr>
            <a:picLocks noChangeArrowheads="1"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b="1669" t="5403"/>
          <a:stretch>
            <a:fillRect/>
          </a:stretch>
        </p:blipFill>
        <p:spPr bwMode="auto">
          <a:xfrm>
            <a:off x="6378427" y="2118356"/>
            <a:ext cx="4178846" cy="2520000"/>
          </a:xfrm>
          <a:prstGeom prst="rect">
            <a:avLst/>
          </a:prstGeom>
          <a:ln>
            <a:noFill/>
          </a:ln>
          <a:effectLst>
            <a:outerShdw algn="tl" blurRad="292100" dir="2700000" dist="139700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val="1815792114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7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4"/>
      <p:bldP grpId="0" spid="16"/>
    </p:bldLst>
  </p:timing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2" name="文本框 21"/>
          <p:cNvSpPr txBox="1"/>
          <p:nvPr/>
        </p:nvSpPr>
        <p:spPr>
          <a:xfrm>
            <a:off x="335643" y="283739"/>
            <a:ext cx="58597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4000"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15个克服惯性障碍的法则</a:t>
            </a:r>
          </a:p>
        </p:txBody>
      </p:sp>
      <p:cxnSp>
        <p:nvCxnSpPr>
          <p:cNvPr id="23" name="直接连接符 22"/>
          <p:cNvCxnSpPr/>
          <p:nvPr/>
        </p:nvCxnSpPr>
        <p:spPr>
          <a:xfrm>
            <a:off x="437243" y="1132429"/>
            <a:ext cx="11205028" cy="0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组合 23"/>
          <p:cNvGrpSpPr/>
          <p:nvPr/>
        </p:nvGrpSpPr>
        <p:grpSpPr>
          <a:xfrm>
            <a:off x="351909" y="1473845"/>
            <a:ext cx="453970" cy="369332"/>
            <a:chOff x="351909" y="1473845"/>
            <a:chExt cx="453970" cy="369332"/>
          </a:xfrm>
        </p:grpSpPr>
        <p:sp>
          <p:nvSpPr>
            <p:cNvPr id="25" name="矩形标注 24"/>
            <p:cNvSpPr/>
            <p:nvPr/>
          </p:nvSpPr>
          <p:spPr>
            <a:xfrm>
              <a:off x="432136" y="1483370"/>
              <a:ext cx="345168" cy="333829"/>
            </a:xfrm>
            <a:prstGeom prst="wedgeRectCallout">
              <a:avLst>
                <a:gd fmla="val 79167" name="adj1"/>
                <a:gd fmla="val 30357" name="adj2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351909" y="1473845"/>
              <a:ext cx="4495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i="1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11</a:t>
              </a:r>
            </a:p>
          </p:txBody>
        </p:sp>
      </p:grpSp>
      <p:sp>
        <p:nvSpPr>
          <p:cNvPr id="33" name="矩形 32"/>
          <p:cNvSpPr/>
          <p:nvPr/>
        </p:nvSpPr>
        <p:spPr>
          <a:xfrm>
            <a:off x="958436" y="1391929"/>
            <a:ext cx="4663431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r>
              <a:rPr altLang="en-US" b="1" lang="zh-CN" smtClean="0" sz="3200">
                <a:solidFill>
                  <a:srgbClr val="36363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打造一份梦想计划书</a:t>
            </a:r>
          </a:p>
        </p:txBody>
      </p:sp>
      <p:sp>
        <p:nvSpPr>
          <p:cNvPr id="3" name="燕尾形 2"/>
          <p:cNvSpPr/>
          <p:nvPr/>
        </p:nvSpPr>
        <p:spPr>
          <a:xfrm>
            <a:off x="432135" y="2223923"/>
            <a:ext cx="2325511" cy="857956"/>
          </a:xfrm>
          <a:prstGeom prst="chevron">
            <a:avLst/>
          </a:prstGeom>
          <a:solidFill>
            <a:srgbClr val="8FB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最终</a:t>
            </a:r>
          </a:p>
          <a:p>
            <a:pPr algn="ctr"/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目标和梦想</a:t>
            </a:r>
          </a:p>
        </p:txBody>
      </p:sp>
      <p:sp>
        <p:nvSpPr>
          <p:cNvPr id="15" name="燕尾形 14"/>
          <p:cNvSpPr/>
          <p:nvPr/>
        </p:nvSpPr>
        <p:spPr>
          <a:xfrm>
            <a:off x="2672980" y="2223923"/>
            <a:ext cx="2325511" cy="857956"/>
          </a:xfrm>
          <a:prstGeom prst="chevr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不同</a:t>
            </a:r>
          </a:p>
          <a:p>
            <a:pPr algn="ctr"/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阶段的任务</a:t>
            </a:r>
          </a:p>
        </p:txBody>
      </p:sp>
      <p:sp>
        <p:nvSpPr>
          <p:cNvPr id="17" name="燕尾形 16"/>
          <p:cNvSpPr/>
          <p:nvPr/>
        </p:nvSpPr>
        <p:spPr>
          <a:xfrm>
            <a:off x="4913825" y="2223923"/>
            <a:ext cx="2325511" cy="857956"/>
          </a:xfrm>
          <a:prstGeom prst="chevron">
            <a:avLst/>
          </a:prstGeom>
          <a:solidFill>
            <a:srgbClr val="FC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执行</a:t>
            </a:r>
          </a:p>
          <a:p>
            <a:pPr algn="ctr"/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行动步骤</a:t>
            </a:r>
          </a:p>
        </p:txBody>
      </p:sp>
      <p:sp>
        <p:nvSpPr>
          <p:cNvPr id="19" name="燕尾形 18"/>
          <p:cNvSpPr/>
          <p:nvPr/>
        </p:nvSpPr>
        <p:spPr>
          <a:xfrm>
            <a:off x="7154670" y="2223923"/>
            <a:ext cx="2325511" cy="857956"/>
          </a:xfrm>
          <a:prstGeom prst="chevron">
            <a:avLst/>
          </a:prstGeom>
          <a:solidFill>
            <a:srgbClr val="4AAC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规划</a:t>
            </a:r>
          </a:p>
          <a:p>
            <a:pPr algn="ctr"/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循序渐进</a:t>
            </a:r>
          </a:p>
        </p:txBody>
      </p:sp>
      <p:sp>
        <p:nvSpPr>
          <p:cNvPr id="20" name="燕尾形 19"/>
          <p:cNvSpPr/>
          <p:nvPr/>
        </p:nvSpPr>
        <p:spPr>
          <a:xfrm>
            <a:off x="9395515" y="2223923"/>
            <a:ext cx="2325511" cy="857956"/>
          </a:xfrm>
          <a:prstGeom prst="chevr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特定</a:t>
            </a:r>
          </a:p>
          <a:p>
            <a:pPr algn="ctr"/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时间完成</a:t>
            </a:r>
          </a:p>
        </p:txBody>
      </p:sp>
      <p:grpSp>
        <p:nvGrpSpPr>
          <p:cNvPr id="27" name="组合 26"/>
          <p:cNvGrpSpPr/>
          <p:nvPr/>
        </p:nvGrpSpPr>
        <p:grpSpPr>
          <a:xfrm>
            <a:off x="351909" y="3574248"/>
            <a:ext cx="453970" cy="369332"/>
            <a:chOff x="351909" y="1473845"/>
            <a:chExt cx="453970" cy="369332"/>
          </a:xfrm>
        </p:grpSpPr>
        <p:sp>
          <p:nvSpPr>
            <p:cNvPr id="28" name="矩形标注 27"/>
            <p:cNvSpPr/>
            <p:nvPr/>
          </p:nvSpPr>
          <p:spPr>
            <a:xfrm>
              <a:off x="432136" y="1483370"/>
              <a:ext cx="345168" cy="333829"/>
            </a:xfrm>
            <a:prstGeom prst="wedgeRectCallout">
              <a:avLst>
                <a:gd fmla="val 79167" name="adj1"/>
                <a:gd fmla="val 30357" name="adj2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9" name="文本框 28"/>
            <p:cNvSpPr txBox="1"/>
            <p:nvPr/>
          </p:nvSpPr>
          <p:spPr>
            <a:xfrm>
              <a:off x="351909" y="1473845"/>
              <a:ext cx="4495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i="1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12</a:t>
              </a:r>
            </a:p>
          </p:txBody>
        </p:sp>
      </p:grpSp>
      <p:sp>
        <p:nvSpPr>
          <p:cNvPr id="30" name="矩形 29"/>
          <p:cNvSpPr/>
          <p:nvPr/>
        </p:nvSpPr>
        <p:spPr>
          <a:xfrm>
            <a:off x="958436" y="3492332"/>
            <a:ext cx="6492231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r>
              <a:rPr altLang="en-US" b="1" lang="zh-CN" smtClean="0" sz="3200">
                <a:solidFill>
                  <a:srgbClr val="36363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订立目标，别再“这样就可以了”</a:t>
            </a:r>
          </a:p>
        </p:txBody>
      </p:sp>
      <p:sp>
        <p:nvSpPr>
          <p:cNvPr id="31" name="Text Box 44"/>
          <p:cNvSpPr txBox="1">
            <a:spLocks noChangeArrowheads="1"/>
          </p:cNvSpPr>
          <p:nvPr/>
        </p:nvSpPr>
        <p:spPr bwMode="auto">
          <a:xfrm>
            <a:off x="358221" y="4097278"/>
            <a:ext cx="11284050" cy="1463040"/>
          </a:xfrm>
          <a:prstGeom prst="rect">
            <a:avLst/>
          </a:prstGeom>
          <a:noFill/>
          <a:extLst/>
        </p:spPr>
        <p:txBody>
          <a:bodyPr wrap="square">
            <a:spAutoFit/>
          </a:bodyPr>
          <a:lstStyle>
            <a:defPPr>
              <a:defRPr lang="zh-CN"/>
            </a:defPPr>
            <a:lvl1pPr algn="just">
              <a:lnSpc>
                <a:spcPct val="150000"/>
              </a:lnSpc>
              <a:defRPr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pPr indent="-457200" marL="457200">
              <a:buFont typeface="+mj-lt"/>
              <a:buAutoNum type="arabicPeriod"/>
            </a:pPr>
            <a:r>
              <a:rPr altLang="en-US" lang="zh-CN" smtClean="0"/>
              <a:t>设定专属于你的目标，不要让别人替你决定，也不要帮别人设定目标</a:t>
            </a:r>
          </a:p>
          <a:p>
            <a:pPr indent="-457200" marL="457200">
              <a:buFont typeface="+mj-lt"/>
              <a:buAutoNum type="arabicPeriod"/>
            </a:pPr>
            <a:r>
              <a:rPr altLang="en-US" lang="zh-CN" smtClean="0"/>
              <a:t>写下自己的目标，并时常审视检讨。如果是长期目标，请将它放在心中，不要让别人知道，也让别人保有他们的秘密。</a:t>
            </a:r>
          </a:p>
        </p:txBody>
      </p:sp>
    </p:spTree>
    <p:extLst>
      <p:ext uri="{BB962C8B-B14F-4D97-AF65-F5344CB8AC3E}">
        <p14:creationId val="1218417044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1"/>
    </p:bldLst>
  </p:timing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2" name="文本框 21"/>
          <p:cNvSpPr txBox="1"/>
          <p:nvPr/>
        </p:nvSpPr>
        <p:spPr>
          <a:xfrm>
            <a:off x="335643" y="283739"/>
            <a:ext cx="58597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4000"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15个克服惯性障碍的法则</a:t>
            </a:r>
          </a:p>
        </p:txBody>
      </p:sp>
      <p:cxnSp>
        <p:nvCxnSpPr>
          <p:cNvPr id="23" name="直接连接符 22"/>
          <p:cNvCxnSpPr/>
          <p:nvPr/>
        </p:nvCxnSpPr>
        <p:spPr>
          <a:xfrm>
            <a:off x="437243" y="1132429"/>
            <a:ext cx="11205028" cy="0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组合 23"/>
          <p:cNvGrpSpPr/>
          <p:nvPr/>
        </p:nvGrpSpPr>
        <p:grpSpPr>
          <a:xfrm>
            <a:off x="351909" y="1473845"/>
            <a:ext cx="453970" cy="369332"/>
            <a:chOff x="351909" y="1473845"/>
            <a:chExt cx="453970" cy="369332"/>
          </a:xfrm>
        </p:grpSpPr>
        <p:sp>
          <p:nvSpPr>
            <p:cNvPr id="25" name="矩形标注 24"/>
            <p:cNvSpPr/>
            <p:nvPr/>
          </p:nvSpPr>
          <p:spPr>
            <a:xfrm>
              <a:off x="432136" y="1483370"/>
              <a:ext cx="345168" cy="333829"/>
            </a:xfrm>
            <a:prstGeom prst="wedgeRectCallout">
              <a:avLst>
                <a:gd fmla="val 79167" name="adj1"/>
                <a:gd fmla="val 30357" name="adj2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351909" y="1473845"/>
              <a:ext cx="4495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i="1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13</a:t>
              </a:r>
            </a:p>
          </p:txBody>
        </p:sp>
      </p:grpSp>
      <p:sp>
        <p:nvSpPr>
          <p:cNvPr id="33" name="矩形 32"/>
          <p:cNvSpPr/>
          <p:nvPr/>
        </p:nvSpPr>
        <p:spPr>
          <a:xfrm>
            <a:off x="958436" y="1391929"/>
            <a:ext cx="6819608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r>
              <a:rPr altLang="en-US" b="1" lang="zh-CN" smtClean="0" sz="3200">
                <a:solidFill>
                  <a:srgbClr val="36363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失误率不可能为零，拟好备用方案</a:t>
            </a:r>
          </a:p>
        </p:txBody>
      </p:sp>
      <p:grpSp>
        <p:nvGrpSpPr>
          <p:cNvPr id="27" name="组合 26"/>
          <p:cNvGrpSpPr/>
          <p:nvPr/>
        </p:nvGrpSpPr>
        <p:grpSpPr>
          <a:xfrm>
            <a:off x="351909" y="3404915"/>
            <a:ext cx="453970" cy="369332"/>
            <a:chOff x="351909" y="1473845"/>
            <a:chExt cx="453970" cy="369332"/>
          </a:xfrm>
        </p:grpSpPr>
        <p:sp>
          <p:nvSpPr>
            <p:cNvPr id="28" name="矩形标注 27"/>
            <p:cNvSpPr/>
            <p:nvPr/>
          </p:nvSpPr>
          <p:spPr>
            <a:xfrm>
              <a:off x="432136" y="1483370"/>
              <a:ext cx="345168" cy="333829"/>
            </a:xfrm>
            <a:prstGeom prst="wedgeRectCallout">
              <a:avLst>
                <a:gd fmla="val 79167" name="adj1"/>
                <a:gd fmla="val 30357" name="adj2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9" name="文本框 28"/>
            <p:cNvSpPr txBox="1"/>
            <p:nvPr/>
          </p:nvSpPr>
          <p:spPr>
            <a:xfrm>
              <a:off x="351909" y="1473845"/>
              <a:ext cx="4495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i="1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14</a:t>
              </a:r>
            </a:p>
          </p:txBody>
        </p:sp>
      </p:grpSp>
      <p:sp>
        <p:nvSpPr>
          <p:cNvPr id="30" name="矩形 29"/>
          <p:cNvSpPr/>
          <p:nvPr/>
        </p:nvSpPr>
        <p:spPr>
          <a:xfrm>
            <a:off x="958436" y="3322999"/>
            <a:ext cx="7076556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r>
              <a:rPr altLang="en-US" b="1" lang="zh-CN" smtClean="0" sz="3200">
                <a:solidFill>
                  <a:srgbClr val="36363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使出浑身解数，选择并完成一个计划</a:t>
            </a:r>
          </a:p>
        </p:txBody>
      </p:sp>
      <p:sp>
        <p:nvSpPr>
          <p:cNvPr id="21" name="Text Box 44"/>
          <p:cNvSpPr txBox="1">
            <a:spLocks noChangeArrowheads="1"/>
          </p:cNvSpPr>
          <p:nvPr/>
        </p:nvSpPr>
        <p:spPr bwMode="auto">
          <a:xfrm>
            <a:off x="335643" y="2033124"/>
            <a:ext cx="6279646" cy="548640"/>
          </a:xfrm>
          <a:prstGeom prst="rect">
            <a:avLst/>
          </a:prstGeom>
          <a:noFill/>
          <a:extLst/>
        </p:spPr>
        <p:txBody>
          <a:bodyPr wrap="square">
            <a:spAutoFit/>
          </a:bodyPr>
          <a:lstStyle>
            <a:defPPr>
              <a:defRPr lang="zh-CN"/>
            </a:defPPr>
            <a:lvl1pPr algn="just" indent="-457200" marL="457200">
              <a:lnSpc>
                <a:spcPct val="150000"/>
              </a:lnSpc>
              <a:buFont typeface="+mj-lt"/>
              <a:buAutoNum type="arabicPeriod"/>
              <a:defRPr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pPr indent="0" marL="0">
              <a:buNone/>
            </a:pPr>
            <a:r>
              <a:rPr altLang="en-US" lang="zh-CN"/>
              <a:t>剧情不可能100%按照计划发展，必须制订备用策略。</a:t>
            </a:r>
          </a:p>
        </p:txBody>
      </p:sp>
      <p:pic>
        <p:nvPicPr>
          <p:cNvPr descr="C:\Documents and Settings\hp1\桌面\xpic453.jpg" id="32" name="Picture 3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9634" t="13318"/>
          <a:stretch>
            <a:fillRect/>
          </a:stretch>
        </p:blipFill>
        <p:spPr bwMode="auto">
          <a:xfrm>
            <a:off x="7930601" y="1436949"/>
            <a:ext cx="3707964" cy="1800415"/>
          </a:xfrm>
          <a:prstGeom prst="rect">
            <a:avLst/>
          </a:prstGeom>
          <a:ln>
            <a:noFill/>
          </a:ln>
          <a:effectLst>
            <a:outerShdw algn="tl" blurRad="292100" dir="2700000" dist="139700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 Box 44"/>
          <p:cNvSpPr txBox="1">
            <a:spLocks noChangeArrowheads="1"/>
          </p:cNvSpPr>
          <p:nvPr/>
        </p:nvSpPr>
        <p:spPr bwMode="auto">
          <a:xfrm>
            <a:off x="351909" y="3948634"/>
            <a:ext cx="11286656" cy="1005840"/>
          </a:xfrm>
          <a:prstGeom prst="rect">
            <a:avLst/>
          </a:prstGeom>
          <a:noFill/>
          <a:extLst/>
        </p:spPr>
        <p:txBody>
          <a:bodyPr wrap="square">
            <a:spAutoFit/>
          </a:bodyPr>
          <a:lstStyle>
            <a:defPPr>
              <a:defRPr lang="zh-CN"/>
            </a:defPPr>
            <a:lvl1pPr algn="just" indent="0">
              <a:lnSpc>
                <a:spcPct val="150000"/>
              </a:lnSpc>
              <a:buFont typeface="+mj-lt"/>
              <a:buNone/>
              <a:defRPr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“准备”和“计划”都是必要的工作，但是全心投入、实际去执行一项任务，却是完全不同的体验。这是一种出击，使出浑身解数，从细节开始动工，你就向前迈出了最关键的一步。</a:t>
            </a:r>
          </a:p>
        </p:txBody>
      </p:sp>
    </p:spTree>
    <p:extLst>
      <p:ext uri="{BB962C8B-B14F-4D97-AF65-F5344CB8AC3E}">
        <p14:creationId val="3336866025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1"/>
      <p:bldP grpId="0" spid="34"/>
    </p:bldLst>
  </p:timing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2" name="文本框 21"/>
          <p:cNvSpPr txBox="1"/>
          <p:nvPr/>
        </p:nvSpPr>
        <p:spPr>
          <a:xfrm>
            <a:off x="335643" y="283739"/>
            <a:ext cx="58597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4000"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15个克服惯性障碍的法则</a:t>
            </a:r>
          </a:p>
        </p:txBody>
      </p:sp>
      <p:cxnSp>
        <p:nvCxnSpPr>
          <p:cNvPr id="23" name="直接连接符 22"/>
          <p:cNvCxnSpPr/>
          <p:nvPr/>
        </p:nvCxnSpPr>
        <p:spPr>
          <a:xfrm>
            <a:off x="437243" y="1132429"/>
            <a:ext cx="11205028" cy="0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组合 23"/>
          <p:cNvGrpSpPr/>
          <p:nvPr/>
        </p:nvGrpSpPr>
        <p:grpSpPr>
          <a:xfrm>
            <a:off x="351909" y="1473845"/>
            <a:ext cx="453970" cy="369332"/>
            <a:chOff x="351909" y="1473845"/>
            <a:chExt cx="453970" cy="369332"/>
          </a:xfrm>
        </p:grpSpPr>
        <p:sp>
          <p:nvSpPr>
            <p:cNvPr id="25" name="矩形标注 24"/>
            <p:cNvSpPr/>
            <p:nvPr/>
          </p:nvSpPr>
          <p:spPr>
            <a:xfrm>
              <a:off x="432136" y="1483370"/>
              <a:ext cx="345168" cy="333829"/>
            </a:xfrm>
            <a:prstGeom prst="wedgeRectCallout">
              <a:avLst>
                <a:gd fmla="val 79167" name="adj1"/>
                <a:gd fmla="val 30357" name="adj2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351909" y="1473845"/>
              <a:ext cx="4495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i="1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15</a:t>
              </a:r>
            </a:p>
          </p:txBody>
        </p:sp>
      </p:grp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46824"/>
          <a:stretch>
            <a:fillRect/>
          </a:stretch>
        </p:blipFill>
        <p:spPr>
          <a:xfrm>
            <a:off x="1091322" y="2421323"/>
            <a:ext cx="10058400" cy="3008629"/>
          </a:xfrm>
          <a:prstGeom prst="roundRect">
            <a:avLst>
              <a:gd fmla="val 8594" name="adj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algn="bl" blurRad="12700" dir="5400000" dist="5000" endPos="28000" rotWithShape="0" stA="38000" sy="-100000"/>
          </a:effectLst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t="47817"/>
          <a:stretch>
            <a:fillRect/>
          </a:stretch>
        </p:blipFill>
        <p:spPr>
          <a:xfrm>
            <a:off x="727870" y="2438284"/>
            <a:ext cx="4688230" cy="1692497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rcRect b="53877" t="7836"/>
          <a:stretch>
            <a:fillRect/>
          </a:stretch>
        </p:blipFill>
        <p:spPr>
          <a:xfrm>
            <a:off x="705292" y="1192928"/>
            <a:ext cx="4688230" cy="1241778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/>
        </p:nvPicPr>
        <p:blipFill>
          <a:blip r:embed="rId4">
            <a:biLevel thresh="75000"/>
          </a:blip>
          <a:srcRect t="44956"/>
          <a:stretch>
            <a:fillRect/>
          </a:stretch>
        </p:blipFill>
        <p:spPr>
          <a:xfrm>
            <a:off x="8686520" y="5429952"/>
            <a:ext cx="2237426" cy="473163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>
          <a:blip r:embed="rId4"/>
          <a:srcRect b="56908"/>
          <a:stretch>
            <a:fillRect/>
          </a:stretch>
        </p:blipFill>
        <p:spPr>
          <a:xfrm>
            <a:off x="8686520" y="5059534"/>
            <a:ext cx="2237426" cy="370418"/>
          </a:xfrm>
          <a:prstGeom prst="rect">
            <a:avLst/>
          </a:prstGeom>
        </p:spPr>
      </p:pic>
    </p:spTree>
    <p:extLst>
      <p:ext uri="{BB962C8B-B14F-4D97-AF65-F5344CB8AC3E}">
        <p14:creationId val="289409092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797573" y="1398588"/>
            <a:ext cx="2943225" cy="4086225"/>
          </a:xfrm>
          <a:prstGeom prst="roundRect">
            <a:avLst>
              <a:gd fmla="val 8594" name="adj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algn="bl" blurRad="12700" dir="5400000" dist="5000" endPos="28000" rotWithShape="0" stA="38000" sy="-100000"/>
          </a:effectLst>
        </p:spPr>
      </p:pic>
      <p:sp>
        <p:nvSpPr>
          <p:cNvPr id="8" name="矩形 7"/>
          <p:cNvSpPr/>
          <p:nvPr/>
        </p:nvSpPr>
        <p:spPr>
          <a:xfrm>
            <a:off x="842099" y="1714982"/>
            <a:ext cx="6831921" cy="2834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肯尼斯·克利斯汀（Kenneth W. Christian）　　</a:t>
            </a:r>
          </a:p>
          <a:p>
            <a:pPr>
              <a:lnSpc>
                <a:spcPct val="150000"/>
              </a:lnSpc>
            </a:pPr>
            <a:r>
              <a:rPr altLang="en-US" lang="zh-CN"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享誉国际的心理医生和企业咨询顾问</a:t>
            </a:r>
          </a:p>
          <a:p>
            <a:pPr>
              <a:lnSpc>
                <a:spcPct val="150000"/>
              </a:lnSpc>
            </a:pPr>
            <a:r>
              <a:rPr altLang="en-US" lang="zh-CN"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创办了“激发潜能计划”（Maximum Potential Project)</a:t>
            </a:r>
          </a:p>
          <a:p>
            <a:pPr>
              <a:lnSpc>
                <a:spcPct val="150000"/>
              </a:lnSpc>
            </a:pPr>
            <a:r>
              <a:rPr altLang="en-US" lang="zh-CN"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《这辈子只能这样吗？》</a:t>
            </a:r>
          </a:p>
          <a:p>
            <a:pPr>
              <a:lnSpc>
                <a:spcPct val="150000"/>
              </a:lnSpc>
            </a:pPr>
            <a:r>
              <a:rPr altLang="en-US" lang="zh-CN"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提出了15个克服惯性障碍的法则</a:t>
            </a:r>
          </a:p>
          <a:p>
            <a:pPr>
              <a:lnSpc>
                <a:spcPct val="150000"/>
              </a:lnSpc>
            </a:pPr>
            <a:r>
              <a:rPr altLang="en-US" lang="zh-CN"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被媒体誉为“20年来最有影响力的自我突破工具书！”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35643" y="283739"/>
            <a:ext cx="42468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4000"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这本书来自哪里？</a:t>
            </a:r>
          </a:p>
        </p:txBody>
      </p:sp>
      <p:cxnSp>
        <p:nvCxnSpPr>
          <p:cNvPr id="11" name="直接连接符 10"/>
          <p:cNvCxnSpPr/>
          <p:nvPr/>
        </p:nvCxnSpPr>
        <p:spPr>
          <a:xfrm>
            <a:off x="437243" y="1132429"/>
            <a:ext cx="11205028" cy="0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组合 14"/>
          <p:cNvGrpSpPr/>
          <p:nvPr/>
        </p:nvGrpSpPr>
        <p:grpSpPr>
          <a:xfrm>
            <a:off x="345802" y="1851931"/>
            <a:ext cx="453970" cy="369332"/>
            <a:chOff x="1215173" y="4833256"/>
            <a:chExt cx="453970" cy="369332"/>
          </a:xfrm>
        </p:grpSpPr>
        <p:sp>
          <p:nvSpPr>
            <p:cNvPr id="13" name="矩形标注 12"/>
            <p:cNvSpPr/>
            <p:nvPr/>
          </p:nvSpPr>
          <p:spPr>
            <a:xfrm>
              <a:off x="1295400" y="4842781"/>
              <a:ext cx="345168" cy="333829"/>
            </a:xfrm>
            <a:prstGeom prst="wedgeRectCallout">
              <a:avLst>
                <a:gd fmla="val 79167" name="adj1"/>
                <a:gd fmla="val 30357" name="adj2"/>
              </a:avLst>
            </a:prstGeom>
            <a:solidFill>
              <a:srgbClr val="AEEE4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1215173" y="4833255"/>
              <a:ext cx="4495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i="1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01</a:t>
              </a: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345802" y="3244334"/>
            <a:ext cx="453970" cy="369332"/>
            <a:chOff x="1215173" y="4833256"/>
            <a:chExt cx="453970" cy="369332"/>
          </a:xfrm>
        </p:grpSpPr>
        <p:sp>
          <p:nvSpPr>
            <p:cNvPr id="17" name="矩形标注 16"/>
            <p:cNvSpPr/>
            <p:nvPr/>
          </p:nvSpPr>
          <p:spPr>
            <a:xfrm>
              <a:off x="1295400" y="4842781"/>
              <a:ext cx="345168" cy="333829"/>
            </a:xfrm>
            <a:prstGeom prst="wedgeRectCallout">
              <a:avLst>
                <a:gd fmla="val 79167" name="adj1"/>
                <a:gd fmla="val 30357" name="adj2"/>
              </a:avLst>
            </a:prstGeom>
            <a:solidFill>
              <a:srgbClr val="AEEE4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1215173" y="4833256"/>
              <a:ext cx="4495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i="1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02</a:t>
              </a:r>
            </a:p>
          </p:txBody>
        </p:sp>
      </p:grpSp>
    </p:spTree>
    <p:extLst>
      <p:ext uri="{BB962C8B-B14F-4D97-AF65-F5344CB8AC3E}">
        <p14:creationId val="3639861640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9269872" y="2495487"/>
            <a:ext cx="1706880" cy="396240"/>
          </a:xfrm>
          <a:prstGeom prst="rect">
            <a:avLst/>
          </a:prstGeom>
          <a:solidFill>
            <a:srgbClr val="4AACC6"/>
          </a:solidFill>
        </p:spPr>
        <p:txBody>
          <a:bodyPr rtlCol="0" wrap="none">
            <a:spAutoFit/>
          </a:bodyPr>
          <a:lstStyle/>
          <a:p>
            <a:pPr>
              <a:buClr>
                <a:srgbClr val="C00000"/>
              </a:buClr>
            </a:pPr>
            <a:r>
              <a:rPr altLang="en-US" lang="zh-CN" smtClean="0" sz="2000">
                <a:solidFill>
                  <a:schemeClr val="bg1"/>
                </a:solidFill>
                <a:ea charset="-122" panose="020b0503020204020204" pitchFamily="34" typeface="微软雅黑"/>
              </a:rPr>
              <a:t>凡事力求简便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5360470" y="5247809"/>
            <a:ext cx="2011680" cy="457200"/>
          </a:xfrm>
          <a:prstGeom prst="rect">
            <a:avLst/>
          </a:prstGeom>
          <a:solidFill>
            <a:srgbClr val="90C21C"/>
          </a:solidFill>
        </p:spPr>
        <p:txBody>
          <a:bodyPr rtlCol="0" wrap="none">
            <a:spAutoFit/>
          </a:bodyPr>
          <a:lstStyle>
            <a:defPPr>
              <a:defRPr lang="zh-CN"/>
            </a:defPPr>
            <a:lvl1pPr indent="-285750" marL="285750">
              <a:buClr>
                <a:srgbClr val="C00000"/>
              </a:buClr>
              <a:buFont charset="2" panose="05000000000000000000" pitchFamily="2" typeface="Wingdings"/>
              <a:buChar char="n"/>
              <a:defRPr>
                <a:ea charset="-122" panose="020b0503020204020204" pitchFamily="34" typeface="微软雅黑"/>
              </a:defRPr>
            </a:lvl1pPr>
          </a:lstStyle>
          <a:p>
            <a:pPr indent="0" marL="0">
              <a:buNone/>
            </a:pPr>
            <a:r>
              <a:rPr altLang="en-US" lang="zh-CN" smtClean="0" sz="2400">
                <a:solidFill>
                  <a:schemeClr val="bg1"/>
                </a:solidFill>
              </a:rPr>
              <a:t>从不投入工作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3141030" y="3279399"/>
            <a:ext cx="1452880" cy="396240"/>
          </a:xfrm>
          <a:prstGeom prst="rect">
            <a:avLst/>
          </a:prstGeom>
          <a:solidFill>
            <a:srgbClr val="E60752"/>
          </a:solidFill>
        </p:spPr>
        <p:txBody>
          <a:bodyPr rtlCol="0" wrap="none">
            <a:spAutoFit/>
          </a:bodyPr>
          <a:lstStyle>
            <a:defPPr>
              <a:defRPr lang="zh-CN"/>
            </a:defPPr>
            <a:lvl1pPr indent="-285750" marL="285750">
              <a:buClr>
                <a:srgbClr val="C00000"/>
              </a:buClr>
              <a:buFont charset="2" panose="05000000000000000000" pitchFamily="2" typeface="Wingdings"/>
              <a:buChar char="n"/>
              <a:defRPr>
                <a:ea charset="-122" panose="020b0503020204020204" pitchFamily="34" typeface="微软雅黑"/>
              </a:defRPr>
            </a:lvl1pPr>
          </a:lstStyle>
          <a:p>
            <a:pPr indent="0" marL="0">
              <a:buNone/>
            </a:pPr>
            <a:r>
              <a:rPr altLang="en-US" lang="zh-CN" sz="2000">
                <a:solidFill>
                  <a:schemeClr val="bg1"/>
                </a:solidFill>
              </a:rPr>
              <a:t>做事不持久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4791703" y="4021983"/>
            <a:ext cx="2011680" cy="457200"/>
          </a:xfrm>
          <a:prstGeom prst="rect">
            <a:avLst/>
          </a:prstGeom>
          <a:solidFill>
            <a:srgbClr val="F39CC0"/>
          </a:solidFill>
        </p:spPr>
        <p:txBody>
          <a:bodyPr rtlCol="0" wrap="none">
            <a:spAutoFit/>
          </a:bodyPr>
          <a:lstStyle>
            <a:defPPr>
              <a:defRPr lang="zh-CN"/>
            </a:defPPr>
            <a:lvl1pPr indent="-285750" marL="285750">
              <a:buClr>
                <a:srgbClr val="C00000"/>
              </a:buClr>
              <a:buFont charset="2" panose="05000000000000000000" pitchFamily="2" typeface="Wingdings"/>
              <a:buChar char="n"/>
              <a:defRPr>
                <a:ea charset="-122" panose="020b0503020204020204" pitchFamily="34" typeface="微软雅黑"/>
              </a:defRPr>
            </a:lvl1pPr>
          </a:lstStyle>
          <a:p>
            <a:pPr indent="0" marL="0">
              <a:buNone/>
            </a:pPr>
            <a:r>
              <a:rPr altLang="en-US" lang="zh-CN" sz="2400">
                <a:solidFill>
                  <a:schemeClr val="bg1"/>
                </a:solidFill>
              </a:rPr>
              <a:t>无法乐在其中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3206085" y="4478997"/>
            <a:ext cx="1097280" cy="365760"/>
          </a:xfrm>
          <a:prstGeom prst="rect">
            <a:avLst/>
          </a:prstGeom>
          <a:solidFill>
            <a:srgbClr val="F5AD7B"/>
          </a:solidFill>
        </p:spPr>
        <p:txBody>
          <a:bodyPr rtlCol="0" wrap="none">
            <a:spAutoFit/>
          </a:bodyPr>
          <a:lstStyle>
            <a:defPPr>
              <a:defRPr lang="zh-CN"/>
            </a:defPPr>
            <a:lvl1pPr indent="-285750" marL="285750">
              <a:buClr>
                <a:srgbClr val="C00000"/>
              </a:buClr>
              <a:buFont charset="2" panose="05000000000000000000" pitchFamily="2" typeface="Wingdings"/>
              <a:buChar char="n"/>
              <a:defRPr>
                <a:ea charset="-122" panose="020b0503020204020204" pitchFamily="34" typeface="微软雅黑"/>
              </a:defRPr>
            </a:lvl1pPr>
          </a:lstStyle>
          <a:p>
            <a:pPr indent="0" marL="0">
              <a:buNone/>
            </a:pPr>
            <a:r>
              <a:rPr altLang="en-US" lang="zh-CN">
                <a:solidFill>
                  <a:schemeClr val="bg1"/>
                </a:solidFill>
              </a:rPr>
              <a:t>犹豫不决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3657744" y="2524233"/>
            <a:ext cx="1706880" cy="396240"/>
          </a:xfrm>
          <a:prstGeom prst="rect">
            <a:avLst/>
          </a:prstGeom>
          <a:solidFill>
            <a:srgbClr val="B29B74"/>
          </a:solidFill>
        </p:spPr>
        <p:txBody>
          <a:bodyPr rtlCol="0" wrap="none">
            <a:spAutoFit/>
          </a:bodyPr>
          <a:lstStyle>
            <a:defPPr>
              <a:defRPr lang="zh-CN"/>
            </a:defPPr>
            <a:lvl1pPr indent="-285750" marL="285750">
              <a:buClr>
                <a:srgbClr val="C00000"/>
              </a:buClr>
              <a:buFont charset="2" panose="05000000000000000000" pitchFamily="2" typeface="Wingdings"/>
              <a:buChar char="n"/>
              <a:defRPr>
                <a:ea charset="-122" panose="020b0503020204020204" pitchFamily="34" typeface="微软雅黑"/>
              </a:defRPr>
            </a:lvl1pPr>
          </a:lstStyle>
          <a:p>
            <a:pPr indent="0" marL="0">
              <a:buNone/>
            </a:pPr>
            <a:r>
              <a:rPr altLang="en-US" lang="zh-CN" smtClean="0" sz="2000">
                <a:solidFill>
                  <a:schemeClr val="bg1"/>
                </a:solidFill>
              </a:rPr>
              <a:t>无法贯彻计划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8136480" y="5205085"/>
            <a:ext cx="2468880" cy="365760"/>
          </a:xfrm>
          <a:prstGeom prst="rect">
            <a:avLst/>
          </a:prstGeom>
          <a:solidFill>
            <a:srgbClr val="8C98C9"/>
          </a:solidFill>
        </p:spPr>
        <p:txBody>
          <a:bodyPr rtlCol="0" wrap="none">
            <a:spAutoFit/>
          </a:bodyPr>
          <a:lstStyle>
            <a:defPPr>
              <a:defRPr lang="zh-CN"/>
            </a:defPPr>
            <a:lvl1pPr indent="-285750" marL="285750">
              <a:buClr>
                <a:srgbClr val="C00000"/>
              </a:buClr>
              <a:buFont charset="2" panose="05000000000000000000" pitchFamily="2" typeface="Wingdings"/>
              <a:buChar char="n"/>
              <a:defRPr>
                <a:ea charset="-122" panose="020b0503020204020204" pitchFamily="34" typeface="微软雅黑"/>
              </a:defRPr>
            </a:lvl1pPr>
          </a:lstStyle>
          <a:p>
            <a:pPr indent="0" marL="0">
              <a:buNone/>
            </a:pPr>
            <a:r>
              <a:rPr altLang="en-US" lang="zh-CN">
                <a:solidFill>
                  <a:schemeClr val="bg1"/>
                </a:solidFill>
              </a:rPr>
              <a:t>无法达成任何长期目标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6412912" y="2180952"/>
            <a:ext cx="2011680" cy="457200"/>
          </a:xfrm>
          <a:prstGeom prst="rect">
            <a:avLst/>
          </a:prstGeom>
          <a:solidFill>
            <a:srgbClr val="699CEA"/>
          </a:solidFill>
        </p:spPr>
        <p:txBody>
          <a:bodyPr rtlCol="0" wrap="none">
            <a:spAutoFit/>
          </a:bodyPr>
          <a:lstStyle>
            <a:defPPr>
              <a:defRPr lang="zh-CN"/>
            </a:defPPr>
            <a:lvl1pPr indent="-285750" marL="285750">
              <a:buClr>
                <a:srgbClr val="C00000"/>
              </a:buClr>
              <a:buFont charset="2" panose="05000000000000000000" pitchFamily="2" typeface="Wingdings"/>
              <a:buChar char="n"/>
              <a:defRPr>
                <a:ea charset="-122" panose="020b0503020204020204" pitchFamily="34" typeface="微软雅黑"/>
              </a:defRPr>
            </a:lvl1pPr>
          </a:lstStyle>
          <a:p>
            <a:pPr indent="0" marL="0">
              <a:buNone/>
            </a:pPr>
            <a:r>
              <a:rPr altLang="en-US" lang="zh-CN" smtClean="0" sz="2400">
                <a:solidFill>
                  <a:schemeClr val="bg1"/>
                </a:solidFill>
              </a:rPr>
              <a:t>目标变动频繁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9844639" y="3479454"/>
            <a:ext cx="1554480" cy="365760"/>
          </a:xfrm>
          <a:prstGeom prst="rect">
            <a:avLst/>
          </a:prstGeom>
          <a:solidFill>
            <a:srgbClr val="59B581"/>
          </a:solidFill>
        </p:spPr>
        <p:txBody>
          <a:bodyPr rtlCol="0" wrap="none">
            <a:spAutoFit/>
          </a:bodyPr>
          <a:lstStyle>
            <a:defPPr>
              <a:defRPr lang="zh-CN"/>
            </a:defPPr>
            <a:lvl1pPr indent="-285750" marL="285750">
              <a:buClr>
                <a:srgbClr val="C00000"/>
              </a:buClr>
              <a:buFont charset="2" panose="05000000000000000000" pitchFamily="2" typeface="Wingdings"/>
              <a:buChar char="n"/>
              <a:defRPr>
                <a:ea charset="-122" panose="020b0503020204020204" pitchFamily="34" typeface="微软雅黑"/>
              </a:defRPr>
            </a:lvl1pPr>
          </a:lstStyle>
          <a:p>
            <a:pPr indent="0" marL="0">
              <a:buNone/>
            </a:pPr>
            <a:r>
              <a:rPr altLang="en-US" lang="zh-CN">
                <a:solidFill>
                  <a:schemeClr val="bg1"/>
                </a:solidFill>
              </a:rPr>
              <a:t>做事拖拖拉拉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6571697" y="3279399"/>
            <a:ext cx="2214880" cy="396240"/>
          </a:xfrm>
          <a:prstGeom prst="rect">
            <a:avLst/>
          </a:prstGeom>
          <a:solidFill>
            <a:srgbClr val="0070C0"/>
          </a:solidFill>
        </p:spPr>
        <p:txBody>
          <a:bodyPr rtlCol="0" wrap="none">
            <a:spAutoFit/>
          </a:bodyPr>
          <a:lstStyle>
            <a:defPPr>
              <a:defRPr lang="zh-CN"/>
            </a:defPPr>
            <a:lvl1pPr indent="-285750" marL="285750">
              <a:buClr>
                <a:srgbClr val="C00000"/>
              </a:buClr>
              <a:buFont charset="2" panose="05000000000000000000" pitchFamily="2" typeface="Wingdings"/>
              <a:buChar char="n"/>
              <a:defRPr>
                <a:ea charset="-122" panose="020b0503020204020204" pitchFamily="34" typeface="微软雅黑"/>
              </a:defRPr>
            </a:lvl1pPr>
          </a:lstStyle>
          <a:p>
            <a:pPr indent="0" marL="0">
              <a:buNone/>
            </a:pPr>
            <a:r>
              <a:rPr altLang="en-US" lang="zh-CN" smtClean="0" sz="2000">
                <a:solidFill>
                  <a:schemeClr val="bg1"/>
                </a:solidFill>
              </a:rPr>
              <a:t>担心自己虚有其表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7561714" y="4346429"/>
            <a:ext cx="2468880" cy="39624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rtlCol="0" wrap="none">
            <a:spAutoFit/>
          </a:bodyPr>
          <a:lstStyle>
            <a:defPPr>
              <a:defRPr lang="zh-CN"/>
            </a:defPPr>
            <a:lvl1pPr indent="-285750" marL="285750">
              <a:buClr>
                <a:srgbClr val="C00000"/>
              </a:buClr>
              <a:buFont charset="2" panose="05000000000000000000" pitchFamily="2" typeface="Wingdings"/>
              <a:buChar char="n"/>
              <a:defRPr>
                <a:ea charset="-122" panose="020b0503020204020204" pitchFamily="34" typeface="微软雅黑"/>
              </a:defRPr>
            </a:lvl1pPr>
          </a:lstStyle>
          <a:p>
            <a:pPr indent="0" marL="0">
              <a:buNone/>
            </a:pPr>
            <a:r>
              <a:rPr altLang="en-US" lang="zh-CN" sz="2000">
                <a:solidFill>
                  <a:schemeClr val="bg1"/>
                </a:solidFill>
              </a:rPr>
              <a:t>把失败归咎他人过失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396459" y="2330998"/>
            <a:ext cx="2229666" cy="3287328"/>
          </a:xfrm>
          <a:prstGeom prst="rect">
            <a:avLst/>
          </a:prstGeom>
        </p:spPr>
      </p:pic>
      <p:sp>
        <p:nvSpPr>
          <p:cNvPr id="25" name="文本框 24"/>
          <p:cNvSpPr txBox="1"/>
          <p:nvPr/>
        </p:nvSpPr>
        <p:spPr>
          <a:xfrm>
            <a:off x="335643" y="283739"/>
            <a:ext cx="47548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4000"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这是你要的自己吗？</a:t>
            </a:r>
          </a:p>
        </p:txBody>
      </p:sp>
      <p:cxnSp>
        <p:nvCxnSpPr>
          <p:cNvPr id="27" name="直接连接符 26"/>
          <p:cNvCxnSpPr/>
          <p:nvPr/>
        </p:nvCxnSpPr>
        <p:spPr>
          <a:xfrm>
            <a:off x="437243" y="1132429"/>
            <a:ext cx="11205028" cy="0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5"/>
          <p:cNvSpPr/>
          <p:nvPr/>
        </p:nvSpPr>
        <p:spPr>
          <a:xfrm>
            <a:off x="358739" y="1369102"/>
            <a:ext cx="11205028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如果在这份清单中看见了自己，并不代表你最终一事无成，你可能是某种类型的“自我设限族群”。</a:t>
            </a:r>
          </a:p>
        </p:txBody>
      </p:sp>
    </p:spTree>
    <p:extLst>
      <p:ext uri="{BB962C8B-B14F-4D97-AF65-F5344CB8AC3E}">
        <p14:creationId val="2799222741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/>
          <p:nvPr/>
        </p:nvSpPr>
        <p:spPr>
          <a:xfrm>
            <a:off x="942865" y="4596757"/>
            <a:ext cx="10670831" cy="100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accent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极限潜能计划，目的是帮助所有被习惯性障碍困扰、潜能无法发挥的人，使他们能够建立新习惯，突破人生的瓶颈，一步一步实现自己的梦想。</a:t>
            </a:r>
          </a:p>
        </p:txBody>
      </p:sp>
      <p:sp>
        <p:nvSpPr>
          <p:cNvPr id="5" name="矩形 4"/>
          <p:cNvSpPr/>
          <p:nvPr/>
        </p:nvSpPr>
        <p:spPr>
          <a:xfrm>
            <a:off x="942865" y="3250059"/>
            <a:ext cx="10699406" cy="1463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accent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低成就人群，小时颇具天赋，长大后却变得庸碌无为。他们无法发挥自己的潜力，只让它维持在最低限度，倾向捣毁梦想，而不是追求梦想。对于个人不足的地方，他们勇于承认，但却不敢面对内心真正的向往。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35643" y="283739"/>
            <a:ext cx="62788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4000"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什么是“极限潜能计划”？</a:t>
            </a:r>
          </a:p>
        </p:txBody>
      </p:sp>
      <p:cxnSp>
        <p:nvCxnSpPr>
          <p:cNvPr id="7" name="直接连接符 6"/>
          <p:cNvCxnSpPr/>
          <p:nvPr/>
        </p:nvCxnSpPr>
        <p:spPr>
          <a:xfrm>
            <a:off x="437243" y="1132429"/>
            <a:ext cx="11205028" cy="0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组合 15"/>
          <p:cNvGrpSpPr/>
          <p:nvPr/>
        </p:nvGrpSpPr>
        <p:grpSpPr>
          <a:xfrm>
            <a:off x="345802" y="3406415"/>
            <a:ext cx="453970" cy="369332"/>
            <a:chOff x="437243" y="1851931"/>
            <a:chExt cx="453970" cy="369332"/>
          </a:xfrm>
        </p:grpSpPr>
        <p:sp>
          <p:nvSpPr>
            <p:cNvPr id="10" name="矩形标注 9"/>
            <p:cNvSpPr/>
            <p:nvPr/>
          </p:nvSpPr>
          <p:spPr>
            <a:xfrm>
              <a:off x="517470" y="1861456"/>
              <a:ext cx="345168" cy="333829"/>
            </a:xfrm>
            <a:prstGeom prst="wedgeRectCallout">
              <a:avLst>
                <a:gd fmla="val 79167" name="adj1"/>
                <a:gd fmla="val 30357" name="adj2"/>
              </a:avLst>
            </a:prstGeom>
            <a:solidFill>
              <a:srgbClr val="3EA4A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437243" y="1851931"/>
              <a:ext cx="4495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i="1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01</a:t>
              </a: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345802" y="4785751"/>
            <a:ext cx="453970" cy="369332"/>
            <a:chOff x="437243" y="3244334"/>
            <a:chExt cx="453970" cy="369332"/>
          </a:xfrm>
        </p:grpSpPr>
        <p:sp>
          <p:nvSpPr>
            <p:cNvPr id="13" name="矩形标注 12"/>
            <p:cNvSpPr/>
            <p:nvPr/>
          </p:nvSpPr>
          <p:spPr>
            <a:xfrm>
              <a:off x="517470" y="3253859"/>
              <a:ext cx="345168" cy="333829"/>
            </a:xfrm>
            <a:prstGeom prst="wedgeRectCallout">
              <a:avLst>
                <a:gd fmla="val 79167" name="adj1"/>
                <a:gd fmla="val 30357" name="adj2"/>
              </a:avLst>
            </a:prstGeom>
            <a:solidFill>
              <a:srgbClr val="3EA4A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437243" y="3244334"/>
              <a:ext cx="4495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i="1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02</a:t>
              </a:r>
            </a:p>
          </p:txBody>
        </p:sp>
      </p:grpSp>
    </p:spTree>
    <p:extLst>
      <p:ext uri="{BB962C8B-B14F-4D97-AF65-F5344CB8AC3E}">
        <p14:creationId val="1806773029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437243" y="2862889"/>
            <a:ext cx="4572000" cy="2743200"/>
          </a:xfrm>
          <a:prstGeom prst="rect">
            <a:avLst/>
          </a:prstGeom>
          <a:ln>
            <a:noFill/>
          </a:ln>
          <a:effectLst>
            <a:outerShdw algn="tl" blurRad="292100" dir="2700000" dist="139700" rotWithShape="0">
              <a:srgbClr val="333333">
                <a:alpha val="65000"/>
              </a:srgbClr>
            </a:outerShdw>
          </a:effectLst>
        </p:spPr>
      </p:pic>
      <p:sp>
        <p:nvSpPr>
          <p:cNvPr id="3" name="文本框 2"/>
          <p:cNvSpPr txBox="1"/>
          <p:nvPr/>
        </p:nvSpPr>
        <p:spPr>
          <a:xfrm>
            <a:off x="345801" y="1352402"/>
            <a:ext cx="11296469" cy="85344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defRPr sz="2400"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pPr algn="l">
              <a:lnSpc>
                <a:spcPct val="125000"/>
              </a:lnSpc>
            </a:pPr>
            <a:r>
              <a:rPr altLang="en-US" lang="zh-CN" smtClean="0" sz="2000">
                <a:solidFill>
                  <a:schemeClr val="bg2">
                    <a:lumMod val="50000"/>
                  </a:schemeClr>
                </a:solidFill>
              </a:rPr>
              <a:t>一位好友三十年来的梦想就是去南极旅行，他老是兴致勃勃地谈论着捕鲸台和破冰船，一直说哪天能亲眼见到该有多好。但梦想永远停留在最初阶段，从未往前跨出过一步。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654539" y="3685844"/>
            <a:ext cx="54660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3200">
                <a:latin charset="-122" panose="02010609060101010101" pitchFamily="49" typeface="黑体"/>
                <a:ea charset="-122" panose="02010609060101010101" pitchFamily="49" typeface="黑体"/>
              </a:rPr>
              <a:t>要是能去南极，不知该有多好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20763" y="2268499"/>
            <a:ext cx="5237480" cy="3124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19900">
                <a:solidFill>
                  <a:srgbClr val="FDBB2D"/>
                </a:solidFill>
                <a:latin charset="-122" pitchFamily="34" typeface="Arial Unicode MS"/>
                <a:ea charset="-122" pitchFamily="34" typeface="Arial Unicode MS"/>
                <a:cs charset="-122" pitchFamily="34" typeface="Arial Unicode MS"/>
              </a:rPr>
              <a:t>‘‘</a:t>
            </a:r>
          </a:p>
        </p:txBody>
      </p:sp>
      <p:sp>
        <p:nvSpPr>
          <p:cNvPr id="11" name="TextBox 9"/>
          <p:cNvSpPr txBox="1"/>
          <p:nvPr/>
        </p:nvSpPr>
        <p:spPr>
          <a:xfrm>
            <a:off x="10180818" y="3804997"/>
            <a:ext cx="5237480" cy="3124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19900">
                <a:solidFill>
                  <a:srgbClr val="66C6F1"/>
                </a:solidFill>
                <a:latin charset="-122" pitchFamily="34" typeface="Arial Unicode MS"/>
                <a:ea charset="-122" pitchFamily="34" typeface="Arial Unicode MS"/>
                <a:cs charset="-122" pitchFamily="34" typeface="Arial Unicode MS"/>
              </a:rPr>
              <a:t>’’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335643" y="283739"/>
            <a:ext cx="27228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4000"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身边的例子</a:t>
            </a:r>
          </a:p>
        </p:txBody>
      </p:sp>
      <p:cxnSp>
        <p:nvCxnSpPr>
          <p:cNvPr id="19" name="直接连接符 18"/>
          <p:cNvCxnSpPr/>
          <p:nvPr/>
        </p:nvCxnSpPr>
        <p:spPr>
          <a:xfrm>
            <a:off x="437243" y="1132429"/>
            <a:ext cx="11205028" cy="0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1181091564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文本框 3"/>
          <p:cNvSpPr txBox="1"/>
          <p:nvPr/>
        </p:nvSpPr>
        <p:spPr>
          <a:xfrm>
            <a:off x="335643" y="283739"/>
            <a:ext cx="58597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4000"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15个克服惯性障碍的法则</a:t>
            </a:r>
          </a:p>
        </p:txBody>
      </p:sp>
      <p:cxnSp>
        <p:nvCxnSpPr>
          <p:cNvPr id="5" name="直接连接符 4"/>
          <p:cNvCxnSpPr/>
          <p:nvPr/>
        </p:nvCxnSpPr>
        <p:spPr>
          <a:xfrm>
            <a:off x="437243" y="1132429"/>
            <a:ext cx="11205028" cy="0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200640" y="937381"/>
            <a:ext cx="3125404" cy="27203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b="1" lang="zh-CN" sz="11500">
                <a:solidFill>
                  <a:srgbClr val="36363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快乐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883002" y="4756336"/>
            <a:ext cx="3642109" cy="548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阅读、听音乐、沉思或创作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305144" y="4210371"/>
            <a:ext cx="3125404" cy="1920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千万不要抱着“哪天有空再来享受”的心态。从每天的生活中开始找乐趣，你将会获益匪浅！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427483" y="3087490"/>
            <a:ext cx="2671718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b="1" lang="zh-CN" smtClean="0" sz="4800">
                <a:solidFill>
                  <a:srgbClr val="D1010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不能省略</a:t>
            </a:r>
          </a:p>
        </p:txBody>
      </p:sp>
      <p:grpSp>
        <p:nvGrpSpPr>
          <p:cNvPr id="19" name="组合 18"/>
          <p:cNvGrpSpPr/>
          <p:nvPr/>
        </p:nvGrpSpPr>
        <p:grpSpPr>
          <a:xfrm>
            <a:off x="351909" y="1473845"/>
            <a:ext cx="453970" cy="369332"/>
            <a:chOff x="351909" y="1473845"/>
            <a:chExt cx="453970" cy="369332"/>
          </a:xfrm>
        </p:grpSpPr>
        <p:sp>
          <p:nvSpPr>
            <p:cNvPr id="17" name="矩形标注 16"/>
            <p:cNvSpPr/>
            <p:nvPr/>
          </p:nvSpPr>
          <p:spPr>
            <a:xfrm>
              <a:off x="432136" y="1483370"/>
              <a:ext cx="345168" cy="333829"/>
            </a:xfrm>
            <a:prstGeom prst="wedgeRectCallout">
              <a:avLst>
                <a:gd fmla="val 79167" name="adj1"/>
                <a:gd fmla="val 30357" name="adj2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351909" y="1473845"/>
              <a:ext cx="4495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i="1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01</a:t>
              </a: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5590903" y="3480371"/>
            <a:ext cx="5355771" cy="504538"/>
            <a:chOff x="5590903" y="4957353"/>
            <a:chExt cx="5355771" cy="504538"/>
          </a:xfrm>
        </p:grpSpPr>
        <p:sp>
          <p:nvSpPr>
            <p:cNvPr id="21" name="圆角矩形 20"/>
            <p:cNvSpPr/>
            <p:nvPr/>
          </p:nvSpPr>
          <p:spPr>
            <a:xfrm>
              <a:off x="5590903" y="5030817"/>
              <a:ext cx="5355771" cy="431074"/>
            </a:xfrm>
            <a:prstGeom prst="round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5611651" y="4957353"/>
              <a:ext cx="5314275" cy="548640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wrap="square">
              <a:spAutoFit/>
            </a:bodyPr>
            <a:lstStyle>
              <a:defPPr>
                <a:defRPr lang="zh-CN"/>
              </a:defPPr>
              <a:lvl1pPr>
                <a:lnSpc>
                  <a:spcPct val="150000"/>
                </a:lnSpc>
                <a:defRPr sz="2000">
                  <a:solidFill>
                    <a:schemeClr val="dk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altLang="en-US" lang="zh-CN">
                  <a:solidFill>
                    <a:schemeClr val="bg1"/>
                  </a:solidFill>
                </a:rPr>
                <a:t>开始利用碎片时间，并慢慢增加到每天一小时</a:t>
              </a:r>
            </a:p>
          </p:txBody>
        </p:sp>
      </p:grpSp>
      <p:cxnSp>
        <p:nvCxnSpPr>
          <p:cNvPr id="25" name="直接连接符 24"/>
          <p:cNvCxnSpPr/>
          <p:nvPr/>
        </p:nvCxnSpPr>
        <p:spPr>
          <a:xfrm flipH="1">
            <a:off x="5590903" y="4354064"/>
            <a:ext cx="0" cy="144000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5843814" y="4210371"/>
            <a:ext cx="32308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2400">
                <a:solidFill>
                  <a:srgbClr val="36363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我们可以尝试的兴趣：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5883002" y="5310334"/>
            <a:ext cx="3642109" cy="548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接触大自然、运动，或是独处</a:t>
            </a:r>
          </a:p>
        </p:txBody>
      </p:sp>
    </p:spTree>
    <p:extLst>
      <p:ext uri="{BB962C8B-B14F-4D97-AF65-F5344CB8AC3E}">
        <p14:creationId val="3959866861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" name="组合 4"/>
          <p:cNvGrpSpPr/>
          <p:nvPr/>
        </p:nvGrpSpPr>
        <p:grpSpPr>
          <a:xfrm>
            <a:off x="5201545" y="1105063"/>
            <a:ext cx="5850022" cy="5472807"/>
            <a:chOff x="4130353" y="1261819"/>
            <a:chExt cx="5850022" cy="5472807"/>
          </a:xfrm>
        </p:grpSpPr>
        <p:pic>
          <p:nvPicPr>
            <p:cNvPr id="2" name="图片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4130353" y="1261819"/>
              <a:ext cx="5850022" cy="5472807"/>
            </a:xfrm>
            <a:prstGeom prst="rect">
              <a:avLst/>
            </a:prstGeom>
          </p:spPr>
        </p:pic>
        <p:sp>
          <p:nvSpPr>
            <p:cNvPr id="36" name="TextBox 5"/>
            <p:cNvSpPr txBox="1"/>
            <p:nvPr/>
          </p:nvSpPr>
          <p:spPr>
            <a:xfrm rot="20679604">
              <a:off x="4998445" y="2832861"/>
              <a:ext cx="3858670" cy="25298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457200"/>
              <a:r>
                <a:rPr altLang="en-US" lang="zh-CN" sz="2000">
                  <a:solidFill>
                    <a:schemeClr val="bg2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写下一连串内心的渴望、梦想和幻想，不管它们多么遥不可及。写下你能想到所有可能的每件事。</a:t>
              </a:r>
            </a:p>
            <a:p>
              <a:pPr indent="457200"/>
              <a:r>
                <a:rPr altLang="en-US" lang="zh-CN" sz="2000">
                  <a:solidFill>
                    <a:schemeClr val="bg2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         连续一个星期</a:t>
              </a:r>
            </a:p>
            <a:p>
              <a:pPr indent="457200"/>
              <a:r>
                <a:rPr altLang="en-US" lang="zh-CN" sz="2000">
                  <a:solidFill>
                    <a:schemeClr val="bg2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想象你正在从事某个和梦想有关的活动，远比直接想象梦想来的有效。</a:t>
              </a:r>
            </a:p>
          </p:txBody>
        </p:sp>
      </p:grpSp>
      <p:sp>
        <p:nvSpPr>
          <p:cNvPr id="22" name="文本框 21"/>
          <p:cNvSpPr txBox="1"/>
          <p:nvPr/>
        </p:nvSpPr>
        <p:spPr>
          <a:xfrm>
            <a:off x="335643" y="283739"/>
            <a:ext cx="58597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4000"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15个克服惯性障碍的法则</a:t>
            </a:r>
          </a:p>
        </p:txBody>
      </p:sp>
      <p:cxnSp>
        <p:nvCxnSpPr>
          <p:cNvPr id="23" name="直接连接符 22"/>
          <p:cNvCxnSpPr/>
          <p:nvPr/>
        </p:nvCxnSpPr>
        <p:spPr>
          <a:xfrm>
            <a:off x="437243" y="1132429"/>
            <a:ext cx="11205028" cy="0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组合 23"/>
          <p:cNvGrpSpPr/>
          <p:nvPr/>
        </p:nvGrpSpPr>
        <p:grpSpPr>
          <a:xfrm>
            <a:off x="351909" y="1473845"/>
            <a:ext cx="453970" cy="369332"/>
            <a:chOff x="351909" y="1473845"/>
            <a:chExt cx="453970" cy="369332"/>
          </a:xfrm>
        </p:grpSpPr>
        <p:sp>
          <p:nvSpPr>
            <p:cNvPr id="25" name="矩形标注 24"/>
            <p:cNvSpPr/>
            <p:nvPr/>
          </p:nvSpPr>
          <p:spPr>
            <a:xfrm>
              <a:off x="432136" y="1483370"/>
              <a:ext cx="345168" cy="333829"/>
            </a:xfrm>
            <a:prstGeom prst="wedgeRectCallout">
              <a:avLst>
                <a:gd fmla="val 79167" name="adj1"/>
                <a:gd fmla="val 30357" name="adj2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351909" y="1473845"/>
              <a:ext cx="4495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i="1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02</a:t>
              </a:r>
            </a:p>
          </p:txBody>
        </p:sp>
      </p:grpSp>
      <p:sp>
        <p:nvSpPr>
          <p:cNvPr id="27" name="文本框 26"/>
          <p:cNvSpPr txBox="1"/>
          <p:nvPr/>
        </p:nvSpPr>
        <p:spPr>
          <a:xfrm>
            <a:off x="1200640" y="937381"/>
            <a:ext cx="3125404" cy="27203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b="1" lang="zh-CN" sz="11500">
                <a:solidFill>
                  <a:srgbClr val="36363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梦想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1427483" y="3087490"/>
            <a:ext cx="2671718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b="1" lang="zh-CN" smtClean="0" sz="4800">
                <a:solidFill>
                  <a:srgbClr val="D1010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付诸行动</a:t>
            </a:r>
          </a:p>
        </p:txBody>
      </p:sp>
    </p:spTree>
    <p:extLst>
      <p:ext uri="{BB962C8B-B14F-4D97-AF65-F5344CB8AC3E}">
        <p14:creationId val="1693251904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2" name="文本框 21"/>
          <p:cNvSpPr txBox="1"/>
          <p:nvPr/>
        </p:nvSpPr>
        <p:spPr>
          <a:xfrm>
            <a:off x="335643" y="283739"/>
            <a:ext cx="58597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4000"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15个克服惯性障碍的法则</a:t>
            </a:r>
          </a:p>
        </p:txBody>
      </p:sp>
      <p:cxnSp>
        <p:nvCxnSpPr>
          <p:cNvPr id="23" name="直接连接符 22"/>
          <p:cNvCxnSpPr/>
          <p:nvPr/>
        </p:nvCxnSpPr>
        <p:spPr>
          <a:xfrm>
            <a:off x="437243" y="1132429"/>
            <a:ext cx="11205028" cy="0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组合 23"/>
          <p:cNvGrpSpPr/>
          <p:nvPr/>
        </p:nvGrpSpPr>
        <p:grpSpPr>
          <a:xfrm>
            <a:off x="351909" y="1473845"/>
            <a:ext cx="453970" cy="369332"/>
            <a:chOff x="351909" y="1473845"/>
            <a:chExt cx="453970" cy="369332"/>
          </a:xfrm>
        </p:grpSpPr>
        <p:sp>
          <p:nvSpPr>
            <p:cNvPr id="25" name="矩形标注 24"/>
            <p:cNvSpPr/>
            <p:nvPr/>
          </p:nvSpPr>
          <p:spPr>
            <a:xfrm>
              <a:off x="432136" y="1483370"/>
              <a:ext cx="345168" cy="333829"/>
            </a:xfrm>
            <a:prstGeom prst="wedgeRectCallout">
              <a:avLst>
                <a:gd fmla="val 79167" name="adj1"/>
                <a:gd fmla="val 30357" name="adj2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351909" y="1473845"/>
              <a:ext cx="4495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i="1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03</a:t>
              </a:r>
            </a:p>
          </p:txBody>
        </p:sp>
      </p:grpSp>
      <p:sp>
        <p:nvSpPr>
          <p:cNvPr id="12" name="矩形 11"/>
          <p:cNvSpPr/>
          <p:nvPr/>
        </p:nvSpPr>
        <p:spPr>
          <a:xfrm>
            <a:off x="958436" y="1391929"/>
            <a:ext cx="58865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r>
              <a:rPr altLang="en-US" b="1" lang="zh-CN" sz="3200">
                <a:solidFill>
                  <a:srgbClr val="36363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下定决心，并且坚定到不近人情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958436" y="1982420"/>
            <a:ext cx="8093197" cy="47244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algn="just">
              <a:lnSpc>
                <a:spcPct val="125000"/>
              </a:lnSpc>
              <a:defRPr sz="2400"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z="2000">
                <a:solidFill>
                  <a:schemeClr val="bg2">
                    <a:lumMod val="50000"/>
                  </a:schemeClr>
                </a:solidFill>
              </a:rPr>
              <a:t>每天早上起床、晚上睡前各一次，想象自己坚持到底而获得成功的景象</a:t>
            </a:r>
          </a:p>
        </p:txBody>
      </p:sp>
      <p:sp>
        <p:nvSpPr>
          <p:cNvPr id="4" name="矩形 3"/>
          <p:cNvSpPr/>
          <p:nvPr/>
        </p:nvSpPr>
        <p:spPr>
          <a:xfrm>
            <a:off x="1062940" y="2831976"/>
            <a:ext cx="1541417" cy="477054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r"/>
            <a:r>
              <a:rPr altLang="en-US" b="1" lang="zh-CN" smtClean="0" sz="2000">
                <a:solidFill>
                  <a:srgbClr val="FFC0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视觉</a:t>
            </a:r>
          </a:p>
        </p:txBody>
      </p:sp>
      <p:sp>
        <p:nvSpPr>
          <p:cNvPr id="18" name="矩形 17"/>
          <p:cNvSpPr/>
          <p:nvPr/>
        </p:nvSpPr>
        <p:spPr>
          <a:xfrm>
            <a:off x="1062940" y="3536281"/>
            <a:ext cx="1541417" cy="477054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r"/>
            <a:r>
              <a:rPr altLang="en-US" b="1" lang="zh-CN" sz="2000">
                <a:solidFill>
                  <a:srgbClr val="66C6F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听觉</a:t>
            </a:r>
          </a:p>
        </p:txBody>
      </p:sp>
      <p:sp>
        <p:nvSpPr>
          <p:cNvPr id="19" name="矩形 18"/>
          <p:cNvSpPr/>
          <p:nvPr/>
        </p:nvSpPr>
        <p:spPr>
          <a:xfrm>
            <a:off x="1062940" y="4240586"/>
            <a:ext cx="1541417" cy="477054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r"/>
            <a:r>
              <a:rPr altLang="en-US" b="1" lang="zh-CN" smtClean="0" sz="2000">
                <a:solidFill>
                  <a:srgbClr val="D48DF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味觉</a:t>
            </a:r>
          </a:p>
        </p:txBody>
      </p:sp>
      <p:sp>
        <p:nvSpPr>
          <p:cNvPr id="20" name="矩形 19"/>
          <p:cNvSpPr/>
          <p:nvPr/>
        </p:nvSpPr>
        <p:spPr>
          <a:xfrm>
            <a:off x="1062940" y="4944891"/>
            <a:ext cx="1541417" cy="477054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r"/>
            <a:r>
              <a:rPr altLang="en-US" b="1" lang="zh-CN" smtClean="0" sz="2000">
                <a:solidFill>
                  <a:srgbClr val="A3D44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触觉</a:t>
            </a:r>
          </a:p>
        </p:txBody>
      </p:sp>
      <p:sp>
        <p:nvSpPr>
          <p:cNvPr id="21" name="矩形 20"/>
          <p:cNvSpPr/>
          <p:nvPr/>
        </p:nvSpPr>
        <p:spPr>
          <a:xfrm>
            <a:off x="1062940" y="5649198"/>
            <a:ext cx="1541417" cy="477054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r"/>
            <a:r>
              <a:rPr altLang="en-US" b="1" lang="zh-CN" sz="2000">
                <a:solidFill>
                  <a:srgbClr val="EF7E8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嗅觉</a:t>
            </a:r>
          </a:p>
        </p:txBody>
      </p:sp>
      <p:sp>
        <p:nvSpPr>
          <p:cNvPr id="29" name="矩形 28"/>
          <p:cNvSpPr/>
          <p:nvPr/>
        </p:nvSpPr>
        <p:spPr>
          <a:xfrm>
            <a:off x="2623937" y="2739344"/>
            <a:ext cx="3689776" cy="420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20000"/>
              </a:lnSpc>
            </a:pPr>
            <a:r>
              <a:rPr altLang="en-US" lang="zh-CN" smtClean="0">
                <a:solidFill>
                  <a:srgbClr val="FDBB2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人群的眼神，他们赞许的笑容</a:t>
            </a:r>
          </a:p>
        </p:txBody>
      </p:sp>
      <p:sp>
        <p:nvSpPr>
          <p:cNvPr id="30" name="矩形 29"/>
          <p:cNvSpPr/>
          <p:nvPr/>
        </p:nvSpPr>
        <p:spPr>
          <a:xfrm>
            <a:off x="2623938" y="3410110"/>
            <a:ext cx="2936483" cy="420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20000"/>
              </a:lnSpc>
            </a:pPr>
            <a:r>
              <a:rPr altLang="en-US" lang="zh-CN">
                <a:solidFill>
                  <a:srgbClr val="00B0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鼓掌，欢呼，甚至呐喊</a:t>
            </a:r>
          </a:p>
        </p:txBody>
      </p:sp>
      <p:sp>
        <p:nvSpPr>
          <p:cNvPr id="31" name="矩形 30"/>
          <p:cNvSpPr/>
          <p:nvPr/>
        </p:nvSpPr>
        <p:spPr>
          <a:xfrm>
            <a:off x="2623937" y="4124423"/>
            <a:ext cx="2764490" cy="420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20000"/>
              </a:lnSpc>
            </a:pPr>
            <a:r>
              <a:rPr altLang="en-US" lang="zh-CN">
                <a:solidFill>
                  <a:srgbClr val="D48DF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陈酿红酒、美味佳肴</a:t>
            </a:r>
          </a:p>
        </p:txBody>
      </p:sp>
      <p:sp>
        <p:nvSpPr>
          <p:cNvPr id="32" name="矩形 31"/>
          <p:cNvSpPr/>
          <p:nvPr/>
        </p:nvSpPr>
        <p:spPr>
          <a:xfrm>
            <a:off x="2623937" y="4849620"/>
            <a:ext cx="3689776" cy="420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20000"/>
              </a:lnSpc>
            </a:pPr>
            <a:r>
              <a:rPr altLang="en-US" lang="zh-CN">
                <a:solidFill>
                  <a:srgbClr val="A3D44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奥斯卡小金人沉甸甸的分量</a:t>
            </a:r>
          </a:p>
        </p:txBody>
      </p:sp>
      <p:sp>
        <p:nvSpPr>
          <p:cNvPr id="27" name="矩形 26"/>
          <p:cNvSpPr/>
          <p:nvPr/>
        </p:nvSpPr>
        <p:spPr>
          <a:xfrm>
            <a:off x="2623937" y="5509919"/>
            <a:ext cx="2644746" cy="420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20000"/>
              </a:lnSpc>
            </a:pPr>
            <a:r>
              <a:rPr altLang="en-US" lang="zh-CN">
                <a:solidFill>
                  <a:srgbClr val="EF7E8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花香，香味的味道</a:t>
            </a:r>
          </a:p>
        </p:txBody>
      </p:sp>
      <p:sp>
        <p:nvSpPr>
          <p:cNvPr id="2" name="圆角矩形 1"/>
          <p:cNvSpPr/>
          <p:nvPr/>
        </p:nvSpPr>
        <p:spPr>
          <a:xfrm>
            <a:off x="2623937" y="3166226"/>
            <a:ext cx="4463143" cy="151565"/>
          </a:xfrm>
          <a:prstGeom prst="roundRect">
            <a:avLst/>
          </a:prstGeom>
          <a:solidFill>
            <a:srgbClr val="FDBB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圆角矩形 27"/>
          <p:cNvSpPr/>
          <p:nvPr/>
        </p:nvSpPr>
        <p:spPr>
          <a:xfrm>
            <a:off x="2623937" y="3843810"/>
            <a:ext cx="4463143" cy="151565"/>
          </a:xfrm>
          <a:prstGeom prst="roundRect">
            <a:avLst/>
          </a:prstGeom>
          <a:solidFill>
            <a:srgbClr val="66C6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4" name="圆角矩形 33"/>
          <p:cNvSpPr/>
          <p:nvPr/>
        </p:nvSpPr>
        <p:spPr>
          <a:xfrm>
            <a:off x="2623937" y="4542558"/>
            <a:ext cx="4463143" cy="151565"/>
          </a:xfrm>
          <a:prstGeom prst="roundRect">
            <a:avLst/>
          </a:prstGeom>
          <a:solidFill>
            <a:srgbClr val="D48D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5" name="圆角矩形 34"/>
          <p:cNvSpPr/>
          <p:nvPr/>
        </p:nvSpPr>
        <p:spPr>
          <a:xfrm>
            <a:off x="2623937" y="5282796"/>
            <a:ext cx="4463143" cy="151565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6" name="圆角矩形 35"/>
          <p:cNvSpPr/>
          <p:nvPr/>
        </p:nvSpPr>
        <p:spPr>
          <a:xfrm>
            <a:off x="2623937" y="5928276"/>
            <a:ext cx="4463143" cy="151565"/>
          </a:xfrm>
          <a:prstGeom prst="roundRect">
            <a:avLst/>
          </a:prstGeom>
          <a:solidFill>
            <a:srgbClr val="EF7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descr="C:\Users\user\Desktop\未标题-1.png" id="37" name="Picture 2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7106660" y="2796153"/>
            <a:ext cx="3643363" cy="3643363"/>
          </a:xfrm>
          <a:prstGeom prst="rect">
            <a:avLst/>
          </a:prstGeom>
          <a:noFill/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val="2579397903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7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1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3" nodeType="after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15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7" nodeType="after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19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1" nodeType="after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23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" fill="hold" id="27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" fill="hold" id="28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" id="29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0" nodeType="withEffect" presetClass="emph" presetID="6" presetSubtype="0">
                                  <p:stCondLst>
                                    <p:cond delay="100"/>
                                  </p:stCondLst>
                                  <p:childTnLst>
                                    <p:animScale>
                                      <p:cBhvr>
                                        <p:cTn dur="100" fill="hold" id="31"/>
                                        <p:tgtEl>
                                          <p:spTgt spid="37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fill="hold" id="32" nodeType="withEffect" presetClass="emph" presetID="6" presetSubtype="0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dur="200" fill="hold" id="33"/>
                                        <p:tgtEl>
                                          <p:spTgt spid="37"/>
                                        </p:tgtEl>
                                      </p:cBhvr>
                                      <p:by x="90000" y="90000"/>
                                    </p:animScale>
                                  </p:childTnLst>
                                </p:cTn>
                              </p:par>
                              <p:par>
                                <p:cTn fill="hold" id="34" nodeType="withEffect" presetClass="emph" presetID="6" presetSubtype="0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dur="100" fill="hold" id="35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fill="hold" id="36" nodeType="withEffect" presetClass="emph" presetID="6" presetSubtype="0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dur="200" fill="hold" id="37"/>
                                        <p:tgtEl>
                                          <p:spTgt spid="37"/>
                                        </p:tgtEl>
                                      </p:cBhvr>
                                      <p:by x="95000" y="9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9"/>
      <p:bldP grpId="0" spid="30"/>
      <p:bldP grpId="0" spid="31"/>
      <p:bldP grpId="0" spid="32"/>
      <p:bldP grpId="0" spid="27"/>
    </p:bld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2" name="文本框 21"/>
          <p:cNvSpPr txBox="1"/>
          <p:nvPr/>
        </p:nvSpPr>
        <p:spPr>
          <a:xfrm>
            <a:off x="335643" y="283739"/>
            <a:ext cx="58597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4000">
                <a:latin charset="-122" panose="020b0800000000000000" pitchFamily="34" typeface="华康俪金黑W8(P)"/>
                <a:ea charset="-122" panose="020b0800000000000000" pitchFamily="34" typeface="华康俪金黑W8(P)"/>
              </a:rPr>
              <a:t>15个克服惯性障碍的法则</a:t>
            </a:r>
          </a:p>
        </p:txBody>
      </p:sp>
      <p:cxnSp>
        <p:nvCxnSpPr>
          <p:cNvPr id="23" name="直接连接符 22"/>
          <p:cNvCxnSpPr/>
          <p:nvPr/>
        </p:nvCxnSpPr>
        <p:spPr>
          <a:xfrm>
            <a:off x="437243" y="1132429"/>
            <a:ext cx="11205028" cy="0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组合 23"/>
          <p:cNvGrpSpPr/>
          <p:nvPr/>
        </p:nvGrpSpPr>
        <p:grpSpPr>
          <a:xfrm>
            <a:off x="351909" y="1473845"/>
            <a:ext cx="453970" cy="369332"/>
            <a:chOff x="351909" y="1473845"/>
            <a:chExt cx="453970" cy="369332"/>
          </a:xfrm>
        </p:grpSpPr>
        <p:sp>
          <p:nvSpPr>
            <p:cNvPr id="25" name="矩形标注 24"/>
            <p:cNvSpPr/>
            <p:nvPr/>
          </p:nvSpPr>
          <p:spPr>
            <a:xfrm>
              <a:off x="432136" y="1483370"/>
              <a:ext cx="345168" cy="333829"/>
            </a:xfrm>
            <a:prstGeom prst="wedgeRectCallout">
              <a:avLst>
                <a:gd fmla="val 79167" name="adj1"/>
                <a:gd fmla="val 30357" name="adj2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351909" y="1473845"/>
              <a:ext cx="4495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i="1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04</a:t>
              </a:r>
            </a:p>
          </p:txBody>
        </p:sp>
      </p:grpSp>
      <p:sp>
        <p:nvSpPr>
          <p:cNvPr id="33" name="文本框 32"/>
          <p:cNvSpPr txBox="1"/>
          <p:nvPr/>
        </p:nvSpPr>
        <p:spPr>
          <a:xfrm>
            <a:off x="327632" y="2103960"/>
            <a:ext cx="8941462" cy="47244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algn="just">
              <a:lnSpc>
                <a:spcPct val="125000"/>
              </a:lnSpc>
              <a:defRPr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altLang="en-US" lang="zh-CN">
                <a:solidFill>
                  <a:srgbClr val="FFC000"/>
                </a:solidFill>
              </a:rPr>
              <a:t>纸的上半部分：以90年为基准，画上一个日程表， 标出人生到目前的重大事件</a:t>
            </a:r>
          </a:p>
        </p:txBody>
      </p:sp>
      <p:sp>
        <p:nvSpPr>
          <p:cNvPr id="38" name="文本框 37"/>
          <p:cNvSpPr txBox="1"/>
          <p:nvPr/>
        </p:nvSpPr>
        <p:spPr>
          <a:xfrm>
            <a:off x="327631" y="2581014"/>
            <a:ext cx="10864967" cy="47244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algn="just">
              <a:lnSpc>
                <a:spcPct val="125000"/>
              </a:lnSpc>
              <a:defRPr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altLang="en-US" lang="zh-CN">
                <a:solidFill>
                  <a:srgbClr val="FFC000"/>
                </a:solidFill>
              </a:rPr>
              <a:t>纸的下半部分：对照时间表，记录下要实现梦想，每个星期、每月和每年，需要完成什么事情</a:t>
            </a:r>
          </a:p>
        </p:txBody>
      </p:sp>
      <p:sp>
        <p:nvSpPr>
          <p:cNvPr id="42" name="文本框 41"/>
          <p:cNvSpPr txBox="1"/>
          <p:nvPr/>
        </p:nvSpPr>
        <p:spPr>
          <a:xfrm>
            <a:off x="5539722" y="3580361"/>
            <a:ext cx="1178370" cy="7315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lang="zh-CN" smtClean="0" sz="2800">
                <a:solidFill>
                  <a:srgbClr val="3EA4A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今天</a:t>
            </a:r>
          </a:p>
        </p:txBody>
      </p:sp>
      <p:sp>
        <p:nvSpPr>
          <p:cNvPr id="43" name="文本框 42"/>
          <p:cNvSpPr txBox="1"/>
          <p:nvPr/>
        </p:nvSpPr>
        <p:spPr>
          <a:xfrm>
            <a:off x="5562062" y="4305961"/>
            <a:ext cx="1178370" cy="7315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lang="zh-CN" sz="2800">
                <a:solidFill>
                  <a:srgbClr val="EA030A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梦想</a:t>
            </a: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val="4024057769"/>
              </p:ext>
            </p:extLst>
          </p:nvPr>
        </p:nvGraphicFramePr>
        <p:xfrm>
          <a:off x="2228520" y="3403345"/>
          <a:ext cx="1436841" cy="2527193"/>
        </p:xfrm>
        <a:graphic>
          <a:graphicData uri="http://schemas.openxmlformats.org/drawingml/2006/table">
            <a:tbl>
              <a:tblPr bandRow="1" firstCol="1" firstRow="1">
                <a:tableStyleId>{8A107856-5554-42FB-B03E-39F5DBC370BA}</a:tableStyleId>
              </a:tblPr>
              <a:tblGrid>
                <a:gridCol w="159649"/>
                <a:gridCol w="159649"/>
                <a:gridCol w="159649"/>
                <a:gridCol w="159649"/>
                <a:gridCol w="159649"/>
                <a:gridCol w="159649"/>
                <a:gridCol w="159649"/>
                <a:gridCol w="159649"/>
                <a:gridCol w="159649"/>
              </a:tblGrid>
              <a:tr h="160356"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</a:tr>
              <a:tr h="160356"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</a:tr>
              <a:tr h="160356"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</a:tr>
              <a:tr h="160356"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</a:tr>
              <a:tr h="160356"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</a:tr>
              <a:tr h="160356"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</a:tr>
              <a:tr h="160356"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</a:tr>
              <a:tr h="160356"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</a:tr>
              <a:tr h="160356"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</a:tr>
              <a:tr h="160356"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</a:tr>
              <a:tr h="923633">
                <a:tc gridSpan="9">
                  <a:txBody>
                    <a:bodyPr vert="horz" wrap="square"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kern="100" lang="en-US" sz="600">
                          <a:effectLst/>
                        </a:rPr>
                        <a:t> </a:t>
                      </a:r>
                      <a:endParaRPr kern="100" lang="zh-CN" sz="600">
                        <a:effectLst/>
                        <a:latin charset="0" panose="020f0502020204030204" pitchFamily="34" typeface="Calibri"/>
                        <a:ea charset="-122" panose="02010600030101010101" pitchFamily="2" typeface="宋体"/>
                        <a:cs charset="0" panose="02020603050405020304" pitchFamily="18" typeface="Times New Roman"/>
                      </a:endParaRPr>
                    </a:p>
                  </a:txBody>
                  <a:tcPr marB="0" marL="38147" marR="38147" marT="0"/>
                </a:tc>
                <a:tc hMerge="1">
                  <a:txBody>
                    <a:bodyPr vert="horz" wrap="square"/>
                    <a:lstStyle/>
                    <a:p>
                      <a:endParaRPr altLang="en-US" lang="zh-CN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altLang="en-US" lang="zh-CN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altLang="en-US" lang="zh-CN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altLang="en-US" lang="zh-CN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altLang="en-US" lang="zh-CN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altLang="en-US" lang="zh-CN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altLang="en-US" lang="zh-CN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altLang="en-US" lang="zh-CN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40" name="直接连接符 39"/>
          <p:cNvCxnSpPr/>
          <p:nvPr/>
        </p:nvCxnSpPr>
        <p:spPr>
          <a:xfrm flipH="1">
            <a:off x="2620133" y="3959452"/>
            <a:ext cx="2921421" cy="0"/>
          </a:xfrm>
          <a:prstGeom prst="line">
            <a:avLst/>
          </a:prstGeom>
          <a:ln>
            <a:solidFill>
              <a:srgbClr val="3EA4A1"/>
            </a:solidFill>
            <a:prstDash val="dash"/>
            <a:headEnd len="med" type="none" w="med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1" name="直接连接符 40"/>
          <p:cNvCxnSpPr>
            <a:stCxn id="43" idx="1"/>
          </p:cNvCxnSpPr>
          <p:nvPr/>
        </p:nvCxnSpPr>
        <p:spPr>
          <a:xfrm flipH="1" flipV="1">
            <a:off x="3414062" y="4632608"/>
            <a:ext cx="2148000" cy="0"/>
          </a:xfrm>
          <a:prstGeom prst="line">
            <a:avLst/>
          </a:prstGeom>
          <a:ln>
            <a:solidFill>
              <a:srgbClr val="ED0012"/>
            </a:solidFill>
            <a:prstDash val="dash"/>
            <a:headEnd len="med" type="none" w="med"/>
            <a:tailEnd type="oval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4" name="矩形 43"/>
          <p:cNvSpPr/>
          <p:nvPr/>
        </p:nvSpPr>
        <p:spPr>
          <a:xfrm>
            <a:off x="958436" y="1391929"/>
            <a:ext cx="58865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r>
              <a:rPr altLang="en-US" b="1" lang="zh-CN" smtClean="0" sz="3200">
                <a:solidFill>
                  <a:srgbClr val="36363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在洪流中学习规划时间</a:t>
            </a:r>
          </a:p>
        </p:txBody>
      </p:sp>
    </p:spTree>
    <p:extLst>
      <p:ext uri="{BB962C8B-B14F-4D97-AF65-F5344CB8AC3E}">
        <p14:creationId val="3869651417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163</Paragraphs>
  <Slides>18</Slides>
  <Notes>1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baseType="lpstr" size="33">
      <vt:lpstr>Arial</vt:lpstr>
      <vt:lpstr>Calibri Light</vt:lpstr>
      <vt:lpstr>Calibri</vt:lpstr>
      <vt:lpstr>微软雅黑</vt:lpstr>
      <vt:lpstr>华康俪金黑W8(P)</vt:lpstr>
      <vt:lpstr>汉鼎繁古印</vt:lpstr>
      <vt:lpstr>Wingdings</vt:lpstr>
      <vt:lpstr>黑体</vt:lpstr>
      <vt:lpstr>Arial Unicode MS</vt:lpstr>
      <vt:lpstr>宋体</vt:lpstr>
      <vt:lpstr>Times New Roman</vt:lpstr>
      <vt:lpstr>方正小标宋简体</vt:lpstr>
      <vt:lpstr>TextBookC</vt:lpstr>
      <vt:lpstr>Stencil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2021-08-22T11:53:04Z</dcterms:created>
  <cp:lastPrinted>2021-08-22T11:53:04Z</cp:lastPrinted>
  <dcterms:modified xsi:type="dcterms:W3CDTF">2021-08-22T05:38:31Z</dcterms:modified>
  <cp:revision>1</cp:revision>
</cp:coreProperties>
</file>