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removePersonalInfoOnSave="1" saveSubsetFonts="1">
  <p:sldMasterIdLst>
    <p:sldMasterId id="2147483673" r:id="rId1"/>
    <p:sldMasterId id="2147483732" r:id="rId2"/>
  </p:sldMasterIdLst>
  <p:notesMasterIdLst>
    <p:notesMasterId r:id="rId3"/>
  </p:notesMasterIdLst>
  <p:sldIdLst>
    <p:sldId id="480" r:id="rId4"/>
    <p:sldId id="513" r:id="rId5"/>
    <p:sldId id="514" r:id="rId6"/>
    <p:sldId id="483" r:id="rId7"/>
    <p:sldId id="484" r:id="rId8"/>
    <p:sldId id="485" r:id="rId9"/>
    <p:sldId id="486" r:id="rId10"/>
    <p:sldId id="487" r:id="rId11"/>
    <p:sldId id="515" r:id="rId12"/>
    <p:sldId id="491" r:id="rId13"/>
    <p:sldId id="492" r:id="rId14"/>
    <p:sldId id="494" r:id="rId15"/>
    <p:sldId id="516" r:id="rId16"/>
    <p:sldId id="517" r:id="rId17"/>
    <p:sldId id="518" r:id="rId18"/>
    <p:sldId id="519" r:id="rId19"/>
    <p:sldId id="520" r:id="rId20"/>
    <p:sldId id="521" r:id="rId21"/>
    <p:sldId id="508" r:id="rId22"/>
    <p:sldId id="522" r:id="rId23"/>
    <p:sldId id="510" r:id="rId24"/>
    <p:sldId id="511" r:id="rId25"/>
    <p:sldId id="523" r:id="rId26"/>
  </p:sldIdLst>
  <p:sldSz cx="9144000" cy="5143500" type="screen16x9"/>
  <p:notesSz cx="6858000" cy="9144000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1" autoAdjust="0"/>
    <p:restoredTop sz="96314" autoAdjust="0"/>
  </p:normalViewPr>
  <p:slideViewPr>
    <p:cSldViewPr>
      <p:cViewPr varScale="1">
        <p:scale>
          <a:sx n="143" d="100"/>
          <a:sy n="143" d="100"/>
        </p:scale>
        <p:origin x="60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tags/tag1.xml" Type="http://schemas.openxmlformats.org/officeDocument/2006/relationships/tags"/><Relationship Id="rId28" Target="presProps.xml" Type="http://schemas.openxmlformats.org/officeDocument/2006/relationships/presProps"/><Relationship Id="rId29" Target="viewProps.xml" Type="http://schemas.openxmlformats.org/officeDocument/2006/relationships/viewProps"/><Relationship Id="rId3" Target="notesMasters/notesMaster1.xml" Type="http://schemas.openxmlformats.org/officeDocument/2006/relationships/notesMaster"/><Relationship Id="rId30" Target="theme/theme1.xml" Type="http://schemas.openxmlformats.org/officeDocument/2006/relationships/theme"/><Relationship Id="rId31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DD754-F49E-4351-AAFE-19D83F43501C}" type="datetimeFigureOut">
              <a:rPr lang="en-US" smtClean="0"/>
              <a:t>12/22/2020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F6036-E835-44CB-A25A-34C755DFD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61413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</p:spTree>
    <p:extLst>
      <p:ext uri="{BB962C8B-B14F-4D97-AF65-F5344CB8AC3E}">
        <p14:creationId val="3082396199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28575661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4021102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5305759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6122444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84880586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1749815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3982724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9003582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59815758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67197441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8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198783" y="198783"/>
            <a:ext cx="8736495" cy="4770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794772" y="373618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smtClean="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</a:rPr>
              <a:t>狮子与羚羊</a:t>
            </a:r>
          </a:p>
        </p:txBody>
      </p:sp>
      <p:sp>
        <p:nvSpPr>
          <p:cNvPr id="17" name="直角三角形 16"/>
          <p:cNvSpPr/>
          <p:nvPr userDrawn="1"/>
        </p:nvSpPr>
        <p:spPr>
          <a:xfrm rot="18911988">
            <a:off x="391094" y="27933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直角三角形 17"/>
          <p:cNvSpPr/>
          <p:nvPr userDrawn="1"/>
        </p:nvSpPr>
        <p:spPr>
          <a:xfrm rot="9012643">
            <a:off x="575474" y="505840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157734103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9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198783" y="198783"/>
            <a:ext cx="8736495" cy="4770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794772" y="37361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smtClean="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</a:rPr>
              <a:t>龟兔赛跑</a:t>
            </a:r>
          </a:p>
        </p:txBody>
      </p:sp>
      <p:sp>
        <p:nvSpPr>
          <p:cNvPr id="17" name="直角三角形 16"/>
          <p:cNvSpPr/>
          <p:nvPr userDrawn="1"/>
        </p:nvSpPr>
        <p:spPr>
          <a:xfrm rot="18911988">
            <a:off x="391094" y="27933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直角三角形 17"/>
          <p:cNvSpPr/>
          <p:nvPr userDrawn="1"/>
        </p:nvSpPr>
        <p:spPr>
          <a:xfrm rot="9012643">
            <a:off x="575474" y="505840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423263101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0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198783" y="198783"/>
            <a:ext cx="8736495" cy="4770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794772" y="37361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smtClean="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</a:rPr>
              <a:t>馒头理论</a:t>
            </a:r>
          </a:p>
        </p:txBody>
      </p:sp>
      <p:sp>
        <p:nvSpPr>
          <p:cNvPr id="17" name="直角三角形 16"/>
          <p:cNvSpPr/>
          <p:nvPr userDrawn="1"/>
        </p:nvSpPr>
        <p:spPr>
          <a:xfrm rot="18911988">
            <a:off x="391094" y="27933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直角三角形 17"/>
          <p:cNvSpPr/>
          <p:nvPr userDrawn="1"/>
        </p:nvSpPr>
        <p:spPr>
          <a:xfrm rot="9012643">
            <a:off x="575474" y="505840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2226172144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1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198783" y="198783"/>
            <a:ext cx="8736495" cy="4770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/>
        </p:nvSpPr>
        <p:spPr>
          <a:xfrm>
            <a:off x="794772" y="37361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0" smtClean="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</a:rPr>
              <a:t>快乐心情很重要</a:t>
            </a:r>
          </a:p>
        </p:txBody>
      </p:sp>
      <p:sp>
        <p:nvSpPr>
          <p:cNvPr id="17" name="直角三角形 16"/>
          <p:cNvSpPr/>
          <p:nvPr userDrawn="1"/>
        </p:nvSpPr>
        <p:spPr>
          <a:xfrm rot="18911988">
            <a:off x="391094" y="27933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直角三角形 17"/>
          <p:cNvSpPr/>
          <p:nvPr userDrawn="1"/>
        </p:nvSpPr>
        <p:spPr>
          <a:xfrm rot="9012643">
            <a:off x="575474" y="505840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4056876639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2_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1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0" y="676"/>
            <a:ext cx="9144000" cy="5142824"/>
          </a:xfrm>
          <a:prstGeom prst="rect">
            <a:avLst/>
          </a:prstGeom>
        </p:spPr>
      </p:pic>
      <p:sp>
        <p:nvSpPr>
          <p:cNvPr id="3" name="矩形 2"/>
          <p:cNvSpPr/>
          <p:nvPr userDrawn="1"/>
        </p:nvSpPr>
        <p:spPr>
          <a:xfrm>
            <a:off x="198783" y="198783"/>
            <a:ext cx="8736495" cy="47707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val="1798259869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AD8240-3148-4746-BA4B-7B32B016B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51CC32A-496B-42D5-8EC6-30D10EB5C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0F25E7C-B1D9-4999-8D1F-ED84C4EE9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2CC75-8280-4D50-8556-C2874ADEF926}" type="datetimeFigureOut">
              <a:rPr lang="zh-CN" altLang="en-US" smtClean="0"/>
              <a:t>2020/12/22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18A7BBD-E847-449A-AA53-B3DBD3F53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1910074-A50B-4F6C-9D3A-997C16815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90E77-D57C-49F8-ADC2-FB99C50EBC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618451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05219234"/>
      </p:ext>
    </p:extLst>
  </p:cSld>
  <p:clrMapOvr>
    <a:masterClrMapping/>
  </p:clrMapOvr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111837146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10" Target="../slideLayouts/slideLayout18.xml" Type="http://schemas.openxmlformats.org/officeDocument/2006/relationships/slideLayout"/><Relationship Id="rId11" Target="../slideLayouts/slideLayout19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0.xml" Type="http://schemas.openxmlformats.org/officeDocument/2006/relationships/slideLayout"/><Relationship Id="rId3" Target="../slideLayouts/slideLayout11.xml" Type="http://schemas.openxmlformats.org/officeDocument/2006/relationships/slideLayout"/><Relationship Id="rId4" Target="../slideLayouts/slideLayout12.xml" Type="http://schemas.openxmlformats.org/officeDocument/2006/relationships/slideLayout"/><Relationship Id="rId5" Target="../slideLayouts/slideLayout13.xml" Type="http://schemas.openxmlformats.org/officeDocument/2006/relationships/slideLayout"/><Relationship Id="rId6" Target="../slideLayouts/slideLayout14.xml" Type="http://schemas.openxmlformats.org/officeDocument/2006/relationships/slideLayout"/><Relationship Id="rId7" Target="../slideLayouts/slideLayout15.xml" Type="http://schemas.openxmlformats.org/officeDocument/2006/relationships/slideLayout"/><Relationship Id="rId8" Target="../slideLayouts/slideLayout16.xml" Type="http://schemas.openxmlformats.org/officeDocument/2006/relationships/slideLayout"/><Relationship Id="rId9" Target="../slideLayouts/slideLayout17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B1B6A-AEF1-4ACD-BD61-958570690F55}" type="datetimeFigureOut">
              <a:rPr lang="zh-CN" altLang="en-US" smtClean="0"/>
              <a:t>2020/12/22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CB991-6BD3-42F2-8A94-1903E94254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2055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19" r:id="rId2"/>
    <p:sldLayoutId id="2147483728" r:id="rId3"/>
    <p:sldLayoutId id="2147483729" r:id="rId4"/>
    <p:sldLayoutId id="2147483730" r:id="rId5"/>
    <p:sldLayoutId id="2147483731" r:id="rId6"/>
    <p:sldLayoutId id="2147483725" r:id="rId7"/>
    <p:sldLayoutId id="2147483727" r:id="rId8"/>
  </p:sldLayoutIdLst>
  <mc:AlternateContent>
    <mc:Choice Requires="p14">
      <p:transition spd="slow" p14:dur="1250">
        <p14:flip dir="r"/>
      </p:transition>
    </mc:Choice>
    <mc:Fallback>
      <p:transition spd="slow">
        <p:fade/>
      </p:transition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2020/12/22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663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media/image8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4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9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4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5.pn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1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2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5.xml" Type="http://schemas.openxmlformats.org/officeDocument/2006/relationships/slideLayout"/><Relationship Id="rId2" Target="../media/image13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Relationship Id="rId4" Target="../media/image4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4.png" Type="http://schemas.openxmlformats.org/officeDocument/2006/relationships/image"/><Relationship Id="rId4" Target="../media/image6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7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4.png" Type="http://schemas.openxmlformats.org/officeDocument/2006/relationships/image"/><Relationship Id="rId4" Target="../media/image6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直角三角形 31"/>
          <p:cNvSpPr/>
          <p:nvPr/>
        </p:nvSpPr>
        <p:spPr>
          <a:xfrm rot="5823843">
            <a:off x="2402331" y="4012355"/>
            <a:ext cx="699518" cy="86184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404977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cxnSp>
          <p:nvCxnSpPr>
            <p:cNvPr id="9" name="直接连接符 8"/>
            <p:cNvCxnSpPr/>
            <p:nvPr/>
          </p:nvCxnSpPr>
          <p:spPr>
            <a:xfrm flipH="1">
              <a:off x="1447800" y="2966934"/>
              <a:ext cx="5791199" cy="0"/>
            </a:xfrm>
            <a:prstGeom prst="line">
              <a:avLst/>
            </a:prstGeom>
            <a:ln w="2540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2362201" y="2800350"/>
              <a:ext cx="4343400" cy="365760"/>
            </a:xfrm>
            <a:prstGeom prst="rect">
              <a:avLst/>
            </a:prstGeom>
            <a:solidFill>
              <a:schemeClr val="accent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pc="1900">
                  <a:solidFill>
                    <a:schemeClr val="bg1"/>
                  </a:solidFill>
                </a:rPr>
                <a:t> 青春励志主题班会</a:t>
              </a: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236795">
            <a:off x="6111716" y="807156"/>
            <a:ext cx="1499652" cy="1741208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888782" y="631324"/>
            <a:ext cx="1798417" cy="1917180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3148480" y="3742551"/>
            <a:ext cx="2614930" cy="274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1200">
                <a:solidFill>
                  <a:schemeClr val="accent1">
                    <a:lumMod val="75000"/>
                  </a:schemeClr>
                </a:solidFill>
                <a:latin typeface="+mn-ea"/>
              </a:rPr>
              <a:t>宣讲人：优页PPT    时间：20XX.XX</a:t>
            </a:r>
          </a:p>
        </p:txBody>
      </p:sp>
      <p:sp>
        <p:nvSpPr>
          <p:cNvPr id="21" name="矩形 20"/>
          <p:cNvSpPr/>
          <p:nvPr/>
        </p:nvSpPr>
        <p:spPr>
          <a:xfrm>
            <a:off x="2595502" y="3304798"/>
            <a:ext cx="3867468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10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theme </a:t>
            </a:r>
          </a:p>
          <a:p>
            <a:pPr algn="ctr"/>
            <a:r>
              <a:rPr altLang="en-US" lang="zh-CN" smtClean="0" sz="1000">
                <a:solidFill>
                  <a:schemeClr val="accent1">
                    <a:lumMod val="75000"/>
                  </a:schemeClr>
                </a:solidFill>
              </a:rPr>
              <a:t>youth inspirational theme class meeting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780850" y="1295822"/>
            <a:ext cx="3611880" cy="1556309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89000"/>
              </a:lnSpc>
            </a:pPr>
            <a:r>
              <a:rPr altLang="en-US" b="1" lang="zh-CN" smtClean="0" sz="5400">
                <a:ln w="25400">
                  <a:solidFill>
                    <a:schemeClr val="bg1"/>
                  </a:solidFill>
                  <a:prstDash val="solid"/>
                </a:ln>
                <a:solidFill>
                  <a:srgbClr val="01BB88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0020600040101010101" pitchFamily="18" typeface="汉仪锐智W"/>
                <a:ea charset="-122" panose="00020600040101010101" pitchFamily="18" typeface="汉仪锐智W"/>
              </a:rPr>
              <a:t>成功无捷径</a:t>
            </a:r>
          </a:p>
          <a:p>
            <a:pPr>
              <a:lnSpc>
                <a:spcPct val="89000"/>
              </a:lnSpc>
            </a:pPr>
            <a:r>
              <a:rPr altLang="en-US" b="1" lang="zh-CN" smtClean="0" sz="5400">
                <a:ln w="25400">
                  <a:solidFill>
                    <a:schemeClr val="bg1"/>
                  </a:solidFill>
                  <a:prstDash val="solid"/>
                </a:ln>
                <a:solidFill>
                  <a:srgbClr val="01BB88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0020600040101010101" pitchFamily="18" typeface="汉仪锐智W"/>
                <a:ea charset="-122" panose="00020600040101010101" pitchFamily="18" typeface="汉仪锐智W"/>
              </a:rPr>
              <a:t>学习需奋斗</a:t>
            </a:r>
          </a:p>
        </p:txBody>
      </p:sp>
    </p:spTree>
    <p:extLst>
      <p:ext uri="{BB962C8B-B14F-4D97-AF65-F5344CB8AC3E}">
        <p14:creationId val="2949624566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1" nodeType="clickPar">
                      <p:stCondLst>
                        <p:cond delay="indefinite"/>
                      </p:stCondLst>
                      <p:childTnLst>
                        <p:par>
                          <p:cTn fill="hold" id="6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2"/>
      <p:bldP grpId="0" spid="31"/>
      <p:bldP grpId="0" spid="30"/>
      <p:bldP grpId="0" spid="23"/>
      <p:bldP grpId="0" spid="22"/>
      <p:bldP grpId="0" spid="24"/>
      <p:bldP grpId="0" spid="20"/>
      <p:bldP grpId="0" spid="21"/>
      <p:bldP grpId="0" spid="2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859883" y="1157288"/>
            <a:ext cx="1665602" cy="3407569"/>
            <a:chOff x="859883" y="1157288"/>
            <a:chExt cx="1665602" cy="3407569"/>
          </a:xfrm>
        </p:grpSpPr>
        <p:sp>
          <p:nvSpPr>
            <p:cNvPr id="15" name="íŝļiḍê"/>
            <p:cNvSpPr/>
            <p:nvPr/>
          </p:nvSpPr>
          <p:spPr>
            <a:xfrm>
              <a:off x="859883" y="1157288"/>
              <a:ext cx="1665602" cy="34075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350"/>
            </a:p>
          </p:txBody>
        </p:sp>
        <p:sp>
          <p:nvSpPr>
            <p:cNvPr id="12" name="矩形 14339"/>
            <p:cNvSpPr>
              <a:spLocks noChangeArrowheads="1" noChangeShapeType="1" noTextEdit="1"/>
            </p:cNvSpPr>
            <p:nvPr/>
          </p:nvSpPr>
          <p:spPr bwMode="auto">
            <a:xfrm>
              <a:off x="1298811" y="1915380"/>
              <a:ext cx="863218" cy="1891384"/>
            </a:xfrm>
            <a:prstGeom prst="rect">
              <a:avLst/>
            </a:prstGeom>
          </p:spPr>
          <p:txBody>
            <a:bodyPr fromWordArt="1" vert="eaVert" wrap="none"/>
            <a:lstStyle/>
            <a:p>
              <a:pPr algn="ctr"/>
              <a:r>
                <a:rPr altLang="en-US" b="1" kern="10" lang="zh-CN" smtClean="0" sz="4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第一场</a:t>
              </a:r>
            </a:p>
          </p:txBody>
        </p:sp>
      </p:grpSp>
      <p:sp>
        <p:nvSpPr>
          <p:cNvPr id="13" name="文本框 14337"/>
          <p:cNvSpPr txBox="1">
            <a:spLocks noChangeArrowheads="1"/>
          </p:cNvSpPr>
          <p:nvPr/>
        </p:nvSpPr>
        <p:spPr bwMode="auto">
          <a:xfrm>
            <a:off x="2661790" y="1200150"/>
            <a:ext cx="5720210" cy="24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很久以前，乌龟与兔子之间发生了争论，它们都说自己跑得比对方快。于是它们决定通过比赛来一决雌雄。确定了路线之后它们就开始跑了起来。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兔子一个箭步冲到了前面，并且一路领先。看到乌龟被远远抛在了后面，兔子觉得，自己应该先在树下休息一会儿，然后再继续比赛。 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于是，它在树下坐了下来，并且很快睡着了。乌龟慢慢地超过了它，并且完成了整个赛程，无可争辩地当上了冠军。兔子醒了过来，发现自己输了。 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650111" y="3867150"/>
            <a:ext cx="5808089" cy="422565"/>
          </a:xfrm>
          <a:prstGeom prst="rect">
            <a:avLst/>
          </a:prstGeom>
        </p:spPr>
        <p:txBody>
          <a:bodyPr anchor="ctr"/>
          <a:lstStyle/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 sz="2000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启示一：稳步前进者往往能够获得最终的胜利。 </a:t>
            </a:r>
          </a:p>
        </p:txBody>
      </p:sp>
    </p:spTree>
    <p:extLst>
      <p:ext uri="{BB962C8B-B14F-4D97-AF65-F5344CB8AC3E}">
        <p14:creationId val="692751981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4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" name="文本框 15361"/>
          <p:cNvSpPr txBox="1">
            <a:spLocks noChangeArrowheads="1"/>
          </p:cNvSpPr>
          <p:nvPr/>
        </p:nvSpPr>
        <p:spPr bwMode="auto">
          <a:xfrm>
            <a:off x="4409904" y="2114550"/>
            <a:ext cx="3819695" cy="2042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200000"/>
              </a:lnSpc>
              <a:spcBef>
                <a:spcPct val="50000"/>
              </a:spcBef>
            </a:pPr>
            <a:r>
              <a:rPr altLang="en-US" lang="zh-CN" smtClean="0" sz="1600">
                <a:solidFill>
                  <a:schemeClr val="tx2"/>
                </a:solidFill>
                <a:latin typeface="+mn-ea"/>
                <a:ea typeface="+mn-ea"/>
              </a:rPr>
              <a:t>勤奋、持之以恒。学习是一种艰苦的脑力劳动，不能象兔子那样干事稍微有点起色，就骄傲自满。你的强项很可能被你变成自己的绊脚石。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33096" y="1506861"/>
            <a:ext cx="27038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en-US" b="1" lang="zh-CN" smtClean="0" spc="600" sz="3200">
                <a:solidFill>
                  <a:schemeClr val="accent1"/>
                </a:solidFill>
                <a:latin typeface="+mn-ea"/>
              </a:rPr>
              <a:t>温 馨 提 示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57200" y="1123950"/>
            <a:ext cx="3923375" cy="3270459"/>
          </a:xfrm>
          <a:prstGeom prst="rect">
            <a:avLst/>
          </a:prstGeom>
        </p:spPr>
      </p:pic>
    </p:spTree>
    <p:extLst>
      <p:ext uri="{BB962C8B-B14F-4D97-AF65-F5344CB8AC3E}">
        <p14:creationId val="1211522997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  <p:bldP grpId="0" spid="2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文本框 14337"/>
          <p:cNvSpPr txBox="1">
            <a:spLocks noChangeArrowheads="1"/>
          </p:cNvSpPr>
          <p:nvPr/>
        </p:nvSpPr>
        <p:spPr bwMode="auto">
          <a:xfrm>
            <a:off x="1040606" y="1200150"/>
            <a:ext cx="5664994" cy="2331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indent="-342900" marL="342900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zh-CN" lang="en-US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 兔子因为输掉了比赛而感到失望，它做了一些失利原因的分析。兔子发现，自己失败只是因为过于自信而导致粗心大意、疏于防范。 </a:t>
            </a:r>
          </a:p>
          <a:p>
            <a:pPr indent="-342900" marL="342900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zh-CN" lang="en-US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如果它不那么自以为是，乌龟根本没有获胜的可能。于是兔子向乌龟提出挑战：再比一次。乌龟同意了。 </a:t>
            </a:r>
          </a:p>
          <a:p>
            <a:pPr indent="-342900" marL="342900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zh-CN" lang="en-US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于是在这一次比赛中，兔子全力以赴，毫不停歇地从起点跑到了终点。它把乌龟甩在几公里之后。 </a:t>
            </a: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644071" y="3669552"/>
            <a:ext cx="6290129" cy="680186"/>
          </a:xfrm>
          <a:prstGeom prst="rect">
            <a:avLst/>
          </a:prstGeom>
        </p:spPr>
        <p:txBody>
          <a:bodyPr anchor="ctr"/>
          <a:lstStyle/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启示二：迅速并且坚持下去一定能打败又稳又慢的对手。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6781800" y="1162518"/>
            <a:ext cx="1665602" cy="3407569"/>
            <a:chOff x="7125256" y="1162518"/>
            <a:chExt cx="1665602" cy="3407569"/>
          </a:xfrm>
        </p:grpSpPr>
        <p:sp>
          <p:nvSpPr>
            <p:cNvPr id="14" name="íŝļiḍê"/>
            <p:cNvSpPr/>
            <p:nvPr/>
          </p:nvSpPr>
          <p:spPr>
            <a:xfrm>
              <a:off x="7125256" y="1162518"/>
              <a:ext cx="1665602" cy="34075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350"/>
            </a:p>
          </p:txBody>
        </p:sp>
        <p:sp>
          <p:nvSpPr>
            <p:cNvPr id="15" name="矩形 14339"/>
            <p:cNvSpPr>
              <a:spLocks noChangeArrowheads="1" noChangeShapeType="1" noTextEdit="1"/>
            </p:cNvSpPr>
            <p:nvPr/>
          </p:nvSpPr>
          <p:spPr bwMode="auto">
            <a:xfrm rot="5400000">
              <a:off x="6760265" y="2446014"/>
              <a:ext cx="2428494" cy="698767"/>
            </a:xfrm>
            <a:prstGeom prst="rect">
              <a:avLst/>
            </a:prstGeom>
          </p:spPr>
          <p:txBody>
            <a:bodyPr fromWordArt="1" vert="eaVert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/>
              <a:r>
                <a:rPr altLang="en-US" kern="10" lang="zh-CN" smtClean="0" sz="3600">
                  <a:solidFill>
                    <a:schemeClr val="accent1"/>
                  </a:solidFill>
                  <a:latin typeface="+mn-ea"/>
                </a:rPr>
                <a:t>第二场</a:t>
              </a:r>
            </a:p>
          </p:txBody>
        </p:sp>
      </p:grpSp>
    </p:spTree>
    <p:extLst>
      <p:ext uri="{BB962C8B-B14F-4D97-AF65-F5344CB8AC3E}">
        <p14:creationId val="904513411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17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859883" y="1157288"/>
            <a:ext cx="1665602" cy="3407569"/>
            <a:chOff x="859883" y="1157288"/>
            <a:chExt cx="1665602" cy="3407569"/>
          </a:xfrm>
        </p:grpSpPr>
        <p:sp>
          <p:nvSpPr>
            <p:cNvPr id="15" name="íŝļiḍê"/>
            <p:cNvSpPr/>
            <p:nvPr/>
          </p:nvSpPr>
          <p:spPr>
            <a:xfrm>
              <a:off x="859883" y="1157288"/>
              <a:ext cx="1665602" cy="34075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350"/>
            </a:p>
          </p:txBody>
        </p:sp>
        <p:sp>
          <p:nvSpPr>
            <p:cNvPr id="12" name="矩形 14339"/>
            <p:cNvSpPr>
              <a:spLocks noChangeArrowheads="1" noChangeShapeType="1" noTextEdit="1"/>
            </p:cNvSpPr>
            <p:nvPr/>
          </p:nvSpPr>
          <p:spPr bwMode="auto">
            <a:xfrm>
              <a:off x="1298811" y="1915380"/>
              <a:ext cx="863218" cy="1891384"/>
            </a:xfrm>
            <a:prstGeom prst="rect">
              <a:avLst/>
            </a:prstGeom>
          </p:spPr>
          <p:txBody>
            <a:bodyPr fromWordArt="1" vert="eaVert" wrap="none"/>
            <a:lstStyle/>
            <a:p>
              <a:pPr algn="ctr"/>
              <a:r>
                <a:rPr altLang="en-US" b="1" kern="10" lang="zh-CN" smtClean="0" sz="4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第三场</a:t>
              </a:r>
            </a:p>
          </p:txBody>
        </p:sp>
      </p:grpSp>
      <p:sp>
        <p:nvSpPr>
          <p:cNvPr id="13" name="文本框 14337"/>
          <p:cNvSpPr txBox="1">
            <a:spLocks noChangeArrowheads="1"/>
          </p:cNvSpPr>
          <p:nvPr/>
        </p:nvSpPr>
        <p:spPr bwMode="auto">
          <a:xfrm>
            <a:off x="2661790" y="1200150"/>
            <a:ext cx="5720210" cy="24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到这里故事还没有结束。这一次，乌龟又动了动脑筋，它意识到，以当前的比赛形式，它是不可能在比赛中胜过兔子的。 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它想了一阵子，然后向兔子发出了新的挑战，它要跟兔子再比一次，但是比赛路线会有所不同。 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兔子同意了。它们出发后，兔子遵循了原先的策略，坚持以最快的速度飞跑，直到面前出现了一条大河。终点位于河对岸两公里处。 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兔子坐了下来，思忖着下一步该怎么办。这时，乌龟赶了上来，它跳进了河里，游到了对岸，并继续向前迈进，最终达到了终点。 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650111" y="3825585"/>
            <a:ext cx="5808089" cy="1032165"/>
          </a:xfrm>
          <a:prstGeom prst="rect">
            <a:avLst/>
          </a:prstGeom>
        </p:spPr>
        <p:txBody>
          <a:bodyPr anchor="ctr"/>
          <a:lstStyle/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 sz="1600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启示三：首先应该找出自己的核心竞争力，然后选择适合展现自己核心竞争力的比赛场地。 </a:t>
            </a:r>
          </a:p>
        </p:txBody>
      </p:sp>
    </p:spTree>
    <p:extLst>
      <p:ext uri="{BB962C8B-B14F-4D97-AF65-F5344CB8AC3E}">
        <p14:creationId val="1965215415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4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" name="文本框 14337"/>
          <p:cNvSpPr txBox="1">
            <a:spLocks noChangeArrowheads="1"/>
          </p:cNvSpPr>
          <p:nvPr/>
        </p:nvSpPr>
        <p:spPr bwMode="auto">
          <a:xfrm>
            <a:off x="1040606" y="1111912"/>
            <a:ext cx="5664994" cy="201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indent="-342900" marL="342900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故事还有更新的版本。兔子和乌龟成了很要好的朋友，它们决定再比试一次，但是这次，它们两个作为一个团队的成员出现。 </a:t>
            </a:r>
          </a:p>
          <a:p>
            <a:pPr indent="-342900" marL="342900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   它们出发了，这一次兔子扛着乌龟跑到了岸边，然后，相互对调了一下，乌龟驮着兔子游到了对岸。到了对岸之后，兔子又把乌龟扛了起来，最后，两人一齐冲过了终点线。两人都感到了莫大的满足感，比独自获胜还高兴。 </a:t>
            </a: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948871" y="3562350"/>
            <a:ext cx="5604329" cy="680186"/>
          </a:xfrm>
          <a:prstGeom prst="rect">
            <a:avLst/>
          </a:prstGeom>
        </p:spPr>
        <p:txBody>
          <a:bodyPr anchor="ctr"/>
          <a:lstStyle/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启示四：某个人工作出色、有很强的核心竞争力是件好事，但是除非你能够在一个团队中工作，并运用好每个人的核心竞争力，否则你常常会发现心有余而力不足，因为有些时候你的弱项正好是别人的强项。 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6781800" y="1162518"/>
            <a:ext cx="1665602" cy="3407569"/>
            <a:chOff x="7125256" y="1162518"/>
            <a:chExt cx="1665602" cy="3407569"/>
          </a:xfrm>
        </p:grpSpPr>
        <p:sp>
          <p:nvSpPr>
            <p:cNvPr id="14" name="íŝļiḍê"/>
            <p:cNvSpPr/>
            <p:nvPr/>
          </p:nvSpPr>
          <p:spPr>
            <a:xfrm>
              <a:off x="7125256" y="1162518"/>
              <a:ext cx="1665602" cy="34075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350"/>
            </a:p>
          </p:txBody>
        </p:sp>
        <p:sp>
          <p:nvSpPr>
            <p:cNvPr id="15" name="矩形 14339"/>
            <p:cNvSpPr>
              <a:spLocks noChangeArrowheads="1" noChangeShapeType="1" noTextEdit="1"/>
            </p:cNvSpPr>
            <p:nvPr/>
          </p:nvSpPr>
          <p:spPr bwMode="auto">
            <a:xfrm rot="5400000">
              <a:off x="6760265" y="2446014"/>
              <a:ext cx="2428494" cy="698767"/>
            </a:xfrm>
            <a:prstGeom prst="rect">
              <a:avLst/>
            </a:prstGeom>
          </p:spPr>
          <p:txBody>
            <a:bodyPr fromWordArt="1" vert="eaVert" wrap="none">
              <a:prstTxWarp prst="textPlain">
                <a:avLst>
                  <a:gd fmla="val 50000" name="adj"/>
                </a:avLst>
              </a:prstTxWarp>
            </a:bodyPr>
            <a:lstStyle/>
            <a:p>
              <a:pPr algn="ctr"/>
              <a:r>
                <a:rPr altLang="en-US" kern="10" lang="zh-CN" sz="3600">
                  <a:solidFill>
                    <a:schemeClr val="accent1"/>
                  </a:solidFill>
                  <a:latin typeface="+mn-ea"/>
                </a:rPr>
                <a:t>第四场</a:t>
              </a:r>
            </a:p>
          </p:txBody>
        </p:sp>
      </p:grpSp>
    </p:spTree>
    <p:extLst>
      <p:ext uri="{BB962C8B-B14F-4D97-AF65-F5344CB8AC3E}">
        <p14:creationId val="1055874375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6"/>
      <p:bldP grpId="0" spid="17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510821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</p:grp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3209330" y="1737938"/>
            <a:ext cx="1828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lang="zh-CN" smtClean="0" sz="36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第三部分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182814" y="2341369"/>
            <a:ext cx="3598986" cy="67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mtClean="0" spc="600" sz="4400">
                <a:solidFill>
                  <a:schemeClr val="accent1">
                    <a:lumMod val="75000"/>
                  </a:schemeClr>
                </a:solidFill>
                <a:ea charset="-122" panose="020b0503020204020204" pitchFamily="34" typeface="微软雅黑"/>
                <a:sym charset="0" panose="020b0604020202020204" pitchFamily="34" typeface="Arial"/>
              </a:rPr>
              <a:t>馒 头 理 论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949796" y="536627"/>
            <a:ext cx="2147817" cy="2289654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3106613" y="3040618"/>
            <a:ext cx="31673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</a:t>
            </a:r>
          </a:p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theme youth inspirational theme class meeting</a:t>
            </a: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417237" y="1164320"/>
            <a:ext cx="2051717" cy="1123870"/>
          </a:xfrm>
          <a:prstGeom prst="rect">
            <a:avLst/>
          </a:prstGeom>
        </p:spPr>
      </p:pic>
      <p:sp>
        <p:nvSpPr>
          <p:cNvPr id="35" name="直角三角形 34"/>
          <p:cNvSpPr/>
          <p:nvPr/>
        </p:nvSpPr>
        <p:spPr>
          <a:xfrm rot="9012643">
            <a:off x="3038392" y="3586687"/>
            <a:ext cx="398650" cy="31622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 rot="18911988">
            <a:off x="3371839" y="3834216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rot="18911988">
            <a:off x="3966653" y="3536981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直角三角形 38"/>
          <p:cNvSpPr/>
          <p:nvPr/>
        </p:nvSpPr>
        <p:spPr>
          <a:xfrm rot="9012643">
            <a:off x="4119411" y="3920913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rot="18911988">
            <a:off x="4534248" y="350448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rot="9012643">
            <a:off x="5093720" y="3883428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直角三角形 50"/>
          <p:cNvSpPr/>
          <p:nvPr/>
        </p:nvSpPr>
        <p:spPr>
          <a:xfrm rot="18911988">
            <a:off x="5512019" y="3576809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921514436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1"/>
      <p:bldP grpId="0" spid="30"/>
      <p:bldP grpId="0" spid="23"/>
      <p:bldP grpId="0" spid="22"/>
      <p:bldP grpId="0" spid="24"/>
      <p:bldP grpId="0" spid="25"/>
      <p:bldP grpId="0" spid="28"/>
      <p:bldP grpId="0" spid="32"/>
      <p:bldP grpId="0" spid="35"/>
      <p:bldP grpId="0" spid="37"/>
      <p:bldP grpId="0" spid="38"/>
      <p:bldP grpId="0" spid="39"/>
      <p:bldP grpId="0" spid="49"/>
      <p:bldP grpId="0" spid="50"/>
      <p:bldP grpId="0" spid="51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919194" y="1157288"/>
            <a:ext cx="1665602" cy="3407569"/>
            <a:chOff x="859883" y="1157288"/>
            <a:chExt cx="1665602" cy="3407569"/>
          </a:xfrm>
        </p:grpSpPr>
        <p:sp>
          <p:nvSpPr>
            <p:cNvPr id="15" name="íŝļiḍê"/>
            <p:cNvSpPr/>
            <p:nvPr/>
          </p:nvSpPr>
          <p:spPr>
            <a:xfrm>
              <a:off x="859883" y="1157288"/>
              <a:ext cx="1665602" cy="340756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350"/>
            </a:p>
          </p:txBody>
        </p:sp>
        <p:sp>
          <p:nvSpPr>
            <p:cNvPr id="12" name="矩形 14339"/>
            <p:cNvSpPr>
              <a:spLocks noChangeArrowheads="1" noChangeShapeType="1" noTextEdit="1"/>
            </p:cNvSpPr>
            <p:nvPr/>
          </p:nvSpPr>
          <p:spPr bwMode="auto">
            <a:xfrm>
              <a:off x="1298811" y="1915380"/>
              <a:ext cx="863218" cy="1891384"/>
            </a:xfrm>
            <a:prstGeom prst="rect">
              <a:avLst/>
            </a:prstGeom>
          </p:spPr>
          <p:txBody>
            <a:bodyPr fromWordArt="1" vert="eaVert" wrap="none"/>
            <a:lstStyle/>
            <a:p>
              <a:pPr algn="ctr"/>
              <a:r>
                <a:rPr altLang="en-US" b="1" kern="10" lang="zh-CN" sz="4400">
                  <a:solidFill>
                    <a:schemeClr val="accent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馒头理论</a:t>
              </a:r>
            </a:p>
          </p:txBody>
        </p:sp>
      </p:grpSp>
      <p:sp>
        <p:nvSpPr>
          <p:cNvPr id="13" name="文本框 14337"/>
          <p:cNvSpPr txBox="1">
            <a:spLocks noChangeArrowheads="1"/>
          </p:cNvSpPr>
          <p:nvPr/>
        </p:nvSpPr>
        <p:spPr bwMode="auto">
          <a:xfrm>
            <a:off x="2721101" y="1200150"/>
            <a:ext cx="5720210" cy="157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吃了第一个馒头，没饱；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吃了第二个馒头，还没有饱；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吃了第三个馒头，饱了。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由此下结论，只要吃第三个馒头就可以了。</a:t>
            </a:r>
          </a:p>
          <a:p>
            <a:pPr indent="-257175" marL="257175">
              <a:lnSpc>
                <a:spcPct val="150000"/>
              </a:lnSpc>
              <a:buFont charset="2" panose="05000000000000000000" pitchFamily="2" typeface="Wingdings"/>
              <a:buChar char="u"/>
            </a:pPr>
            <a:r>
              <a:rPr altLang="en-US" lang="zh-CN" sz="13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其实，没有第一、第二两个馒头的基础，哪有第三个馒头的效果？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802511" y="3105150"/>
            <a:ext cx="5808089" cy="1032165"/>
          </a:xfrm>
          <a:prstGeom prst="rect">
            <a:avLst/>
          </a:prstGeom>
        </p:spPr>
        <p:txBody>
          <a:bodyPr anchor="ctr"/>
          <a:lstStyle/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 基础与发展息息相关。就像盖楼房一样，只打三层楼房的地基，是不能盖出四层楼的，要想盖四层，必须打下四层的地基。学习也是如此，基础扎实，终身受益；基础不牢，终生先天性不足。</a:t>
            </a:r>
          </a:p>
          <a:p>
            <a:pPr indent="-342900" marL="342900">
              <a:lnSpc>
                <a:spcPct val="150000"/>
              </a:lnSpc>
              <a:spcBef>
                <a:spcPct val="0"/>
              </a:spcBef>
              <a:buFont charset="2" panose="05000000000000000000" pitchFamily="2" typeface="Wingdings"/>
              <a:buChar char="Ø"/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rPr>
              <a:t>    积累是一个逐渐的过程。</a:t>
            </a:r>
          </a:p>
        </p:txBody>
      </p:sp>
    </p:spTree>
    <p:extLst>
      <p:ext uri="{BB962C8B-B14F-4D97-AF65-F5344CB8AC3E}">
        <p14:creationId val="1991434229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4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文本框 8193"/>
          <p:cNvSpPr txBox="1">
            <a:spLocks noChangeArrowheads="1"/>
          </p:cNvSpPr>
          <p:nvPr/>
        </p:nvSpPr>
        <p:spPr bwMode="auto">
          <a:xfrm>
            <a:off x="4038600" y="1504950"/>
            <a:ext cx="4724400" cy="2377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ts val="3000"/>
              </a:lnSpc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rPr>
              <a:t> 在我们的一轮复习中，有些同学在那里感慨：</a:t>
            </a:r>
          </a:p>
          <a:p>
            <a:pPr>
              <a:lnSpc>
                <a:spcPts val="3000"/>
              </a:lnSpc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rPr>
              <a:t>什么叫痛苦？   什么叫幸福？ </a:t>
            </a:r>
          </a:p>
          <a:p>
            <a:pPr>
              <a:lnSpc>
                <a:spcPts val="3000"/>
              </a:lnSpc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rPr>
              <a:t>不经历残酷的高考，你又如何去体会！</a:t>
            </a:r>
          </a:p>
          <a:p>
            <a:pPr>
              <a:lnSpc>
                <a:spcPts val="3000"/>
              </a:lnSpc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rPr>
              <a:t> 我们现在的欢乐比起中考、高考成功带来的幸福，那又算得了什么？</a:t>
            </a:r>
          </a:p>
          <a:p>
            <a:pPr>
              <a:lnSpc>
                <a:spcPts val="3000"/>
              </a:lnSpc>
            </a:pPr>
            <a:r>
              <a:rPr altLang="en-US" lang="zh-CN" sz="1400">
                <a:latin charset="-122" panose="020b0503020204020204" pitchFamily="34" typeface="微软雅黑"/>
                <a:ea charset="-122" panose="020b0503020204020204" pitchFamily="34" typeface="微软雅黑"/>
              </a:rPr>
              <a:t> 我们现在的痛苦比起高考失败后的痛苦，那算得了什么？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5800" y="1276350"/>
            <a:ext cx="3207392" cy="3207392"/>
          </a:xfrm>
          <a:prstGeom prst="rect">
            <a:avLst/>
          </a:prstGeom>
        </p:spPr>
      </p:pic>
    </p:spTree>
    <p:extLst>
      <p:ext uri="{BB962C8B-B14F-4D97-AF65-F5344CB8AC3E}">
        <p14:creationId val="3533080974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510821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</p:grp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3209330" y="1737938"/>
            <a:ext cx="1828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lang="zh-CN" smtClean="0" sz="36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第四部分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182814" y="2330168"/>
            <a:ext cx="3598986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z="3600">
                <a:solidFill>
                  <a:schemeClr val="accent1">
                    <a:lumMod val="75000"/>
                  </a:schemeClr>
                </a:solidFill>
                <a:ea charset="-122" panose="020b0503020204020204" pitchFamily="34" typeface="微软雅黑"/>
                <a:sym charset="0" panose="020b0604020202020204" pitchFamily="34" typeface="Arial"/>
              </a:rPr>
              <a:t>快乐心情很重要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949796" y="536627"/>
            <a:ext cx="2147817" cy="2289654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3134417" y="2911565"/>
            <a:ext cx="31673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</a:t>
            </a:r>
          </a:p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theme youth inspirational theme class meeting</a:t>
            </a: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417237" y="1164320"/>
            <a:ext cx="2051717" cy="1123870"/>
          </a:xfrm>
          <a:prstGeom prst="rect">
            <a:avLst/>
          </a:prstGeom>
        </p:spPr>
      </p:pic>
      <p:sp>
        <p:nvSpPr>
          <p:cNvPr id="35" name="直角三角形 34"/>
          <p:cNvSpPr/>
          <p:nvPr/>
        </p:nvSpPr>
        <p:spPr>
          <a:xfrm rot="9012643">
            <a:off x="3038392" y="3586687"/>
            <a:ext cx="398650" cy="31622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 rot="18911988">
            <a:off x="3371839" y="3834216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rot="18911988">
            <a:off x="3966653" y="3536981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直角三角形 38"/>
          <p:cNvSpPr/>
          <p:nvPr/>
        </p:nvSpPr>
        <p:spPr>
          <a:xfrm rot="9012643">
            <a:off x="4119411" y="3920913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rot="18911988">
            <a:off x="4534248" y="350448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rot="9012643">
            <a:off x="5093720" y="3883428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直角三角形 50"/>
          <p:cNvSpPr/>
          <p:nvPr/>
        </p:nvSpPr>
        <p:spPr>
          <a:xfrm rot="18911988">
            <a:off x="5512019" y="3576809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11791224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1"/>
      <p:bldP grpId="0" spid="30"/>
      <p:bldP grpId="0" spid="23"/>
      <p:bldP grpId="0" spid="22"/>
      <p:bldP grpId="0" spid="24"/>
      <p:bldP grpId="0" spid="25"/>
      <p:bldP grpId="0" spid="28"/>
      <p:bldP grpId="0" spid="32"/>
      <p:bldP grpId="0" spid="35"/>
      <p:bldP grpId="0" spid="37"/>
      <p:bldP grpId="0" spid="38"/>
      <p:bldP grpId="0" spid="39"/>
      <p:bldP grpId="0" spid="49"/>
      <p:bldP grpId="0" spid="50"/>
      <p:bldP grpId="0" spid="51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305936" y="1951970"/>
            <a:ext cx="4076064" cy="547066"/>
            <a:chOff x="3021663" y="2462193"/>
            <a:chExt cx="4086839" cy="1765676"/>
          </a:xfrm>
        </p:grpSpPr>
        <p:sp>
          <p:nvSpPr>
            <p:cNvPr id="14" name="ï$ľíḑê"/>
            <p:cNvSpPr/>
            <p:nvPr/>
          </p:nvSpPr>
          <p:spPr>
            <a:xfrm>
              <a:off x="3021663" y="2462193"/>
              <a:ext cx="4086839" cy="17656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17" name="文本框 32"/>
            <p:cNvSpPr txBox="1"/>
            <p:nvPr/>
          </p:nvSpPr>
          <p:spPr>
            <a:xfrm>
              <a:off x="3468879" y="2784910"/>
              <a:ext cx="3562967" cy="1278879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zh-CN" lang="en-US" sz="2000">
                  <a:solidFill>
                    <a:schemeClr val="bg1"/>
                  </a:solidFill>
                  <a:latin typeface="+mn-ea"/>
                </a:rPr>
                <a:t>01  要有目标和追求</a:t>
              </a:r>
            </a:p>
          </p:txBody>
        </p:sp>
      </p:grpSp>
      <p:sp>
        <p:nvSpPr>
          <p:cNvPr id="25" name="矩形 31747"/>
          <p:cNvSpPr>
            <a:spLocks noChangeArrowheads="1"/>
          </p:cNvSpPr>
          <p:nvPr/>
        </p:nvSpPr>
        <p:spPr bwMode="auto">
          <a:xfrm>
            <a:off x="4153536" y="1200150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b="1" lang="zh-CN" sz="28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快乐的几种技巧：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4305936" y="2866370"/>
            <a:ext cx="4076064" cy="547066"/>
            <a:chOff x="-11245" y="4317964"/>
            <a:chExt cx="5599629" cy="1765676"/>
          </a:xfrm>
        </p:grpSpPr>
        <p:sp>
          <p:nvSpPr>
            <p:cNvPr id="9" name="işlïḋè"/>
            <p:cNvSpPr/>
            <p:nvPr/>
          </p:nvSpPr>
          <p:spPr>
            <a:xfrm>
              <a:off x="-11245" y="4317964"/>
              <a:ext cx="5599629" cy="1765676"/>
            </a:xfrm>
            <a:prstGeom prst="rect">
              <a:avLst/>
            </a:prstGeom>
            <a:solidFill>
              <a:schemeClr val="accent2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30" name="文本框 32770"/>
            <p:cNvSpPr txBox="1">
              <a:spLocks noChangeArrowheads="1"/>
            </p:cNvSpPr>
            <p:nvPr/>
          </p:nvSpPr>
          <p:spPr bwMode="auto">
            <a:xfrm>
              <a:off x="505506" y="4906875"/>
              <a:ext cx="4400550" cy="1278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r>
                <a:rPr altLang="zh-CN" lang="en-US" sz="2000">
                  <a:solidFill>
                    <a:schemeClr val="bg1"/>
                  </a:solidFill>
                  <a:latin typeface="+mn-ea"/>
                  <a:ea typeface="+mn-ea"/>
                </a:rPr>
                <a:t>02  经常保持微笑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305936" y="3780770"/>
            <a:ext cx="4076064" cy="547066"/>
            <a:chOff x="7195381" y="4317964"/>
            <a:chExt cx="4996621" cy="1765676"/>
          </a:xfrm>
        </p:grpSpPr>
        <p:sp>
          <p:nvSpPr>
            <p:cNvPr id="10" name="işḻïďé"/>
            <p:cNvSpPr/>
            <p:nvPr/>
          </p:nvSpPr>
          <p:spPr>
            <a:xfrm>
              <a:off x="7195381" y="4317964"/>
              <a:ext cx="4996621" cy="17656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31" name="文本框 33794"/>
            <p:cNvSpPr txBox="1">
              <a:spLocks noChangeArrowheads="1"/>
            </p:cNvSpPr>
            <p:nvPr/>
          </p:nvSpPr>
          <p:spPr bwMode="auto">
            <a:xfrm>
              <a:off x="7619417" y="4593730"/>
              <a:ext cx="4438830" cy="1278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r>
                <a:rPr altLang="zh-CN" lang="en-US" sz="2000">
                  <a:solidFill>
                    <a:schemeClr val="bg1"/>
                  </a:solidFill>
                  <a:latin typeface="+mn-ea"/>
                  <a:ea typeface="+mn-ea"/>
                </a:rPr>
                <a:t>03  学会和别人一块分享喜悦</a:t>
              </a: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44798" y="1276350"/>
            <a:ext cx="3708738" cy="3091542"/>
          </a:xfrm>
          <a:prstGeom prst="rect">
            <a:avLst/>
          </a:prstGeom>
        </p:spPr>
      </p:pic>
    </p:spTree>
    <p:extLst>
      <p:ext uri="{BB962C8B-B14F-4D97-AF65-F5344CB8AC3E}">
        <p14:creationId val="3554519680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404977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236795">
            <a:off x="900038" y="612497"/>
            <a:ext cx="1499652" cy="1741208"/>
          </a:xfrm>
          <a:prstGeom prst="rect">
            <a:avLst/>
          </a:prstGeom>
        </p:spPr>
      </p:pic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2442865" y="1484352"/>
            <a:ext cx="9144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b="1" lang="zh-CN" sz="36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目录</a:t>
            </a:r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3456221" y="1657350"/>
            <a:ext cx="1639887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zh-CN" lang="en-US" sz="24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CONTENTS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2362200" y="2343150"/>
            <a:ext cx="1949126" cy="469355"/>
            <a:chOff x="2843375" y="2316645"/>
            <a:chExt cx="1949126" cy="469355"/>
          </a:xfrm>
        </p:grpSpPr>
        <p:sp>
          <p:nvSpPr>
            <p:cNvPr id="28" name="Rectangle 4"/>
            <p:cNvSpPr>
              <a:spLocks noChangeArrowheads="1"/>
            </p:cNvSpPr>
            <p:nvPr/>
          </p:nvSpPr>
          <p:spPr bwMode="auto">
            <a:xfrm>
              <a:off x="3325912" y="2424622"/>
              <a:ext cx="1466589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狮子与羚羊</a:t>
              </a:r>
            </a:p>
          </p:txBody>
        </p:sp>
        <p:sp>
          <p:nvSpPr>
            <p:cNvPr id="36" name="Text Box 24"/>
            <p:cNvSpPr txBox="1">
              <a:spLocks noChangeArrowheads="1"/>
            </p:cNvSpPr>
            <p:nvPr/>
          </p:nvSpPr>
          <p:spPr bwMode="auto">
            <a:xfrm>
              <a:off x="2843375" y="2316645"/>
              <a:ext cx="505452" cy="464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4288" lIns="68576" rIns="68576" tIns="34288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zh-CN" sz="2600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01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4799922" y="2359821"/>
            <a:ext cx="1949126" cy="469355"/>
            <a:chOff x="2843375" y="2316645"/>
            <a:chExt cx="1949126" cy="469355"/>
          </a:xfrm>
        </p:grpSpPr>
        <p:sp>
          <p:nvSpPr>
            <p:cNvPr id="41" name="Rectangle 4"/>
            <p:cNvSpPr>
              <a:spLocks noChangeArrowheads="1"/>
            </p:cNvSpPr>
            <p:nvPr/>
          </p:nvSpPr>
          <p:spPr bwMode="auto">
            <a:xfrm>
              <a:off x="3325912" y="2424622"/>
              <a:ext cx="1466589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龟兔赛跑</a:t>
              </a:r>
            </a:p>
          </p:txBody>
        </p:sp>
        <p:sp>
          <p:nvSpPr>
            <p:cNvPr id="42" name="Text Box 24"/>
            <p:cNvSpPr txBox="1">
              <a:spLocks noChangeArrowheads="1"/>
            </p:cNvSpPr>
            <p:nvPr/>
          </p:nvSpPr>
          <p:spPr bwMode="auto">
            <a:xfrm>
              <a:off x="2843375" y="2316645"/>
              <a:ext cx="505452" cy="464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4288" lIns="68576" rIns="68576" tIns="34288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mtClean="0" sz="2600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02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2327039" y="3133976"/>
            <a:ext cx="1949126" cy="469355"/>
            <a:chOff x="2843375" y="2316645"/>
            <a:chExt cx="1949126" cy="469355"/>
          </a:xfrm>
        </p:grpSpPr>
        <p:sp>
          <p:nvSpPr>
            <p:cNvPr id="44" name="Rectangle 4"/>
            <p:cNvSpPr>
              <a:spLocks noChangeArrowheads="1"/>
            </p:cNvSpPr>
            <p:nvPr/>
          </p:nvSpPr>
          <p:spPr bwMode="auto">
            <a:xfrm>
              <a:off x="3325912" y="2424622"/>
              <a:ext cx="1466589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馒头理论</a:t>
              </a:r>
            </a:p>
          </p:txBody>
        </p: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2843375" y="2316645"/>
              <a:ext cx="505452" cy="464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4288" lIns="68576" rIns="68576" tIns="34288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mtClean="0" sz="2600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03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4764761" y="3150647"/>
            <a:ext cx="2169439" cy="469355"/>
            <a:chOff x="2843375" y="2316645"/>
            <a:chExt cx="2169439" cy="469355"/>
          </a:xfrm>
        </p:grpSpPr>
        <p:sp>
          <p:nvSpPr>
            <p:cNvPr id="47" name="Rectangle 4"/>
            <p:cNvSpPr>
              <a:spLocks noChangeArrowheads="1"/>
            </p:cNvSpPr>
            <p:nvPr/>
          </p:nvSpPr>
          <p:spPr bwMode="auto">
            <a:xfrm>
              <a:off x="3325912" y="2424622"/>
              <a:ext cx="1686902" cy="27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bIns="0" lIns="0" rIns="0" tIns="0"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en-US" lang="zh-CN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快乐心情很重要</a:t>
              </a:r>
            </a:p>
          </p:txBody>
        </p:sp>
        <p:sp>
          <p:nvSpPr>
            <p:cNvPr id="48" name="Text Box 24"/>
            <p:cNvSpPr txBox="1">
              <a:spLocks noChangeArrowheads="1"/>
            </p:cNvSpPr>
            <p:nvPr/>
          </p:nvSpPr>
          <p:spPr bwMode="auto">
            <a:xfrm>
              <a:off x="2843375" y="2316645"/>
              <a:ext cx="505452" cy="464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bIns="34288" lIns="68576" rIns="68576" tIns="34288"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 eaLnBrk="0" hangingPunct="0" indent="-285750" marL="74295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 eaLnBrk="0" hangingPunct="0" indent="-228600" marL="11430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 eaLnBrk="0" hangingPunct="0" indent="-228600" marL="16002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 eaLnBrk="0" hangingPunct="0" indent="-228600" marL="2057400"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lang="en-US" smtClean="0" sz="2600">
                  <a:solidFill>
                    <a:schemeClr val="accent1">
                      <a:lumMod val="75000"/>
                    </a:schemeClr>
                  </a:solidFill>
                  <a:ea charset="-122" panose="020b0503020204020204" pitchFamily="34" typeface="微软雅黑"/>
                  <a:sym charset="0" panose="020b0604020202020204" pitchFamily="34" typeface="Arial"/>
                </a:rPr>
                <a:t>04</a:t>
              </a:r>
            </a:p>
          </p:txBody>
        </p:sp>
      </p:grpSp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247298" y="941673"/>
            <a:ext cx="1810802" cy="1509454"/>
          </a:xfrm>
          <a:prstGeom prst="rect">
            <a:avLst/>
          </a:prstGeom>
        </p:spPr>
      </p:pic>
      <p:sp>
        <p:nvSpPr>
          <p:cNvPr id="49" name="直角三角形 48"/>
          <p:cNvSpPr/>
          <p:nvPr/>
        </p:nvSpPr>
        <p:spPr>
          <a:xfrm rot="9012643">
            <a:off x="2490614" y="3921943"/>
            <a:ext cx="398650" cy="31622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直角三角形 50"/>
          <p:cNvSpPr/>
          <p:nvPr/>
        </p:nvSpPr>
        <p:spPr>
          <a:xfrm rot="18911988">
            <a:off x="3193970" y="3762891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2" name="直角三角形 51"/>
          <p:cNvSpPr/>
          <p:nvPr/>
        </p:nvSpPr>
        <p:spPr>
          <a:xfrm rot="9012643">
            <a:off x="3479082" y="4069693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直角三角形 52"/>
          <p:cNvSpPr/>
          <p:nvPr/>
        </p:nvSpPr>
        <p:spPr>
          <a:xfrm rot="18911988">
            <a:off x="3953548" y="3660058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直角三角形 53"/>
          <p:cNvSpPr/>
          <p:nvPr/>
        </p:nvSpPr>
        <p:spPr>
          <a:xfrm rot="9012643">
            <a:off x="4513020" y="4039006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直角三角形 54"/>
          <p:cNvSpPr/>
          <p:nvPr/>
        </p:nvSpPr>
        <p:spPr>
          <a:xfrm rot="18911988">
            <a:off x="4931319" y="3732387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625535580"/>
      </p:ext>
    </p:extLst>
  </p:cSld>
  <p:clrMapOvr>
    <a:masterClrMapping/>
  </p:clrMapOvr>
  <mc:AlternateContent>
    <mc:Choice Requires="p14">
      <p:transition p14:dur="1600" spd="slow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8" nodeType="clickPar">
                      <p:stCondLst>
                        <p:cond delay="indefinite"/>
                      </p:stCondLst>
                      <p:childTnLst>
                        <p:par>
                          <p:cTn fill="hold" id="4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4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8" nodeType="clickPar">
                      <p:stCondLst>
                        <p:cond delay="indefinite"/>
                      </p:stCondLst>
                      <p:childTnLst>
                        <p:par>
                          <p:cTn fill="hold" id="5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0" nodeType="clickPar">
                      <p:stCondLst>
                        <p:cond delay="indefinite"/>
                      </p:stCondLst>
                      <p:childTnLst>
                        <p:par>
                          <p:cTn fill="hold" id="8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7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7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2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7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1"/>
      <p:bldP grpId="0" spid="30"/>
      <p:bldP grpId="0" spid="23"/>
      <p:bldP grpId="0" spid="22"/>
      <p:bldP grpId="0" spid="24"/>
      <p:bldP grpId="0" spid="25"/>
      <p:bldP grpId="0" spid="26"/>
      <p:bldP grpId="0" spid="49"/>
      <p:bldP grpId="0" spid="51"/>
      <p:bldP grpId="0" spid="52"/>
      <p:bldP grpId="0" spid="53"/>
      <p:bldP grpId="0" spid="54"/>
      <p:bldP grpId="0" spid="55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4305936" y="1951970"/>
            <a:ext cx="4076064" cy="547066"/>
            <a:chOff x="3021663" y="2462193"/>
            <a:chExt cx="4086839" cy="1765676"/>
          </a:xfrm>
        </p:grpSpPr>
        <p:sp>
          <p:nvSpPr>
            <p:cNvPr id="14" name="ï$ľíḑê"/>
            <p:cNvSpPr/>
            <p:nvPr/>
          </p:nvSpPr>
          <p:spPr>
            <a:xfrm>
              <a:off x="3021663" y="2462193"/>
              <a:ext cx="4086839" cy="17656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17" name="文本框 32"/>
            <p:cNvSpPr txBox="1"/>
            <p:nvPr/>
          </p:nvSpPr>
          <p:spPr>
            <a:xfrm>
              <a:off x="3468879" y="2784908"/>
              <a:ext cx="3562967" cy="1278879"/>
            </a:xfrm>
            <a:prstGeom prst="rect">
              <a:avLst/>
            </a:prstGeom>
            <a:noFill/>
          </p:spPr>
          <p:txBody>
            <a:bodyPr rtlCol="0" wrap="square">
              <a:spAutoFit/>
              <a:scene3d>
                <a:camera prst="orthographicFront"/>
                <a:lightRig dir="t" rig="threePt"/>
              </a:scene3d>
              <a:sp3d contourW="12700"/>
            </a:bodyPr>
            <a:lstStyle/>
            <a:p>
              <a:r>
                <a:rPr altLang="zh-CN" lang="en-US" sz="2000">
                  <a:solidFill>
                    <a:schemeClr val="bg1"/>
                  </a:solidFill>
                  <a:latin typeface="+mn-ea"/>
                </a:rPr>
                <a:t>04  保持高度的自信心</a:t>
              </a:r>
            </a:p>
          </p:txBody>
        </p:sp>
      </p:grpSp>
      <p:sp>
        <p:nvSpPr>
          <p:cNvPr id="25" name="矩形 31747"/>
          <p:cNvSpPr>
            <a:spLocks noChangeArrowheads="1"/>
          </p:cNvSpPr>
          <p:nvPr/>
        </p:nvSpPr>
        <p:spPr bwMode="auto">
          <a:xfrm>
            <a:off x="4153536" y="1200150"/>
            <a:ext cx="3027680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r>
              <a:rPr altLang="en-US" b="1" lang="zh-CN" sz="28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快乐的几种技巧：</a:t>
            </a:r>
          </a:p>
        </p:txBody>
      </p:sp>
      <p:grpSp>
        <p:nvGrpSpPr>
          <p:cNvPr id="33" name="组合 32"/>
          <p:cNvGrpSpPr/>
          <p:nvPr/>
        </p:nvGrpSpPr>
        <p:grpSpPr>
          <a:xfrm>
            <a:off x="4305936" y="2866370"/>
            <a:ext cx="4076064" cy="547066"/>
            <a:chOff x="-11245" y="4317964"/>
            <a:chExt cx="5599629" cy="1765676"/>
          </a:xfrm>
        </p:grpSpPr>
        <p:sp>
          <p:nvSpPr>
            <p:cNvPr id="9" name="işlïḋè"/>
            <p:cNvSpPr/>
            <p:nvPr/>
          </p:nvSpPr>
          <p:spPr>
            <a:xfrm>
              <a:off x="-11245" y="4317964"/>
              <a:ext cx="5599629" cy="1765676"/>
            </a:xfrm>
            <a:prstGeom prst="rect">
              <a:avLst/>
            </a:prstGeom>
            <a:solidFill>
              <a:schemeClr val="accent2">
                <a:alpha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30" name="文本框 32770"/>
            <p:cNvSpPr txBox="1">
              <a:spLocks noChangeArrowheads="1"/>
            </p:cNvSpPr>
            <p:nvPr/>
          </p:nvSpPr>
          <p:spPr bwMode="auto">
            <a:xfrm>
              <a:off x="569026" y="4555117"/>
              <a:ext cx="4400550" cy="1278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r>
                <a:rPr altLang="zh-CN" lang="en-US" sz="2000">
                  <a:solidFill>
                    <a:schemeClr val="bg1"/>
                  </a:solidFill>
                  <a:latin typeface="+mn-ea"/>
                  <a:ea typeface="+mn-ea"/>
                </a:rPr>
                <a:t>05  学会宽恕他人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305936" y="3780770"/>
            <a:ext cx="4076064" cy="547066"/>
            <a:chOff x="7195381" y="4317964"/>
            <a:chExt cx="4996621" cy="1765676"/>
          </a:xfrm>
        </p:grpSpPr>
        <p:sp>
          <p:nvSpPr>
            <p:cNvPr id="10" name="işḻïďé"/>
            <p:cNvSpPr/>
            <p:nvPr/>
          </p:nvSpPr>
          <p:spPr>
            <a:xfrm>
              <a:off x="7195381" y="4317964"/>
              <a:ext cx="4996621" cy="17656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sz="1100">
                <a:latin typeface="+mn-ea"/>
              </a:endParaRPr>
            </a:p>
          </p:txBody>
        </p:sp>
        <p:sp>
          <p:nvSpPr>
            <p:cNvPr id="31" name="文本框 33794"/>
            <p:cNvSpPr txBox="1">
              <a:spLocks noChangeArrowheads="1"/>
            </p:cNvSpPr>
            <p:nvPr/>
          </p:nvSpPr>
          <p:spPr bwMode="auto">
            <a:xfrm>
              <a:off x="7619417" y="4593730"/>
              <a:ext cx="4438830" cy="12788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1pPr>
              <a:lvl2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2pPr>
              <a:lvl3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3pPr>
              <a:lvl4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4pPr>
              <a:lvl5pPr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charset="0" panose="020b0604020202020204" pitchFamily="34" typeface="Arial"/>
                  <a:ea charset="-122" panose="02010600030101010101" pitchFamily="2" typeface="宋体"/>
                </a:defRPr>
              </a:lvl9pPr>
            </a:lstStyle>
            <a:p>
              <a:r>
                <a:rPr altLang="zh-CN" lang="en-US" sz="2000">
                  <a:solidFill>
                    <a:schemeClr val="bg1"/>
                  </a:solidFill>
                  <a:latin typeface="+mn-ea"/>
                  <a:ea typeface="+mn-ea"/>
                </a:rPr>
                <a:t>06  有几个知心朋友</a:t>
              </a: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37812" y="1152929"/>
            <a:ext cx="4445588" cy="3174907"/>
          </a:xfrm>
          <a:prstGeom prst="rect">
            <a:avLst/>
          </a:prstGeom>
        </p:spPr>
      </p:pic>
    </p:spTree>
    <p:extLst>
      <p:ext uri="{BB962C8B-B14F-4D97-AF65-F5344CB8AC3E}">
        <p14:creationId val="2671671980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8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矩形 45057"/>
          <p:cNvSpPr>
            <a:spLocks noChangeArrowheads="1"/>
          </p:cNvSpPr>
          <p:nvPr/>
        </p:nvSpPr>
        <p:spPr bwMode="auto">
          <a:xfrm>
            <a:off x="3802226" y="1407465"/>
            <a:ext cx="3621828" cy="3352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  要经得起考试的考验。 </a:t>
            </a:r>
          </a:p>
        </p:txBody>
      </p:sp>
      <p:sp>
        <p:nvSpPr>
          <p:cNvPr id="26" name="矩形 25"/>
          <p:cNvSpPr/>
          <p:nvPr/>
        </p:nvSpPr>
        <p:spPr>
          <a:xfrm>
            <a:off x="3802226" y="1928096"/>
            <a:ext cx="4572000" cy="33528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  题海无边，总结是岸。</a:t>
            </a:r>
          </a:p>
        </p:txBody>
      </p:sp>
      <p:sp>
        <p:nvSpPr>
          <p:cNvPr id="27" name="矩形 26"/>
          <p:cNvSpPr/>
          <p:nvPr/>
        </p:nvSpPr>
        <p:spPr>
          <a:xfrm>
            <a:off x="3802226" y="2969358"/>
            <a:ext cx="5113174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  多学一点，多做一点，能力会更强一点。</a:t>
            </a:r>
          </a:p>
        </p:txBody>
      </p:sp>
      <p:sp>
        <p:nvSpPr>
          <p:cNvPr id="28" name="矩形 27"/>
          <p:cNvSpPr/>
          <p:nvPr/>
        </p:nvSpPr>
        <p:spPr>
          <a:xfrm>
            <a:off x="3802226" y="2448727"/>
            <a:ext cx="3386455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  最淡的墨水也胜过最强的记忆。</a:t>
            </a:r>
          </a:p>
        </p:txBody>
      </p:sp>
      <p:sp>
        <p:nvSpPr>
          <p:cNvPr id="29" name="矩形 28"/>
          <p:cNvSpPr/>
          <p:nvPr/>
        </p:nvSpPr>
        <p:spPr>
          <a:xfrm>
            <a:off x="3802226" y="3489989"/>
            <a:ext cx="5189374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05  一本好书，胜过任何珍宝，一本坏书，比强盗还坏</a:t>
            </a:r>
          </a:p>
        </p:txBody>
      </p:sp>
      <p:sp>
        <p:nvSpPr>
          <p:cNvPr id="30" name="矩形 29"/>
          <p:cNvSpPr/>
          <p:nvPr/>
        </p:nvSpPr>
        <p:spPr>
          <a:xfrm>
            <a:off x="3802226" y="3985796"/>
            <a:ext cx="2370455" cy="3352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06  请不要随意说放弃。</a:t>
            </a:r>
          </a:p>
        </p:txBody>
      </p:sp>
      <p:sp>
        <p:nvSpPr>
          <p:cNvPr id="31" name="文本框 45058"/>
          <p:cNvSpPr txBox="1"/>
          <p:nvPr/>
        </p:nvSpPr>
        <p:spPr>
          <a:xfrm>
            <a:off x="990600" y="1428750"/>
            <a:ext cx="2667000" cy="396240"/>
          </a:xfrm>
          <a:prstGeom prst="rect">
            <a:avLst/>
          </a:prstGeom>
          <a:noFill/>
          <a:ln w="9525">
            <a:noFill/>
          </a:ln>
        </p:spPr>
        <p:txBody>
          <a:bodyPr vert="horz" wrap="square">
            <a:spAutoFit/>
          </a:bodyPr>
          <a:lstStyle/>
          <a:p>
            <a:pPr>
              <a:spcBef>
                <a:spcPct val="50000"/>
              </a:spcBef>
            </a:pPr>
            <a:r>
              <a:rPr altLang="en-US" b="1" lang="zh-CN" noProof="1" sz="20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送给学子的十二句话：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28600" y="1515720"/>
            <a:ext cx="4386295" cy="3132563"/>
          </a:xfrm>
          <a:prstGeom prst="rect">
            <a:avLst/>
          </a:prstGeom>
        </p:spPr>
      </p:pic>
    </p:spTree>
    <p:extLst>
      <p:ext uri="{BB962C8B-B14F-4D97-AF65-F5344CB8AC3E}">
        <p14:creationId val="994179395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6" nodeType="clickPar">
                      <p:stCondLst>
                        <p:cond delay="indefinite"/>
                      </p:stCondLst>
                      <p:childTnLst>
                        <p:par>
                          <p:cTn fill="hold" id="1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2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26"/>
      <p:bldP grpId="0" spid="27"/>
      <p:bldP grpId="0" spid="28"/>
      <p:bldP grpId="0" spid="29"/>
      <p:bldP grpId="0" spid="30"/>
      <p:bldP grpId="0" spid="31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矩形 46081"/>
          <p:cNvSpPr>
            <a:spLocks noChangeArrowheads="1"/>
          </p:cNvSpPr>
          <p:nvPr/>
        </p:nvSpPr>
        <p:spPr bwMode="auto">
          <a:xfrm>
            <a:off x="1066800" y="1349278"/>
            <a:ext cx="4953000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07  有信心未必会赢，没有信心一定会输。</a:t>
            </a:r>
          </a:p>
        </p:txBody>
      </p:sp>
      <p:sp>
        <p:nvSpPr>
          <p:cNvPr id="2" name="矩形 1"/>
          <p:cNvSpPr/>
          <p:nvPr/>
        </p:nvSpPr>
        <p:spPr>
          <a:xfrm>
            <a:off x="1066800" y="1876582"/>
            <a:ext cx="4953000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08  勤奋者天天都有希望，懒惰者除了失望还是失望。</a:t>
            </a:r>
          </a:p>
        </p:txBody>
      </p:sp>
      <p:sp>
        <p:nvSpPr>
          <p:cNvPr id="20" name="矩形 19"/>
          <p:cNvSpPr/>
          <p:nvPr/>
        </p:nvSpPr>
        <p:spPr>
          <a:xfrm>
            <a:off x="1066800" y="2403886"/>
            <a:ext cx="5247816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09  坚定信心，多做实事，享受学习的乐趣。</a:t>
            </a:r>
          </a:p>
        </p:txBody>
      </p:sp>
      <p:sp>
        <p:nvSpPr>
          <p:cNvPr id="21" name="矩形 20"/>
          <p:cNvSpPr/>
          <p:nvPr/>
        </p:nvSpPr>
        <p:spPr>
          <a:xfrm>
            <a:off x="1066800" y="2931190"/>
            <a:ext cx="4953000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10  一人为全班，全班为一人。</a:t>
            </a:r>
          </a:p>
        </p:txBody>
      </p:sp>
      <p:sp>
        <p:nvSpPr>
          <p:cNvPr id="22" name="矩形 21"/>
          <p:cNvSpPr/>
          <p:nvPr/>
        </p:nvSpPr>
        <p:spPr>
          <a:xfrm>
            <a:off x="1066800" y="3458494"/>
            <a:ext cx="4953000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11  我们可以成为朋友。    </a:t>
            </a:r>
          </a:p>
        </p:txBody>
      </p:sp>
      <p:sp>
        <p:nvSpPr>
          <p:cNvPr id="23" name="矩形 22"/>
          <p:cNvSpPr/>
          <p:nvPr/>
        </p:nvSpPr>
        <p:spPr>
          <a:xfrm>
            <a:off x="1066800" y="3985796"/>
            <a:ext cx="4673777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zh-CN" lang="en-US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12  愿每个同学都成为最好的自己</a:t>
            </a: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659413" y="1733550"/>
            <a:ext cx="4027387" cy="3357162"/>
          </a:xfrm>
          <a:prstGeom prst="rect">
            <a:avLst/>
          </a:prstGeom>
        </p:spPr>
      </p:pic>
    </p:spTree>
    <p:extLst>
      <p:ext uri="{BB962C8B-B14F-4D97-AF65-F5344CB8AC3E}">
        <p14:creationId val="2620359583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3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9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8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"/>
      <p:bldP grpId="0" spid="20"/>
      <p:bldP grpId="0" spid="21"/>
      <p:bldP grpId="0" spid="22"/>
      <p:bldP grpId="0" spid="23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" name="直角三角形 31"/>
          <p:cNvSpPr/>
          <p:nvPr/>
        </p:nvSpPr>
        <p:spPr>
          <a:xfrm rot="5823843">
            <a:off x="2402331" y="4012355"/>
            <a:ext cx="699518" cy="86184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404977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cxnSp>
          <p:nvCxnSpPr>
            <p:cNvPr id="9" name="直接连接符 8"/>
            <p:cNvCxnSpPr/>
            <p:nvPr/>
          </p:nvCxnSpPr>
          <p:spPr>
            <a:xfrm flipH="1">
              <a:off x="1447800" y="2966934"/>
              <a:ext cx="5791199" cy="0"/>
            </a:xfrm>
            <a:prstGeom prst="line">
              <a:avLst/>
            </a:prstGeom>
            <a:ln w="25400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2362201" y="2800350"/>
              <a:ext cx="4343400" cy="365760"/>
            </a:xfrm>
            <a:prstGeom prst="rect">
              <a:avLst/>
            </a:prstGeom>
            <a:solidFill>
              <a:schemeClr val="accent1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pc="1900">
                  <a:solidFill>
                    <a:schemeClr val="bg1"/>
                  </a:solidFill>
                </a:rPr>
                <a:t> 青春励志主题班会</a:t>
              </a:r>
            </a:p>
          </p:txBody>
        </p:sp>
      </p:grpSp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236795">
            <a:off x="6111716" y="807156"/>
            <a:ext cx="1499652" cy="1741208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826075" y="589318"/>
            <a:ext cx="1798417" cy="1917180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3137496" y="3714750"/>
            <a:ext cx="2722880" cy="3048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pc="600" sz="1400">
                <a:solidFill>
                  <a:schemeClr val="accent1">
                    <a:lumMod val="75000"/>
                  </a:schemeClr>
                </a:solidFill>
                <a:latin typeface="+mn-ea"/>
              </a:rPr>
              <a:t>演示完毕感谢您的观看</a:t>
            </a:r>
          </a:p>
        </p:txBody>
      </p:sp>
      <p:sp>
        <p:nvSpPr>
          <p:cNvPr id="21" name="矩形 20"/>
          <p:cNvSpPr/>
          <p:nvPr/>
        </p:nvSpPr>
        <p:spPr>
          <a:xfrm>
            <a:off x="2595502" y="3304798"/>
            <a:ext cx="3867468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mtClean="0" sz="10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theme </a:t>
            </a:r>
          </a:p>
          <a:p>
            <a:pPr algn="ctr"/>
            <a:r>
              <a:rPr altLang="en-US" lang="zh-CN" smtClean="0" sz="1000">
                <a:solidFill>
                  <a:schemeClr val="accent1">
                    <a:lumMod val="75000"/>
                  </a:schemeClr>
                </a:solidFill>
              </a:rPr>
              <a:t>youth inspirational theme class meeting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2667000" y="1300648"/>
            <a:ext cx="3611880" cy="1556309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>
              <a:lnSpc>
                <a:spcPct val="89000"/>
              </a:lnSpc>
            </a:pPr>
            <a:r>
              <a:rPr altLang="en-US" b="1" lang="zh-CN" smtClean="0" sz="5400">
                <a:ln w="25400">
                  <a:solidFill>
                    <a:schemeClr val="bg1"/>
                  </a:solidFill>
                  <a:prstDash val="solid"/>
                </a:ln>
                <a:solidFill>
                  <a:srgbClr val="01BB88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0020600040101010101" pitchFamily="18" typeface="汉仪锐智W"/>
                <a:ea charset="-122" panose="00020600040101010101" pitchFamily="18" typeface="汉仪锐智W"/>
              </a:rPr>
              <a:t>成功无捷径</a:t>
            </a:r>
          </a:p>
          <a:p>
            <a:pPr>
              <a:lnSpc>
                <a:spcPct val="89000"/>
              </a:lnSpc>
            </a:pPr>
            <a:r>
              <a:rPr altLang="en-US" b="1" lang="zh-CN" smtClean="0" sz="5400">
                <a:ln w="25400">
                  <a:solidFill>
                    <a:schemeClr val="bg1"/>
                  </a:solidFill>
                  <a:prstDash val="solid"/>
                </a:ln>
                <a:solidFill>
                  <a:srgbClr val="01BB88"/>
                </a:solidFill>
                <a:effectLst>
                  <a:outerShdw algn="tl" blurRad="38100" dir="5400000" dist="22860" rotWithShape="0">
                    <a:srgbClr val="000000">
                      <a:alpha val="30000"/>
                    </a:srgbClr>
                  </a:outerShdw>
                </a:effectLst>
                <a:latin charset="-122" panose="00020600040101010101" pitchFamily="18" typeface="汉仪锐智W"/>
                <a:ea charset="-122" panose="00020600040101010101" pitchFamily="18" typeface="汉仪锐智W"/>
              </a:rPr>
              <a:t>学习需奋斗</a:t>
            </a:r>
          </a:p>
        </p:txBody>
      </p:sp>
    </p:spTree>
    <p:extLst>
      <p:ext uri="{BB962C8B-B14F-4D97-AF65-F5344CB8AC3E}">
        <p14:creationId val="1092679003"/>
      </p:ext>
    </p:extLst>
  </p:cSld>
  <p:clrMapOvr>
    <a:masterClrMapping/>
  </p:clrMapOvr>
  <mc:AlternateContent>
    <mc:Choice Requires="p14">
      <p:transition p14:dur="0"/>
    </mc:Choice>
    <mc:Fallback>
      <p:transition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4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8" nodeType="clickPar">
                      <p:stCondLst>
                        <p:cond delay="indefinite"/>
                      </p:stCondLst>
                      <p:childTnLst>
                        <p:par>
                          <p:cTn fill="hold" id="3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0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2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1" nodeType="clickPar">
                      <p:stCondLst>
                        <p:cond delay="indefinite"/>
                      </p:stCondLst>
                      <p:childTnLst>
                        <p:par>
                          <p:cTn fill="hold" id="6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3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7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2"/>
      <p:bldP grpId="0" spid="31"/>
      <p:bldP grpId="0" spid="30"/>
      <p:bldP grpId="0" spid="23"/>
      <p:bldP grpId="0" spid="22"/>
      <p:bldP grpId="0" spid="24"/>
      <p:bldP grpId="0" spid="20"/>
      <p:bldP grpId="0" spid="21"/>
      <p:bldP grpId="0" spid="25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510821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</p:grp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3209330" y="1737938"/>
            <a:ext cx="1828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lang="zh-CN" smtClean="0" sz="36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第一部分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182814" y="2341369"/>
            <a:ext cx="3598986" cy="67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pc="600" sz="4400">
                <a:solidFill>
                  <a:schemeClr val="accent1">
                    <a:lumMod val="75000"/>
                  </a:schemeClr>
                </a:solidFill>
                <a:ea charset="-122" panose="020b0503020204020204" pitchFamily="34" typeface="微软雅黑"/>
                <a:sym charset="0" panose="020b0604020202020204" pitchFamily="34" typeface="Arial"/>
              </a:rPr>
              <a:t>狮子与羚羊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949796" y="536627"/>
            <a:ext cx="2147817" cy="2289654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3106613" y="3040618"/>
            <a:ext cx="31673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</a:t>
            </a:r>
          </a:p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theme youth inspirational theme class meeting</a:t>
            </a: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417237" y="1164320"/>
            <a:ext cx="2051717" cy="1123870"/>
          </a:xfrm>
          <a:prstGeom prst="rect">
            <a:avLst/>
          </a:prstGeom>
        </p:spPr>
      </p:pic>
      <p:sp>
        <p:nvSpPr>
          <p:cNvPr id="35" name="直角三角形 34"/>
          <p:cNvSpPr/>
          <p:nvPr/>
        </p:nvSpPr>
        <p:spPr>
          <a:xfrm rot="9012643">
            <a:off x="3038392" y="3586687"/>
            <a:ext cx="398650" cy="31622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 rot="18911988">
            <a:off x="3371839" y="3834216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rot="18911988">
            <a:off x="3966653" y="3536981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直角三角形 38"/>
          <p:cNvSpPr/>
          <p:nvPr/>
        </p:nvSpPr>
        <p:spPr>
          <a:xfrm rot="9012643">
            <a:off x="4119411" y="3920913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rot="18911988">
            <a:off x="4534248" y="350448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rot="9012643">
            <a:off x="5093720" y="3883428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直角三角形 50"/>
          <p:cNvSpPr/>
          <p:nvPr/>
        </p:nvSpPr>
        <p:spPr>
          <a:xfrm rot="18911988">
            <a:off x="5512019" y="3576809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723528346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1"/>
      <p:bldP grpId="0" spid="30"/>
      <p:bldP grpId="0" spid="23"/>
      <p:bldP grpId="0" spid="22"/>
      <p:bldP grpId="0" spid="24"/>
      <p:bldP grpId="0" spid="25"/>
      <p:bldP grpId="0" spid="28"/>
      <p:bldP grpId="0" spid="32"/>
      <p:bldP grpId="0" spid="35"/>
      <p:bldP grpId="0" spid="37"/>
      <p:bldP grpId="0" spid="38"/>
      <p:bldP grpId="0" spid="39"/>
      <p:bldP grpId="0" spid="49"/>
      <p:bldP grpId="0" spid="50"/>
      <p:bldP grpId="0" spid="51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7171"/>
          <p:cNvSpPr txBox="1">
            <a:spLocks noChangeArrowheads="1"/>
          </p:cNvSpPr>
          <p:nvPr/>
        </p:nvSpPr>
        <p:spPr bwMode="auto">
          <a:xfrm>
            <a:off x="914400" y="1733550"/>
            <a:ext cx="4023647" cy="2225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ct val="200000"/>
              </a:lnSpc>
            </a:pPr>
            <a:r>
              <a:rPr altLang="en-US" lang="zh-CN" smtClean="0" sz="14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非洲，每天早晨羚羊睁开眼睛，所想的第一件事就是：我必须跑得更快。而在同一时刻，狮子从睡梦中醒来，首先闪现在脑海里的是，我必须跑得再快一些，以追上更多的羚羊。于是，几乎同时，羚羊和狮子一跃而起，迎着朝阳跑去。</a:t>
            </a:r>
          </a:p>
        </p:txBody>
      </p:sp>
      <p:sp>
        <p:nvSpPr>
          <p:cNvPr id="10" name="矩形 9"/>
          <p:cNvSpPr/>
          <p:nvPr/>
        </p:nvSpPr>
        <p:spPr>
          <a:xfrm>
            <a:off x="914400" y="1352550"/>
            <a:ext cx="3947446" cy="335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altLang="en-US" b="1" lang="zh-CN" smtClean="0" sz="16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一个拼命地跑，一个拼命地追，为什么？</a:t>
            </a:r>
          </a:p>
        </p:txBody>
      </p:sp>
      <p:sp>
        <p:nvSpPr>
          <p:cNvPr id="13" name="任意多边形 12"/>
          <p:cNvSpPr/>
          <p:nvPr/>
        </p:nvSpPr>
        <p:spPr>
          <a:xfrm>
            <a:off x="5181600" y="1365050"/>
            <a:ext cx="2559917" cy="2883100"/>
          </a:xfrm>
          <a:custGeom>
            <a:gdLst>
              <a:gd fmla="*/ 0 w 4521200" name="connsiteX0"/>
              <a:gd fmla="*/ 0 h 4559300" name="connsiteY0"/>
              <a:gd fmla="*/ 4521200 w 4521200" name="connsiteX1"/>
              <a:gd fmla="*/ 0 h 4559300" name="connsiteY1"/>
              <a:gd fmla="*/ 4521200 w 4521200" name="connsiteX2"/>
              <a:gd fmla="*/ 549775 h 4559300" name="connsiteY2"/>
              <a:gd fmla="*/ 4447233 w 4521200" name="connsiteX3"/>
              <a:gd fmla="*/ 549775 h 4559300" name="connsiteY3"/>
              <a:gd fmla="*/ 4447233 w 4521200" name="connsiteX4"/>
              <a:gd fmla="*/ 73967 h 4559300" name="connsiteY4"/>
              <a:gd fmla="*/ 73967 w 4521200" name="connsiteX5"/>
              <a:gd fmla="*/ 73967 h 4559300" name="connsiteY5"/>
              <a:gd fmla="*/ 73967 w 4521200" name="connsiteX6"/>
              <a:gd fmla="*/ 4485333 h 4559300" name="connsiteY6"/>
              <a:gd fmla="*/ 4447233 w 4521200" name="connsiteX7"/>
              <a:gd fmla="*/ 4485333 h 4559300" name="connsiteY7"/>
              <a:gd fmla="*/ 4447233 w 4521200" name="connsiteX8"/>
              <a:gd fmla="*/ 1695097 h 4559300" name="connsiteY8"/>
              <a:gd fmla="*/ 4521200 w 4521200" name="connsiteX9"/>
              <a:gd fmla="*/ 1709384 h 4559300" name="connsiteY9"/>
              <a:gd fmla="*/ 4521200 w 4521200" name="connsiteX10"/>
              <a:gd fmla="*/ 4559300 h 4559300" name="connsiteY10"/>
              <a:gd fmla="*/ 0 w 4521200" name="connsiteX11"/>
              <a:gd fmla="*/ 4559300 h 4559300" name="connsiteY11"/>
              <a:gd fmla="*/ 0 w 4521200" name="connsiteX12"/>
              <a:gd fmla="*/ 0 h 4559300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559300" w="4521200">
                <a:moveTo>
                  <a:pt x="0" y="0"/>
                </a:moveTo>
                <a:lnTo>
                  <a:pt x="4521200" y="0"/>
                </a:lnTo>
                <a:lnTo>
                  <a:pt x="4521200" y="549775"/>
                </a:lnTo>
                <a:lnTo>
                  <a:pt x="4447233" y="549775"/>
                </a:lnTo>
                <a:lnTo>
                  <a:pt x="4447233" y="73967"/>
                </a:lnTo>
                <a:lnTo>
                  <a:pt x="73967" y="73967"/>
                </a:lnTo>
                <a:lnTo>
                  <a:pt x="73967" y="4485333"/>
                </a:lnTo>
                <a:lnTo>
                  <a:pt x="4447233" y="4485333"/>
                </a:lnTo>
                <a:lnTo>
                  <a:pt x="4447233" y="1695097"/>
                </a:lnTo>
                <a:lnTo>
                  <a:pt x="4521200" y="1709384"/>
                </a:lnTo>
                <a:lnTo>
                  <a:pt x="4521200" y="4559300"/>
                </a:lnTo>
                <a:lnTo>
                  <a:pt x="0" y="4559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9804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>
              <a:solidFill>
                <a:schemeClr val="tx1"/>
              </a:solidFill>
            </a:endParaRPr>
          </a:p>
        </p:txBody>
      </p:sp>
      <p:sp>
        <p:nvSpPr>
          <p:cNvPr id="12" name="云形 11"/>
          <p:cNvSpPr/>
          <p:nvPr/>
        </p:nvSpPr>
        <p:spPr>
          <a:xfrm>
            <a:off x="5181600" y="1624786"/>
            <a:ext cx="2816186" cy="1485305"/>
          </a:xfrm>
          <a:prstGeom prst="cloud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6" name="TextBox 15"/>
          <p:cNvSpPr txBox="1"/>
          <p:nvPr/>
        </p:nvSpPr>
        <p:spPr>
          <a:xfrm>
            <a:off x="5455518" y="1982202"/>
            <a:ext cx="2511032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保命就是它们共同的目标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22301" y="3295448"/>
            <a:ext cx="2134783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一个害怕被吃掉</a:t>
            </a:r>
          </a:p>
          <a:p>
            <a:r>
              <a:rPr altLang="en-US" lang="zh-CN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一个害怕被饿死</a:t>
            </a:r>
          </a:p>
        </p:txBody>
      </p:sp>
    </p:spTree>
    <p:extLst>
      <p:ext uri="{BB962C8B-B14F-4D97-AF65-F5344CB8AC3E}">
        <p14:creationId val="401837046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  <p:bldP grpId="0" spid="10"/>
      <p:bldP grpId="0" spid="13"/>
      <p:bldP grpId="0" spid="12"/>
      <p:bldP grpId="0" spid="16"/>
      <p:bldP grpId="0" spid="18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" name="文本框 8193"/>
          <p:cNvSpPr txBox="1">
            <a:spLocks noChangeArrowheads="1"/>
          </p:cNvSpPr>
          <p:nvPr/>
        </p:nvSpPr>
        <p:spPr bwMode="auto">
          <a:xfrm>
            <a:off x="3657600" y="1352550"/>
            <a:ext cx="4724400" cy="275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ts val="3000"/>
              </a:lnSpc>
            </a:pPr>
            <a:r>
              <a:rPr altLang="en-US" lang="zh-CN" smtClean="0" sz="1200">
                <a:latin charset="-122" panose="020b0503020204020204" pitchFamily="34" typeface="微软雅黑"/>
                <a:ea charset="-122" panose="020b0503020204020204" pitchFamily="34" typeface="微软雅黑"/>
              </a:rPr>
              <a:t>生活又何尝不是这样呢？处处都是千帆竞渡，处处都是芸芸的众生。生活是公正的，又是极其残酷的，在人生的每一道驿站，每一瞬，我们若消极懈怠，不思上进，必将被抛的老远，或是淘汰出局，或是被生活碾碎撕烂，体无完肤。因此，无论你是羚羊还是狮子，每当太阳升起的时候，就要毫不迟疑地向前奔跑。 　　面对学业，面对这个必将决定每个学生今后生活状况和人生轨迹的阶段，你也必须“奔跑”，而且必须跑得更快！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381000" y="1276350"/>
            <a:ext cx="3429000" cy="2826392"/>
          </a:xfrm>
          <a:prstGeom prst="rect">
            <a:avLst/>
          </a:prstGeom>
        </p:spPr>
      </p:pic>
    </p:spTree>
    <p:extLst>
      <p:ext uri="{BB962C8B-B14F-4D97-AF65-F5344CB8AC3E}">
        <p14:creationId val="3125839841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TextBox 12"/>
          <p:cNvSpPr txBox="1"/>
          <p:nvPr/>
        </p:nvSpPr>
        <p:spPr>
          <a:xfrm>
            <a:off x="1693833" y="2112166"/>
            <a:ext cx="2512126" cy="365760"/>
          </a:xfrm>
          <a:prstGeom prst="rect">
            <a:avLst/>
          </a:prstGeom>
          <a:noFill/>
          <a:ln>
            <a:noFill/>
          </a:ln>
        </p:spPr>
        <p:txBody>
          <a:bodyPr bIns="0" lIns="0" rIns="0" tIns="0" wrap="square">
            <a:spAutoFit/>
          </a:bodyPr>
          <a:lstStyle/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l"/>
              <a:defRPr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Bold"/>
              </a:rPr>
              <a:t>奔跑是一种学习方式</a:t>
            </a:r>
          </a:p>
        </p:txBody>
      </p:sp>
      <p:sp>
        <p:nvSpPr>
          <p:cNvPr id="20" name="TextBox 7"/>
          <p:cNvSpPr txBox="1">
            <a:spLocks noChangeArrowheads="1"/>
          </p:cNvSpPr>
          <p:nvPr/>
        </p:nvSpPr>
        <p:spPr bwMode="auto">
          <a:xfrm flipH="1">
            <a:off x="1709201" y="2575196"/>
            <a:ext cx="2527041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 eaLnBrk="1" hangingPunct="1" indent="-285750" marL="285750">
              <a:lnSpc>
                <a:spcPct val="150000"/>
              </a:lnSpc>
              <a:buFont charset="2" panose="05000000000000000000" pitchFamily="2" typeface="Wingdings"/>
              <a:buChar char="l"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regular"/>
              </a:rPr>
              <a:t>集中精力，要事为先</a:t>
            </a:r>
          </a:p>
        </p:txBody>
      </p:sp>
      <p:sp>
        <p:nvSpPr>
          <p:cNvPr id="32" name="TextBox 12"/>
          <p:cNvSpPr txBox="1"/>
          <p:nvPr/>
        </p:nvSpPr>
        <p:spPr>
          <a:xfrm>
            <a:off x="5001390" y="2118004"/>
            <a:ext cx="2512126" cy="365760"/>
          </a:xfrm>
          <a:prstGeom prst="rect">
            <a:avLst/>
          </a:prstGeom>
          <a:noFill/>
          <a:ln>
            <a:noFill/>
          </a:ln>
        </p:spPr>
        <p:txBody>
          <a:bodyPr bIns="0" lIns="0" rIns="0" tIns="0" wrap="square">
            <a:spAutoFit/>
          </a:bodyPr>
          <a:lstStyle/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l"/>
              <a:defRPr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Bold"/>
              </a:rPr>
              <a:t>奔跑是一种做事原则</a:t>
            </a:r>
          </a:p>
        </p:txBody>
      </p:sp>
      <p:sp>
        <p:nvSpPr>
          <p:cNvPr id="33" name="TextBox 7"/>
          <p:cNvSpPr txBox="1">
            <a:spLocks noChangeArrowheads="1"/>
          </p:cNvSpPr>
          <p:nvPr/>
        </p:nvSpPr>
        <p:spPr bwMode="auto">
          <a:xfrm flipH="1">
            <a:off x="5016759" y="2581034"/>
            <a:ext cx="2527041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 eaLnBrk="1" hangingPunct="1" indent="-285750" marL="285750">
              <a:lnSpc>
                <a:spcPct val="150000"/>
              </a:lnSpc>
              <a:buFont charset="2" panose="05000000000000000000" pitchFamily="2" typeface="Wingdings"/>
              <a:buChar char="l"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regular"/>
              </a:rPr>
              <a:t>脚踏实地，步步为营</a:t>
            </a:r>
          </a:p>
        </p:txBody>
      </p:sp>
      <p:sp>
        <p:nvSpPr>
          <p:cNvPr id="36" name="TextBox 12"/>
          <p:cNvSpPr txBox="1"/>
          <p:nvPr/>
        </p:nvSpPr>
        <p:spPr>
          <a:xfrm>
            <a:off x="1693833" y="3255166"/>
            <a:ext cx="2512126" cy="365760"/>
          </a:xfrm>
          <a:prstGeom prst="rect">
            <a:avLst/>
          </a:prstGeom>
          <a:noFill/>
          <a:ln>
            <a:noFill/>
          </a:ln>
        </p:spPr>
        <p:txBody>
          <a:bodyPr bIns="0" lIns="0" rIns="0" tIns="0" wrap="square">
            <a:spAutoFit/>
          </a:bodyPr>
          <a:lstStyle/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l"/>
              <a:defRPr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Bold"/>
              </a:rPr>
              <a:t>奔跑是一种精神追求</a:t>
            </a:r>
          </a:p>
        </p:txBody>
      </p:sp>
      <p:sp>
        <p:nvSpPr>
          <p:cNvPr id="37" name="TextBox 7"/>
          <p:cNvSpPr txBox="1">
            <a:spLocks noChangeArrowheads="1"/>
          </p:cNvSpPr>
          <p:nvPr/>
        </p:nvSpPr>
        <p:spPr bwMode="auto">
          <a:xfrm flipH="1">
            <a:off x="1676400" y="3703711"/>
            <a:ext cx="2527041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 eaLnBrk="1" hangingPunct="1" indent="-285750" marL="285750">
              <a:lnSpc>
                <a:spcPct val="150000"/>
              </a:lnSpc>
              <a:buFont charset="2" panose="05000000000000000000" pitchFamily="2" typeface="Wingdings"/>
              <a:buChar char="l"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regular"/>
              </a:rPr>
              <a:t>挑战极限，勇创一流</a:t>
            </a:r>
          </a:p>
        </p:txBody>
      </p:sp>
      <p:sp>
        <p:nvSpPr>
          <p:cNvPr id="40" name="TextBox 12"/>
          <p:cNvSpPr txBox="1"/>
          <p:nvPr/>
        </p:nvSpPr>
        <p:spPr>
          <a:xfrm>
            <a:off x="5001390" y="3277873"/>
            <a:ext cx="2512126" cy="365760"/>
          </a:xfrm>
          <a:prstGeom prst="rect">
            <a:avLst/>
          </a:prstGeom>
          <a:noFill/>
          <a:ln>
            <a:noFill/>
          </a:ln>
        </p:spPr>
        <p:txBody>
          <a:bodyPr bIns="0" lIns="0" rIns="0" tIns="0" wrap="square">
            <a:spAutoFit/>
          </a:bodyPr>
          <a:lstStyle/>
          <a:p>
            <a:pPr indent="-285750" marL="285750">
              <a:lnSpc>
                <a:spcPct val="150000"/>
              </a:lnSpc>
              <a:buFont charset="2" panose="05000000000000000000" pitchFamily="2" typeface="Wingdings"/>
              <a:buChar char="l"/>
              <a:defRPr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Bold"/>
              </a:rPr>
              <a:t>奔跑是一种理想信念</a:t>
            </a:r>
          </a:p>
        </p:txBody>
      </p:sp>
      <p:sp>
        <p:nvSpPr>
          <p:cNvPr id="41" name="TextBox 7"/>
          <p:cNvSpPr txBox="1">
            <a:spLocks noChangeArrowheads="1"/>
          </p:cNvSpPr>
          <p:nvPr/>
        </p:nvSpPr>
        <p:spPr bwMode="auto">
          <a:xfrm flipH="1">
            <a:off x="4983957" y="3726418"/>
            <a:ext cx="2527041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anose="020f0502020204030204" pitchFamily="34" typeface="Calibri"/>
              </a:defRPr>
            </a:lvl9pPr>
          </a:lstStyle>
          <a:p>
            <a:pPr eaLnBrk="1" hangingPunct="1" indent="-285750" marL="285750">
              <a:lnSpc>
                <a:spcPct val="150000"/>
              </a:lnSpc>
              <a:buFont charset="2" panose="05000000000000000000" pitchFamily="2" typeface="Wingdings"/>
              <a:buChar char="l"/>
            </a:pPr>
            <a:r>
              <a:rPr altLang="en-US" lang="zh-CN" sz="1600">
                <a:solidFill>
                  <a:schemeClr val="tx2"/>
                </a:solidFill>
                <a:latin typeface="+mn-ea"/>
                <a:cs charset="0" panose="020f0502020204030203" pitchFamily="34" typeface="Lato regular"/>
              </a:rPr>
              <a:t>相信自己，拼搏必胜</a:t>
            </a:r>
          </a:p>
        </p:txBody>
      </p:sp>
      <p:sp>
        <p:nvSpPr>
          <p:cNvPr id="50" name="矩形 49"/>
          <p:cNvSpPr/>
          <p:nvPr/>
        </p:nvSpPr>
        <p:spPr>
          <a:xfrm>
            <a:off x="1553319" y="1197766"/>
            <a:ext cx="6004560" cy="617220"/>
          </a:xfrm>
          <a:prstGeom prst="rect">
            <a:avLst/>
          </a:prstGeom>
          <a:noFill/>
        </p:spPr>
        <p:txBody>
          <a:bodyPr bIns="34290" lIns="68580" rIns="68580" tIns="34290" wrap="none">
            <a:spAutoFit/>
          </a:bodyPr>
          <a:lstStyle/>
          <a:p>
            <a:pPr algn="ctr"/>
            <a:r>
              <a:rPr altLang="en-US" b="1" lang="zh-CN" spc="600" sz="3600">
                <a:solidFill>
                  <a:schemeClr val="accen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让我们朝着目标不懈奔跑</a:t>
            </a:r>
          </a:p>
        </p:txBody>
      </p:sp>
    </p:spTree>
    <p:extLst>
      <p:ext uri="{BB962C8B-B14F-4D97-AF65-F5344CB8AC3E}">
        <p14:creationId val="1569958509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5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9"/>
      <p:bldP grpId="0" spid="20"/>
      <p:bldP grpId="0" spid="32"/>
      <p:bldP grpId="0" spid="33"/>
      <p:bldP grpId="0" spid="36"/>
      <p:bldP grpId="0" spid="37"/>
      <p:bldP grpId="0" spid="40"/>
      <p:bldP grpId="0" spid="41"/>
      <p:bldP grpId="0" spid="50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10241"/>
          <p:cNvSpPr txBox="1">
            <a:spLocks noChangeArrowheads="1"/>
          </p:cNvSpPr>
          <p:nvPr/>
        </p:nvSpPr>
        <p:spPr bwMode="auto">
          <a:xfrm>
            <a:off x="914400" y="1276350"/>
            <a:ext cx="7391400" cy="2758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>
              <a:lnSpc>
                <a:spcPts val="3000"/>
              </a:lnSpc>
            </a:pPr>
            <a:r>
              <a:rPr altLang="en-US" lang="zh-CN" smtClean="0" sz="1200">
                <a:solidFill>
                  <a:schemeClr val="tx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美国Amherst学院进行了一个很有意思的实验。实验人员用很多铁圈将一个小南瓜整个箍住，观察它逐渐长大时，能抗住多大由铁圈给予它的压力。当初实验员估计南瓜最多能够承受500磅的压力。在实验的第一个月，南瓜就承受了500磅的压力，第二个月，南瓜承受了1500磅的压力。当它承受到2000磅的压力时，研究人员开始对铁圈进行加固，以免南瓜把铁圈撑开。当研究结束时，南瓜承受了5000磅的压力时，瓜皮才因为巨大的反作用力产生破裂。当他们取下铁圈，费很大力气打开南瓜时，它已无法食用。因为试图想突破重重铁圈的压迫，南瓜中间充满了坚韧牢固的层层纤维。为了吸取养分，以便于提供向外膨胀的力量，南瓜的根系总长甚至超过了8万英尺，所有的根都不屈地往各个方向伸展，几乎穿透了整个花园的每一寸土地。</a:t>
            </a:r>
          </a:p>
        </p:txBody>
      </p:sp>
    </p:spTree>
    <p:extLst>
      <p:ext uri="{BB962C8B-B14F-4D97-AF65-F5344CB8AC3E}">
        <p14:creationId val="2218157474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9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914400" y="987325"/>
            <a:ext cx="3539727" cy="3614109"/>
            <a:chOff x="1155921" y="1241284"/>
            <a:chExt cx="2242514" cy="2251676"/>
          </a:xfrm>
          <a:solidFill>
            <a:schemeClr val="accent1">
              <a:alpha val="76078"/>
            </a:schemeClr>
          </a:solidFill>
          <a:effectLst/>
        </p:grpSpPr>
        <p:sp>
          <p:nvSpPr>
            <p:cNvPr id="10" name="Oval 16"/>
            <p:cNvSpPr/>
            <p:nvPr/>
          </p:nvSpPr>
          <p:spPr>
            <a:xfrm>
              <a:off x="1155921" y="1241284"/>
              <a:ext cx="2242514" cy="2251676"/>
            </a:xfrm>
            <a:prstGeom prst="ellipse">
              <a:avLst/>
            </a:prstGeom>
            <a:noFill/>
            <a:ln cmpd="sng" w="127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 bIns="41864" lIns="83729" rIns="83729" rtlCol="0" tIns="41864"/>
            <a:lstStyle/>
            <a:p>
              <a:pPr algn="ctr">
                <a:lnSpc>
                  <a:spcPct val="120000"/>
                </a:lnSpc>
              </a:pPr>
              <a:endParaRPr lang="en-US" sz="1050">
                <a:solidFill>
                  <a:schemeClr val="bg1"/>
                </a:solidFill>
                <a:latin charset="0" panose="020b0604020202020204" pitchFamily="34" typeface="Arial"/>
                <a:ea charset="-122" panose="020b0503020204020204" pitchFamily="34" typeface="微软雅黑"/>
                <a:cs typeface="+mn-ea"/>
                <a:sym charset="0" panose="020b0604020202020204" pitchFamily="34" typeface="Arial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31197" y="1654869"/>
              <a:ext cx="1603990" cy="1367263"/>
            </a:xfrm>
            <a:prstGeom prst="rect">
              <a:avLst/>
            </a:prstGeom>
            <a:noFill/>
          </p:spPr>
          <p:txBody>
            <a:bodyPr bIns="0" lIns="0" rIns="0" rtlCol="0" tIns="0" wrap="square">
              <a:spAutoFit/>
            </a:bodyPr>
            <a:lstStyle/>
            <a:p>
              <a:pPr>
                <a:lnSpc>
                  <a:spcPct val="200000"/>
                </a:lnSpc>
              </a:pPr>
              <a:r>
                <a:rPr altLang="en-US" lang="zh-CN" smtClean="0" sz="1200">
                  <a:solidFill>
                    <a:schemeClr val="tx2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通常我们很难想象一个南瓜能承受如此大压力。倘若南瓜能够承受如此大的压力，那么人也一定能够承受。一个人的潜力能有多大？我无法准确回答，但我相信生命的潜能永远大于我们对它的估价！只要我们相信。</a:t>
              </a:r>
            </a:p>
          </p:txBody>
        </p:sp>
      </p:grpSp>
      <p:sp>
        <p:nvSpPr>
          <p:cNvPr id="2" name="矩形 1"/>
          <p:cNvSpPr/>
          <p:nvPr/>
        </p:nvSpPr>
        <p:spPr>
          <a:xfrm>
            <a:off x="4876800" y="1642485"/>
            <a:ext cx="3276600" cy="2156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marL="342900">
              <a:lnSpc>
                <a:spcPct val="200000"/>
              </a:lnSpc>
              <a:spcBef>
                <a:spcPts val="900"/>
              </a:spcBef>
              <a:buFont charset="2" panose="05000000000000000000" pitchFamily="2" typeface="Wingdings"/>
              <a:buChar char="u"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不是因为有些事情难以做到，我们才失去自信；</a:t>
            </a:r>
          </a:p>
          <a:p>
            <a:pPr indent="-342900" marL="342900">
              <a:lnSpc>
                <a:spcPct val="200000"/>
              </a:lnSpc>
              <a:spcBef>
                <a:spcPts val="900"/>
              </a:spcBef>
              <a:buFont charset="2" panose="05000000000000000000" pitchFamily="2" typeface="Wingdings"/>
              <a:buChar char="u"/>
            </a:pPr>
            <a:r>
              <a:rPr altLang="en-US" lang="zh-CN" smtClean="0" sz="1600">
                <a:latin charset="-122" panose="020b0503020204020204" pitchFamily="34" typeface="微软雅黑"/>
                <a:ea charset="-122" panose="020b0503020204020204" pitchFamily="34" typeface="微软雅黑"/>
              </a:rPr>
              <a:t>而是因为我们失去了自信，有些事情才显得难以做到。</a:t>
            </a:r>
          </a:p>
        </p:txBody>
      </p:sp>
    </p:spTree>
    <p:extLst>
      <p:ext uri="{BB962C8B-B14F-4D97-AF65-F5344CB8AC3E}">
        <p14:creationId val="2214389271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0" nodeType="clickPar">
                      <p:stCondLst>
                        <p:cond delay="indefinite"/>
                      </p:stCondLst>
                      <p:childTnLst>
                        <p:par>
                          <p:cTn fill="hold" id="1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2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14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直角三角形 32"/>
          <p:cNvSpPr/>
          <p:nvPr/>
        </p:nvSpPr>
        <p:spPr>
          <a:xfrm rot="14943137">
            <a:off x="7809554" y="1885446"/>
            <a:ext cx="699518" cy="861846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直角三角形 26"/>
          <p:cNvSpPr/>
          <p:nvPr/>
        </p:nvSpPr>
        <p:spPr>
          <a:xfrm rot="20185704">
            <a:off x="615773" y="3263806"/>
            <a:ext cx="1169677" cy="1441108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1" name="直角三角形 30"/>
          <p:cNvSpPr/>
          <p:nvPr/>
        </p:nvSpPr>
        <p:spPr>
          <a:xfrm rot="9012643">
            <a:off x="1234902" y="350127"/>
            <a:ext cx="790577" cy="62711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0" name="直角三角形 29"/>
          <p:cNvSpPr/>
          <p:nvPr/>
        </p:nvSpPr>
        <p:spPr>
          <a:xfrm rot="19887504">
            <a:off x="381979" y="212447"/>
            <a:ext cx="1215852" cy="970433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/>
          <p:cNvSpPr/>
          <p:nvPr/>
        </p:nvSpPr>
        <p:spPr>
          <a:xfrm>
            <a:off x="7158225" y="3471777"/>
            <a:ext cx="1308262" cy="130826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直角三角形 21"/>
          <p:cNvSpPr/>
          <p:nvPr/>
        </p:nvSpPr>
        <p:spPr>
          <a:xfrm rot="12191789">
            <a:off x="6841705" y="552853"/>
            <a:ext cx="1525119" cy="1140668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909825" y="880976"/>
            <a:ext cx="7315200" cy="351957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9" name="组合 18"/>
          <p:cNvGrpSpPr/>
          <p:nvPr/>
        </p:nvGrpSpPr>
        <p:grpSpPr>
          <a:xfrm>
            <a:off x="456763" y="2510821"/>
            <a:ext cx="8073062" cy="1280129"/>
            <a:chOff x="390607" y="2333223"/>
            <a:chExt cx="8073062" cy="1280129"/>
          </a:xfrm>
        </p:grpSpPr>
        <p:pic>
          <p:nvPicPr>
            <p:cNvPr id="13" name="图片 12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flipH="1" rot="3605090">
              <a:off x="7082062" y="2199046"/>
              <a:ext cx="1247430" cy="1515784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 rot="17994910">
              <a:off x="524784" y="2231745"/>
              <a:ext cx="1247430" cy="1515784"/>
            </a:xfrm>
            <a:prstGeom prst="rect">
              <a:avLst/>
            </a:prstGeom>
          </p:spPr>
        </p:pic>
      </p:grpSp>
      <p:sp>
        <p:nvSpPr>
          <p:cNvPr id="25" name="Text Box 30"/>
          <p:cNvSpPr txBox="1">
            <a:spLocks noChangeArrowheads="1"/>
          </p:cNvSpPr>
          <p:nvPr/>
        </p:nvSpPr>
        <p:spPr bwMode="auto">
          <a:xfrm>
            <a:off x="3209330" y="1737938"/>
            <a:ext cx="1828800" cy="54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bIns="0" lIns="0" rIns="0" tIns="0"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algn="ctr" eaLnBrk="1" hangingPunct="1"/>
            <a:r>
              <a:rPr altLang="en-US" lang="zh-CN" smtClean="0" sz="3600">
                <a:solidFill>
                  <a:schemeClr val="accent1">
                    <a:lumMod val="75000"/>
                  </a:schemeClr>
                </a:solidFill>
                <a:latin typeface="+mn-ea"/>
                <a:ea typeface="+mn-ea"/>
                <a:sym charset="0" panose="020b0604020202020204" pitchFamily="34" typeface="Arial"/>
              </a:rPr>
              <a:t>第二部分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3182814" y="2341369"/>
            <a:ext cx="3598986" cy="67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0" lIns="0" rIns="0" tIns="0"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b0604020202020204" pitchFamily="34" typeface="Arial"/>
                <a:ea charset="-122" panose="02010600030101010101" pitchFamily="2" typeface="宋体"/>
              </a:defRPr>
            </a:lvl9pPr>
          </a:lstStyle>
          <a:p>
            <a:pPr eaLnBrk="1" hangingPunct="1"/>
            <a:r>
              <a:rPr altLang="en-US" b="1" lang="zh-CN" smtClean="0" spc="600" sz="4400">
                <a:solidFill>
                  <a:schemeClr val="accent1">
                    <a:lumMod val="75000"/>
                  </a:schemeClr>
                </a:solidFill>
                <a:ea charset="-122" panose="020b0503020204020204" pitchFamily="34" typeface="微软雅黑"/>
                <a:sym charset="0" panose="020b0604020202020204" pitchFamily="34" typeface="Arial"/>
              </a:rPr>
              <a:t>龟 兔 赛 跑</a:t>
            </a:r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682132">
            <a:off x="949796" y="536627"/>
            <a:ext cx="2147817" cy="2289654"/>
          </a:xfrm>
          <a:prstGeom prst="rect">
            <a:avLst/>
          </a:prstGeom>
        </p:spPr>
      </p:pic>
      <p:sp>
        <p:nvSpPr>
          <p:cNvPr id="32" name="矩形 31"/>
          <p:cNvSpPr/>
          <p:nvPr/>
        </p:nvSpPr>
        <p:spPr>
          <a:xfrm>
            <a:off x="3106613" y="3040618"/>
            <a:ext cx="31673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youth inspirational theme class meeting youth inspirational </a:t>
            </a:r>
          </a:p>
          <a:p>
            <a:r>
              <a:rPr altLang="en-US" lang="zh-CN" smtClean="0" sz="900">
                <a:solidFill>
                  <a:schemeClr val="accent1">
                    <a:lumMod val="75000"/>
                  </a:schemeClr>
                </a:solidFill>
              </a:rPr>
              <a:t>theme youth inspirational theme class meeting</a:t>
            </a:r>
          </a:p>
        </p:txBody>
      </p:sp>
      <p:pic>
        <p:nvPicPr>
          <p:cNvPr id="34" name="图片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5417237" y="1164320"/>
            <a:ext cx="2051717" cy="1123870"/>
          </a:xfrm>
          <a:prstGeom prst="rect">
            <a:avLst/>
          </a:prstGeom>
        </p:spPr>
      </p:pic>
      <p:sp>
        <p:nvSpPr>
          <p:cNvPr id="35" name="直角三角形 34"/>
          <p:cNvSpPr/>
          <p:nvPr/>
        </p:nvSpPr>
        <p:spPr>
          <a:xfrm rot="9012643">
            <a:off x="3038392" y="3586687"/>
            <a:ext cx="398650" cy="31622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直角三角形 36"/>
          <p:cNvSpPr/>
          <p:nvPr/>
        </p:nvSpPr>
        <p:spPr>
          <a:xfrm rot="18911988">
            <a:off x="3371839" y="3834216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直角三角形 37"/>
          <p:cNvSpPr/>
          <p:nvPr/>
        </p:nvSpPr>
        <p:spPr>
          <a:xfrm rot="18911988">
            <a:off x="3966653" y="3536981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9" name="直角三角形 38"/>
          <p:cNvSpPr/>
          <p:nvPr/>
        </p:nvSpPr>
        <p:spPr>
          <a:xfrm rot="9012643">
            <a:off x="4119411" y="3920913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直角三角形 48"/>
          <p:cNvSpPr/>
          <p:nvPr/>
        </p:nvSpPr>
        <p:spPr>
          <a:xfrm rot="18911988">
            <a:off x="4534248" y="3504480"/>
            <a:ext cx="398650" cy="31622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直角三角形 49"/>
          <p:cNvSpPr/>
          <p:nvPr/>
        </p:nvSpPr>
        <p:spPr>
          <a:xfrm rot="9012643">
            <a:off x="5093720" y="3883428"/>
            <a:ext cx="180055" cy="142827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直角三角形 50"/>
          <p:cNvSpPr/>
          <p:nvPr/>
        </p:nvSpPr>
        <p:spPr>
          <a:xfrm rot="18911988">
            <a:off x="5512019" y="3576809"/>
            <a:ext cx="178955" cy="14195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807509555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8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0" nodeType="clickPar">
                      <p:stCondLst>
                        <p:cond delay="indefinite"/>
                      </p:stCondLst>
                      <p:childTnLst>
                        <p:par>
                          <p:cTn fill="hold" id="41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2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7" nodeType="clickPar">
                      <p:stCondLst>
                        <p:cond delay="indefinite"/>
                      </p:stCondLst>
                      <p:childTnLst>
                        <p:par>
                          <p:cTn fill="hold" id="4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9" nodeType="click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" presetSubtype="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7" nodeType="clickPar">
                      <p:stCondLst>
                        <p:cond delay="indefinite"/>
                      </p:stCondLst>
                      <p:childTnLst>
                        <p:par>
                          <p:cTn fill="hold" id="5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9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7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8" nodeType="clickPar">
                      <p:stCondLst>
                        <p:cond delay="indefinite"/>
                      </p:stCondLst>
                      <p:childTnLst>
                        <p:par>
                          <p:cTn fill="hold" id="6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0" nodeType="click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9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0" nodeType="with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3"/>
      <p:bldP grpId="0" spid="27"/>
      <p:bldP grpId="0" spid="31"/>
      <p:bldP grpId="0" spid="30"/>
      <p:bldP grpId="0" spid="23"/>
      <p:bldP grpId="0" spid="22"/>
      <p:bldP grpId="0" spid="24"/>
      <p:bldP grpId="0" spid="25"/>
      <p:bldP grpId="0" spid="28"/>
      <p:bldP grpId="0" spid="32"/>
      <p:bldP grpId="0" spid="35"/>
      <p:bldP grpId="0" spid="37"/>
      <p:bldP grpId="0" spid="38"/>
      <p:bldP grpId="0" spid="39"/>
      <p:bldP grpId="0" spid="49"/>
      <p:bldP grpId="0" spid="50"/>
      <p:bldP grpId="0" spid="51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FIRST_PUBLISH" val="1"/>
  <p:tag name="ISPRING_OUTPUT_FOLDER" val="F:\我图VIP设计PPT上传\10月份上传文件\364"/>
  <p:tag name="ISPRING_PLAYERS_CUSTOMIZATION" val="UEsDBBQAAgAIAJCuo0gOaiROYgQAAAURAAAdAAAAdW5pdmVyc2FsL2NvbW1vbl9tZXNzYWdlcy5sbmetWG1v2zYQ/l6g/4EQUGADtrQd0KIYEge0xNhEZMmV6DjZMAiMxNhEKDHVi9vs037Nfth+yY6UncR9gaQkgG2YlO+54909d0cfHn/JFdqIspK6OHLeHrxxkChSnclideQs2MmvHxxU1bzIuNKFOHIK7aDj0csXh4oXq4avBHx/+QKhw1xUFSyrkVndr5HMjpz5OHHD2RwHF4kfTsJkTCfOyNX5DS9uka9X+qff3n/48vbd+58PX2/l+sDEM+z7+0DIIr170wMoYFHoJ4BG/CQg58wZmc9hcuGC+TQgzmj7ZZj0PCJnzsh8dsotoogELIl96pGExkkQMusLnzDiOaML3aA13whUa7SR4jOq1wLiWMtSoErJzD5INWwUjehS5oUzTIMkIjGLqMtoGDijWJfl7S8Wljf1WpegrkKZrPilEpnVCRljn9+UogLVvIaMQvCq1xJ+qXMui4NO1RFe0mCSsDD044QE3m7HGZEiQ17JjZqBKBGOSQQAJa9E+QjZxGaZFUdYqWEIUzqZ+vBmxoSpXK0VvOuhdswJxGAuii4pyBESQXbF8TKMPOM0UIU4uuFV9VmX2V5+PAxUFzAN3BBS0GUPwJnB2AFDjCXUjbIUad0FNiNxjCckGYfnkMjAu3CIRHgKdDsdInFBYqAIibtkAnxGJ9gkvKHYLv93/Eq5SWd1i3iagpxx30bqpoId41JggWVadTBMTUw+LiBsFPs/oHGLCt61q5XcCLCjzETZqQgqi0s8k0UfF/SP5ARTn3gJpJUXLhNmS57RmPNbVOga8WzDi1SgS5HyBnL9Fp5lMrPPTJyt/k+N/BvxeltVXm0LUuCR81dD7dmrYd8xq6nAproW+U3dpdo4bGv+Y6wwOf1DE/oc/XH6Y5cEOKLh80Smknmj2qr75PjcWTY0Rp1GPNFT/aP13JbEbW0dUyhYY6n7SxDopqZ/QANU/aVocAKK5m2JhhpOi6sBOoNwCxBo9FiMM3DVngln4MIB8ksyjimD2WgpLitZd44dlo1tgL4f2hTmPCVqcU/GS3GlYcJRgm/a6QO6kI10Z0AfDDd7rYJR5oPJAQCu2uQBSCVzsD/rgbmYkZ0H2gK/d5KlblRmyavktS3y4NsmF9+OTVelzu2u4tUuedsmc/wUK9rDRa3S+YD2f8e/3vF5QL/HRykmOHKniYsDl5hB33BV9RQCChhX+CxOfDw24sCFnNfpGprplW6KrCdQO6t75AQD2PbMseBluv7vn397YnxlSbuLtru/DwIBYpsqSO7A/gx0Laq/ukAYHu/L2UUfqe3dZifX86rDKGThs9wheNtacp3D1kG3XkjybdAwY9idzoAHsU173ZQwug1BmOHoFGqZncKd0YyX11AImdZqEIp1tUnAepj2++tlUytZiCGyT2sl5sCMzhPsefauDeRTMr1ue2YGN4p0e+lWcOnuC+ZOcQB19is8kcl6IKBtTbsqBERv1/c033zbqe5Wlf3D4vD1g/8v/gdQSwMEFAACAAgAkK6jSAh+CyMpAwAAhgwAACcAAAB1bml2ZXJzYWwvZmxhc2hfcHVibGlzaGluZ19zZXR0aW5ncy54bWzVV91u2jAUvucpLE+9LGk7unYooaoKaNVaQIVt7VVlYkOsOnYW21B6tafZg+1JdhwDBbXr0h+kTQgRn5/v/J+Y8Og2FWjCcs2VjPBudQcjJmNFuRxH+MugvX2IkTZEUiKUZBGWCqOjRiXM7FBwnfSZMSCqEcBIXc9MhBNjsnoQTKfTKtdZ7rhKWAP4uhqrNMhyppk0LA8yQWbwY2YZ03iOUAIAvqmSc7VGpYJQ6JHOFbWCIU7Bc8ldUES0BdEJDrzYkMQ341xZSU+UUDnKx8MIvzs8dp+FjIdq8pRJlxPdAKIjmzqhlDsviOjzO4YSxscJuHtQw2jKqUkivFdzKCAdPEQpsH3oxKGcKMiBNHP4lBlCiSH+6O0Zdmv0guBJdCZJyuMBcJCLP8LNwfWnq17r4uy08/l60O2eDU573olCJ1jHCYN1QyE4pGwes6WdkBhD4gT8Bp0REZqFwSppITZScs05d0ZDJSD3hRa0UTpktENStlKN/g2XbZDcxWgEgYhZhI9zTgRG3BDB46WytkNtuCmq3l6VRIAF7cnQeR/fm/fZiROSa7bq1oKjXc7jxjdlBUUzZZHgNwwZhSB+m8JTwtBqcdAoV2lBhfYxSAsOFiecTRk9KnI6B/yToSswkVrQhF7NBDPewnfL79CQjVQOuIxMoLOBzrXHrz4LOCNa34OShY9b/bPTZuv6tNNsXW65AAmdEBk/ExwKztLMbASfzJBUZqEH6YiJ1awoCuW04JWJrfryMmieWuHL/NbFWIHeYEk2Y+U5hfmrB6XNJmRSDKIbrgIaRpBDSTwmMGJYF1xaVhYwJhIpKWaIxLDWtBvrCVdWA8UPsIfWL/fQ6yMui9MYVhtYzCnLS0Hu7O69r+1/ODj8WK8Gv3783H5Sab7we4I4c37jnzy58pdr/+E2DAO3pR9f2ia3/+bO7l20vpbJa6d1OShV0la/FFy3jFT3cxmpC/+S6a28YEq5AEtp7IcM1pLgKTeMvmWLvaBNXvVu9z22mTbZYMyvGY3/JmR/Wl4T1+6FYfDoxdVxUi55ColwK3F5223s13bgpvkoq1IBtPX/Do3Kb1BLAwQUAAIACACQrqNItfwJZLoCAABVCgAAIQAAAHVuaXZlcnNhbC9mbGFzaF9za2luX3NldHRpbmdzLnhtbJVWbW/iMAz+fr8Ccd/p7pWd1CExxkmTdrfpNu172po2Ik2qJGXHv784TdYEKPSwJhH7eWzHsc1StaV88WEySXPBhHwGrSkvFWq8bkKLm2nWai34LBdcA9czLmRN2HTx8af9pIlFXmKJHcixnA3JoQ8zt58xFBfj2xxliJCLuiF8/yBKMctIvi2laHlxMbVq34BklG8N8urHfLUeDMCo0vca6iin9TXKOEojQSnAlL6vUS6yGMmA+UhX9jOS04c6f/sD2o4qqi1t+QlliNaQEuIiXy9RhvHceI9fZY5ynqDhrzbQL59RBqGM7EHGzu++ogwyRNM2/9MjjRQlFjTmnH/Edw4TpDDjh1ldoVwk4IUw0MVXcOWxd70LQO5rOPcpjqsU7AnrerAQ8NEzBgstW0gTf+psqhJvj6028wGLDWHKAEJVD3oyST+RVnk3sa7H/YE3yovQl9P0kFfB2hpWXcKBu1jf41erW7srQqfvuiBDCTunDFLslT3yt6nrETJQ9shnRgt45Gx/nMGhqSP5R74l7jnP199YgRNzLJzVn7wVIz3g6KogVafwmFoUsFCYzgutAd8tTayuSyk5yinlZEdLoqngvxCX7e1lVJocGFyvne6sVFPN4FTD2RzNmg7LZc9xPzpr3JDdz0J/ue480WaL30yJ1iSvavOzpKYTxzNjYgozTU4zcE8aOMh7vhEBx8YeItVEbkG+CMHGhuFCgxrrXnTDNQRPk6AGaXK6yqlzcqr8vK0zkGvzahSUr3Ks7IAVLStm/vQrhTcoDhgD1o6qK+OPE/rel4HCNQEQmVe+a7tDZ6lbpimDHfjhDxT2ykN3S5Xp0qGGW+oH2Oiw5ZxmVE+6XdH3SrxDAv0J/KtJK3J8YBnR9ppkyt4smny/hvtcosXs1xk2X7jJ7Nn1UuTY2I8raJT47+Q/UEsDBBQAAgAIAJCuo0gqlg9n/gIAAJcLAAAmAAAAdW5pdmVyc2FsL2h0bWxfcHVibGlzaGluZ19zZXR0aW5ncy54bWzNlm9PGjEYwN/zKZouvpRT56YjdxgjGIlOiLBNX5lyLVxjr721PfB8tU+zD7ZPsqdXQIiOnUaWhRDo0z6/51/7tOHRfSrQhGnDlYzwbn0HIyZjRbkcR/jL4HT7ECNjiaREKMkiLBVGR81amOVDwU3SZ9bCUoMAI00jsxFOrM0aQTCdTuvcZNrNKpFb4Jt6rNIg08wwaZkOMkEK+LFFxgyeESoA4JsqOVNr1moIhZ70WdFcMMQpeC65C4qIM5sKHPhVQxLfjbXKJT1RQmmkx8MIvzs8dp/5Gk9q8ZRJlxLTBKET2wahlDsniOjzB4YSxscJeHuwj9GUU5tEeG/fUWB18JRSsn3kxFFOFKRA2hk+ZZZQYokfenuW3VszF3gRLSRJeTyAGeTCj3BrcHt202tfXXQuz28H3e7FoNPzTpQ6wSonDFYNheCQynXMFnZCYi2JE/AbdEZEGBYGy6L5spGSK865MRoqAakvtTAagaeiiPCx5kRgxC0RPF7MWqLHzJ5yATE43d36SFr8CPTxxgnRhi0bms8Yl8W4+U3lgqJC5UjwO4asQhBRnsK/hKHldKORVmkpFcRYZASnDE04mzJ6VGZpBvyToRswkeagCZsvE8x6C99z/oCGbKQ0cBmZwFYFOTeeX38ROCPGPELJ3Met/kWn1b7tXLba11suQEInRMYvhEMJWZrZjfBJgaSycz1IR0xyw8qiUE7LuSqx1V9fBsPTXPgyv3UxltAbLMlmrLykMH/1oLLZhEzKg+gOV4mGI8ihJJ4JEzEcdy5zVhUYE4mUFAUiMTQq4471hKvcgMQfYI82r/fQ6yMuy9EYbg6wqCnTlZA7u3vv9z98PDj81KgHv3783F6rNGvhPUGcOd/DT9Y28UUjf9oNw8D1zufbsNX5v+rCvav21yqZumxfDyoVqd2vhOtWWdU9r7Lqyl8bvaUro5IL0GbG/thAoxE85ZbRt9w0ryj8+vvXb4s3KvwGo1i7ff/fIPxo8dxaeV+FwbMPwBrIVx/TzdpvUEsDBBQAAgAIAJCuo0hocVKRmgEAAB8GAAAfAAAAdW5pdmVyc2FsL2h0bWxfc2tpbl9zZXR0aW5ncy5qc42UTW/CMAyG7/wKlF0nxD5hu6HBpEkcJo3btEMoplSkSZWkHR3iv68OX03qjsUX8vLkdewq3na61WIR6z53t+6327/7e6cBalbncO3rokVPUWdGJAuYJSmIRAILkOJ49CTvzgRlzKQznZcfaGtqfkzhP0suTB3PCAtNaIY6XBDgN6FtqMM/J7FTq2tfU63R89xaJXuRkhak7UmlU+4YdvXqVr3EAFYF6AvokkfgmQ7caiPPjg8DjDoXqTTjspyqWPXmPFrHWuVy0ZZ/VWagq0++3gP9p8HLxLMTibFvFtIw8WSI0U5mGoyBQ97HCQYJCz4HUfPtu/UH6hk3CwroIjGJPdKjG4w6nfEYGl0ajjB8TFZejW4OMJqchY3dE3e3GB4heAm6YTW+x/BAleXZPz5gplWMHWmgzZ6fUKH4IpHxIXUfg+Twsmjb1r1zoe76Y+Y9IRU8oRX1/NK22RGChgCtN5aOeU2Qd0rZCUqURA5FaNS0Kug5YsM5gvvPLuPW8miVVuOhGo5VG7heg54pJarbf126Z5irs/sFUEsDBBQAAgAIAJCuo0g9PC/RwQAAAOUBAAAaAAAAdW5pdmVyc2FsL2kxOG5fcHJlc2V0cy54bWydkbEKwjAQhvc+RbjdxG6lJHUT3Bx0lpqmGmkvJZdaH9+UinSRgEMg//F9PyQnd6++Y0/jyTpUkPMtMIPaNRZvCs6n/aYARqHGpu4cGgXogO2qTNq8wKM3ZAKxWIGk4B7CUAoxTRO3NPjYQK4bQywmrl0v4ukditkUw6LC4pb2L/szgyrLGJPX0XbhgFW8x7QgjLxWMDsXjdxi60D8AhqTAEyqwVACaH0CeAwJwI8rQIrvm+ekRwrxo2KQYrWeKnsDUEsDBBQAAgAIAJCuo0izv7NQbQAAAHIAAAAcAAAAdW5pdmVyc2FsL2xvY2FsX3NldHRpbmdzLnhtbA3MPQ6DMAxA4Z1TWJ7K0L+NgcDGWFUqPYAVLITk2CixqnJ7sr3h0+vHfxL4cS6bacDn7YHAGm3ZdA34nadrh1CcdCEx5YBqCOPQ9GKR5MPuFRbYhQ7OM6cazi9KVb4zF1Ynr2e4RNuPFu9DcwJQSwMEFAACAAgARJRXRyO0Tvv7AgAAsAgAABQAAAB1bml2ZXJzYWwvcGxheWVyLnhtbK1V30/bMBB+LtL+h8jv2C0dA6oExJDQHsaE1LHtrTKJm3hN4sx2COWv39nO76VsSHtolZzv++58993Fv3rOUu+JScVFHqAFniOP5aGIeB4H6OHr7fE5urp8d+QXKd0z6fEoQGXODYCmyIuYCiUvNIDvqU4C1DNgYEZeIbmQXO+B+xS420gnS/TuaAYuuQpQonWxIqSqKswVIPJYibQ0JAqHIiOFZIrlmkni0kBeg13pv6Phl4mc6H3BVA9Z6LcHrklajmfFByTVEgsZk5P5fEF+3H1ehwnL6DHPlaZ5yJAHlZzZUj7ScHcnojJlythmvktyzbQ2SVjbzNcrvjjPPSXDADmHTcaUojFTOM1jRByWTID9bUpVUvOoAa3hVTte81q/jXnfNG62c6RzLsrHlKsEjvqQzjoJ9Mkwqp/Z61oFPTQKujVMyJPsV8kli+zrt1aM8wVyAVvF2TyxqkI4gKdbGmoh9zcAAxXVHcRt07BrGraglgO30dcdBWpuu2VUl5I1pZr5Tzxi4guVkhpZXGpZMp+MjDWWDME+cVeum9Q1xE90lp7+Q2+M36g1P9VrnbGA/9GYT0DU1oTnEXu+5eCjWQY11QyKbWxYFyk2MbucVPmY9XQ9MLkc66bARTxNZcxgDCOqKens5BCUSarAJSzlCNs7OAhOeJyk8NOTDOPTgzQZlbtJht7BQXAqwt0EtDW3ZSTjOo7E1CrIJxPrxA9LpUXGX6w8B3tGr6wOXxu55ui64O3B2fyPURzEaAZziyZWl3nq7avm8N7MqVadz6ZwloFaYR6YLgvn1cxCWYx8IralZapv+jk1+7AHHeU8NR3TXN9B76Ja8xfmVTwyX7rF0tQkYUYzAfpwvuwxQD9huwzCW9OhiFuRN3XAmNg3928r2mz5unWu64c67EMNnzirHMbN1EdQRyxFmUejHuKi+4ioFHbatWTUS9kWbrQ4AZGKIkDv4aG+88XpRXfls8VFg7V53bvALpc3rPQ64U5BpNZ1exG/3g3w+BtQSwMEFAACAAgAkK6jSIyYS/o+CAAAjyAAACkAAAB1bml2ZXJzYWwvc2tpbl9jdXN0b21pemF0aW9uX3NldHRpbmdzLnhtbLVa627iShL+v0/RYnWks9IqXMwtK4aVL01iDTEc7CQzu1qhBneCFdvNsRtmOOLHPs0+2D7JVrftYBMgdmYWT6JxddVX1XXrCxnEL16ob2LOAu8Pwj0W2pRzL3yOh39CaLBkPoumEY0pj+sHyqMXuuybGT4xQQNqzEnoksjVxWg8bKCR/KB+T+0bfXhra+0W6rVxC/eRgTs6jF0rxrWiw5jRauqD+hFEghvRJQ35adRBvTD6VsAMYxpxM3Tp96FS5M4PFWdwExHXA7542G2LZ59p3Rtt8aB2s9Pr4H1LVRSli/SO0TQa+17vuqc2EW60Ow1lr/VbSktBzU6ned3dN3utjgJvo+suoLTxdRe1e+12y9i3cAukkapqRkvf95TrZlMFbbh/re9HI63XaKBms6m0jX2nq4y0BgJuBTBUpS8cqBiKpnT3qqY2+woa6SNt1N5jA3f1Duq3cLfR2Lc1TWk0Ds49zC7vrgO19HQyd74DeDIEJ0dFbtVPJNdguYkiYHZosPYJpygkAf1UkzkZcpmx6NclW+/+UksTVCZzxp7ZVaQmRCALsOEJrEFdjmRs0q58YeTpyHM/1RYbzll4tWQhB6irkEUB8WvDPye5k86sjCTb0qiK3BNZ0oO6nvyUFUt1QT7Dc0loyYI1CXdj9syuFmT58hyxTeiWMnO1W9PI98IX4G5c93R8UZHvxdzkNCjYh/viKS+2hnjGVJjXxeIpJemTBfUzjQ35qSB3UPm+R45Et17scSmqNsVzSXRNnmkxAH1VPJdlQtBSjFpPPO8LcfqdA7siyr91kd0nOxoVlSTt8qIUW2/WVfNpHbFn4eyi3PuBfpXzGXSf8FlY2BBPKSExQaGwVJRSt8n5G0eM6etxLxkEoAWCm28uKUlCTrW5PrmbqtbX+XhyM5lr5k1tqCdViURZ/trq9r83O13oXKlcSST7Th2Pi1hIgnUa5bAsZzYZzwEQj+cW/uLUhuJ3ZdHJvTM2LVwbpv+pDDCd4YfaUPwuI3o/m2HLmdtj08Bz055bE0f6ZYwdbNSGX9kGrciWIs7Q1qPfEF9RBO3ZiyiKfc+VA6Jle+GGltBnTO5U05rPsO3MTN0xJ1ZtaLMo2v1VIpMNX0HyrEiMXC8mC5+6Ui2kiBxf51co+MdXHnCygHjhVRntM/XRtG7mzmQytufYMjJKbYhDFxkREZqqA81UG88AIyKwjn9MfC6zTyIg1fcrg9yaN7dj+HGEIbfe88qHH/4Ba6YYQjKlYQlBSBw8g6yz7cfJzBA+BIWIoDWJ428scgtJkw9dCWzT0ieQmrqTw3cETIYNgffCJaQOXfISeHfYttUbPNcmXyDHoTYnFYUmn6EkP1cU+optqCFslxCz1AfzRhUVIcowK5CsBpdE5Lu/Q2S5BDnhza3HNjFQhIehTGQ1xleVNdn4t3sIpKmOz1R7AgzOlm/P3paCKZELy1wJXdCGdGyI7Prt3vzHfKSaY2zMId2MyePckV1SKA3IDoWMI+JuSbikaEGXZAOVsIMx13PlmIi8NOH3jfcHIjztP7+krcsy8JdfPmBSoeGdsAz2y6AMtilr/p524bZ0Bh80ROT6WSvKOODDJtg6ttSZOfk5IYq9YOMnXfpnBOrVuKrBeteOH/dX+bD9H4yxkxasmdDRNI9VEsKwEoslBxZPv5KgaY1AXXpYhIYvTqiVAKxJimEx9AMwD+C5giEP4NFqEI9Ys00HNluPdCFOHyWEZa0mUTsdb3FG9Ckc0F9LdUGfGOyXfEq2yUYG1i4Z/jJRzm2VCkuLYzpjMNwCzOckqQDV9wJxhioHe3+HM1ckq0FhPo9s47uyun3vRa4I4OdNQN/uw54iFkiqT+Isr5NF6e8/aEgyxVmid1ptA/FaoKVjlavPH4qYjdWZfjvXVUvH4kQh6tkvLwfVIXwyduz5WNUEApRJQPhyBavwkzjnlcdKTgQGHqmAl07epiRarv777/+UhzmyJ6GilPq3qjhQ/KJr4le8f1qM0/hfJXAcVSuKypeSgumBKhMtf75yTEjQn3JkIcmyFLBAXHGVUg0lkIZRdRxVv72DKrFlUbBNBHvBiiB36uwzND65168N70j0Ao3TYcyvCiQ9L3KTV7bhcMTdcN8LaUXxH16JxOQdczpXDUOe/aFGfW/5kiy/Lhxg0ms+5LPnKnj6rWpBdz6CpK7Hq2PKxS3rWtASkvdDQ9ieXOteCYcLFZ9AD+eF+5mQR8yfiputt1e5wCAu4iCNhzwSR/rsLc8Rr9i3NHbDJ+LHwJYnHbNOwYap2CymkEXaMfdM1I6bx00px4wPzId1QU+mk4Mu0o+ldF2TN795Ba+0N5bDMSsdypl+IB7zW/Q7f8OfIx7z22JNmcC57q1Nx0N50ew6TiNRnl4mdsBDQ9mlUp7srcgjLBiLa9k4N5GUUOQMmEuHcm10vICm5SxoeYPrZywehK/blzshs9jJacfia4fCwCF965fzd8A97tPzyS3nASWYd7V8P1UBKc+pEki+Pjh2RkJFfLemn2pwECHLlej0cQ2lGJ9qwp3JNzTn5NZZPxPtLCcprbksGsh+Ltt5JZWh6OLVVLGk2C8LDepv/DSoX4rQIIU9H8BwEyxohCEHPOhyaYSKxDz7KrsKe5A70iO5M6N5AL4C7BDOSFkl5AiFxJLbqqxakpf8OOwtuefTLc1aVY6Qc87l+Q9iqI7Lya3yMX3i+fROKZWrIO11h1ws9sAc/ayUPJHllRyNVCw6ThaxnP2JbpUtPgcbTyxHWZsW6Z7v0IwfRb1+QhXwnvP+oJ5fZqFHvfmW9ZgGooB39m8O/gdQSwMEFAACAAgAkK6jSCqKN+aHEQAA8GEAABcAAAB1bml2ZXJzYWwvdW5pdmVyc2FsLnBuZ+3d+VeS2f8AcEszJ2eizcwsbZq0xQXUGjMXWmzSkXKd1FLR1GwzNTMUWVKnsUUldcpdmlzaJW3S3MAlJdSgCZXSlAqFEJUQkR0+9J2az4x+5g/4nvNwDni49znPva/73NUf3lzyOrDvm0WrF2lpaX3j7ubqo6WlA9PS0o7T09WkqHZb7tP8mRfvs2+3VhV1DVfzRSdq1/5dWlrVOH1F2ALN969i3QLjtbQWt396zyPH3I7Q0gq74O66yy8xZGIIfuVBpJIsUOajtJzPH9AGteV+tHya9SNk04+uznrL59ssmXgGKf/ouv5F2jL9+Xt0Lnl5KrRTkJWBFJlobZNiSH7uQT2fdujRUcI2JuOX/fUcWml9FaOnNIlP6yE+LlBIpume9vxm8TC7BDFcL5Gyi2Jk3K9XhZ6fp/v3j7c/rF6lLDvkti2bizvMgrpI3qYZS7uuuNw01P4a0qL194/7Nl7REYoneuamWEV1wM2Vtv/MhrTsTNbucxsjP6BB1U3KsPt3YCb7MiNmlXcjPeWEWd0Y72xQIk4fQZss+Gf2+ZRI7b4fTyuVfKwhDFY1p7rnU8Df+FnUV1ha5ZlFjWTMzv8QuRPivcTAVXd2Rr7REliTd2LZnPvNay1n/PwsogdtN0tz1fghxHvpT3Nv9RBCuZezjNMzt+yWNte9fkuNZpfR0lbuv9R355D97Batn6e/3MB7b8ScOunnNm3ZHEfNmG0P0bWE+bkaZM++XpOMNLBZ0AsgAASAABAAAkAACAABIAAEgAAQAAJAAAgAASAABIAAEAACQAAIAAEgAASAABAAAkAACAABIAAEgAAQAAJAAAgAASAABIAAEAACQAAIAAEgAASAABAAAkAACAABIAAEgAAQAAJAAAgAASAABIAAEAACQAAIAAEgAASAABAA4v8RIkXaNvKI5jIo+R/RAs+nqO1ju8MS0+bG0dM9bb8uP+BVwCqb2WEBW3rOh77PbDNeMCeioJ750YNHD85OhcT+e/v+W/I12ObIOXV9dh5MmWc+v2zn3RezylirKTr1Umib1uwq+QucYS7SkdznHuDm35OmKBvtcU5Tz9gpC0221+NFZ/q6/cFRzU1rx/IY3qP/LNDaHqJEzayA5gXLbfs4jSJhHUkZPe0Q06wSbWVxGSrMLUkiWVUMDclHSd6lF5mqJeSNhm7WjU3IJN7oTFa7qck/YynCtflE+SRFVaH+dtdNF84DRjTlnDO1Hu1CYgedgFSzRfAdeGk7K3TqTTyt5CdLo/TDYARy+0kT9QXDkFe9tG04ebupKlZIdeSjJuLgaFHfczBGcOUKnuYiH7/LecwWC7d3Y5c0CTqN4SVKPlYtH6RikGBRYiP10eSpN0yoWkobNAE3M4J/qHovDkAGmqCn/3geSeD8VlqFLDi6t3Zc/sJROE3N//L0c1JkHtO+ykWXtnmHcuNKk9gFHTQzXtz1Ulq9S9PkzN30ZXEQB8bqn8Din0jVjI3ViKEERsfG7pOl4mbxsPwx+d4rH1IIvphBi8EIiwzVjWxpUnG7WuveI4KXT5SqmY/mv1cz6g9KViG8QY3yyUZEZxWyAVmMHEA2xYFHb65/qgcWqfMmTxVlC2rWTiUHzdT08g4R9gS6XG8OB9PvP1uMPRxQw333V4Wpr3cqR4dYOCgmPLz14hoPxNkqm4iJ7mAE6hoz57vF5ifhL3xRTWZOlHbe8h7ZyBMVYj/kTiSl1jP/pDdEuSHhvlZOXgdrUpzO0PuWpTgR7J1drkrW+UXw8HJ4gr+IaVDfWZL51taE4JTR4b3gIvf9iDFT0tn/wbb0XF42GotDru28ya3JqwjhvJMGtI7suH6cfCg7ST7An+iud7D/3K+2m2mLmq08BfG99zAF16mKu1iSLwqTwPDgPJx5l0opZX6VhOK2DbR442NppJHwQbPA/CCmqSWrO6hS7BX2myrZpGbLhgzRvguEpXu3pMLwmMTbXjbwKxlmf1TZU4N/mFE6j4ktbnmAuy9u8QAzBxBbBk34n2oSkL12akfyAC/58Ll+auGXDm7nxRx8vwJaDe3s/n26NjaDKewt5QzwOTVnD4piWyNoobaLEdGQO6RWPBZ7RbqgbyM3vOMhe8qJGoaFnGpsXApjC0JXw2oXXK9Pj8aRVmw4Z2QEphNJ5IG8SO6o49PBhOblziOR07+nNzs7QDnkz2Ph1rEbRCeWOZaZIyW/9kDEBpvmMbnMW8StUVzLfqcgSH1laM1Esm+G/t2rPiBDjyoxqMBX37wxQ8+cp349tY0/7UQVEUscYjjPP98Q8bJlv8r81uDNpy8DmdyrcSUkrJJO8eBUT8e2jqxOdUdvplbx432qy4mGXYUxeg1nC0xKlWF+8IN2mX50fpgPyUXJwFUy2yOQVJGZHx0rPYYC5coeC5RenSz4jDPM2u7MB371TGQ1hKJITI4P+WsaPG6cOPGYMYDanBUja1CCA+FYpSjtJmWtvnnRa9zx4w3jYekr7oQ37TksNHPIU8Y/EF1KWpArIIz0qk/Lb6XjBDUIbGkC1cCmU1xWgHH368hpyFt06LsTmedtlZUE+q07HLvM9QY7Kj3tQJvoQritbduBqWQYicsrzBvtTaWYqj6mP8C29MnTg/kLG4pmZPiZhdGTZOXnKRetm6UkbDWZSuLa4M9RXtlg+b6o4XTVycJUSop+ruznxAbXV7pnGXmHMsAdd9I9sdbOpAr7+SC4OusJtYE4UoHJ2mlLJazvSAyw2tdJ8NQUe3EzS1CJsH//g/P93V2R6vnPX+ad6uu+rjJhFRH7u5vZkfWWA2tObEniBPJ7hzHyiSunGya4OrkiIqjZ3pN///NC9jbomzVTnnoM+JvnWNWYP0k2Fk6XPUmSfTSEo+KEvb6e0RiVEM+cEfBqOb6kGYWQBkddaJWohbgkXlJf+xg2F1fGi8ubtEBjRBKRZk7Yjh4Q2PbzvEkhBHoVo84khOMPwpeGK5HOTJlItiaUQecnr2SNOo/IC/TMF+rmml01mQQZ6bocVmYRhwUYGfcWPLOH3f1IFtP6dPDXus1/BdK11YxVi5mvtFnH2XABRJXsmibLT2Dg7Jko4T1mMoPVC1/cz9/mMlmivpLDJ6lVHblZq7KbrD1ijCnCQjx561u/p7dNWYxOeOLp5BKe1A9211S0A8eoe++uXMWpFnqpxeeDecLHBBqRSXOFLIWttBh5aVySLtc+SWmJ5D+zTiZvyn/4OKK73Sjs8/p3J6VuGMm7EWCrSj2NWgY9uITuOb4PUoBZBo9jaSY+otVZGP7oILkdq+TBwSbYhuHbHF/olsL7mfPo5MPI5FecpCwcgycy9iRZ5AfNKMj0Xl7wHxE6ZUmrVnMcm9PQIZNS+q+ZFcICaJCmPke2brbF8UHVe1IpAb/2qBGDwojMbX+F/a1LuSfxj6u9kFUtu43bVbcgVyaCqgS4ugfW1zXXB8NYbh25Mm/4+xrPDQFTJJqwWLWAc9FVrpMrayY7ZO3tqh19Vp3q/jpgh2mr67pL2eW3nTB8aHntECm07Wex/l9jLGHVq416Pfijlk5jy8Uyh91uVusrW8tduKZMRLhqe/idmuj9zpk64ddsiWqK3iIhmB4oR1qVCAY4dnAkg3cIfLikVaKyEDVYod2pKDPb9d7OE2erbZXKLAPYmPhT4Rv0zDUrN/R7kmIUDN4Jw/YT+tpfts9IVFc/nNgJCSPdQxPs5X9WJ4iQgk5tqQ2tsTqbEROww+U30+oyk7rdu9HqHG5eXgaccAyidAjGZbzwUTsS19wiRkQyGeGUQRcawjKykxdM4FRdoCgSHjBOypIPkFZEMfLe6JnDMazOzW1JrQOih2jrRKfny0oFHy9/e0GkkvOZTjOvwos2lia+r8WDoIqP7EamcrKDpbeRIV8cO7EW2URvMGwd+X2yfTBd/mWHVHTibfY+k9eO32fgAjn6uVLSQTt1TvFSEDsulOtxZkxchLHrFYxuF2LdzaVrErkhuZxtzril9p3iYCO4jx0839JZfdkqPNhWrbJiHccZwLo6X0oD8i0tYS6yD2XPxSS1cv/e7NQGHofuCUULtoueiLZyW5NRWLcE21g3SAGxzITeGUwj0AuQwc2gsC9bKeLpt9f8Q+pzQs+8tl8zpJlSO/Ne9qivFW9jPjnb4PdaFLnF49sjE26hE8LXM2YOopP0C89qwZT6cSmj5qhr+fFNher4HvIi88jv0EWC/fCoeRX9G0AukrcV1RGrvcfieMdfpoklqvO8iNAJR7Y3h9x2SpV1CCI4R+dOdPK6HP9cJeRGiZrdH+iyuUf31WD1j1TJqnP3rc9peoXTzYxId2cVqqJmhvWBt8hcJM/ALk48DCnAuh9QIhZky8YyZDUVAmevMWkGI1kFnr/2u/xfL6GHS3Vy3SFJrEx7a2Ivu0azkUgfiqc5F2meEaKIpJyIwZS+NlKw7Un1kpcWUAR+V3PaIKeke/p4DmJatPiMYnn4YGnVsM3h/HFxa/tv4g/cks8V/bo4LcVTs2U98lU26usd6DeyDeqaWG9TUwarR21WtEiLZdzaLxxcCeok7MeSLn/FYnDUT0/LdlgOecoUnTwbKE72snjpnrG4sXeNIcwdBNmVP5CSabxX1S1jWpQs0o2FAmXuYyVY6Uce4Z6qdQ6CFGiG5NEqkbMH27vcWuyJldE7aDK1MB06/WJPEV4xsvEIpaAjZ+mTpzmjob/THPPQaZR82UQheJG5i5djb9mtqIufu17M2wd1wwOO+ePLDQ6MHr9+Ct/VnVQCJvMIJKK/5Z1HTeGaXRHo2IQTV7MNbpREZVfuKl/0CuXgQ/oeXVwoRskHmSthOrnGjX6BSHLj9EceMhmOdHBSsLGxI1lDNp8b52ttcPO0T+OxmhF1g4s19BqTU88pHXS8rmf+iA8/w28WY6Kda3jdp9gWuTFo3mHNmWB9/riksoshWhzPBemBxPNWfNmSv+hu0Uyaw1sKLaXEKly35zvxHaxBFBPcYcQ5FmYr1fGEcKXOASh3KlfTS4j80DzV+Y8fQ0zX1ceIv2w9TDGSd7uYtAgmzoPfS7cqIPmCGSUSNBMtHkrrN1tp/oj0DfNTj9Y0rkWuVGwjMHPgrD2kk8tamLuHyO0fQFSJki2V8969czl25MtgkRnd5odVz4R3xWObzJgclewBWgpPnnhsIX3T0haxbP8YfuHwzH44HCMdJdx0V6qjmdOPVUlhmi6d9Mvy1hFJaznxXOyEYx3alP+C4Bkka+9ol6NjR6lDDn/W2Z7ckoByauCTq/2lZz2OEqbEO/o4Cdfwhk81z0dVKVm1kMSOwasVHCgcBbo8jTdQURHER1IRAWuVX/xODJF2w1Vnwkn8Zz9duGGqeLtwIeN1uOe3vIlGDK4Cuk7zvFAvWNZDZp9buVx3zEI7S1DPvuNEk5Wu9YjywcVvAfNtQrIaWBV2biYmC3PjreJPWtBxmOmy5+0gaNOOwl5WP31D+mRcczxfs1f85eMqrFufsOkywXM8cWNIFP/KlyUoNyVcbTZsM3/nlBMDRU2uwtMIDunhCrMTa2DUpYFnYj8Fy68k5lE+9WmPMsp/p6yS4T8Sg5WtXX8/KHKO3VDdnAginXhfc+zhTPxwvAKFibZ06ITf7GwtH96UJbLvOLl4PboYrZqpn++GhubKfH6WMaV5HxTjUdBGiW0WMj/gPehyvCKtrbvH6r/HPn9tzrR0vJCGpdOSGkmqS/LmVPcp42IhizjVZVG0zxR91lf95uN0lPKQ83gx3B7cCF03+8j/KnonpEBJb3uYmN4654Cr6eFHNrfPSbbTZNgvilkx5ywOAZmrZQzSmsv2X+vO/fEAj/8L1i9nqs+tG970b8H6RR2G8O1L/se9W1rydO9eezOg4Kdfu8RX8Rx32s25IsowsxwTpJlzBJo+ts/dZ/mcf3DceJBy4jsW2b+1HPNOs+Dw2UIaNCYZ8mNhYdfs3yeAavftvnsJhlWYFhB7mn9T60K1NC/3vQdcq3aHpv4HUEsDBBQAAgAIAJCuo0iV7pF+SwAAAGsAAAAbAAAAdW5pdmVyc2FsL3VuaXZlcnNhbC5wbmcueG1ss7GvyM1RKEstKs7Mz7NVMtQzULK34+WyKShKLctMLVeoAIoBBSFASaESyDVCcMszU0oygEIG5mYIwYzUzPSMElslCwNzuKA+0EwAUEsBAgAAFAACAAgAkK6jSA5qJE5iBAAABREAAB0AAAAAAAAAAQAAAAAAAAAAAHVuaXZlcnNhbC9jb21tb25fbWVzc2FnZXMubG5nUEsBAgAAFAACAAgAkK6jSAh+CyMpAwAAhgwAACcAAAAAAAAAAQAAAAAAnQQAAHVuaXZlcnNhbC9mbGFzaF9wdWJsaXNoaW5nX3NldHRpbmdzLnhtbFBLAQIAABQAAgAIAJCuo0i1/AlkugIAAFUKAAAhAAAAAAAAAAEAAAAAAAsIAAB1bml2ZXJzYWwvZmxhc2hfc2tpbl9zZXR0aW5ncy54bWxQSwECAAAUAAIACACQrqNIKpYPZ/4CAACXCwAAJgAAAAAAAAABAAAAAAAECwAAdW5pdmVyc2FsL2h0bWxfcHVibGlzaGluZ19zZXR0aW5ncy54bWxQSwECAAAUAAIACACQrqNIaHFSkZoBAAAfBgAAHwAAAAAAAAABAAAAAABGDgAAdW5pdmVyc2FsL2h0bWxfc2tpbl9zZXR0aW5ncy5qc1BLAQIAABQAAgAIAJCuo0g9PC/RwQAAAOUBAAAaAAAAAAAAAAEAAAAAAB0QAAB1bml2ZXJzYWwvaTE4bl9wcmVzZXRzLnhtbFBLAQIAABQAAgAIAJCuo0izv7NQbQAAAHIAAAAcAAAAAAAAAAEAAAAAABYRAAB1bml2ZXJzYWwvbG9jYWxfc2V0dGluZ3MueG1sUEsBAgAAFAACAAgARJRXRyO0Tvv7AgAAsAgAABQAAAAAAAAAAQAAAAAAvREAAHVuaXZlcnNhbC9wbGF5ZXIueG1sUEsBAgAAFAACAAgAkK6jSIyYS/o+CAAAjyAAACkAAAAAAAAAAQAAAAAA6hQAAHVuaXZlcnNhbC9za2luX2N1c3RvbWl6YXRpb25fc2V0dGluZ3MueG1sUEsBAgAAFAACAAgAkK6jSCqKN+aHEQAA8GEAABcAAAAAAAAAAAAAAAAAbx0AAHVuaXZlcnNhbC91bml2ZXJzYWwucG5nUEsBAgAAFAACAAgAkK6jSJXukX5LAAAAawAAABsAAAAAAAAAAQAAAAAAKy8AAHVuaXZlcnNhbC91bml2ZXJzYWwucG5nLnhtbFBLBQYAAAAACwALAEkDAACvLwAAAAA="/>
  <p:tag name="ISPRING_PRESENTATION_TITLE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PASSING_SCORE" val="100.000000"/>
  <p:tag name="ISPRING_SCORM_RATE_QUIZZES" val="0"/>
  <p:tag name="ISPRING_SCORM_RATE_SLIDES" val="1"/>
  <p:tag name="ISPRING_ULTRA_SCORM_COURSE_ID" val="82ADB108-2F67-4B4E-A97E-19ABB6FAC58E"/>
  <p:tag name="ISPRINGCLOUDFOLDERID" val="0"/>
  <p:tag name="ISPRINGCLOUDFOLDERPATH" val="Repository"/>
  <p:tag name="ISPRINGONLINEFOLDERID" val="0"/>
  <p:tag name="ISPRINGONLINEFOLDERPATH" val="Content List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09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01AF86"/>
      </a:accent1>
      <a:accent2>
        <a:srgbClr val="FF9933"/>
      </a:accent2>
      <a:accent3>
        <a:srgbClr val="01AF86"/>
      </a:accent3>
      <a:accent4>
        <a:srgbClr val="FF9933"/>
      </a:accent4>
      <a:accent5>
        <a:srgbClr val="01AF86"/>
      </a:accent5>
      <a:accent6>
        <a:srgbClr val="FF9933"/>
      </a:accent6>
      <a:hlink>
        <a:srgbClr val="01AF86"/>
      </a:hlink>
      <a:folHlink>
        <a:srgbClr val="FF9933"/>
      </a:folHlink>
    </a:clrScheme>
    <a:fontScheme name="自定义 1">
      <a:majorFont>
        <a:latin typeface="Arial Black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(16:9)</PresentationFormat>
  <Paragraphs>113</Paragraphs>
  <Slides>23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baseType="lpstr" size="34">
      <vt:lpstr>Arial</vt:lpstr>
      <vt:lpstr>Arial Black</vt:lpstr>
      <vt:lpstr>微软雅黑</vt:lpstr>
      <vt:lpstr>Calibri Light</vt:lpstr>
      <vt:lpstr>Calibri</vt:lpstr>
      <vt:lpstr>汉仪锐智W</vt:lpstr>
      <vt:lpstr>宋体</vt:lpstr>
      <vt:lpstr>Wingdings</vt:lpstr>
      <vt:lpstr>Lato Bold</vt:lpstr>
      <vt:lpstr>Lato regular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2021-08-22T12:01:07Z</dcterms:created>
  <cp:lastPrinted>2021-08-22T12:01:07Z</cp:lastPrinted>
  <dcterms:modified xsi:type="dcterms:W3CDTF">2021-08-22T05:44:32Z</dcterms:modified>
  <cp:revision>1</cp:revision>
</cp:coreProperties>
</file>