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22" r:id="rId2"/>
  </p:sldMasterIdLst>
  <p:notesMasterIdLst>
    <p:notesMasterId r:id="rId3"/>
  </p:notesMasterIdLst>
  <p:sldIdLst>
    <p:sldId id="455" r:id="rId4"/>
    <p:sldId id="482" r:id="rId5"/>
    <p:sldId id="483" r:id="rId6"/>
    <p:sldId id="484" r:id="rId7"/>
    <p:sldId id="459" r:id="rId8"/>
    <p:sldId id="460" r:id="rId9"/>
    <p:sldId id="461" r:id="rId10"/>
    <p:sldId id="485" r:id="rId11"/>
    <p:sldId id="463" r:id="rId12"/>
    <p:sldId id="464" r:id="rId13"/>
    <p:sldId id="466" r:id="rId14"/>
    <p:sldId id="486" r:id="rId15"/>
    <p:sldId id="469" r:id="rId16"/>
    <p:sldId id="471" r:id="rId17"/>
    <p:sldId id="487" r:id="rId18"/>
    <p:sldId id="473" r:id="rId19"/>
    <p:sldId id="488" r:id="rId20"/>
    <p:sldId id="477" r:id="rId21"/>
    <p:sldId id="479" r:id="rId22"/>
    <p:sldId id="505" r:id="rId23"/>
    <p:sldId id="506" r:id="rId24"/>
  </p:sldIdLst>
  <p:sldSz cx="9144000" cy="5143500" type="screen16x9"/>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5957" autoAdjust="0"/>
  </p:normalViewPr>
  <p:slideViewPr>
    <p:cSldViewPr>
      <p:cViewPr varScale="1">
        <p:scale>
          <a:sx n="143" d="100"/>
          <a:sy n="143" d="100"/>
        </p:scale>
        <p:origin x="696" y="10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11/25/2020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1090412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0013127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7525894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3032219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8740301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8250775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3799073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9239884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87715326"/>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pic>
        <p:nvPicPr>
          <p:cNvPr id="3" name="图片 2"/>
          <p:cNvPicPr>
            <a:picLocks noChangeAspect="1"/>
          </p:cNvPicPr>
          <p:nvPr userDrawn="1"/>
        </p:nvPicPr>
        <p:blipFill>
          <a:blip r:embed="rId1">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1354" y="0"/>
            <a:ext cx="9141291" cy="5143500"/>
          </a:xfrm>
          <a:prstGeom prst="rect">
            <a:avLst/>
          </a:prstGeom>
        </p:spPr>
      </p:pic>
    </p:spTree>
    <p:extLst>
      <p:ext uri="{BB962C8B-B14F-4D97-AF65-F5344CB8AC3E}">
        <p14:creationId val="3924962419"/>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374544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3764368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6056083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9681667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743183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2640865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4713212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1874761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62178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620044" y="342717"/>
            <a:ext cx="1569660" cy="369332"/>
          </a:xfrm>
          <a:prstGeom prst="rect">
            <a:avLst/>
          </a:prstGeom>
          <a:noFill/>
        </p:spPr>
        <p:txBody>
          <a:bodyPr wrap="none" rtlCol="0">
            <a:spAutoFit/>
          </a:bodyPr>
          <a:lstStyle/>
          <a:p>
            <a:r>
              <a:rPr lang="zh-CN" altLang="en-US" sz="1800" smtClean="0">
                <a:solidFill>
                  <a:schemeClr val="accent1"/>
                </a:solidFill>
              </a:rPr>
              <a:t>产妇身体恢复</a:t>
            </a:r>
          </a:p>
        </p:txBody>
      </p:sp>
      <p:sp>
        <p:nvSpPr>
          <p:cNvPr id="6" name="心形 5"/>
          <p:cNvSpPr/>
          <p:nvPr userDrawn="1"/>
        </p:nvSpPr>
        <p:spPr>
          <a:xfrm>
            <a:off x="256628" y="361950"/>
            <a:ext cx="383512" cy="358527"/>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509815350"/>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620044" y="342717"/>
            <a:ext cx="1569660" cy="369332"/>
          </a:xfrm>
          <a:prstGeom prst="rect">
            <a:avLst/>
          </a:prstGeom>
          <a:noFill/>
        </p:spPr>
        <p:txBody>
          <a:bodyPr wrap="none" rtlCol="0">
            <a:spAutoFit/>
          </a:bodyPr>
          <a:lstStyle/>
          <a:p>
            <a:r>
              <a:rPr lang="zh-CN" altLang="en-US" sz="1800" smtClean="0">
                <a:solidFill>
                  <a:schemeClr val="accent1"/>
                </a:solidFill>
              </a:rPr>
              <a:t>产后恢复运动</a:t>
            </a:r>
          </a:p>
        </p:txBody>
      </p:sp>
      <p:sp>
        <p:nvSpPr>
          <p:cNvPr id="6" name="心形 5"/>
          <p:cNvSpPr/>
          <p:nvPr userDrawn="1"/>
        </p:nvSpPr>
        <p:spPr>
          <a:xfrm>
            <a:off x="256628" y="361950"/>
            <a:ext cx="383512" cy="358527"/>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494653885"/>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620044" y="342717"/>
            <a:ext cx="1569660" cy="369332"/>
          </a:xfrm>
          <a:prstGeom prst="rect">
            <a:avLst/>
          </a:prstGeom>
          <a:noFill/>
        </p:spPr>
        <p:txBody>
          <a:bodyPr wrap="none" rtlCol="0">
            <a:spAutoFit/>
          </a:bodyPr>
          <a:lstStyle/>
          <a:p>
            <a:r>
              <a:rPr lang="zh-CN" altLang="en-US" sz="1800" smtClean="0">
                <a:solidFill>
                  <a:schemeClr val="accent1"/>
                </a:solidFill>
              </a:rPr>
              <a:t>产后恢复瑜伽</a:t>
            </a:r>
          </a:p>
        </p:txBody>
      </p:sp>
      <p:sp>
        <p:nvSpPr>
          <p:cNvPr id="6" name="心形 5"/>
          <p:cNvSpPr/>
          <p:nvPr userDrawn="1"/>
        </p:nvSpPr>
        <p:spPr>
          <a:xfrm>
            <a:off x="256628" y="361950"/>
            <a:ext cx="383512" cy="358527"/>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769629019"/>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620044" y="342717"/>
            <a:ext cx="1569660" cy="369332"/>
          </a:xfrm>
          <a:prstGeom prst="rect">
            <a:avLst/>
          </a:prstGeom>
          <a:noFill/>
        </p:spPr>
        <p:txBody>
          <a:bodyPr wrap="none" rtlCol="0">
            <a:spAutoFit/>
          </a:bodyPr>
          <a:lstStyle/>
          <a:p>
            <a:r>
              <a:rPr lang="zh-CN" altLang="en-US" sz="1800" smtClean="0">
                <a:solidFill>
                  <a:schemeClr val="accent1"/>
                </a:solidFill>
              </a:rPr>
              <a:t>产妇健康饮食</a:t>
            </a:r>
          </a:p>
        </p:txBody>
      </p:sp>
      <p:sp>
        <p:nvSpPr>
          <p:cNvPr id="6" name="心形 5"/>
          <p:cNvSpPr/>
          <p:nvPr userDrawn="1"/>
        </p:nvSpPr>
        <p:spPr>
          <a:xfrm>
            <a:off x="256628" y="361950"/>
            <a:ext cx="383512" cy="358527"/>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357479178"/>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chemeClr val="bg1"/>
        </a:solidFill>
        <a:effectLst/>
      </p:bgPr>
    </p:bg>
    <p:spTree>
      <p:nvGrpSpPr>
        <p:cNvPr id="1" name=""/>
        <p:cNvGrpSpPr/>
        <p:nvPr/>
      </p:nvGrpSpPr>
      <p:grpSpPr>
        <a:xfrm>
          <a:off x="0" y="0"/>
          <a:ext cx="0" cy="0"/>
        </a:xfrm>
      </p:grpSpPr>
      <p:sp>
        <p:nvSpPr>
          <p:cNvPr id="7" name="文本框 6"/>
          <p:cNvSpPr txBox="1"/>
          <p:nvPr userDrawn="1"/>
        </p:nvSpPr>
        <p:spPr>
          <a:xfrm>
            <a:off x="620044" y="342717"/>
            <a:ext cx="1569660" cy="369332"/>
          </a:xfrm>
          <a:prstGeom prst="rect">
            <a:avLst/>
          </a:prstGeom>
          <a:noFill/>
        </p:spPr>
        <p:txBody>
          <a:bodyPr wrap="none" rtlCol="0">
            <a:spAutoFit/>
          </a:bodyPr>
          <a:lstStyle/>
          <a:p>
            <a:r>
              <a:rPr lang="zh-CN" altLang="en-US" sz="1800" smtClean="0">
                <a:solidFill>
                  <a:schemeClr val="accent1"/>
                </a:solidFill>
              </a:rPr>
              <a:t>产妇心理恢复</a:t>
            </a:r>
          </a:p>
        </p:txBody>
      </p:sp>
      <p:sp>
        <p:nvSpPr>
          <p:cNvPr id="6" name="心形 5"/>
          <p:cNvSpPr/>
          <p:nvPr userDrawn="1"/>
        </p:nvSpPr>
        <p:spPr>
          <a:xfrm>
            <a:off x="256628" y="361950"/>
            <a:ext cx="383512" cy="358527"/>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868258120"/>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节标题">
    <p:bg>
      <p:bgPr>
        <a:solidFill>
          <a:schemeClr val="bg1"/>
        </a:solidFill>
        <a:effectLst/>
      </p:bgPr>
    </p:bg>
    <p:spTree>
      <p:nvGrpSpPr>
        <p:cNvPr id="1" name=""/>
        <p:cNvGrpSpPr/>
        <p:nvPr/>
      </p:nvGrpSpPr>
      <p:grpSpPr>
        <a:xfrm>
          <a:off x="0" y="0"/>
          <a:ext cx="0" cy="0"/>
        </a:xfrm>
      </p:grpSpPr>
      <p:sp>
        <p:nvSpPr>
          <p:cNvPr id="5" name="矩形 4"/>
          <p:cNvSpPr/>
          <p:nvPr userDrawn="1"/>
        </p:nvSpPr>
        <p:spPr>
          <a:xfrm>
            <a:off x="0" y="4933950"/>
            <a:ext cx="9144000" cy="209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4031236317"/>
      </p:ext>
    </p:extLst>
  </p:cSld>
  <p:clrMapOvr>
    <a:masterClrMapping/>
  </p:clrMapOvr>
  <mc:AlternateContent>
    <mc:Choice Requires="p15">
      <p:transition spd="slow" p14:dur="2000">
        <p15:prstTrans prst="fallOver"/>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2108214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465594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2020/11/25</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14" r:id="rId1"/>
    <p:sldLayoutId id="2147483713" r:id="rId2"/>
    <p:sldLayoutId id="2147483717" r:id="rId3"/>
    <p:sldLayoutId id="2147483718" r:id="rId4"/>
    <p:sldLayoutId id="2147483719" r:id="rId5"/>
    <p:sldLayoutId id="2147483720" r:id="rId6"/>
    <p:sldLayoutId id="2147483721" r:id="rId7"/>
  </p:sldLayoutIdLst>
  <mc:AlternateContent>
    <mc:Choice Requires="p15">
      <p:transition spd="slow" p14:dur="2000">
        <p15:prstTrans prst="fallOve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2020/11/25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952675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8.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15.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8.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8.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6.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6.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7.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0.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8.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358140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6781800" y="2123515"/>
            <a:ext cx="1463959" cy="3012018"/>
          </a:xfrm>
          <a:prstGeom prst="rect">
            <a:avLst/>
          </a:prstGeom>
        </p:spPr>
      </p:pic>
      <p:sp>
        <p:nvSpPr>
          <p:cNvPr id="9" name="文本框 8"/>
          <p:cNvSpPr txBox="1"/>
          <p:nvPr/>
        </p:nvSpPr>
        <p:spPr>
          <a:xfrm>
            <a:off x="2389366" y="1170502"/>
            <a:ext cx="4500880" cy="1295400"/>
          </a:xfrm>
          <a:prstGeom prst="rect">
            <a:avLst/>
          </a:prstGeom>
          <a:noFill/>
        </p:spPr>
        <p:txBody>
          <a:bodyPr rtlCol="0" wrap="none">
            <a:spAutoFit/>
          </a:bodyPr>
          <a:lstStyle/>
          <a:p>
            <a:r>
              <a:rPr altLang="en-US" lang="zh-CN" smtClean="0" spc="600" sz="7900">
                <a:ln w="10160">
                  <a:solidFill>
                    <a:schemeClr val="accent5"/>
                  </a:solidFill>
                  <a:prstDash val="solid"/>
                </a:ln>
                <a:solidFill>
                  <a:schemeClr val="accent1"/>
                </a:solidFill>
                <a:latin charset="-122" panose="02010600000101010101" pitchFamily="2" typeface="汉仪粗圆简"/>
                <a:ea charset="-122" panose="02010600000101010101" pitchFamily="2" typeface="汉仪粗圆简"/>
              </a:rPr>
              <a:t>产后康复</a:t>
            </a:r>
          </a:p>
        </p:txBody>
      </p:sp>
      <p:grpSp>
        <p:nvGrpSpPr>
          <p:cNvPr id="20" name="组合 19"/>
          <p:cNvGrpSpPr/>
          <p:nvPr/>
        </p:nvGrpSpPr>
        <p:grpSpPr>
          <a:xfrm>
            <a:off x="2404935" y="2497396"/>
            <a:ext cx="4373880" cy="457200"/>
            <a:chOff x="2517606" y="2419350"/>
            <a:chExt cx="4373880" cy="457200"/>
          </a:xfrm>
        </p:grpSpPr>
        <p:sp>
          <p:nvSpPr>
            <p:cNvPr id="19" name="文本框 18"/>
            <p:cNvSpPr txBox="1"/>
            <p:nvPr/>
          </p:nvSpPr>
          <p:spPr>
            <a:xfrm>
              <a:off x="2517606" y="2419350"/>
              <a:ext cx="4373880" cy="457200"/>
            </a:xfrm>
            <a:prstGeom prst="rect">
              <a:avLst/>
            </a:prstGeom>
            <a:noFill/>
          </p:spPr>
          <p:txBody>
            <a:bodyPr rtlCol="0" wrap="none">
              <a:spAutoFit/>
            </a:bodyPr>
            <a:lstStyle/>
            <a:p>
              <a:r>
                <a:rPr altLang="en-US" lang="zh-CN" smtClean="0" spc="600" sz="2400">
                  <a:solidFill>
                    <a:schemeClr val="accent1"/>
                  </a:solidFill>
                  <a:latin charset="-122" panose="00020600040101010101" pitchFamily="18" typeface="汉仪劲楷简"/>
                  <a:ea charset="-122" panose="00020600040101010101" pitchFamily="18" typeface="汉仪劲楷简"/>
                </a:rPr>
                <a:t>产妇保健关注孕产妇健康</a:t>
              </a:r>
            </a:p>
          </p:txBody>
        </p:sp>
        <p:cxnSp>
          <p:nvCxnSpPr>
            <p:cNvPr id="12" name="直接连接符 11"/>
            <p:cNvCxnSpPr/>
            <p:nvPr/>
          </p:nvCxnSpPr>
          <p:spPr>
            <a:xfrm>
              <a:off x="2572870" y="2836190"/>
              <a:ext cx="4177553"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3" name="矩形 22"/>
          <p:cNvSpPr/>
          <p:nvPr/>
        </p:nvSpPr>
        <p:spPr>
          <a:xfrm>
            <a:off x="2263861" y="2981372"/>
            <a:ext cx="4572000" cy="426720"/>
          </a:xfrm>
          <a:prstGeom prst="rect">
            <a:avLst/>
          </a:prstGeom>
        </p:spPr>
        <p:txBody>
          <a:bodyPr>
            <a:spAutoFit/>
          </a:bodyPr>
          <a:lstStyle/>
          <a:p>
            <a:pPr algn="ctr"/>
            <a:r>
              <a:rPr altLang="en-US" lang="zh-CN" smtClean="0" sz="1100">
                <a:solidFill>
                  <a:schemeClr val="accent1"/>
                </a:solidFill>
              </a:rPr>
              <a:t>maternal health care concerns maternal health maternal health care concerns maternal health maternal health</a:t>
            </a:r>
          </a:p>
        </p:txBody>
      </p:sp>
      <p:sp>
        <p:nvSpPr>
          <p:cNvPr id="24" name="矩形 23"/>
          <p:cNvSpPr/>
          <p:nvPr/>
        </p:nvSpPr>
        <p:spPr>
          <a:xfrm>
            <a:off x="2868826" y="3406973"/>
            <a:ext cx="3285260" cy="304800"/>
          </a:xfrm>
          <a:prstGeom prst="rect">
            <a:avLst/>
          </a:prstGeom>
        </p:spPr>
        <p:txBody>
          <a:bodyPr wrap="square">
            <a:spAutoFit/>
          </a:bodyPr>
          <a:lstStyle/>
          <a:p>
            <a:pPr algn="ctr"/>
            <a:r>
              <a:rPr altLang="en-US" lang="zh-CN" smtClean="0" sz="1400">
                <a:solidFill>
                  <a:schemeClr val="accent1"/>
                </a:solidFill>
                <a:latin typeface="+mn-ea"/>
              </a:rPr>
              <a:t>宣讲人：优页PPT    时间：20XX.XX</a:t>
            </a:r>
          </a:p>
        </p:txBody>
      </p:sp>
    </p:spTree>
    <p:extLst>
      <p:ext uri="{BB962C8B-B14F-4D97-AF65-F5344CB8AC3E}">
        <p14:creationId val="2044036890"/>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56" presetSubtype="0">
                                  <p:stCondLst>
                                    <p:cond delay="0"/>
                                  </p:stCondLst>
                                  <p:iterate type="lt">
                                    <p:tmPct val="10000"/>
                                  </p:iterate>
                                  <p:childTnLst>
                                    <p:set>
                                      <p:cBhvr>
                                        <p:cTn dur="1" fill="hold" id="67">
                                          <p:stCondLst>
                                            <p:cond delay="0"/>
                                          </p:stCondLst>
                                        </p:cTn>
                                        <p:tgtEl>
                                          <p:spTgt spid="9"/>
                                        </p:tgtEl>
                                        <p:attrNameLst>
                                          <p:attrName>style.visibility</p:attrName>
                                        </p:attrNameLst>
                                      </p:cBhvr>
                                      <p:to>
                                        <p:strVal val="visible"/>
                                      </p:to>
                                    </p:set>
                                    <p:anim by="(-#ppt_w*2)" calcmode="lin" valueType="num">
                                      <p:cBhvr rctx="PPT">
                                        <p:cTn autoRev="1" dur="500" fill="hold" id="68">
                                          <p:stCondLst>
                                            <p:cond delay="0"/>
                                          </p:stCondLst>
                                        </p:cTn>
                                        <p:tgtEl>
                                          <p:spTgt spid="9"/>
                                        </p:tgtEl>
                                        <p:attrNameLst>
                                          <p:attrName>ppt_w</p:attrName>
                                        </p:attrNameLst>
                                      </p:cBhvr>
                                    </p:anim>
                                    <p:anim by="(#ppt_w*0.50)" calcmode="lin" valueType="num">
                                      <p:cBhvr>
                                        <p:cTn autoRev="1" decel="50000" dur="500" fill="hold" id="69">
                                          <p:stCondLst>
                                            <p:cond delay="0"/>
                                          </p:stCondLst>
                                        </p:cTn>
                                        <p:tgtEl>
                                          <p:spTgt spid="9"/>
                                        </p:tgtEl>
                                        <p:attrNameLst>
                                          <p:attrName>ppt_x</p:attrName>
                                        </p:attrNameLst>
                                      </p:cBhvr>
                                    </p:anim>
                                    <p:anim calcmode="lin" from="(-#ppt_h/2)" to="(#ppt_y)" valueType="num">
                                      <p:cBhvr>
                                        <p:cTn dur="1000" fill="hold" id="70">
                                          <p:stCondLst>
                                            <p:cond delay="0"/>
                                          </p:stCondLst>
                                        </p:cTn>
                                        <p:tgtEl>
                                          <p:spTgt spid="9"/>
                                        </p:tgtEl>
                                        <p:attrNameLst>
                                          <p:attrName>ppt_y</p:attrName>
                                        </p:attrNameLst>
                                      </p:cBhvr>
                                    </p:anim>
                                    <p:animRot by="21600000">
                                      <p:cBhvr>
                                        <p:cTn dur="1000" fill="hold" id="71">
                                          <p:stCondLst>
                                            <p:cond delay="0"/>
                                          </p:stCondLst>
                                        </p:cTn>
                                        <p:tgtEl>
                                          <p:spTgt spid="9"/>
                                        </p:tgtEl>
                                        <p:attrNameLst>
                                          <p:attrName>r</p:attrName>
                                        </p:attrNameLst>
                                      </p:cBhvr>
                                    </p:animRot>
                                  </p:childTnLst>
                                </p:cTn>
                              </p:par>
                            </p:childTnLst>
                          </p:cTn>
                        </p:par>
                      </p:childTnLst>
                    </p:cTn>
                  </p:par>
                  <p:par>
                    <p:cTn fill="hold" id="72" nodeType="clickPar">
                      <p:stCondLst>
                        <p:cond delay="indefinite"/>
                      </p:stCondLst>
                      <p:childTnLst>
                        <p:par>
                          <p:cTn fill="hold" id="73" nodeType="afterGroup">
                            <p:stCondLst>
                              <p:cond delay="0"/>
                            </p:stCondLst>
                            <p:childTnLst>
                              <p:par>
                                <p:cTn fill="hold" id="74" nodeType="clickEffect" presetClass="entr" presetID="16" presetSubtype="21">
                                  <p:stCondLst>
                                    <p:cond delay="0"/>
                                  </p:stCondLst>
                                  <p:childTnLst>
                                    <p:set>
                                      <p:cBhvr>
                                        <p:cTn dur="1" fill="hold" id="75">
                                          <p:stCondLst>
                                            <p:cond delay="0"/>
                                          </p:stCondLst>
                                        </p:cTn>
                                        <p:tgtEl>
                                          <p:spTgt spid="20"/>
                                        </p:tgtEl>
                                        <p:attrNameLst>
                                          <p:attrName>style.visibility</p:attrName>
                                        </p:attrNameLst>
                                      </p:cBhvr>
                                      <p:to>
                                        <p:strVal val="visible"/>
                                      </p:to>
                                    </p:set>
                                    <p:animEffect filter="barn(inVertical)" transition="in">
                                      <p:cBhvr>
                                        <p:cTn dur="500" id="76"/>
                                        <p:tgtEl>
                                          <p:spTgt spid="20"/>
                                        </p:tgtEl>
                                      </p:cBhvr>
                                    </p:animEffect>
                                  </p:childTnLst>
                                </p:cTn>
                              </p:par>
                            </p:childTnLst>
                          </p:cTn>
                        </p:par>
                      </p:childTnLst>
                    </p:cTn>
                  </p:par>
                  <p:par>
                    <p:cTn fill="hold" id="77" nodeType="clickPar">
                      <p:stCondLst>
                        <p:cond delay="indefinite"/>
                      </p:stCondLst>
                      <p:childTnLst>
                        <p:par>
                          <p:cTn fill="hold" id="78" nodeType="afterGroup">
                            <p:stCondLst>
                              <p:cond delay="0"/>
                            </p:stCondLst>
                            <p:childTnLst>
                              <p:par>
                                <p:cTn fill="hold" grpId="0" id="79" nodeType="clickEffect" presetClass="entr" presetID="2" presetSubtype="4">
                                  <p:stCondLst>
                                    <p:cond delay="0"/>
                                  </p:stCondLst>
                                  <p:childTnLst>
                                    <p:set>
                                      <p:cBhvr>
                                        <p:cTn dur="1" fill="hold" id="80">
                                          <p:stCondLst>
                                            <p:cond delay="0"/>
                                          </p:stCondLst>
                                        </p:cTn>
                                        <p:tgtEl>
                                          <p:spTgt spid="23"/>
                                        </p:tgtEl>
                                        <p:attrNameLst>
                                          <p:attrName>style.visibility</p:attrName>
                                        </p:attrNameLst>
                                      </p:cBhvr>
                                      <p:to>
                                        <p:strVal val="visible"/>
                                      </p:to>
                                    </p:set>
                                    <p:anim calcmode="lin" valueType="num">
                                      <p:cBhvr additive="base">
                                        <p:cTn dur="500" fill="hold" id="81"/>
                                        <p:tgtEl>
                                          <p:spTgt spid="23"/>
                                        </p:tgtEl>
                                        <p:attrNameLst>
                                          <p:attrName>ppt_x</p:attrName>
                                        </p:attrNameLst>
                                      </p:cBhvr>
                                      <p:tavLst>
                                        <p:tav tm="0">
                                          <p:val>
                                            <p:strVal val="#ppt_x"/>
                                          </p:val>
                                        </p:tav>
                                        <p:tav tm="100000">
                                          <p:val>
                                            <p:strVal val="#ppt_x"/>
                                          </p:val>
                                        </p:tav>
                                      </p:tavLst>
                                    </p:anim>
                                    <p:anim calcmode="lin" valueType="num">
                                      <p:cBhvr additive="base">
                                        <p:cTn dur="500" fill="hold" id="82"/>
                                        <p:tgtEl>
                                          <p:spTgt spid="23"/>
                                        </p:tgtEl>
                                        <p:attrNameLst>
                                          <p:attrName>ppt_y</p:attrName>
                                        </p:attrNameLst>
                                      </p:cBhvr>
                                      <p:tavLst>
                                        <p:tav tm="0">
                                          <p:val>
                                            <p:strVal val="1+#ppt_h/2"/>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53" presetSubtype="0">
                                  <p:stCondLst>
                                    <p:cond delay="0"/>
                                  </p:stCondLst>
                                  <p:childTnLst>
                                    <p:set>
                                      <p:cBhvr>
                                        <p:cTn dur="1" fill="hold" id="86">
                                          <p:stCondLst>
                                            <p:cond delay="0"/>
                                          </p:stCondLst>
                                        </p:cTn>
                                        <p:tgtEl>
                                          <p:spTgt spid="24"/>
                                        </p:tgtEl>
                                        <p:attrNameLst>
                                          <p:attrName>style.visibility</p:attrName>
                                        </p:attrNameLst>
                                      </p:cBhvr>
                                      <p:to>
                                        <p:strVal val="visible"/>
                                      </p:to>
                                    </p:set>
                                    <p:anim calcmode="lin" valueType="num">
                                      <p:cBhvr>
                                        <p:cTn dur="500" fill="hold" id="87"/>
                                        <p:tgtEl>
                                          <p:spTgt spid="24"/>
                                        </p:tgtEl>
                                        <p:attrNameLst>
                                          <p:attrName>ppt_w</p:attrName>
                                        </p:attrNameLst>
                                      </p:cBhvr>
                                      <p:tavLst>
                                        <p:tav tm="0">
                                          <p:val>
                                            <p:fltVal val="0"/>
                                          </p:val>
                                        </p:tav>
                                        <p:tav tm="100000">
                                          <p:val>
                                            <p:strVal val="#ppt_w"/>
                                          </p:val>
                                        </p:tav>
                                      </p:tavLst>
                                    </p:anim>
                                    <p:anim calcmode="lin" valueType="num">
                                      <p:cBhvr>
                                        <p:cTn dur="500" fill="hold" id="88"/>
                                        <p:tgtEl>
                                          <p:spTgt spid="24"/>
                                        </p:tgtEl>
                                        <p:attrNameLst>
                                          <p:attrName>ppt_h</p:attrName>
                                        </p:attrNameLst>
                                      </p:cBhvr>
                                      <p:tavLst>
                                        <p:tav tm="0">
                                          <p:val>
                                            <p:fltVal val="0"/>
                                          </p:val>
                                        </p:tav>
                                        <p:tav tm="100000">
                                          <p:val>
                                            <p:strVal val="#ppt_h"/>
                                          </p:val>
                                        </p:tav>
                                      </p:tavLst>
                                    </p:anim>
                                    <p:animEffect filter="fade" transition="in">
                                      <p:cBhvr>
                                        <p:cTn dur="500" id="89"/>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9"/>
      <p:bldP grpId="0" spid="23"/>
      <p:bldP grpId="0" spid="2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3207965" y="1935838"/>
            <a:ext cx="5159864" cy="51112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indent="-285750" lvl="0" marL="285750">
              <a:spcBef>
                <a:spcPct val="20000"/>
              </a:spcBef>
              <a:buFont charset="2" panose="05000000000000000000" pitchFamily="2" typeface="Wingdings"/>
              <a:buChar char="l"/>
            </a:pPr>
            <a:r>
              <a:rPr altLang="en-US" lang="zh-CN" sz="1400">
                <a:latin charset="-122" panose="020b0503020204020204" pitchFamily="34" typeface="微软雅黑"/>
                <a:ea charset="-122" panose="020b0503020204020204" pitchFamily="34" typeface="微软雅黑"/>
              </a:rPr>
              <a:t>去枕平卧，双手放在腹部，吸气时腹部肌肉尽量收缩，呼气时尽量放松。</a:t>
            </a:r>
          </a:p>
        </p:txBody>
      </p:sp>
      <p:sp>
        <p:nvSpPr>
          <p:cNvPr id="6" name="文本框 5"/>
          <p:cNvSpPr txBox="1"/>
          <p:nvPr/>
        </p:nvSpPr>
        <p:spPr>
          <a:xfrm>
            <a:off x="3207965" y="3655833"/>
            <a:ext cx="4922750" cy="51112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indent="-285750" lvl="0" marL="285750">
              <a:buFont charset="2" panose="05000000000000000000" pitchFamily="2" typeface="Wingdings"/>
              <a:buChar char="l"/>
            </a:pPr>
            <a:r>
              <a:rPr altLang="en-US" lang="zh-CN" sz="1400">
                <a:latin charset="-122" panose="020b0503020204020204" pitchFamily="34" typeface="微软雅黑"/>
                <a:ea charset="-122" panose="020b0503020204020204" pitchFamily="34" typeface="微软雅黑"/>
              </a:rPr>
              <a:t>抬头运动。吸气时下巴尽量上抬，呼气时下巴尽量向胸部靠拢。</a:t>
            </a:r>
          </a:p>
        </p:txBody>
      </p:sp>
      <p:sp>
        <p:nvSpPr>
          <p:cNvPr id="8" name="文本框 7"/>
          <p:cNvSpPr txBox="1"/>
          <p:nvPr/>
        </p:nvSpPr>
        <p:spPr>
          <a:xfrm>
            <a:off x="3207965" y="2774038"/>
            <a:ext cx="5043405" cy="51112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indent="-285750" lvl="0" marL="285750">
              <a:spcBef>
                <a:spcPct val="20000"/>
              </a:spcBef>
              <a:buFont charset="2" panose="05000000000000000000" pitchFamily="2" typeface="Wingdings"/>
              <a:buChar char="l"/>
            </a:pPr>
            <a:r>
              <a:rPr altLang="en-US" lang="zh-CN" sz="1400">
                <a:latin charset="-122" panose="020b0503020204020204" pitchFamily="34" typeface="微软雅黑"/>
                <a:ea charset="-122" panose="020b0503020204020204" pitchFamily="34" typeface="微软雅黑"/>
              </a:rPr>
              <a:t>提肛运动。吸气时收缩肛门括约肌，呼气时尽量放松。臀部运动。吸气时臀部及骨盆底肌肉收缩，呼气时放松。</a:t>
            </a:r>
          </a:p>
        </p:txBody>
      </p:sp>
      <p:sp>
        <p:nvSpPr>
          <p:cNvPr id="9" name="文本框 8"/>
          <p:cNvSpPr txBox="1"/>
          <p:nvPr/>
        </p:nvSpPr>
        <p:spPr>
          <a:xfrm>
            <a:off x="993766" y="1281539"/>
            <a:ext cx="7297863" cy="358726"/>
          </a:xfrm>
          <a:prstGeom prst="rect">
            <a:avLst/>
          </a:prstGeom>
          <a:solidFill>
            <a:schemeClr val="accent1"/>
          </a:solid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lang="zh-CN">
                <a:solidFill>
                  <a:schemeClr val="bg1"/>
                </a:solidFill>
                <a:latin charset="-122" panose="020b0503020204020204" pitchFamily="34" typeface="微软雅黑"/>
                <a:ea charset="-122" panose="020b0503020204020204" pitchFamily="34" typeface="微软雅黑"/>
              </a:rPr>
              <a:t>节呼吸运动</a:t>
            </a:r>
          </a:p>
        </p:txBody>
      </p:sp>
      <p:pic>
        <p:nvPicPr>
          <p:cNvPr id="10" name="图片 9"/>
          <p:cNvPicPr>
            <a:picLocks noChangeAspect="1"/>
          </p:cNvPicPr>
          <p:nvPr/>
        </p:nvPicPr>
        <p:blipFill>
          <a:blip r:embed="rId2">
            <a:extLst>
              <a:ext uri="{28A0092B-C50C-407E-A947-70E740481C1C}">
                <a14:useLocalDpi val="0"/>
              </a:ext>
            </a:extLst>
          </a:blip>
          <a:stretch>
            <a:fillRect/>
          </a:stretch>
        </p:blipFill>
        <p:spPr>
          <a:xfrm flipH="1">
            <a:off x="838200" y="1885950"/>
            <a:ext cx="2379443" cy="2362200"/>
          </a:xfrm>
          <a:prstGeom prst="rect">
            <a:avLst/>
          </a:prstGeom>
        </p:spPr>
      </p:pic>
    </p:spTree>
    <p:extLst>
      <p:ext uri="{BB962C8B-B14F-4D97-AF65-F5344CB8AC3E}">
        <p14:creationId val="4227724949"/>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9"/>
                                        </p:tgtEl>
                                        <p:attrNameLst>
                                          <p:attrName>style.visibility</p:attrName>
                                        </p:attrNameLst>
                                      </p:cBhvr>
                                      <p:to>
                                        <p:strVal val="visible"/>
                                      </p:to>
                                    </p:set>
                                    <p:animEffect filter="barn(inVertical)"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animEffect filter="fade" transition="in">
                                      <p:cBhvr>
                                        <p:cTn dur="500" id="14"/>
                                        <p:tgtEl>
                                          <p:spTgt spid="10"/>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4"/>
                                        </p:tgtEl>
                                        <p:attrNameLst>
                                          <p:attrName>style.visibility</p:attrName>
                                        </p:attrNameLst>
                                      </p:cBhvr>
                                      <p:to>
                                        <p:strVal val="visible"/>
                                      </p:to>
                                    </p:set>
                                    <p:animEffect filter="wipe(left)" transition="in">
                                      <p:cBhvr>
                                        <p:cTn dur="500" id="19"/>
                                        <p:tgtEl>
                                          <p:spTgt spid="4"/>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8"/>
                                        </p:tgtEl>
                                        <p:attrNameLst>
                                          <p:attrName>style.visibility</p:attrName>
                                        </p:attrNameLst>
                                      </p:cBhvr>
                                      <p:to>
                                        <p:strVal val="visible"/>
                                      </p:to>
                                    </p:set>
                                    <p:animEffect filter="wipe(left)" transition="in">
                                      <p:cBhvr>
                                        <p:cTn dur="500" id="22"/>
                                        <p:tgtEl>
                                          <p:spTgt spid="8"/>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6"/>
                                        </p:tgtEl>
                                        <p:attrNameLst>
                                          <p:attrName>style.visibility</p:attrName>
                                        </p:attrNameLst>
                                      </p:cBhvr>
                                      <p:to>
                                        <p:strVal val="visible"/>
                                      </p:to>
                                    </p:set>
                                    <p:animEffect filter="wipe(left)" transition="in">
                                      <p:cBhvr>
                                        <p:cTn dur="500" id="25"/>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8"/>
      <p:bldP grpId="0" spid="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1060602" y="1796355"/>
            <a:ext cx="4687551" cy="137160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在练习仰卧起坐这个动作时，需注意腹部伤口，量力而行锻炼中以不累及伤口为准。产妇（顺产者一天后，剖腹者三天后）可在床上进行产后恢复体操锻炼，每天2次，每节做8个8拍。</a:t>
            </a:r>
          </a:p>
        </p:txBody>
      </p:sp>
      <p:sp>
        <p:nvSpPr>
          <p:cNvPr id="6" name="矩形 5"/>
          <p:cNvSpPr/>
          <p:nvPr/>
        </p:nvSpPr>
        <p:spPr>
          <a:xfrm>
            <a:off x="1145206" y="1352550"/>
            <a:ext cx="4417394" cy="365889"/>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r>
              <a:rPr altLang="en-US" lang="zh-CN" sz="1847">
                <a:solidFill>
                  <a:schemeClr val="bg1"/>
                </a:solidFill>
                <a:latin charset="-122" panose="020b0503020204020204" pitchFamily="34" typeface="微软雅黑"/>
                <a:ea charset="-122" panose="020b0503020204020204" pitchFamily="34" typeface="微软雅黑"/>
              </a:rPr>
              <a:t>产妇当中如有剖腹者</a:t>
            </a:r>
          </a:p>
        </p:txBody>
      </p:sp>
      <p:sp>
        <p:nvSpPr>
          <p:cNvPr id="8" name="文本框 7"/>
          <p:cNvSpPr txBox="1"/>
          <p:nvPr/>
        </p:nvSpPr>
        <p:spPr>
          <a:xfrm>
            <a:off x="990600" y="3287223"/>
            <a:ext cx="7460734" cy="1051560"/>
          </a:xfrm>
          <a:prstGeom prst="rect">
            <a:avLst/>
          </a:prstGeom>
          <a:noFill/>
        </p:spPr>
        <p:txBody>
          <a:bodyPr rtlCol="0" wrap="square">
            <a:spAutoFit/>
          </a:bodyPr>
          <a:lstStyle/>
          <a:p>
            <a:pPr>
              <a:lnSpc>
                <a:spcPct val="150000"/>
              </a:lnSpc>
            </a:pPr>
            <a:r>
              <a:rPr altLang="en-US" lang="zh-CN" smtClean="0" sz="1400">
                <a:latin charset="-122" panose="020b0503020204020204" pitchFamily="34" typeface="微软雅黑"/>
                <a:ea charset="-122" panose="020b0503020204020204" pitchFamily="34" typeface="微软雅黑"/>
              </a:rPr>
              <a:t>仰卧起坐。两腿屈曲，双手平伸，吸气时尽量使头和上半身抬离床面，并尽量靠向双腿，呼气时身体缓缓平躺。腿部运动。吸气时一脚底平贴床面曲腿，脚后跟尽量靠近臀部，呼气时缓缓将腿伸直。然后换腿，动作同前。</a:t>
            </a:r>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flipH="1">
            <a:off x="5867400" y="1307536"/>
            <a:ext cx="2133600" cy="2026214"/>
          </a:xfrm>
          <a:prstGeom prst="rect">
            <a:avLst/>
          </a:prstGeom>
        </p:spPr>
      </p:pic>
    </p:spTree>
    <p:extLst>
      <p:ext uri="{BB962C8B-B14F-4D97-AF65-F5344CB8AC3E}">
        <p14:creationId val="3078372307"/>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ppt_x"/>
                                          </p:val>
                                        </p:tav>
                                        <p:tav tm="100000">
                                          <p:val>
                                            <p:strVal val="#ppt_x"/>
                                          </p:val>
                                        </p:tav>
                                      </p:tavLst>
                                    </p:anim>
                                    <p:anim calcmode="lin" valueType="num">
                                      <p:cBhvr additive="base">
                                        <p:cTn dur="500" fill="hold" id="8"/>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4"/>
                                        </p:tgtEl>
                                        <p:attrNameLst>
                                          <p:attrName>style.visibility</p:attrName>
                                        </p:attrNameLst>
                                      </p:cBhvr>
                                      <p:to>
                                        <p:strVal val="visible"/>
                                      </p:to>
                                    </p:set>
                                    <p:animEffect filter="wipe(left)" transition="in">
                                      <p:cBhvr>
                                        <p:cTn dur="500" id="13"/>
                                        <p:tgtEl>
                                          <p:spTgt spid="4"/>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2"/>
                                        </p:tgtEl>
                                        <p:attrNameLst>
                                          <p:attrName>style.visibility</p:attrName>
                                        </p:attrNameLst>
                                      </p:cBhvr>
                                      <p:to>
                                        <p:strVal val="visible"/>
                                      </p:to>
                                    </p:set>
                                    <p:anim calcmode="lin" valueType="num">
                                      <p:cBhvr>
                                        <p:cTn dur="500" fill="hold" id="18"/>
                                        <p:tgtEl>
                                          <p:spTgt spid="2"/>
                                        </p:tgtEl>
                                        <p:attrNameLst>
                                          <p:attrName>ppt_w</p:attrName>
                                        </p:attrNameLst>
                                      </p:cBhvr>
                                      <p:tavLst>
                                        <p:tav tm="0">
                                          <p:val>
                                            <p:fltVal val="0"/>
                                          </p:val>
                                        </p:tav>
                                        <p:tav tm="100000">
                                          <p:val>
                                            <p:strVal val="#ppt_w"/>
                                          </p:val>
                                        </p:tav>
                                      </p:tavLst>
                                    </p:anim>
                                    <p:anim calcmode="lin" valueType="num">
                                      <p:cBhvr>
                                        <p:cTn dur="500" fill="hold" id="19"/>
                                        <p:tgtEl>
                                          <p:spTgt spid="2"/>
                                        </p:tgtEl>
                                        <p:attrNameLst>
                                          <p:attrName>ppt_h</p:attrName>
                                        </p:attrNameLst>
                                      </p:cBhvr>
                                      <p:tavLst>
                                        <p:tav tm="0">
                                          <p:val>
                                            <p:fltVal val="0"/>
                                          </p:val>
                                        </p:tav>
                                        <p:tav tm="100000">
                                          <p:val>
                                            <p:strVal val="#ppt_h"/>
                                          </p:val>
                                        </p:tav>
                                      </p:tavLst>
                                    </p:anim>
                                    <p:animEffect filter="fade" transition="in">
                                      <p:cBhvr>
                                        <p:cTn dur="500" id="20"/>
                                        <p:tgtEl>
                                          <p:spTgt spid="2"/>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 presetSubtype="4">
                                  <p:stCondLst>
                                    <p:cond delay="0"/>
                                  </p:stCondLst>
                                  <p:childTnLst>
                                    <p:set>
                                      <p:cBhvr>
                                        <p:cTn dur="1" fill="hold" id="24">
                                          <p:stCondLst>
                                            <p:cond delay="0"/>
                                          </p:stCondLst>
                                        </p:cTn>
                                        <p:tgtEl>
                                          <p:spTgt spid="8"/>
                                        </p:tgtEl>
                                        <p:attrNameLst>
                                          <p:attrName>style.visibility</p:attrName>
                                        </p:attrNameLst>
                                      </p:cBhvr>
                                      <p:to>
                                        <p:strVal val="visible"/>
                                      </p:to>
                                    </p:set>
                                    <p:anim calcmode="lin" valueType="num">
                                      <p:cBhvr additive="base">
                                        <p:cTn dur="500" fill="hold" id="25"/>
                                        <p:tgtEl>
                                          <p:spTgt spid="8"/>
                                        </p:tgtEl>
                                        <p:attrNameLst>
                                          <p:attrName>ppt_x</p:attrName>
                                        </p:attrNameLst>
                                      </p:cBhvr>
                                      <p:tavLst>
                                        <p:tav tm="0">
                                          <p:val>
                                            <p:strVal val="#ppt_x"/>
                                          </p:val>
                                        </p:tav>
                                        <p:tav tm="100000">
                                          <p:val>
                                            <p:strVal val="#ppt_x"/>
                                          </p:val>
                                        </p:tav>
                                      </p:tavLst>
                                    </p:anim>
                                    <p:anim calcmode="lin" valueType="num">
                                      <p:cBhvr additive="base">
                                        <p:cTn dur="500" fill="hold" id="26"/>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734772" y="2610682"/>
            <a:ext cx="2791683" cy="2791683"/>
          </a:xfrm>
          <a:prstGeom prst="rect">
            <a:avLst/>
          </a:prstGeom>
        </p:spPr>
      </p:pic>
      <p:sp>
        <p:nvSpPr>
          <p:cNvPr id="14" name="矩形 13"/>
          <p:cNvSpPr/>
          <p:nvPr/>
        </p:nvSpPr>
        <p:spPr>
          <a:xfrm>
            <a:off x="1765796" y="2038350"/>
            <a:ext cx="4450080" cy="853440"/>
          </a:xfrm>
          <a:prstGeom prst="rect">
            <a:avLst/>
          </a:prstGeom>
        </p:spPr>
        <p:txBody>
          <a:bodyPr wrap="none">
            <a:spAutoFit/>
          </a:bodyPr>
          <a:lstStyle/>
          <a:p>
            <a:pPr>
              <a:defRPr/>
            </a:pPr>
            <a:r>
              <a:rPr altLang="en-US" b="1" lang="zh-CN" spc="600" sz="5000">
                <a:solidFill>
                  <a:schemeClr val="accent1"/>
                </a:solidFill>
                <a:latin typeface="+mn-ea"/>
                <a:cs typeface="+mn-ea"/>
                <a:sym typeface="+mn-lt"/>
              </a:rPr>
              <a:t>产后恢复瑜伽</a:t>
            </a:r>
          </a:p>
        </p:txBody>
      </p:sp>
      <p:sp>
        <p:nvSpPr>
          <p:cNvPr id="40" name="矩形 39"/>
          <p:cNvSpPr/>
          <p:nvPr/>
        </p:nvSpPr>
        <p:spPr>
          <a:xfrm>
            <a:off x="1800602" y="1428750"/>
            <a:ext cx="2367280" cy="701040"/>
          </a:xfrm>
          <a:prstGeom prst="rect">
            <a:avLst/>
          </a:prstGeom>
        </p:spPr>
        <p:txBody>
          <a:bodyPr wrap="none">
            <a:spAutoFit/>
          </a:bodyPr>
          <a:lstStyle/>
          <a:p>
            <a:pPr>
              <a:defRPr/>
            </a:pPr>
            <a:r>
              <a:rPr altLang="en-US" lang="zh-CN" smtClean="0" spc="300" sz="4000">
                <a:solidFill>
                  <a:schemeClr val="accent1"/>
                </a:solidFill>
                <a:latin typeface="+mn-ea"/>
                <a:cs typeface="+mn-ea"/>
                <a:sym typeface="+mn-lt"/>
              </a:rPr>
              <a:t>第三部分</a:t>
            </a:r>
          </a:p>
        </p:txBody>
      </p:sp>
      <p:sp>
        <p:nvSpPr>
          <p:cNvPr id="41" name="矩形 40"/>
          <p:cNvSpPr/>
          <p:nvPr/>
        </p:nvSpPr>
        <p:spPr>
          <a:xfrm>
            <a:off x="1752600" y="2896522"/>
            <a:ext cx="4572000" cy="426720"/>
          </a:xfrm>
          <a:prstGeom prst="rect">
            <a:avLst/>
          </a:prstGeom>
        </p:spPr>
        <p:txBody>
          <a:bodyPr>
            <a:spAutoFit/>
          </a:bodyPr>
          <a:lstStyle/>
          <a:p>
            <a:r>
              <a:rPr altLang="en-US" lang="zh-CN" smtClean="0" sz="1100">
                <a:solidFill>
                  <a:schemeClr val="accent1"/>
                </a:solidFill>
              </a:rPr>
              <a:t>maternal health care concerns maternal health maternal health care concerns maternal health maternal health</a:t>
            </a:r>
          </a:p>
        </p:txBody>
      </p:sp>
    </p:spTree>
    <p:extLst>
      <p:ext uri="{BB962C8B-B14F-4D97-AF65-F5344CB8AC3E}">
        <p14:creationId val="2992684188"/>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40"/>
                                        </p:tgtEl>
                                        <p:attrNameLst>
                                          <p:attrName>style.visibility</p:attrName>
                                        </p:attrNameLst>
                                      </p:cBhvr>
                                      <p:to>
                                        <p:strVal val="visible"/>
                                      </p:to>
                                    </p:set>
                                    <p:anim calcmode="lin" valueType="num">
                                      <p:cBhvr additive="base">
                                        <p:cTn dur="500" fill="hold" id="68"/>
                                        <p:tgtEl>
                                          <p:spTgt spid="40"/>
                                        </p:tgtEl>
                                        <p:attrNameLst>
                                          <p:attrName>ppt_x</p:attrName>
                                        </p:attrNameLst>
                                      </p:cBhvr>
                                      <p:tavLst>
                                        <p:tav tm="0">
                                          <p:val>
                                            <p:strVal val="#ppt_x"/>
                                          </p:val>
                                        </p:tav>
                                        <p:tav tm="100000">
                                          <p:val>
                                            <p:strVal val="#ppt_x"/>
                                          </p:val>
                                        </p:tav>
                                      </p:tavLst>
                                    </p:anim>
                                    <p:anim calcmode="lin" valueType="num">
                                      <p:cBhvr additive="base">
                                        <p:cTn dur="500" fill="hold" id="69"/>
                                        <p:tgtEl>
                                          <p:spTgt spid="40"/>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8">
                                  <p:stCondLst>
                                    <p:cond delay="0"/>
                                  </p:stCondLst>
                                  <p:childTnLst>
                                    <p:set>
                                      <p:cBhvr>
                                        <p:cTn dur="1" fill="hold" id="73">
                                          <p:stCondLst>
                                            <p:cond delay="0"/>
                                          </p:stCondLst>
                                        </p:cTn>
                                        <p:tgtEl>
                                          <p:spTgt spid="14"/>
                                        </p:tgtEl>
                                        <p:attrNameLst>
                                          <p:attrName>style.visibility</p:attrName>
                                        </p:attrNameLst>
                                      </p:cBhvr>
                                      <p:to>
                                        <p:strVal val="visible"/>
                                      </p:to>
                                    </p:set>
                                    <p:animEffect filter="wipe(left)" transition="in">
                                      <p:cBhvr>
                                        <p:cTn dur="500" id="74"/>
                                        <p:tgtEl>
                                          <p:spTgt spid="14"/>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14"/>
      <p:bldP grpId="0" spid="40"/>
      <p:bldP grpId="0" spid="4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1126253" y="1276350"/>
            <a:ext cx="7086600" cy="365889"/>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r>
              <a:rPr altLang="en-US" lang="zh-CN" sz="1847">
                <a:solidFill>
                  <a:schemeClr val="bg1"/>
                </a:solidFill>
                <a:latin charset="-122" panose="020b0503020204020204" pitchFamily="34" typeface="微软雅黑"/>
                <a:ea charset="-122" panose="020b0503020204020204" pitchFamily="34" typeface="微软雅黑"/>
              </a:rPr>
              <a:t>婴儿卷曲式、竖式</a:t>
            </a:r>
          </a:p>
        </p:txBody>
      </p:sp>
      <p:sp>
        <p:nvSpPr>
          <p:cNvPr id="6" name="矩形 5"/>
          <p:cNvSpPr/>
          <p:nvPr/>
        </p:nvSpPr>
        <p:spPr>
          <a:xfrm>
            <a:off x="1092758" y="1725876"/>
            <a:ext cx="7120095" cy="72448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400">
                <a:latin charset="-122" panose="020b0503020204020204" pitchFamily="34" typeface="微软雅黑"/>
                <a:ea charset="-122" panose="020b0503020204020204" pitchFamily="34" typeface="微软雅黑"/>
              </a:rPr>
              <a:t>卧姿，双腿弯曲，双手抱双腿，用额头接触膝盖，身体如婴儿般呈卷曲状。(练腰腹，使身体有形)，卧姿，双臂伸直放在体侧，双腿并拢抬升保持与身体呈90度。(美腿练习)</a:t>
            </a:r>
          </a:p>
        </p:txBody>
      </p:sp>
      <p:sp>
        <p:nvSpPr>
          <p:cNvPr id="7" name="矩形 6"/>
          <p:cNvSpPr/>
          <p:nvPr/>
        </p:nvSpPr>
        <p:spPr>
          <a:xfrm>
            <a:off x="1092758" y="2717310"/>
            <a:ext cx="7086600" cy="365889"/>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r>
              <a:rPr altLang="zh-CN" lang="en-US" sz="1847">
                <a:solidFill>
                  <a:schemeClr val="bg1"/>
                </a:solidFill>
                <a:latin charset="-122" panose="020b0503020204020204" pitchFamily="34" typeface="微软雅黑"/>
                <a:ea charset="-122" panose="020b0503020204020204" pitchFamily="34" typeface="微软雅黑"/>
              </a:rPr>
              <a:t>V字形、坐势脊椎拧转</a:t>
            </a:r>
          </a:p>
        </p:txBody>
      </p:sp>
      <p:sp>
        <p:nvSpPr>
          <p:cNvPr id="14" name="矩形 13"/>
          <p:cNvSpPr/>
          <p:nvPr/>
        </p:nvSpPr>
        <p:spPr>
          <a:xfrm>
            <a:off x="1109505" y="3105150"/>
            <a:ext cx="7120095" cy="104452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400">
                <a:latin charset="-122" panose="020b0503020204020204" pitchFamily="34" typeface="微软雅黑"/>
                <a:ea charset="-122" panose="020b0503020204020204" pitchFamily="34" typeface="微软雅黑"/>
              </a:rPr>
              <a:t>坐姿，双臂与双腿尽量伸直，保持呈V字形状。(美腿练习)，坐姿，腿交叉收缩于臀下，对侧的一手抱腿，一手放在身体后侧。配合呼吸，头向后侧缓慢转向。(按摩内脏、排毒，练细腰)</a:t>
            </a:r>
          </a:p>
        </p:txBody>
      </p:sp>
    </p:spTree>
    <p:extLst>
      <p:ext uri="{BB962C8B-B14F-4D97-AF65-F5344CB8AC3E}">
        <p14:creationId val="114769778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4"/>
                                        </p:tgtEl>
                                        <p:attrNameLst>
                                          <p:attrName>style.visibility</p:attrName>
                                        </p:attrNameLst>
                                      </p:cBhvr>
                                      <p:to>
                                        <p:strVal val="visible"/>
                                      </p:to>
                                    </p:set>
                                    <p:animEffect filter="barn(inVertical)"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6"/>
                                        </p:tgtEl>
                                        <p:attrNameLst>
                                          <p:attrName>style.visibility</p:attrName>
                                        </p:attrNameLst>
                                      </p:cBhvr>
                                      <p:to>
                                        <p:strVal val="visible"/>
                                      </p:to>
                                    </p:set>
                                    <p:animEffect filter="wipe(left)" transition="in">
                                      <p:cBhvr>
                                        <p:cTn dur="500" id="12"/>
                                        <p:tgtEl>
                                          <p:spTgt spid="6"/>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7"/>
                                        </p:tgtEl>
                                        <p:attrNameLst>
                                          <p:attrName>style.visibility</p:attrName>
                                        </p:attrNameLst>
                                      </p:cBhvr>
                                      <p:to>
                                        <p:strVal val="visible"/>
                                      </p:to>
                                    </p:set>
                                    <p:animEffect filter="barn(inVertical)" transition="in">
                                      <p:cBhvr>
                                        <p:cTn dur="500" id="17"/>
                                        <p:tgtEl>
                                          <p:spTgt spid="7"/>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14"/>
                                        </p:tgtEl>
                                        <p:attrNameLst>
                                          <p:attrName>style.visibility</p:attrName>
                                        </p:attrNameLst>
                                      </p:cBhvr>
                                      <p:to>
                                        <p:strVal val="visible"/>
                                      </p:to>
                                    </p:set>
                                    <p:animEffect filter="wipe(left)" transition="in">
                                      <p:cBhvr>
                                        <p:cTn dur="500" id="22"/>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7"/>
      <p:bldP grpId="0" spid="1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3733800" y="1200150"/>
            <a:ext cx="4495800" cy="147124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pPr>
            <a:r>
              <a:rPr altLang="en-US" b="1" lang="zh-CN" sz="1400">
                <a:solidFill>
                  <a:schemeClr val="accent1"/>
                </a:solidFill>
                <a:latin charset="-122" panose="020b0503020204020204" pitchFamily="34" typeface="微软雅黑"/>
                <a:ea charset="-122" panose="020b0503020204020204" pitchFamily="34" typeface="微软雅黑"/>
              </a:rPr>
              <a:t>牛面式变形</a:t>
            </a:r>
          </a:p>
          <a:p>
            <a:pPr lvl="0">
              <a:lnSpc>
                <a:spcPct val="130000"/>
              </a:lnSpc>
            </a:pPr>
            <a:r>
              <a:rPr altLang="en-US" b="1" lang="zh-CN" sz="1400">
                <a:solidFill>
                  <a:schemeClr val="accent1"/>
                </a:solidFill>
                <a:latin charset="-122" panose="020b0503020204020204" pitchFamily="34" typeface="微软雅黑"/>
                <a:ea charset="-122" panose="020b0503020204020204" pitchFamily="34" typeface="微软雅黑"/>
              </a:rPr>
              <a:t>跪式，手掌合拢置在背后，由外向内转向，指尖由下向上尽量抬升的同时，挺胸，头向后仰。同一姿势，背后手势变化，对侧的手在后背相拉。(挺胸，对产后乳房下垂有益)。</a:t>
            </a:r>
          </a:p>
        </p:txBody>
      </p:sp>
      <p:sp>
        <p:nvSpPr>
          <p:cNvPr id="7" name="矩形 6"/>
          <p:cNvSpPr/>
          <p:nvPr/>
        </p:nvSpPr>
        <p:spPr>
          <a:xfrm>
            <a:off x="3733800" y="2890213"/>
            <a:ext cx="4433627" cy="1193878"/>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pPr>
            <a:r>
              <a:rPr altLang="en-US" b="1" lang="zh-CN" sz="1400">
                <a:solidFill>
                  <a:schemeClr val="accent1"/>
                </a:solidFill>
                <a:latin charset="-122" panose="020b0503020204020204" pitchFamily="34" typeface="微软雅黑"/>
                <a:ea charset="-122" panose="020b0503020204020204" pitchFamily="34" typeface="微软雅黑"/>
              </a:rPr>
              <a:t>侧腰伸展</a:t>
            </a:r>
          </a:p>
          <a:p>
            <a:pPr lvl="0">
              <a:lnSpc>
                <a:spcPct val="130000"/>
              </a:lnSpc>
            </a:pPr>
            <a:r>
              <a:rPr altLang="en-US" b="1" lang="zh-CN" sz="1400">
                <a:solidFill>
                  <a:schemeClr val="accent1"/>
                </a:solidFill>
                <a:latin charset="-122" panose="020b0503020204020204" pitchFamily="34" typeface="微软雅黑"/>
                <a:ea charset="-122" panose="020b0503020204020204" pitchFamily="34" typeface="微软雅黑"/>
              </a:rPr>
              <a:t>单腿站立，一腿收缩于站立一腿一侧。对侧的手撑腰，另一手向前倾斜伸直，作侧腰运动。再换一个方向进行。(练平衡，练细腰)</a:t>
            </a:r>
          </a:p>
        </p:txBody>
      </p:sp>
      <p:pic>
        <p:nvPicPr>
          <p:cNvPr id="8" name="图片 7"/>
          <p:cNvPicPr>
            <a:picLocks noChangeAspect="1"/>
          </p:cNvPicPr>
          <p:nvPr/>
        </p:nvPicPr>
        <p:blipFill>
          <a:blip r:embed="rId2">
            <a:extLst>
              <a:ext uri="{28A0092B-C50C-407E-A947-70E740481C1C}">
                <a14:useLocalDpi val="0"/>
              </a:ext>
            </a:extLst>
          </a:blip>
          <a:stretch>
            <a:fillRect/>
          </a:stretch>
        </p:blipFill>
        <p:spPr>
          <a:xfrm flipH="1">
            <a:off x="838200" y="1123950"/>
            <a:ext cx="2743200" cy="3369262"/>
          </a:xfrm>
          <a:prstGeom prst="rect">
            <a:avLst/>
          </a:prstGeom>
        </p:spPr>
      </p:pic>
    </p:spTree>
    <p:extLst>
      <p:ext uri="{BB962C8B-B14F-4D97-AF65-F5344CB8AC3E}">
        <p14:creationId val="2072778185"/>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4"/>
                                        </p:tgtEl>
                                        <p:attrNameLst>
                                          <p:attrName>style.visibility</p:attrName>
                                        </p:attrNameLst>
                                      </p:cBhvr>
                                      <p:to>
                                        <p:strVal val="visible"/>
                                      </p:to>
                                    </p:set>
                                    <p:animEffect filter="wipe(left)" transition="in">
                                      <p:cBhvr>
                                        <p:cTn dur="500" id="14"/>
                                        <p:tgtEl>
                                          <p:spTgt spid="4"/>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7"/>
                                        </p:tgtEl>
                                        <p:attrNameLst>
                                          <p:attrName>style.visibility</p:attrName>
                                        </p:attrNameLst>
                                      </p:cBhvr>
                                      <p:to>
                                        <p:strVal val="visible"/>
                                      </p:to>
                                    </p:set>
                                    <p:animEffect filter="wipe(left)" transition="in">
                                      <p:cBhvr>
                                        <p:cTn dur="500" id="17"/>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734772" y="2610682"/>
            <a:ext cx="2791683" cy="2791683"/>
          </a:xfrm>
          <a:prstGeom prst="rect">
            <a:avLst/>
          </a:prstGeom>
        </p:spPr>
      </p:pic>
      <p:sp>
        <p:nvSpPr>
          <p:cNvPr id="14" name="矩形 13"/>
          <p:cNvSpPr/>
          <p:nvPr/>
        </p:nvSpPr>
        <p:spPr>
          <a:xfrm>
            <a:off x="1765796" y="2038350"/>
            <a:ext cx="4450080" cy="853440"/>
          </a:xfrm>
          <a:prstGeom prst="rect">
            <a:avLst/>
          </a:prstGeom>
        </p:spPr>
        <p:txBody>
          <a:bodyPr wrap="none">
            <a:spAutoFit/>
          </a:bodyPr>
          <a:lstStyle/>
          <a:p>
            <a:pPr>
              <a:defRPr/>
            </a:pPr>
            <a:r>
              <a:rPr altLang="en-US" b="1" lang="zh-CN" spc="600" sz="5000">
                <a:solidFill>
                  <a:schemeClr val="accent1"/>
                </a:solidFill>
                <a:latin typeface="+mn-ea"/>
                <a:cs typeface="+mn-ea"/>
                <a:sym typeface="+mn-lt"/>
              </a:rPr>
              <a:t>产妇健康饮食</a:t>
            </a:r>
          </a:p>
        </p:txBody>
      </p:sp>
      <p:sp>
        <p:nvSpPr>
          <p:cNvPr id="40" name="矩形 39"/>
          <p:cNvSpPr/>
          <p:nvPr/>
        </p:nvSpPr>
        <p:spPr>
          <a:xfrm>
            <a:off x="1800602" y="1428750"/>
            <a:ext cx="2367280" cy="701040"/>
          </a:xfrm>
          <a:prstGeom prst="rect">
            <a:avLst/>
          </a:prstGeom>
        </p:spPr>
        <p:txBody>
          <a:bodyPr wrap="none">
            <a:spAutoFit/>
          </a:bodyPr>
          <a:lstStyle/>
          <a:p>
            <a:pPr>
              <a:defRPr/>
            </a:pPr>
            <a:r>
              <a:rPr altLang="en-US" lang="zh-CN" smtClean="0" spc="300" sz="4000">
                <a:solidFill>
                  <a:schemeClr val="accent1"/>
                </a:solidFill>
                <a:latin typeface="+mn-ea"/>
                <a:cs typeface="+mn-ea"/>
                <a:sym typeface="+mn-lt"/>
              </a:rPr>
              <a:t>第四部分</a:t>
            </a:r>
          </a:p>
        </p:txBody>
      </p:sp>
      <p:sp>
        <p:nvSpPr>
          <p:cNvPr id="41" name="矩形 40"/>
          <p:cNvSpPr/>
          <p:nvPr/>
        </p:nvSpPr>
        <p:spPr>
          <a:xfrm>
            <a:off x="1752600" y="2896522"/>
            <a:ext cx="4572000" cy="426720"/>
          </a:xfrm>
          <a:prstGeom prst="rect">
            <a:avLst/>
          </a:prstGeom>
        </p:spPr>
        <p:txBody>
          <a:bodyPr>
            <a:spAutoFit/>
          </a:bodyPr>
          <a:lstStyle/>
          <a:p>
            <a:r>
              <a:rPr altLang="en-US" lang="zh-CN" smtClean="0" sz="1100">
                <a:solidFill>
                  <a:schemeClr val="accent1"/>
                </a:solidFill>
              </a:rPr>
              <a:t>maternal health care concerns maternal health maternal health care concerns maternal health maternal health</a:t>
            </a:r>
          </a:p>
        </p:txBody>
      </p:sp>
    </p:spTree>
    <p:extLst>
      <p:ext uri="{BB962C8B-B14F-4D97-AF65-F5344CB8AC3E}">
        <p14:creationId val="472057235"/>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40"/>
                                        </p:tgtEl>
                                        <p:attrNameLst>
                                          <p:attrName>style.visibility</p:attrName>
                                        </p:attrNameLst>
                                      </p:cBhvr>
                                      <p:to>
                                        <p:strVal val="visible"/>
                                      </p:to>
                                    </p:set>
                                    <p:anim calcmode="lin" valueType="num">
                                      <p:cBhvr additive="base">
                                        <p:cTn dur="500" fill="hold" id="68"/>
                                        <p:tgtEl>
                                          <p:spTgt spid="40"/>
                                        </p:tgtEl>
                                        <p:attrNameLst>
                                          <p:attrName>ppt_x</p:attrName>
                                        </p:attrNameLst>
                                      </p:cBhvr>
                                      <p:tavLst>
                                        <p:tav tm="0">
                                          <p:val>
                                            <p:strVal val="#ppt_x"/>
                                          </p:val>
                                        </p:tav>
                                        <p:tav tm="100000">
                                          <p:val>
                                            <p:strVal val="#ppt_x"/>
                                          </p:val>
                                        </p:tav>
                                      </p:tavLst>
                                    </p:anim>
                                    <p:anim calcmode="lin" valueType="num">
                                      <p:cBhvr additive="base">
                                        <p:cTn dur="500" fill="hold" id="69"/>
                                        <p:tgtEl>
                                          <p:spTgt spid="40"/>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8">
                                  <p:stCondLst>
                                    <p:cond delay="0"/>
                                  </p:stCondLst>
                                  <p:childTnLst>
                                    <p:set>
                                      <p:cBhvr>
                                        <p:cTn dur="1" fill="hold" id="73">
                                          <p:stCondLst>
                                            <p:cond delay="0"/>
                                          </p:stCondLst>
                                        </p:cTn>
                                        <p:tgtEl>
                                          <p:spTgt spid="14"/>
                                        </p:tgtEl>
                                        <p:attrNameLst>
                                          <p:attrName>style.visibility</p:attrName>
                                        </p:attrNameLst>
                                      </p:cBhvr>
                                      <p:to>
                                        <p:strVal val="visible"/>
                                      </p:to>
                                    </p:set>
                                    <p:animEffect filter="wipe(left)" transition="in">
                                      <p:cBhvr>
                                        <p:cTn dur="500" id="74"/>
                                        <p:tgtEl>
                                          <p:spTgt spid="14"/>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14"/>
      <p:bldP grpId="0" spid="40"/>
      <p:bldP grpId="0" spid="4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845402" y="1352550"/>
            <a:ext cx="7460398"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r>
              <a:rPr altLang="en-US" lang="zh-CN">
                <a:solidFill>
                  <a:schemeClr val="bg1"/>
                </a:solidFill>
                <a:latin charset="-122" panose="020b0503020204020204" pitchFamily="34" typeface="微软雅黑"/>
                <a:ea charset="-122" panose="020b0503020204020204" pitchFamily="34" typeface="微软雅黑"/>
              </a:rPr>
              <a:t>“坐月子”是妇女的特殊生活阶段</a:t>
            </a:r>
          </a:p>
        </p:txBody>
      </p:sp>
      <p:sp>
        <p:nvSpPr>
          <p:cNvPr id="8" name="矩形 7"/>
          <p:cNvSpPr/>
          <p:nvPr/>
        </p:nvSpPr>
        <p:spPr>
          <a:xfrm>
            <a:off x="786849" y="1817145"/>
            <a:ext cx="7577503" cy="45016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600">
                <a:latin charset="-122" panose="020b0503020204020204" pitchFamily="34" typeface="微软雅黑"/>
                <a:ea charset="-122" panose="020b0503020204020204" pitchFamily="34" typeface="微软雅黑"/>
              </a:rPr>
              <a:t>对饮食要求是富于营养且容易消化，逐步适应逐步增加，不可突击性增加。</a:t>
            </a:r>
          </a:p>
        </p:txBody>
      </p:sp>
      <p:grpSp>
        <p:nvGrpSpPr>
          <p:cNvPr id="9" name="组合 8"/>
          <p:cNvGrpSpPr/>
          <p:nvPr/>
        </p:nvGrpSpPr>
        <p:grpSpPr>
          <a:xfrm>
            <a:off x="854318" y="2343150"/>
            <a:ext cx="3641482" cy="1676401"/>
            <a:chOff x="854318" y="2800351"/>
            <a:chExt cx="3641482" cy="745067"/>
          </a:xfrm>
        </p:grpSpPr>
        <p:sp>
          <p:nvSpPr>
            <p:cNvPr id="10" name="矩形 9"/>
            <p:cNvSpPr/>
            <p:nvPr/>
          </p:nvSpPr>
          <p:spPr>
            <a:xfrm>
              <a:off x="1093188" y="2868084"/>
              <a:ext cx="3326412" cy="606474"/>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mtClean="0" sz="1400">
                  <a:solidFill>
                    <a:srgbClr val="000000"/>
                  </a:solidFill>
                  <a:latin charset="-122" panose="020b0503020204020204" pitchFamily="34" typeface="微软雅黑"/>
                  <a:ea charset="-122" panose="020b0503020204020204" pitchFamily="34" typeface="微软雅黑"/>
                </a:rPr>
                <a:t>每日包括主食500克,肉类或鱼类150－200克,鸡蛋3－5个，豆制品100克,豆浆或牛奶250－500克,新鲜蔬菜500克,每顿饭后吃水果1－2个</a:t>
              </a:r>
            </a:p>
          </p:txBody>
        </p:sp>
        <p:sp>
          <p:nvSpPr>
            <p:cNvPr id="11" name="矩形 10"/>
            <p:cNvSpPr/>
            <p:nvPr/>
          </p:nvSpPr>
          <p:spPr>
            <a:xfrm>
              <a:off x="854318" y="2800351"/>
              <a:ext cx="3641482" cy="74506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2" name="组合 21"/>
          <p:cNvGrpSpPr/>
          <p:nvPr/>
        </p:nvGrpSpPr>
        <p:grpSpPr>
          <a:xfrm>
            <a:off x="4664318" y="2343151"/>
            <a:ext cx="3641482" cy="1676401"/>
            <a:chOff x="854318" y="2800351"/>
            <a:chExt cx="3641482" cy="745067"/>
          </a:xfrm>
        </p:grpSpPr>
        <p:sp>
          <p:nvSpPr>
            <p:cNvPr id="23" name="矩形 22"/>
            <p:cNvSpPr/>
            <p:nvPr/>
          </p:nvSpPr>
          <p:spPr>
            <a:xfrm>
              <a:off x="1011853" y="2834217"/>
              <a:ext cx="3326412" cy="606474"/>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400">
                  <a:solidFill>
                    <a:srgbClr val="000000"/>
                  </a:solidFill>
                  <a:latin charset="-122" panose="020b0503020204020204" pitchFamily="34" typeface="微软雅黑"/>
                  <a:ea charset="-122" panose="020b0503020204020204" pitchFamily="34" typeface="微软雅黑"/>
                </a:rPr>
                <a:t>注意食物烹调做到多样化。为保证母乳喂养。应多补充带有汤水的食物，如鸡汤、鱼汤、排骨汤、猪蹄汤、蛋花汤豆腐汤。餐间及晚上加点心或半流质食物。</a:t>
              </a:r>
            </a:p>
          </p:txBody>
        </p:sp>
        <p:sp>
          <p:nvSpPr>
            <p:cNvPr id="25" name="矩形 24"/>
            <p:cNvSpPr/>
            <p:nvPr/>
          </p:nvSpPr>
          <p:spPr>
            <a:xfrm>
              <a:off x="854318" y="2800351"/>
              <a:ext cx="3641482" cy="74506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806452551"/>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500" fill="hold" id="7"/>
                                        <p:tgtEl>
                                          <p:spTgt spid="6"/>
                                        </p:tgtEl>
                                        <p:attrNameLst>
                                          <p:attrName>ppt_w</p:attrName>
                                        </p:attrNameLst>
                                      </p:cBhvr>
                                      <p:tavLst>
                                        <p:tav tm="0">
                                          <p:val>
                                            <p:fltVal val="0"/>
                                          </p:val>
                                        </p:tav>
                                        <p:tav tm="100000">
                                          <p:val>
                                            <p:strVal val="#ppt_w"/>
                                          </p:val>
                                        </p:tav>
                                      </p:tavLst>
                                    </p:anim>
                                    <p:anim calcmode="lin" valueType="num">
                                      <p:cBhvr>
                                        <p:cTn dur="500" fill="hold" id="8"/>
                                        <p:tgtEl>
                                          <p:spTgt spid="6"/>
                                        </p:tgtEl>
                                        <p:attrNameLst>
                                          <p:attrName>ppt_h</p:attrName>
                                        </p:attrNameLst>
                                      </p:cBhvr>
                                      <p:tavLst>
                                        <p:tav tm="0">
                                          <p:val>
                                            <p:fltVal val="0"/>
                                          </p:val>
                                        </p:tav>
                                        <p:tav tm="100000">
                                          <p:val>
                                            <p:strVal val="#ppt_h"/>
                                          </p:val>
                                        </p:tav>
                                      </p:tavLst>
                                    </p:anim>
                                    <p:animEffect filter="fade" transition="in">
                                      <p:cBhvr>
                                        <p:cTn dur="500" id="9"/>
                                        <p:tgtEl>
                                          <p:spTgt spid="6"/>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8"/>
                                        </p:tgtEl>
                                        <p:attrNameLst>
                                          <p:attrName>style.visibility</p:attrName>
                                        </p:attrNameLst>
                                      </p:cBhvr>
                                      <p:to>
                                        <p:strVal val="visible"/>
                                      </p:to>
                                    </p:set>
                                    <p:animEffect filter="wipe(left)" transition="in">
                                      <p:cBhvr>
                                        <p:cTn dur="500" id="14"/>
                                        <p:tgtEl>
                                          <p:spTgt spid="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53" presetSubtype="0">
                                  <p:stCondLst>
                                    <p:cond delay="0"/>
                                  </p:stCondLst>
                                  <p:childTnLst>
                                    <p:set>
                                      <p:cBhvr>
                                        <p:cTn dur="1" fill="hold" id="18">
                                          <p:stCondLst>
                                            <p:cond delay="0"/>
                                          </p:stCondLst>
                                        </p:cTn>
                                        <p:tgtEl>
                                          <p:spTgt spid="9"/>
                                        </p:tgtEl>
                                        <p:attrNameLst>
                                          <p:attrName>style.visibility</p:attrName>
                                        </p:attrNameLst>
                                      </p:cBhvr>
                                      <p:to>
                                        <p:strVal val="visible"/>
                                      </p:to>
                                    </p:set>
                                    <p:anim calcmode="lin" valueType="num">
                                      <p:cBhvr>
                                        <p:cTn dur="500" fill="hold" id="19"/>
                                        <p:tgtEl>
                                          <p:spTgt spid="9"/>
                                        </p:tgtEl>
                                        <p:attrNameLst>
                                          <p:attrName>ppt_w</p:attrName>
                                        </p:attrNameLst>
                                      </p:cBhvr>
                                      <p:tavLst>
                                        <p:tav tm="0">
                                          <p:val>
                                            <p:fltVal val="0"/>
                                          </p:val>
                                        </p:tav>
                                        <p:tav tm="100000">
                                          <p:val>
                                            <p:strVal val="#ppt_w"/>
                                          </p:val>
                                        </p:tav>
                                      </p:tavLst>
                                    </p:anim>
                                    <p:anim calcmode="lin" valueType="num">
                                      <p:cBhvr>
                                        <p:cTn dur="500" fill="hold" id="20"/>
                                        <p:tgtEl>
                                          <p:spTgt spid="9"/>
                                        </p:tgtEl>
                                        <p:attrNameLst>
                                          <p:attrName>ppt_h</p:attrName>
                                        </p:attrNameLst>
                                      </p:cBhvr>
                                      <p:tavLst>
                                        <p:tav tm="0">
                                          <p:val>
                                            <p:fltVal val="0"/>
                                          </p:val>
                                        </p:tav>
                                        <p:tav tm="100000">
                                          <p:val>
                                            <p:strVal val="#ppt_h"/>
                                          </p:val>
                                        </p:tav>
                                      </p:tavLst>
                                    </p:anim>
                                    <p:animEffect filter="fade" transition="in">
                                      <p:cBhvr>
                                        <p:cTn dur="500" id="21"/>
                                        <p:tgtEl>
                                          <p:spTgt spid="9"/>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53" presetSubtype="0">
                                  <p:stCondLst>
                                    <p:cond delay="0"/>
                                  </p:stCondLst>
                                  <p:childTnLst>
                                    <p:set>
                                      <p:cBhvr>
                                        <p:cTn dur="1" fill="hold" id="25">
                                          <p:stCondLst>
                                            <p:cond delay="0"/>
                                          </p:stCondLst>
                                        </p:cTn>
                                        <p:tgtEl>
                                          <p:spTgt spid="22"/>
                                        </p:tgtEl>
                                        <p:attrNameLst>
                                          <p:attrName>style.visibility</p:attrName>
                                        </p:attrNameLst>
                                      </p:cBhvr>
                                      <p:to>
                                        <p:strVal val="visible"/>
                                      </p:to>
                                    </p:set>
                                    <p:anim calcmode="lin" valueType="num">
                                      <p:cBhvr>
                                        <p:cTn dur="500" fill="hold" id="26"/>
                                        <p:tgtEl>
                                          <p:spTgt spid="22"/>
                                        </p:tgtEl>
                                        <p:attrNameLst>
                                          <p:attrName>ppt_w</p:attrName>
                                        </p:attrNameLst>
                                      </p:cBhvr>
                                      <p:tavLst>
                                        <p:tav tm="0">
                                          <p:val>
                                            <p:fltVal val="0"/>
                                          </p:val>
                                        </p:tav>
                                        <p:tav tm="100000">
                                          <p:val>
                                            <p:strVal val="#ppt_w"/>
                                          </p:val>
                                        </p:tav>
                                      </p:tavLst>
                                    </p:anim>
                                    <p:anim calcmode="lin" valueType="num">
                                      <p:cBhvr>
                                        <p:cTn dur="500" fill="hold" id="27"/>
                                        <p:tgtEl>
                                          <p:spTgt spid="22"/>
                                        </p:tgtEl>
                                        <p:attrNameLst>
                                          <p:attrName>ppt_h</p:attrName>
                                        </p:attrNameLst>
                                      </p:cBhvr>
                                      <p:tavLst>
                                        <p:tav tm="0">
                                          <p:val>
                                            <p:fltVal val="0"/>
                                          </p:val>
                                        </p:tav>
                                        <p:tav tm="100000">
                                          <p:val>
                                            <p:strVal val="#ppt_h"/>
                                          </p:val>
                                        </p:tav>
                                      </p:tavLst>
                                    </p:anim>
                                    <p:animEffect filter="fade" transition="in">
                                      <p:cBhvr>
                                        <p:cTn dur="500" id="28"/>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734772" y="2610682"/>
            <a:ext cx="2791683" cy="2791683"/>
          </a:xfrm>
          <a:prstGeom prst="rect">
            <a:avLst/>
          </a:prstGeom>
        </p:spPr>
      </p:pic>
      <p:sp>
        <p:nvSpPr>
          <p:cNvPr id="14" name="矩形 13"/>
          <p:cNvSpPr/>
          <p:nvPr/>
        </p:nvSpPr>
        <p:spPr>
          <a:xfrm>
            <a:off x="1765796" y="2038350"/>
            <a:ext cx="4450080" cy="853440"/>
          </a:xfrm>
          <a:prstGeom prst="rect">
            <a:avLst/>
          </a:prstGeom>
        </p:spPr>
        <p:txBody>
          <a:bodyPr wrap="none">
            <a:spAutoFit/>
          </a:bodyPr>
          <a:lstStyle/>
          <a:p>
            <a:pPr>
              <a:defRPr/>
            </a:pPr>
            <a:r>
              <a:rPr altLang="en-US" b="1" lang="zh-CN" spc="600" sz="5000">
                <a:solidFill>
                  <a:schemeClr val="accent1"/>
                </a:solidFill>
                <a:latin typeface="+mn-ea"/>
                <a:cs typeface="+mn-ea"/>
                <a:sym typeface="+mn-lt"/>
              </a:rPr>
              <a:t>产妇心理恢复</a:t>
            </a:r>
          </a:p>
        </p:txBody>
      </p:sp>
      <p:sp>
        <p:nvSpPr>
          <p:cNvPr id="40" name="矩形 39"/>
          <p:cNvSpPr/>
          <p:nvPr/>
        </p:nvSpPr>
        <p:spPr>
          <a:xfrm>
            <a:off x="1800602" y="1428750"/>
            <a:ext cx="2367280" cy="701040"/>
          </a:xfrm>
          <a:prstGeom prst="rect">
            <a:avLst/>
          </a:prstGeom>
        </p:spPr>
        <p:txBody>
          <a:bodyPr wrap="none">
            <a:spAutoFit/>
          </a:bodyPr>
          <a:lstStyle/>
          <a:p>
            <a:pPr>
              <a:defRPr/>
            </a:pPr>
            <a:r>
              <a:rPr altLang="en-US" lang="zh-CN" smtClean="0" spc="300" sz="4000">
                <a:solidFill>
                  <a:schemeClr val="accent1"/>
                </a:solidFill>
                <a:latin typeface="+mn-ea"/>
                <a:cs typeface="+mn-ea"/>
                <a:sym typeface="+mn-lt"/>
              </a:rPr>
              <a:t>第五部分</a:t>
            </a:r>
          </a:p>
        </p:txBody>
      </p:sp>
      <p:sp>
        <p:nvSpPr>
          <p:cNvPr id="41" name="矩形 40"/>
          <p:cNvSpPr/>
          <p:nvPr/>
        </p:nvSpPr>
        <p:spPr>
          <a:xfrm>
            <a:off x="1752600" y="2896522"/>
            <a:ext cx="4572000" cy="426720"/>
          </a:xfrm>
          <a:prstGeom prst="rect">
            <a:avLst/>
          </a:prstGeom>
        </p:spPr>
        <p:txBody>
          <a:bodyPr>
            <a:spAutoFit/>
          </a:bodyPr>
          <a:lstStyle/>
          <a:p>
            <a:r>
              <a:rPr altLang="en-US" lang="zh-CN" smtClean="0" sz="1100">
                <a:solidFill>
                  <a:schemeClr val="accent1"/>
                </a:solidFill>
              </a:rPr>
              <a:t>maternal health care concerns maternal health maternal health care concerns maternal health maternal health</a:t>
            </a:r>
          </a:p>
        </p:txBody>
      </p:sp>
    </p:spTree>
    <p:extLst>
      <p:ext uri="{BB962C8B-B14F-4D97-AF65-F5344CB8AC3E}">
        <p14:creationId val="2977681493"/>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40"/>
                                        </p:tgtEl>
                                        <p:attrNameLst>
                                          <p:attrName>style.visibility</p:attrName>
                                        </p:attrNameLst>
                                      </p:cBhvr>
                                      <p:to>
                                        <p:strVal val="visible"/>
                                      </p:to>
                                    </p:set>
                                    <p:anim calcmode="lin" valueType="num">
                                      <p:cBhvr additive="base">
                                        <p:cTn dur="500" fill="hold" id="68"/>
                                        <p:tgtEl>
                                          <p:spTgt spid="40"/>
                                        </p:tgtEl>
                                        <p:attrNameLst>
                                          <p:attrName>ppt_x</p:attrName>
                                        </p:attrNameLst>
                                      </p:cBhvr>
                                      <p:tavLst>
                                        <p:tav tm="0">
                                          <p:val>
                                            <p:strVal val="#ppt_x"/>
                                          </p:val>
                                        </p:tav>
                                        <p:tav tm="100000">
                                          <p:val>
                                            <p:strVal val="#ppt_x"/>
                                          </p:val>
                                        </p:tav>
                                      </p:tavLst>
                                    </p:anim>
                                    <p:anim calcmode="lin" valueType="num">
                                      <p:cBhvr additive="base">
                                        <p:cTn dur="500" fill="hold" id="69"/>
                                        <p:tgtEl>
                                          <p:spTgt spid="40"/>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8">
                                  <p:stCondLst>
                                    <p:cond delay="0"/>
                                  </p:stCondLst>
                                  <p:childTnLst>
                                    <p:set>
                                      <p:cBhvr>
                                        <p:cTn dur="1" fill="hold" id="73">
                                          <p:stCondLst>
                                            <p:cond delay="0"/>
                                          </p:stCondLst>
                                        </p:cTn>
                                        <p:tgtEl>
                                          <p:spTgt spid="14"/>
                                        </p:tgtEl>
                                        <p:attrNameLst>
                                          <p:attrName>style.visibility</p:attrName>
                                        </p:attrNameLst>
                                      </p:cBhvr>
                                      <p:to>
                                        <p:strVal val="visible"/>
                                      </p:to>
                                    </p:set>
                                    <p:animEffect filter="wipe(left)" transition="in">
                                      <p:cBhvr>
                                        <p:cTn dur="500" id="74"/>
                                        <p:tgtEl>
                                          <p:spTgt spid="14"/>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14"/>
      <p:bldP grpId="0" spid="40"/>
      <p:bldP grpId="0" spid="4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914400" y="2724150"/>
            <a:ext cx="5334000" cy="136456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400">
                <a:solidFill>
                  <a:srgbClr val="000000"/>
                </a:solidFill>
                <a:latin charset="-122" panose="020b0503020204020204" pitchFamily="34" typeface="微软雅黑"/>
                <a:ea charset="-122" panose="020b0503020204020204" pitchFamily="34" typeface="微软雅黑"/>
              </a:rPr>
              <a:t>产妇产后应有一个安静、舒适、生活方便的环境休养。丈夫和家人要多给予饮食、情感上的支持，精神上的爱抚，尤其是丈夫在此期要多付出些，给妻子创造一个心情愉快、适应妻子机体恢复的环境，顺利地度过产褥期，也是全家人的幸福。</a:t>
            </a:r>
          </a:p>
        </p:txBody>
      </p:sp>
      <p:sp>
        <p:nvSpPr>
          <p:cNvPr id="6" name="文本框 5"/>
          <p:cNvSpPr txBox="1"/>
          <p:nvPr/>
        </p:nvSpPr>
        <p:spPr>
          <a:xfrm>
            <a:off x="991444" y="1123950"/>
            <a:ext cx="7161956" cy="1364566"/>
          </a:xfrm>
          <a:prstGeom prst="rect">
            <a:avLst/>
          </a:prstGeom>
          <a:no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50000"/>
              </a:lnSpc>
            </a:pPr>
            <a:r>
              <a:rPr altLang="en-US" lang="zh-CN" sz="1400">
                <a:latin charset="-122" panose="020b0503020204020204" pitchFamily="34" typeface="微软雅黑"/>
                <a:ea charset="-122" panose="020b0503020204020204" pitchFamily="34" typeface="微软雅黑"/>
              </a:rPr>
              <a:t>产后3个月内发生精神障碍和精神病的患者比正常人群发病率高很多。产后3～7天内是发生精神病的高峰期，产后2周内发病率约占产褥期精神病的50%以上，产后4周内发病者约占产褥期精神病的80%，因此产妇在产后1个月内需要外在环境多给予精神和体力上的照顾，协助恢复。</a:t>
            </a:r>
          </a:p>
        </p:txBody>
      </p:sp>
      <p:pic>
        <p:nvPicPr>
          <p:cNvPr id="8" name="图片 7"/>
          <p:cNvPicPr>
            <a:picLocks noChangeAspect="1"/>
          </p:cNvPicPr>
          <p:nvPr/>
        </p:nvPicPr>
        <p:blipFill>
          <a:blip r:embed="rId2">
            <a:extLst>
              <a:ext uri="{28A0092B-C50C-407E-A947-70E740481C1C}">
                <a14:useLocalDpi val="0"/>
              </a:ext>
            </a:extLst>
          </a:blip>
          <a:stretch>
            <a:fillRect/>
          </a:stretch>
        </p:blipFill>
        <p:spPr>
          <a:xfrm>
            <a:off x="6248400" y="2835439"/>
            <a:ext cx="2177143" cy="2214384"/>
          </a:xfrm>
          <a:prstGeom prst="rect">
            <a:avLst/>
          </a:prstGeom>
        </p:spPr>
      </p:pic>
      <p:cxnSp>
        <p:nvCxnSpPr>
          <p:cNvPr id="9" name="直接连接符 8"/>
          <p:cNvCxnSpPr/>
          <p:nvPr/>
        </p:nvCxnSpPr>
        <p:spPr>
          <a:xfrm>
            <a:off x="1047096" y="2571750"/>
            <a:ext cx="710630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369618650"/>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1">
                                  <p:stCondLst>
                                    <p:cond delay="0"/>
                                  </p:stCondLst>
                                  <p:childTnLst>
                                    <p:set>
                                      <p:cBhvr>
                                        <p:cTn dur="1" fill="hold" id="6">
                                          <p:stCondLst>
                                            <p:cond delay="0"/>
                                          </p:stCondLst>
                                        </p:cTn>
                                        <p:tgtEl>
                                          <p:spTgt spid="6"/>
                                        </p:tgtEl>
                                        <p:attrNameLst>
                                          <p:attrName>style.visibility</p:attrName>
                                        </p:attrNameLst>
                                      </p:cBhvr>
                                      <p:to>
                                        <p:strVal val="visible"/>
                                      </p:to>
                                    </p:set>
                                    <p:animEffect filter="wipe(up)"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6" presetSubtype="21">
                                  <p:stCondLst>
                                    <p:cond delay="0"/>
                                  </p:stCondLst>
                                  <p:childTnLst>
                                    <p:set>
                                      <p:cBhvr>
                                        <p:cTn dur="1" fill="hold" id="11">
                                          <p:stCondLst>
                                            <p:cond delay="0"/>
                                          </p:stCondLst>
                                        </p:cTn>
                                        <p:tgtEl>
                                          <p:spTgt spid="9"/>
                                        </p:tgtEl>
                                        <p:attrNameLst>
                                          <p:attrName>style.visibility</p:attrName>
                                        </p:attrNameLst>
                                      </p:cBhvr>
                                      <p:to>
                                        <p:strVal val="visible"/>
                                      </p:to>
                                    </p:set>
                                    <p:animEffect filter="barn(inVertical)" transition="in">
                                      <p:cBhvr>
                                        <p:cTn dur="500" id="12"/>
                                        <p:tgtEl>
                                          <p:spTgt spid="9"/>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ppt_x"/>
                                          </p:val>
                                        </p:tav>
                                        <p:tav tm="100000">
                                          <p:val>
                                            <p:strVal val="#ppt_x"/>
                                          </p:val>
                                        </p:tav>
                                      </p:tavLst>
                                    </p:anim>
                                    <p:anim calcmode="lin" valueType="num">
                                      <p:cBhvr additive="base">
                                        <p:cTn dur="500" fill="hold" id="18"/>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 presetSubtype="4">
                                  <p:stCondLst>
                                    <p:cond delay="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500" fill="hold" id="23"/>
                                        <p:tgtEl>
                                          <p:spTgt spid="8"/>
                                        </p:tgtEl>
                                        <p:attrNameLst>
                                          <p:attrName>ppt_x</p:attrName>
                                        </p:attrNameLst>
                                      </p:cBhvr>
                                      <p:tavLst>
                                        <p:tav tm="0">
                                          <p:val>
                                            <p:strVal val="#ppt_x"/>
                                          </p:val>
                                        </p:tav>
                                        <p:tav tm="100000">
                                          <p:val>
                                            <p:strVal val="#ppt_x"/>
                                          </p:val>
                                        </p:tav>
                                      </p:tavLst>
                                    </p:anim>
                                    <p:anim calcmode="lin" valueType="num">
                                      <p:cBhvr additive="base">
                                        <p:cTn dur="500" fill="hold" id="24"/>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914400" y="1123950"/>
            <a:ext cx="7269560"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b="1" lang="zh-CN" smtClean="0">
                <a:solidFill>
                  <a:schemeClr val="bg1"/>
                </a:solidFill>
                <a:latin charset="-122" panose="020b0503020204020204" pitchFamily="34" typeface="微软雅黑"/>
                <a:ea charset="-122" panose="020b0503020204020204" pitchFamily="34" typeface="微软雅黑"/>
              </a:rPr>
              <a:t>郁  闷</a:t>
            </a:r>
          </a:p>
        </p:txBody>
      </p:sp>
      <p:sp>
        <p:nvSpPr>
          <p:cNvPr id="7" name="文本框 6"/>
          <p:cNvSpPr txBox="1"/>
          <p:nvPr/>
        </p:nvSpPr>
        <p:spPr>
          <a:xfrm>
            <a:off x="914400" y="1657350"/>
            <a:ext cx="7269560" cy="1193878"/>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spcBef>
                <a:spcPct val="20000"/>
              </a:spcBef>
            </a:pPr>
            <a:r>
              <a:rPr altLang="en-US" lang="zh-CN" sz="1400">
                <a:latin charset="-122" panose="020b0503020204020204" pitchFamily="34" typeface="微软雅黑"/>
                <a:ea charset="-122" panose="020b0503020204020204" pitchFamily="34" typeface="微软雅黑"/>
              </a:rPr>
              <a:t>由于雌激素突然下降、身体疲劳和一些心理障碍得不到及时的派遣等原因，新妈妈常常会为一点小事不称心而感到委屈、甚至伤心落泪。这些症状大多数妈妈在产后一周内发生，并能自行恢复，但有些则可能发展为产后抑郁。因此家人给予新妈妈足够的理解关心、体贴和照顾是非常重要的。</a:t>
            </a:r>
          </a:p>
        </p:txBody>
      </p:sp>
      <p:sp>
        <p:nvSpPr>
          <p:cNvPr id="24" name="文本框 23"/>
          <p:cNvSpPr txBox="1"/>
          <p:nvPr/>
        </p:nvSpPr>
        <p:spPr>
          <a:xfrm>
            <a:off x="942703" y="3096682"/>
            <a:ext cx="7269560"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b="1" lang="zh-CN" smtClean="0">
                <a:solidFill>
                  <a:schemeClr val="bg1"/>
                </a:solidFill>
                <a:latin charset="-122" panose="020b0503020204020204" pitchFamily="34" typeface="微软雅黑"/>
                <a:ea charset="-122" panose="020b0503020204020204" pitchFamily="34" typeface="微软雅黑"/>
              </a:rPr>
              <a:t>社  交</a:t>
            </a:r>
          </a:p>
        </p:txBody>
      </p:sp>
      <p:sp>
        <p:nvSpPr>
          <p:cNvPr id="25" name="文本框 24"/>
          <p:cNvSpPr txBox="1"/>
          <p:nvPr/>
        </p:nvSpPr>
        <p:spPr>
          <a:xfrm>
            <a:off x="942703" y="3553882"/>
            <a:ext cx="7269560" cy="639142"/>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spcBef>
                <a:spcPct val="20000"/>
              </a:spcBef>
            </a:pPr>
            <a:r>
              <a:rPr altLang="en-US" lang="zh-CN" sz="1400">
                <a:latin charset="-122" panose="020b0503020204020204" pitchFamily="34" typeface="微软雅黑"/>
                <a:ea charset="-122" panose="020b0503020204020204" pitchFamily="34" typeface="微软雅黑"/>
              </a:rPr>
              <a:t>做了妈妈后不要整天都围着宝宝转，参加一定范围的社交活动，能保持你的头脑灵活和增加信息量，这也是新妈妈育儿智慧的一个来源。</a:t>
            </a:r>
          </a:p>
        </p:txBody>
      </p:sp>
    </p:spTree>
    <p:extLst>
      <p:ext uri="{BB962C8B-B14F-4D97-AF65-F5344CB8AC3E}">
        <p14:creationId val="1823424527"/>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7"/>
                                        </p:tgtEl>
                                        <p:attrNameLst>
                                          <p:attrName>style.visibility</p:attrName>
                                        </p:attrNameLst>
                                      </p:cBhvr>
                                      <p:to>
                                        <p:strVal val="visible"/>
                                      </p:to>
                                    </p:set>
                                    <p:animEffect filter="wipe(up)" transition="in">
                                      <p:cBhvr>
                                        <p:cTn dur="500" id="12"/>
                                        <p:tgtEl>
                                          <p:spTgt spid="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24"/>
                                        </p:tgtEl>
                                        <p:attrNameLst>
                                          <p:attrName>style.visibility</p:attrName>
                                        </p:attrNameLst>
                                      </p:cBhvr>
                                      <p:to>
                                        <p:strVal val="visible"/>
                                      </p:to>
                                    </p:set>
                                    <p:animEffect filter="barn(inVertical)" transition="in">
                                      <p:cBhvr>
                                        <p:cTn dur="500" id="17"/>
                                        <p:tgtEl>
                                          <p:spTgt spid="2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1">
                                  <p:stCondLst>
                                    <p:cond delay="0"/>
                                  </p:stCondLst>
                                  <p:childTnLst>
                                    <p:set>
                                      <p:cBhvr>
                                        <p:cTn dur="1" fill="hold" id="21">
                                          <p:stCondLst>
                                            <p:cond delay="0"/>
                                          </p:stCondLst>
                                        </p:cTn>
                                        <p:tgtEl>
                                          <p:spTgt spid="25"/>
                                        </p:tgtEl>
                                        <p:attrNameLst>
                                          <p:attrName>style.visibility</p:attrName>
                                        </p:attrNameLst>
                                      </p:cBhvr>
                                      <p:to>
                                        <p:strVal val="visible"/>
                                      </p:to>
                                    </p:set>
                                    <p:animEffect filter="wipe(up)" transition="in">
                                      <p:cBhvr>
                                        <p:cTn dur="500" id="22"/>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4"/>
      <p:bldP grpId="0" spid="2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358140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28A0092B-C50C-407E-A947-70E740481C1C}">
                <a14:useLocalDpi val="0"/>
              </a:ext>
            </a:extLst>
          </a:blip>
          <a:stretch>
            <a:fillRect/>
          </a:stretch>
        </p:blipFill>
        <p:spPr>
          <a:xfrm>
            <a:off x="6916669" y="3372479"/>
            <a:ext cx="1312931" cy="1771262"/>
          </a:xfrm>
          <a:prstGeom prst="rect">
            <a:avLst/>
          </a:prstGeom>
        </p:spPr>
      </p:pic>
      <p:sp>
        <p:nvSpPr>
          <p:cNvPr id="21" name="文本框 20"/>
          <p:cNvSpPr txBox="1"/>
          <p:nvPr/>
        </p:nvSpPr>
        <p:spPr>
          <a:xfrm>
            <a:off x="1756241" y="1285786"/>
            <a:ext cx="1291759" cy="594360"/>
          </a:xfrm>
          <a:prstGeom prst="rect">
            <a:avLst/>
          </a:prstGeom>
          <a:noFill/>
        </p:spPr>
        <p:txBody>
          <a:bodyPr rtlCol="0" wrap="square">
            <a:spAutoFit/>
          </a:bodyPr>
          <a:lstStyle/>
          <a:p>
            <a:pPr algn="ctr"/>
            <a:r>
              <a:rPr altLang="en-US" b="1" lang="zh-CN" smtClean="0" sz="3300">
                <a:solidFill>
                  <a:schemeClr val="accent1"/>
                </a:solidFill>
                <a:cs typeface="+mn-ea"/>
                <a:sym typeface="+mn-lt"/>
              </a:rPr>
              <a:t>前 言</a:t>
            </a:r>
          </a:p>
        </p:txBody>
      </p:sp>
      <p:sp>
        <p:nvSpPr>
          <p:cNvPr id="22" name="文本框 21"/>
          <p:cNvSpPr txBox="1"/>
          <p:nvPr/>
        </p:nvSpPr>
        <p:spPr>
          <a:xfrm>
            <a:off x="1801623" y="1872610"/>
            <a:ext cx="5513577" cy="1634490"/>
          </a:xfrm>
          <a:prstGeom prst="rect">
            <a:avLst/>
          </a:prstGeom>
          <a:noFill/>
        </p:spPr>
        <p:txBody>
          <a:bodyPr rtlCol="0" wrap="square">
            <a:spAutoFit/>
          </a:bodyPr>
          <a:lstStyle/>
          <a:p>
            <a:pPr>
              <a:lnSpc>
                <a:spcPct val="150000"/>
              </a:lnSpc>
            </a:pPr>
            <a:r>
              <a:rPr altLang="en-US" lang="zh-CN" smtClean="0" sz="1350">
                <a:solidFill>
                  <a:schemeClr val="accent1"/>
                </a:solidFill>
                <a:cs typeface="+mn-ea"/>
                <a:sym typeface="+mn-lt"/>
              </a:rPr>
              <a:t>产后恢复，是指女性在生产完毕之后，常常会因为身体过于虚弱而需要一定的恢复和保养，而这种恢复和保养被称之为产后恢复。产后恢复包含的主要方面有产后会阴部位的私处细胞活力因子护理以及产后的体形恢复、产后的子宫恢复和产后的心理恢复，女性在恢复期间一定要注意营养饮食的均衡。</a:t>
            </a:r>
          </a:p>
        </p:txBody>
      </p:sp>
    </p:spTree>
    <p:extLst>
      <p:ext uri="{BB962C8B-B14F-4D97-AF65-F5344CB8AC3E}">
        <p14:creationId val="647035891"/>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21"/>
                                        </p:tgtEl>
                                        <p:attrNameLst>
                                          <p:attrName>style.visibility</p:attrName>
                                        </p:attrNameLst>
                                      </p:cBhvr>
                                      <p:to>
                                        <p:strVal val="visible"/>
                                      </p:to>
                                    </p:set>
                                    <p:anim calcmode="lin" valueType="num">
                                      <p:cBhvr additive="base">
                                        <p:cTn dur="500" fill="hold" id="68"/>
                                        <p:tgtEl>
                                          <p:spTgt spid="21"/>
                                        </p:tgtEl>
                                        <p:attrNameLst>
                                          <p:attrName>ppt_x</p:attrName>
                                        </p:attrNameLst>
                                      </p:cBhvr>
                                      <p:tavLst>
                                        <p:tav tm="0">
                                          <p:val>
                                            <p:strVal val="#ppt_x"/>
                                          </p:val>
                                        </p:tav>
                                        <p:tav tm="100000">
                                          <p:val>
                                            <p:strVal val="#ppt_x"/>
                                          </p:val>
                                        </p:tav>
                                      </p:tavLst>
                                    </p:anim>
                                    <p:anim calcmode="lin" valueType="num">
                                      <p:cBhvr additive="base">
                                        <p:cTn dur="500" fill="hold" id="69"/>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1">
                                  <p:stCondLst>
                                    <p:cond delay="0"/>
                                  </p:stCondLst>
                                  <p:childTnLst>
                                    <p:set>
                                      <p:cBhvr>
                                        <p:cTn dur="1" fill="hold" id="73">
                                          <p:stCondLst>
                                            <p:cond delay="0"/>
                                          </p:stCondLst>
                                        </p:cTn>
                                        <p:tgtEl>
                                          <p:spTgt spid="22"/>
                                        </p:tgtEl>
                                        <p:attrNameLst>
                                          <p:attrName>style.visibility</p:attrName>
                                        </p:attrNameLst>
                                      </p:cBhvr>
                                      <p:to>
                                        <p:strVal val="visible"/>
                                      </p:to>
                                    </p:set>
                                    <p:animEffect filter="wipe(up)" transition="in">
                                      <p:cBhvr>
                                        <p:cTn dur="500" id="74"/>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21"/>
      <p:bldP grpId="0" spid="2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914400" y="1036641"/>
            <a:ext cx="7269560"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b="1" lang="zh-CN" smtClean="0">
                <a:solidFill>
                  <a:schemeClr val="bg1"/>
                </a:solidFill>
                <a:latin charset="-122" panose="020b0503020204020204" pitchFamily="34" typeface="微软雅黑"/>
                <a:ea charset="-122" panose="020b0503020204020204" pitchFamily="34" typeface="微软雅黑"/>
              </a:rPr>
              <a:t>乐  观</a:t>
            </a:r>
          </a:p>
        </p:txBody>
      </p:sp>
      <p:sp>
        <p:nvSpPr>
          <p:cNvPr id="7" name="文本框 6"/>
          <p:cNvSpPr txBox="1"/>
          <p:nvPr/>
        </p:nvSpPr>
        <p:spPr>
          <a:xfrm>
            <a:off x="914400" y="1450833"/>
            <a:ext cx="7269560" cy="361774"/>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spcBef>
                <a:spcPct val="20000"/>
              </a:spcBef>
            </a:pPr>
            <a:r>
              <a:rPr altLang="en-US" lang="zh-CN" sz="1400">
                <a:latin charset="-122" panose="020b0503020204020204" pitchFamily="34" typeface="微软雅黑"/>
                <a:ea charset="-122" panose="020b0503020204020204" pitchFamily="34" typeface="微软雅黑"/>
              </a:rPr>
              <a:t>不管是对育儿还是对于自我调整，新妈妈首先要抱有一个乐观的态度。</a:t>
            </a:r>
          </a:p>
        </p:txBody>
      </p:sp>
      <p:sp>
        <p:nvSpPr>
          <p:cNvPr id="24" name="文本框 23"/>
          <p:cNvSpPr txBox="1"/>
          <p:nvPr/>
        </p:nvSpPr>
        <p:spPr>
          <a:xfrm>
            <a:off x="942703" y="2136633"/>
            <a:ext cx="7269560"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b="1" lang="zh-CN" smtClean="0">
                <a:solidFill>
                  <a:schemeClr val="bg1"/>
                </a:solidFill>
                <a:latin charset="-122" panose="020b0503020204020204" pitchFamily="34" typeface="微软雅黑"/>
                <a:ea charset="-122" panose="020b0503020204020204" pitchFamily="34" typeface="微软雅黑"/>
              </a:rPr>
              <a:t>幽  默</a:t>
            </a:r>
          </a:p>
        </p:txBody>
      </p:sp>
      <p:sp>
        <p:nvSpPr>
          <p:cNvPr id="25" name="文本框 24"/>
          <p:cNvSpPr txBox="1"/>
          <p:nvPr/>
        </p:nvSpPr>
        <p:spPr>
          <a:xfrm>
            <a:off x="942703" y="2585365"/>
            <a:ext cx="7269560" cy="639142"/>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spcBef>
                <a:spcPct val="20000"/>
              </a:spcBef>
            </a:pPr>
            <a:r>
              <a:rPr altLang="en-US" lang="zh-CN" sz="1400">
                <a:latin charset="-122" panose="020b0503020204020204" pitchFamily="34" typeface="微软雅黑"/>
                <a:ea charset="-122" panose="020b0503020204020204" pitchFamily="34" typeface="微软雅黑"/>
              </a:rPr>
              <a:t>幽默感是调剂紧张情绪，使妈妈更快适应新角色、新环境的有力工具。幽默感能减低你的愤怒和不安，使情绪变得轻松。</a:t>
            </a:r>
          </a:p>
        </p:txBody>
      </p:sp>
      <p:sp>
        <p:nvSpPr>
          <p:cNvPr id="8" name="文本框 7"/>
          <p:cNvSpPr txBox="1"/>
          <p:nvPr/>
        </p:nvSpPr>
        <p:spPr>
          <a:xfrm>
            <a:off x="886097" y="3432033"/>
            <a:ext cx="7269560" cy="358726"/>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b="1" lang="zh-CN" smtClean="0">
                <a:solidFill>
                  <a:schemeClr val="bg1"/>
                </a:solidFill>
                <a:latin charset="-122" panose="020b0503020204020204" pitchFamily="34" typeface="微软雅黑"/>
                <a:ea charset="-122" panose="020b0503020204020204" pitchFamily="34" typeface="微软雅黑"/>
              </a:rPr>
              <a:t>自  控</a:t>
            </a:r>
          </a:p>
        </p:txBody>
      </p:sp>
      <p:sp>
        <p:nvSpPr>
          <p:cNvPr id="9" name="文本框 8"/>
          <p:cNvSpPr txBox="1"/>
          <p:nvPr/>
        </p:nvSpPr>
        <p:spPr>
          <a:xfrm>
            <a:off x="886097" y="3858682"/>
            <a:ext cx="7269560" cy="639142"/>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lnSpc>
                <a:spcPct val="130000"/>
              </a:lnSpc>
              <a:spcBef>
                <a:spcPct val="20000"/>
              </a:spcBef>
            </a:pPr>
            <a:r>
              <a:rPr altLang="en-US" lang="zh-CN" sz="1400">
                <a:latin charset="-122" panose="020b0503020204020204" pitchFamily="34" typeface="微软雅黑"/>
                <a:ea charset="-122" panose="020b0503020204020204" pitchFamily="34" typeface="微软雅黑"/>
              </a:rPr>
              <a:t>人的情绪是受人的意识和意志控制的，妈妈们应学习怎样驾驭自己的情绪。任意放纵消极情绪滋长，经常发怒，将导致情绪失调，引起疾病。</a:t>
            </a:r>
          </a:p>
        </p:txBody>
      </p:sp>
    </p:spTree>
    <p:extLst>
      <p:ext uri="{BB962C8B-B14F-4D97-AF65-F5344CB8AC3E}">
        <p14:creationId val="3334714134"/>
      </p:ext>
    </p:extLst>
  </p:cSld>
  <p:clrMapOvr>
    <a:masterClrMapping/>
  </p:clrMapOvr>
  <mc:AlternateContent>
    <mc:Choice Requires="p15">
      <p:transition p14:dur="2000" spd="slow">
        <p15:prstTrans prst="prestig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6"/>
                                        </p:tgtEl>
                                        <p:attrNameLst>
                                          <p:attrName>style.visibility</p:attrName>
                                        </p:attrNameLst>
                                      </p:cBhvr>
                                      <p:to>
                                        <p:strVal val="visible"/>
                                      </p:to>
                                    </p:set>
                                    <p:animEffect filter="barn(inVertical)"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7"/>
                                        </p:tgtEl>
                                        <p:attrNameLst>
                                          <p:attrName>style.visibility</p:attrName>
                                        </p:attrNameLst>
                                      </p:cBhvr>
                                      <p:to>
                                        <p:strVal val="visible"/>
                                      </p:to>
                                    </p:set>
                                    <p:animEffect filter="wipe(up)" transition="in">
                                      <p:cBhvr>
                                        <p:cTn dur="500" id="12"/>
                                        <p:tgtEl>
                                          <p:spTgt spid="7"/>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24"/>
                                        </p:tgtEl>
                                        <p:attrNameLst>
                                          <p:attrName>style.visibility</p:attrName>
                                        </p:attrNameLst>
                                      </p:cBhvr>
                                      <p:to>
                                        <p:strVal val="visible"/>
                                      </p:to>
                                    </p:set>
                                    <p:animEffect filter="barn(inVertical)" transition="in">
                                      <p:cBhvr>
                                        <p:cTn dur="500" id="17"/>
                                        <p:tgtEl>
                                          <p:spTgt spid="2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1">
                                  <p:stCondLst>
                                    <p:cond delay="0"/>
                                  </p:stCondLst>
                                  <p:childTnLst>
                                    <p:set>
                                      <p:cBhvr>
                                        <p:cTn dur="1" fill="hold" id="21">
                                          <p:stCondLst>
                                            <p:cond delay="0"/>
                                          </p:stCondLst>
                                        </p:cTn>
                                        <p:tgtEl>
                                          <p:spTgt spid="25"/>
                                        </p:tgtEl>
                                        <p:attrNameLst>
                                          <p:attrName>style.visibility</p:attrName>
                                        </p:attrNameLst>
                                      </p:cBhvr>
                                      <p:to>
                                        <p:strVal val="visible"/>
                                      </p:to>
                                    </p:set>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6" presetSubtype="21">
                                  <p:stCondLst>
                                    <p:cond delay="0"/>
                                  </p:stCondLst>
                                  <p:childTnLst>
                                    <p:set>
                                      <p:cBhvr>
                                        <p:cTn dur="1" fill="hold" id="26">
                                          <p:stCondLst>
                                            <p:cond delay="0"/>
                                          </p:stCondLst>
                                        </p:cTn>
                                        <p:tgtEl>
                                          <p:spTgt spid="8"/>
                                        </p:tgtEl>
                                        <p:attrNameLst>
                                          <p:attrName>style.visibility</p:attrName>
                                        </p:attrNameLst>
                                      </p:cBhvr>
                                      <p:to>
                                        <p:strVal val="visible"/>
                                      </p:to>
                                    </p:set>
                                    <p:animEffect filter="barn(inVertical)" transition="in">
                                      <p:cBhvr>
                                        <p:cTn dur="500" id="27"/>
                                        <p:tgtEl>
                                          <p:spTgt spid="8"/>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2" presetSubtype="1">
                                  <p:stCondLst>
                                    <p:cond delay="0"/>
                                  </p:stCondLst>
                                  <p:childTnLst>
                                    <p:set>
                                      <p:cBhvr>
                                        <p:cTn dur="1" fill="hold" id="31">
                                          <p:stCondLst>
                                            <p:cond delay="0"/>
                                          </p:stCondLst>
                                        </p:cTn>
                                        <p:tgtEl>
                                          <p:spTgt spid="9"/>
                                        </p:tgtEl>
                                        <p:attrNameLst>
                                          <p:attrName>style.visibility</p:attrName>
                                        </p:attrNameLst>
                                      </p:cBhvr>
                                      <p:to>
                                        <p:strVal val="visible"/>
                                      </p:to>
                                    </p:set>
                                    <p:animEffect filter="wipe(up)" transition="in">
                                      <p:cBhvr>
                                        <p:cTn dur="500" id="32"/>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24"/>
      <p:bldP grpId="0" spid="25"/>
      <p:bldP grpId="0" spid="8"/>
      <p:bldP grpId="0" spid="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358140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20000"/>
                    </a14:imgEffect>
                  </a14:imgLayer>
                </a14:imgProps>
              </a:ext>
              <a:ext uri="{28A0092B-C50C-407E-A947-70E740481C1C}">
                <a14:useLocalDpi val="0"/>
              </a:ext>
            </a:extLst>
          </a:blip>
          <a:stretch>
            <a:fillRect/>
          </a:stretch>
        </p:blipFill>
        <p:spPr>
          <a:xfrm>
            <a:off x="6781800" y="2123515"/>
            <a:ext cx="1463959" cy="3012018"/>
          </a:xfrm>
          <a:prstGeom prst="rect">
            <a:avLst/>
          </a:prstGeom>
        </p:spPr>
      </p:pic>
      <p:sp>
        <p:nvSpPr>
          <p:cNvPr id="9" name="文本框 8"/>
          <p:cNvSpPr txBox="1"/>
          <p:nvPr/>
        </p:nvSpPr>
        <p:spPr>
          <a:xfrm>
            <a:off x="2389366" y="1170502"/>
            <a:ext cx="4500880" cy="1295400"/>
          </a:xfrm>
          <a:prstGeom prst="rect">
            <a:avLst/>
          </a:prstGeom>
          <a:noFill/>
        </p:spPr>
        <p:txBody>
          <a:bodyPr rtlCol="0" wrap="none">
            <a:spAutoFit/>
          </a:bodyPr>
          <a:lstStyle/>
          <a:p>
            <a:r>
              <a:rPr altLang="en-US" lang="zh-CN" smtClean="0" spc="600" sz="7900">
                <a:ln w="10160">
                  <a:solidFill>
                    <a:schemeClr val="accent5"/>
                  </a:solidFill>
                  <a:prstDash val="solid"/>
                </a:ln>
                <a:solidFill>
                  <a:schemeClr val="accent1"/>
                </a:solidFill>
                <a:latin charset="-122" panose="02010600000101010101" pitchFamily="2" typeface="汉仪粗圆简"/>
                <a:ea charset="-122" panose="02010600000101010101" pitchFamily="2" typeface="汉仪粗圆简"/>
              </a:rPr>
              <a:t>产后康复</a:t>
            </a:r>
          </a:p>
        </p:txBody>
      </p:sp>
      <p:grpSp>
        <p:nvGrpSpPr>
          <p:cNvPr id="20" name="组合 19"/>
          <p:cNvGrpSpPr/>
          <p:nvPr/>
        </p:nvGrpSpPr>
        <p:grpSpPr>
          <a:xfrm>
            <a:off x="2404935" y="2497396"/>
            <a:ext cx="4416594" cy="461665"/>
            <a:chOff x="2517606" y="2419350"/>
            <a:chExt cx="4416594" cy="461665"/>
          </a:xfrm>
        </p:grpSpPr>
        <p:sp>
          <p:nvSpPr>
            <p:cNvPr id="19" name="文本框 18"/>
            <p:cNvSpPr txBox="1"/>
            <p:nvPr/>
          </p:nvSpPr>
          <p:spPr>
            <a:xfrm>
              <a:off x="2517606" y="2419350"/>
              <a:ext cx="4373880" cy="457200"/>
            </a:xfrm>
            <a:prstGeom prst="rect">
              <a:avLst/>
            </a:prstGeom>
            <a:noFill/>
          </p:spPr>
          <p:txBody>
            <a:bodyPr rtlCol="0" wrap="none">
              <a:spAutoFit/>
            </a:bodyPr>
            <a:lstStyle/>
            <a:p>
              <a:r>
                <a:rPr altLang="en-US" lang="zh-CN" smtClean="0" spc="600" sz="2400">
                  <a:solidFill>
                    <a:schemeClr val="accent1"/>
                  </a:solidFill>
                  <a:latin charset="-122" panose="00020600040101010101" pitchFamily="18" typeface="汉仪劲楷简"/>
                  <a:ea charset="-122" panose="00020600040101010101" pitchFamily="18" typeface="汉仪劲楷简"/>
                </a:rPr>
                <a:t>产妇保健关注孕产妇健康</a:t>
              </a:r>
            </a:p>
          </p:txBody>
        </p:sp>
        <p:cxnSp>
          <p:nvCxnSpPr>
            <p:cNvPr id="12" name="直接连接符 11"/>
            <p:cNvCxnSpPr/>
            <p:nvPr/>
          </p:nvCxnSpPr>
          <p:spPr>
            <a:xfrm>
              <a:off x="2572870" y="2836190"/>
              <a:ext cx="4177553"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3" name="矩形 22"/>
          <p:cNvSpPr/>
          <p:nvPr/>
        </p:nvSpPr>
        <p:spPr>
          <a:xfrm>
            <a:off x="2263861" y="2981372"/>
            <a:ext cx="4572000" cy="426720"/>
          </a:xfrm>
          <a:prstGeom prst="rect">
            <a:avLst/>
          </a:prstGeom>
        </p:spPr>
        <p:txBody>
          <a:bodyPr>
            <a:spAutoFit/>
          </a:bodyPr>
          <a:lstStyle/>
          <a:p>
            <a:pPr algn="ctr"/>
            <a:r>
              <a:rPr altLang="en-US" lang="zh-CN" smtClean="0" sz="1100">
                <a:solidFill>
                  <a:schemeClr val="accent1"/>
                </a:solidFill>
              </a:rPr>
              <a:t>maternal health care concerns maternal health maternal health care concerns maternal health maternal health</a:t>
            </a:r>
          </a:p>
        </p:txBody>
      </p:sp>
      <p:sp>
        <p:nvSpPr>
          <p:cNvPr id="24" name="矩形 23"/>
          <p:cNvSpPr/>
          <p:nvPr/>
        </p:nvSpPr>
        <p:spPr>
          <a:xfrm>
            <a:off x="2886940" y="3406973"/>
            <a:ext cx="3285260" cy="335280"/>
          </a:xfrm>
          <a:prstGeom prst="rect">
            <a:avLst/>
          </a:prstGeom>
        </p:spPr>
        <p:txBody>
          <a:bodyPr wrap="square">
            <a:spAutoFit/>
          </a:bodyPr>
          <a:lstStyle/>
          <a:p>
            <a:pPr algn="ctr"/>
            <a:r>
              <a:rPr altLang="en-US" lang="zh-CN" smtClean="0" spc="600" sz="1600">
                <a:solidFill>
                  <a:schemeClr val="accent1"/>
                </a:solidFill>
                <a:latin typeface="+mn-ea"/>
              </a:rPr>
              <a:t>演示完毕感谢您的观看</a:t>
            </a:r>
          </a:p>
        </p:txBody>
      </p:sp>
    </p:spTree>
    <p:extLst>
      <p:ext uri="{BB962C8B-B14F-4D97-AF65-F5344CB8AC3E}">
        <p14:creationId val="546831393"/>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56" presetSubtype="0">
                                  <p:stCondLst>
                                    <p:cond delay="0"/>
                                  </p:stCondLst>
                                  <p:iterate type="lt">
                                    <p:tmPct val="10000"/>
                                  </p:iterate>
                                  <p:childTnLst>
                                    <p:set>
                                      <p:cBhvr>
                                        <p:cTn dur="1" fill="hold" id="67">
                                          <p:stCondLst>
                                            <p:cond delay="0"/>
                                          </p:stCondLst>
                                        </p:cTn>
                                        <p:tgtEl>
                                          <p:spTgt spid="9"/>
                                        </p:tgtEl>
                                        <p:attrNameLst>
                                          <p:attrName>style.visibility</p:attrName>
                                        </p:attrNameLst>
                                      </p:cBhvr>
                                      <p:to>
                                        <p:strVal val="visible"/>
                                      </p:to>
                                    </p:set>
                                    <p:anim by="(-#ppt_w*2)" calcmode="lin" valueType="num">
                                      <p:cBhvr rctx="PPT">
                                        <p:cTn autoRev="1" dur="500" fill="hold" id="68">
                                          <p:stCondLst>
                                            <p:cond delay="0"/>
                                          </p:stCondLst>
                                        </p:cTn>
                                        <p:tgtEl>
                                          <p:spTgt spid="9"/>
                                        </p:tgtEl>
                                        <p:attrNameLst>
                                          <p:attrName>ppt_w</p:attrName>
                                        </p:attrNameLst>
                                      </p:cBhvr>
                                    </p:anim>
                                    <p:anim by="(#ppt_w*0.50)" calcmode="lin" valueType="num">
                                      <p:cBhvr>
                                        <p:cTn autoRev="1" decel="50000" dur="500" fill="hold" id="69">
                                          <p:stCondLst>
                                            <p:cond delay="0"/>
                                          </p:stCondLst>
                                        </p:cTn>
                                        <p:tgtEl>
                                          <p:spTgt spid="9"/>
                                        </p:tgtEl>
                                        <p:attrNameLst>
                                          <p:attrName>ppt_x</p:attrName>
                                        </p:attrNameLst>
                                      </p:cBhvr>
                                    </p:anim>
                                    <p:anim calcmode="lin" from="(-#ppt_h/2)" to="(#ppt_y)" valueType="num">
                                      <p:cBhvr>
                                        <p:cTn dur="1000" fill="hold" id="70">
                                          <p:stCondLst>
                                            <p:cond delay="0"/>
                                          </p:stCondLst>
                                        </p:cTn>
                                        <p:tgtEl>
                                          <p:spTgt spid="9"/>
                                        </p:tgtEl>
                                        <p:attrNameLst>
                                          <p:attrName>ppt_y</p:attrName>
                                        </p:attrNameLst>
                                      </p:cBhvr>
                                    </p:anim>
                                    <p:animRot by="21600000">
                                      <p:cBhvr>
                                        <p:cTn dur="1000" fill="hold" id="71">
                                          <p:stCondLst>
                                            <p:cond delay="0"/>
                                          </p:stCondLst>
                                        </p:cTn>
                                        <p:tgtEl>
                                          <p:spTgt spid="9"/>
                                        </p:tgtEl>
                                        <p:attrNameLst>
                                          <p:attrName>r</p:attrName>
                                        </p:attrNameLst>
                                      </p:cBhvr>
                                    </p:animRot>
                                  </p:childTnLst>
                                </p:cTn>
                              </p:par>
                            </p:childTnLst>
                          </p:cTn>
                        </p:par>
                      </p:childTnLst>
                    </p:cTn>
                  </p:par>
                  <p:par>
                    <p:cTn fill="hold" id="72" nodeType="clickPar">
                      <p:stCondLst>
                        <p:cond delay="indefinite"/>
                      </p:stCondLst>
                      <p:childTnLst>
                        <p:par>
                          <p:cTn fill="hold" id="73" nodeType="afterGroup">
                            <p:stCondLst>
                              <p:cond delay="0"/>
                            </p:stCondLst>
                            <p:childTnLst>
                              <p:par>
                                <p:cTn fill="hold" id="74" nodeType="clickEffect" presetClass="entr" presetID="16" presetSubtype="21">
                                  <p:stCondLst>
                                    <p:cond delay="0"/>
                                  </p:stCondLst>
                                  <p:childTnLst>
                                    <p:set>
                                      <p:cBhvr>
                                        <p:cTn dur="1" fill="hold" id="75">
                                          <p:stCondLst>
                                            <p:cond delay="0"/>
                                          </p:stCondLst>
                                        </p:cTn>
                                        <p:tgtEl>
                                          <p:spTgt spid="20"/>
                                        </p:tgtEl>
                                        <p:attrNameLst>
                                          <p:attrName>style.visibility</p:attrName>
                                        </p:attrNameLst>
                                      </p:cBhvr>
                                      <p:to>
                                        <p:strVal val="visible"/>
                                      </p:to>
                                    </p:set>
                                    <p:animEffect filter="barn(inVertical)" transition="in">
                                      <p:cBhvr>
                                        <p:cTn dur="500" id="76"/>
                                        <p:tgtEl>
                                          <p:spTgt spid="20"/>
                                        </p:tgtEl>
                                      </p:cBhvr>
                                    </p:animEffect>
                                  </p:childTnLst>
                                </p:cTn>
                              </p:par>
                            </p:childTnLst>
                          </p:cTn>
                        </p:par>
                      </p:childTnLst>
                    </p:cTn>
                  </p:par>
                  <p:par>
                    <p:cTn fill="hold" id="77" nodeType="clickPar">
                      <p:stCondLst>
                        <p:cond delay="indefinite"/>
                      </p:stCondLst>
                      <p:childTnLst>
                        <p:par>
                          <p:cTn fill="hold" id="78" nodeType="afterGroup">
                            <p:stCondLst>
                              <p:cond delay="0"/>
                            </p:stCondLst>
                            <p:childTnLst>
                              <p:par>
                                <p:cTn fill="hold" grpId="0" id="79" nodeType="clickEffect" presetClass="entr" presetID="2" presetSubtype="4">
                                  <p:stCondLst>
                                    <p:cond delay="0"/>
                                  </p:stCondLst>
                                  <p:childTnLst>
                                    <p:set>
                                      <p:cBhvr>
                                        <p:cTn dur="1" fill="hold" id="80">
                                          <p:stCondLst>
                                            <p:cond delay="0"/>
                                          </p:stCondLst>
                                        </p:cTn>
                                        <p:tgtEl>
                                          <p:spTgt spid="23"/>
                                        </p:tgtEl>
                                        <p:attrNameLst>
                                          <p:attrName>style.visibility</p:attrName>
                                        </p:attrNameLst>
                                      </p:cBhvr>
                                      <p:to>
                                        <p:strVal val="visible"/>
                                      </p:to>
                                    </p:set>
                                    <p:anim calcmode="lin" valueType="num">
                                      <p:cBhvr additive="base">
                                        <p:cTn dur="500" fill="hold" id="81"/>
                                        <p:tgtEl>
                                          <p:spTgt spid="23"/>
                                        </p:tgtEl>
                                        <p:attrNameLst>
                                          <p:attrName>ppt_x</p:attrName>
                                        </p:attrNameLst>
                                      </p:cBhvr>
                                      <p:tavLst>
                                        <p:tav tm="0">
                                          <p:val>
                                            <p:strVal val="#ppt_x"/>
                                          </p:val>
                                        </p:tav>
                                        <p:tav tm="100000">
                                          <p:val>
                                            <p:strVal val="#ppt_x"/>
                                          </p:val>
                                        </p:tav>
                                      </p:tavLst>
                                    </p:anim>
                                    <p:anim calcmode="lin" valueType="num">
                                      <p:cBhvr additive="base">
                                        <p:cTn dur="500" fill="hold" id="82"/>
                                        <p:tgtEl>
                                          <p:spTgt spid="23"/>
                                        </p:tgtEl>
                                        <p:attrNameLst>
                                          <p:attrName>ppt_y</p:attrName>
                                        </p:attrNameLst>
                                      </p:cBhvr>
                                      <p:tavLst>
                                        <p:tav tm="0">
                                          <p:val>
                                            <p:strVal val="1+#ppt_h/2"/>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53" presetSubtype="0">
                                  <p:stCondLst>
                                    <p:cond delay="0"/>
                                  </p:stCondLst>
                                  <p:childTnLst>
                                    <p:set>
                                      <p:cBhvr>
                                        <p:cTn dur="1" fill="hold" id="86">
                                          <p:stCondLst>
                                            <p:cond delay="0"/>
                                          </p:stCondLst>
                                        </p:cTn>
                                        <p:tgtEl>
                                          <p:spTgt spid="24"/>
                                        </p:tgtEl>
                                        <p:attrNameLst>
                                          <p:attrName>style.visibility</p:attrName>
                                        </p:attrNameLst>
                                      </p:cBhvr>
                                      <p:to>
                                        <p:strVal val="visible"/>
                                      </p:to>
                                    </p:set>
                                    <p:anim calcmode="lin" valueType="num">
                                      <p:cBhvr>
                                        <p:cTn dur="500" fill="hold" id="87"/>
                                        <p:tgtEl>
                                          <p:spTgt spid="24"/>
                                        </p:tgtEl>
                                        <p:attrNameLst>
                                          <p:attrName>ppt_w</p:attrName>
                                        </p:attrNameLst>
                                      </p:cBhvr>
                                      <p:tavLst>
                                        <p:tav tm="0">
                                          <p:val>
                                            <p:fltVal val="0"/>
                                          </p:val>
                                        </p:tav>
                                        <p:tav tm="100000">
                                          <p:val>
                                            <p:strVal val="#ppt_w"/>
                                          </p:val>
                                        </p:tav>
                                      </p:tavLst>
                                    </p:anim>
                                    <p:anim calcmode="lin" valueType="num">
                                      <p:cBhvr>
                                        <p:cTn dur="500" fill="hold" id="88"/>
                                        <p:tgtEl>
                                          <p:spTgt spid="24"/>
                                        </p:tgtEl>
                                        <p:attrNameLst>
                                          <p:attrName>ppt_h</p:attrName>
                                        </p:attrNameLst>
                                      </p:cBhvr>
                                      <p:tavLst>
                                        <p:tav tm="0">
                                          <p:val>
                                            <p:fltVal val="0"/>
                                          </p:val>
                                        </p:tav>
                                        <p:tav tm="100000">
                                          <p:val>
                                            <p:strVal val="#ppt_h"/>
                                          </p:val>
                                        </p:tav>
                                      </p:tavLst>
                                    </p:anim>
                                    <p:animEffect filter="fade" transition="in">
                                      <p:cBhvr>
                                        <p:cTn dur="500" id="89"/>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9"/>
      <p:bldP grpId="0" spid="23"/>
      <p:bldP grpId="0" spid="2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28A0092B-C50C-407E-A947-70E740481C1C}">
                <a14:useLocalDpi val="0"/>
              </a:ext>
            </a:extLst>
          </a:blip>
          <a:srcRect b="10875"/>
          <a:stretch>
            <a:fillRect/>
          </a:stretch>
        </p:blipFill>
        <p:spPr>
          <a:xfrm>
            <a:off x="5661524" y="2658074"/>
            <a:ext cx="2895567" cy="2580677"/>
          </a:xfrm>
          <a:prstGeom prst="rect">
            <a:avLst/>
          </a:prstGeom>
        </p:spPr>
      </p:pic>
      <p:sp>
        <p:nvSpPr>
          <p:cNvPr id="21" name="文本框 20"/>
          <p:cNvSpPr txBox="1"/>
          <p:nvPr/>
        </p:nvSpPr>
        <p:spPr>
          <a:xfrm>
            <a:off x="1630659" y="1465923"/>
            <a:ext cx="807741" cy="1097280"/>
          </a:xfrm>
          <a:prstGeom prst="rect">
            <a:avLst/>
          </a:prstGeom>
          <a:noFill/>
        </p:spPr>
        <p:txBody>
          <a:bodyPr rtlCol="0" wrap="square">
            <a:spAutoFit/>
          </a:bodyPr>
          <a:lstStyle/>
          <a:p>
            <a:pPr algn="ctr"/>
            <a:r>
              <a:rPr altLang="en-US" b="1" lang="zh-CN" smtClean="0" sz="3300">
                <a:solidFill>
                  <a:schemeClr val="accent1"/>
                </a:solidFill>
                <a:cs typeface="+mn-ea"/>
                <a:sym typeface="+mn-lt"/>
              </a:rPr>
              <a:t>目</a:t>
            </a:r>
          </a:p>
          <a:p>
            <a:pPr algn="ctr"/>
            <a:r>
              <a:rPr altLang="en-US" b="1" lang="zh-CN" smtClean="0" sz="3300">
                <a:solidFill>
                  <a:schemeClr val="accent1"/>
                </a:solidFill>
                <a:cs typeface="+mn-ea"/>
                <a:sym typeface="+mn-lt"/>
              </a:rPr>
              <a:t>录</a:t>
            </a:r>
          </a:p>
        </p:txBody>
      </p:sp>
      <p:grpSp>
        <p:nvGrpSpPr>
          <p:cNvPr id="12" name="组合 11"/>
          <p:cNvGrpSpPr/>
          <p:nvPr/>
        </p:nvGrpSpPr>
        <p:grpSpPr>
          <a:xfrm>
            <a:off x="2518852" y="1553899"/>
            <a:ext cx="2287015" cy="459007"/>
            <a:chOff x="67703" y="-1023031"/>
            <a:chExt cx="2287015" cy="459007"/>
          </a:xfrm>
        </p:grpSpPr>
        <p:sp>
          <p:nvSpPr>
            <p:cNvPr id="19" name="矩形 18"/>
            <p:cNvSpPr/>
            <p:nvPr/>
          </p:nvSpPr>
          <p:spPr>
            <a:xfrm>
              <a:off x="740899" y="-948955"/>
              <a:ext cx="1440180" cy="342900"/>
            </a:xfrm>
            <a:prstGeom prst="rect">
              <a:avLst/>
            </a:prstGeom>
            <a:effectLst/>
          </p:spPr>
          <p:txBody>
            <a:bodyPr wrap="none">
              <a:spAutoFit/>
            </a:bodyPr>
            <a:lstStyle/>
            <a:p>
              <a:pPr>
                <a:defRPr/>
              </a:pPr>
              <a:r>
                <a:rPr altLang="en-US" lang="zh-CN" sz="1650">
                  <a:solidFill>
                    <a:schemeClr val="accent1"/>
                  </a:solidFill>
                  <a:latin typeface="+mn-ea"/>
                  <a:cs typeface="+mn-ea"/>
                  <a:sym typeface="+mn-lt"/>
                </a:rPr>
                <a:t>产妇身体恢复</a:t>
              </a:r>
            </a:p>
          </p:txBody>
        </p:sp>
        <p:sp>
          <p:nvSpPr>
            <p:cNvPr id="9" name="椭圆 8"/>
            <p:cNvSpPr/>
            <p:nvPr/>
          </p:nvSpPr>
          <p:spPr>
            <a:xfrm>
              <a:off x="67703" y="-1023031"/>
              <a:ext cx="459007" cy="4590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11" name="圆角矩形 10"/>
            <p:cNvSpPr/>
            <p:nvPr/>
          </p:nvSpPr>
          <p:spPr>
            <a:xfrm>
              <a:off x="581325" y="-969001"/>
              <a:ext cx="1773393" cy="367774"/>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34" name="矩形 33"/>
            <p:cNvSpPr/>
            <p:nvPr/>
          </p:nvSpPr>
          <p:spPr>
            <a:xfrm>
              <a:off x="80182" y="-969001"/>
              <a:ext cx="449580" cy="365760"/>
            </a:xfrm>
            <a:prstGeom prst="rect">
              <a:avLst/>
            </a:prstGeom>
            <a:effectLst/>
          </p:spPr>
          <p:txBody>
            <a:bodyPr wrap="none">
              <a:spAutoFit/>
            </a:bodyPr>
            <a:lstStyle/>
            <a:p>
              <a:pPr>
                <a:defRPr/>
              </a:pPr>
              <a:r>
                <a:rPr altLang="zh-CN" lang="en-US" smtClean="0">
                  <a:solidFill>
                    <a:schemeClr val="accent1"/>
                  </a:solidFill>
                  <a:latin typeface="+mn-ea"/>
                  <a:cs typeface="+mn-ea"/>
                  <a:sym typeface="+mn-lt"/>
                </a:rPr>
                <a:t>01</a:t>
              </a:r>
            </a:p>
          </p:txBody>
        </p:sp>
      </p:grpSp>
      <p:grpSp>
        <p:nvGrpSpPr>
          <p:cNvPr id="55" name="组合 54"/>
          <p:cNvGrpSpPr/>
          <p:nvPr/>
        </p:nvGrpSpPr>
        <p:grpSpPr>
          <a:xfrm>
            <a:off x="5104385" y="1591505"/>
            <a:ext cx="2287015" cy="459007"/>
            <a:chOff x="67703" y="-1023031"/>
            <a:chExt cx="2287015" cy="459007"/>
          </a:xfrm>
        </p:grpSpPr>
        <p:sp>
          <p:nvSpPr>
            <p:cNvPr id="56" name="矩形 55"/>
            <p:cNvSpPr/>
            <p:nvPr/>
          </p:nvSpPr>
          <p:spPr>
            <a:xfrm>
              <a:off x="740899" y="-948955"/>
              <a:ext cx="1440180" cy="342900"/>
            </a:xfrm>
            <a:prstGeom prst="rect">
              <a:avLst/>
            </a:prstGeom>
            <a:effectLst/>
          </p:spPr>
          <p:txBody>
            <a:bodyPr wrap="none">
              <a:spAutoFit/>
            </a:bodyPr>
            <a:lstStyle/>
            <a:p>
              <a:pPr>
                <a:defRPr/>
              </a:pPr>
              <a:r>
                <a:rPr altLang="en-US" lang="zh-CN" sz="1650">
                  <a:solidFill>
                    <a:schemeClr val="accent1"/>
                  </a:solidFill>
                  <a:latin typeface="+mn-ea"/>
                  <a:cs typeface="+mn-ea"/>
                  <a:sym typeface="+mn-lt"/>
                </a:rPr>
                <a:t>产妇健康饮食</a:t>
              </a:r>
            </a:p>
          </p:txBody>
        </p:sp>
        <p:sp>
          <p:nvSpPr>
            <p:cNvPr id="57" name="椭圆 56"/>
            <p:cNvSpPr/>
            <p:nvPr/>
          </p:nvSpPr>
          <p:spPr>
            <a:xfrm>
              <a:off x="67703" y="-1023031"/>
              <a:ext cx="459007" cy="4590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58" name="圆角矩形 57"/>
            <p:cNvSpPr/>
            <p:nvPr/>
          </p:nvSpPr>
          <p:spPr>
            <a:xfrm>
              <a:off x="581325" y="-969001"/>
              <a:ext cx="1773393" cy="367774"/>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59" name="矩形 58"/>
            <p:cNvSpPr/>
            <p:nvPr/>
          </p:nvSpPr>
          <p:spPr>
            <a:xfrm>
              <a:off x="80182" y="-969001"/>
              <a:ext cx="449580" cy="365760"/>
            </a:xfrm>
            <a:prstGeom prst="rect">
              <a:avLst/>
            </a:prstGeom>
            <a:effectLst/>
          </p:spPr>
          <p:txBody>
            <a:bodyPr wrap="none">
              <a:spAutoFit/>
            </a:bodyPr>
            <a:lstStyle/>
            <a:p>
              <a:pPr>
                <a:defRPr/>
              </a:pPr>
              <a:r>
                <a:rPr altLang="zh-CN" lang="en-US" smtClean="0">
                  <a:solidFill>
                    <a:schemeClr val="accent1"/>
                  </a:solidFill>
                  <a:latin typeface="+mn-ea"/>
                  <a:cs typeface="+mn-ea"/>
                  <a:sym typeface="+mn-lt"/>
                </a:rPr>
                <a:t>04</a:t>
              </a:r>
            </a:p>
          </p:txBody>
        </p:sp>
      </p:grpSp>
      <p:grpSp>
        <p:nvGrpSpPr>
          <p:cNvPr id="60" name="组合 59"/>
          <p:cNvGrpSpPr/>
          <p:nvPr/>
        </p:nvGrpSpPr>
        <p:grpSpPr>
          <a:xfrm>
            <a:off x="2518852" y="2290521"/>
            <a:ext cx="2287015" cy="459007"/>
            <a:chOff x="67703" y="-1023031"/>
            <a:chExt cx="2287015" cy="459007"/>
          </a:xfrm>
        </p:grpSpPr>
        <p:sp>
          <p:nvSpPr>
            <p:cNvPr id="61" name="矩形 60"/>
            <p:cNvSpPr/>
            <p:nvPr/>
          </p:nvSpPr>
          <p:spPr>
            <a:xfrm>
              <a:off x="740899" y="-948955"/>
              <a:ext cx="1440180" cy="342900"/>
            </a:xfrm>
            <a:prstGeom prst="rect">
              <a:avLst/>
            </a:prstGeom>
            <a:effectLst/>
          </p:spPr>
          <p:txBody>
            <a:bodyPr wrap="none">
              <a:spAutoFit/>
            </a:bodyPr>
            <a:lstStyle/>
            <a:p>
              <a:pPr>
                <a:defRPr/>
              </a:pPr>
              <a:r>
                <a:rPr altLang="en-US" lang="zh-CN" sz="1650">
                  <a:solidFill>
                    <a:schemeClr val="accent1"/>
                  </a:solidFill>
                  <a:latin typeface="+mn-ea"/>
                  <a:cs typeface="+mn-ea"/>
                  <a:sym typeface="+mn-lt"/>
                </a:rPr>
                <a:t>产后恢复运动</a:t>
              </a:r>
            </a:p>
          </p:txBody>
        </p:sp>
        <p:sp>
          <p:nvSpPr>
            <p:cNvPr id="62" name="椭圆 61"/>
            <p:cNvSpPr/>
            <p:nvPr/>
          </p:nvSpPr>
          <p:spPr>
            <a:xfrm>
              <a:off x="67703" y="-1023031"/>
              <a:ext cx="459007" cy="4590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63" name="圆角矩形 62"/>
            <p:cNvSpPr/>
            <p:nvPr/>
          </p:nvSpPr>
          <p:spPr>
            <a:xfrm>
              <a:off x="581325" y="-969001"/>
              <a:ext cx="1773393" cy="367774"/>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64" name="矩形 63"/>
            <p:cNvSpPr/>
            <p:nvPr/>
          </p:nvSpPr>
          <p:spPr>
            <a:xfrm>
              <a:off x="80182" y="-969001"/>
              <a:ext cx="449580" cy="365760"/>
            </a:xfrm>
            <a:prstGeom prst="rect">
              <a:avLst/>
            </a:prstGeom>
            <a:effectLst/>
          </p:spPr>
          <p:txBody>
            <a:bodyPr wrap="none">
              <a:spAutoFit/>
            </a:bodyPr>
            <a:lstStyle/>
            <a:p>
              <a:pPr>
                <a:defRPr/>
              </a:pPr>
              <a:r>
                <a:rPr altLang="zh-CN" lang="en-US" smtClean="0">
                  <a:solidFill>
                    <a:schemeClr val="accent1"/>
                  </a:solidFill>
                  <a:latin typeface="+mn-ea"/>
                  <a:cs typeface="+mn-ea"/>
                  <a:sym typeface="+mn-lt"/>
                </a:rPr>
                <a:t>02</a:t>
              </a:r>
            </a:p>
          </p:txBody>
        </p:sp>
      </p:grpSp>
      <p:grpSp>
        <p:nvGrpSpPr>
          <p:cNvPr id="65" name="组合 64"/>
          <p:cNvGrpSpPr/>
          <p:nvPr/>
        </p:nvGrpSpPr>
        <p:grpSpPr>
          <a:xfrm>
            <a:off x="5093542" y="2302010"/>
            <a:ext cx="2287015" cy="459007"/>
            <a:chOff x="67703" y="-1023031"/>
            <a:chExt cx="2287015" cy="459007"/>
          </a:xfrm>
        </p:grpSpPr>
        <p:sp>
          <p:nvSpPr>
            <p:cNvPr id="66" name="矩形 65"/>
            <p:cNvSpPr/>
            <p:nvPr/>
          </p:nvSpPr>
          <p:spPr>
            <a:xfrm>
              <a:off x="740899" y="-948955"/>
              <a:ext cx="1440180" cy="342900"/>
            </a:xfrm>
            <a:prstGeom prst="rect">
              <a:avLst/>
            </a:prstGeom>
            <a:effectLst/>
          </p:spPr>
          <p:txBody>
            <a:bodyPr wrap="none">
              <a:spAutoFit/>
            </a:bodyPr>
            <a:lstStyle/>
            <a:p>
              <a:pPr>
                <a:defRPr/>
              </a:pPr>
              <a:r>
                <a:rPr altLang="en-US" lang="zh-CN" sz="1650">
                  <a:solidFill>
                    <a:schemeClr val="accent1"/>
                  </a:solidFill>
                  <a:latin typeface="+mn-ea"/>
                  <a:cs typeface="+mn-ea"/>
                  <a:sym typeface="+mn-lt"/>
                </a:rPr>
                <a:t>产妇心理恢复</a:t>
              </a:r>
            </a:p>
          </p:txBody>
        </p:sp>
        <p:sp>
          <p:nvSpPr>
            <p:cNvPr id="67" name="椭圆 66"/>
            <p:cNvSpPr/>
            <p:nvPr/>
          </p:nvSpPr>
          <p:spPr>
            <a:xfrm>
              <a:off x="67703" y="-1023031"/>
              <a:ext cx="459007" cy="4590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68" name="圆角矩形 67"/>
            <p:cNvSpPr/>
            <p:nvPr/>
          </p:nvSpPr>
          <p:spPr>
            <a:xfrm>
              <a:off x="581325" y="-969001"/>
              <a:ext cx="1773393" cy="367774"/>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69" name="矩形 68"/>
            <p:cNvSpPr/>
            <p:nvPr/>
          </p:nvSpPr>
          <p:spPr>
            <a:xfrm>
              <a:off x="80182" y="-969001"/>
              <a:ext cx="449580" cy="365760"/>
            </a:xfrm>
            <a:prstGeom prst="rect">
              <a:avLst/>
            </a:prstGeom>
            <a:effectLst/>
          </p:spPr>
          <p:txBody>
            <a:bodyPr wrap="none">
              <a:spAutoFit/>
            </a:bodyPr>
            <a:lstStyle/>
            <a:p>
              <a:pPr>
                <a:defRPr/>
              </a:pPr>
              <a:r>
                <a:rPr altLang="zh-CN" lang="en-US" smtClean="0">
                  <a:solidFill>
                    <a:schemeClr val="accent1"/>
                  </a:solidFill>
                  <a:latin typeface="+mn-ea"/>
                  <a:cs typeface="+mn-ea"/>
                  <a:sym typeface="+mn-lt"/>
                </a:rPr>
                <a:t>05</a:t>
              </a:r>
            </a:p>
          </p:txBody>
        </p:sp>
      </p:grpSp>
      <p:grpSp>
        <p:nvGrpSpPr>
          <p:cNvPr id="70" name="组合 69"/>
          <p:cNvGrpSpPr/>
          <p:nvPr/>
        </p:nvGrpSpPr>
        <p:grpSpPr>
          <a:xfrm>
            <a:off x="2518852" y="3027143"/>
            <a:ext cx="2287015" cy="459007"/>
            <a:chOff x="67703" y="-1023031"/>
            <a:chExt cx="2287015" cy="459007"/>
          </a:xfrm>
        </p:grpSpPr>
        <p:sp>
          <p:nvSpPr>
            <p:cNvPr id="71" name="矩形 70"/>
            <p:cNvSpPr/>
            <p:nvPr/>
          </p:nvSpPr>
          <p:spPr>
            <a:xfrm>
              <a:off x="740899" y="-948955"/>
              <a:ext cx="1440180" cy="342900"/>
            </a:xfrm>
            <a:prstGeom prst="rect">
              <a:avLst/>
            </a:prstGeom>
            <a:effectLst/>
          </p:spPr>
          <p:txBody>
            <a:bodyPr wrap="none">
              <a:spAutoFit/>
            </a:bodyPr>
            <a:lstStyle/>
            <a:p>
              <a:pPr>
                <a:defRPr/>
              </a:pPr>
              <a:r>
                <a:rPr altLang="en-US" lang="zh-CN" sz="1650">
                  <a:solidFill>
                    <a:schemeClr val="accent1"/>
                  </a:solidFill>
                  <a:latin typeface="+mn-ea"/>
                  <a:cs typeface="+mn-ea"/>
                  <a:sym typeface="+mn-lt"/>
                </a:rPr>
                <a:t>产后恢复瑜伽</a:t>
              </a:r>
            </a:p>
          </p:txBody>
        </p:sp>
        <p:sp>
          <p:nvSpPr>
            <p:cNvPr id="72" name="椭圆 71"/>
            <p:cNvSpPr/>
            <p:nvPr/>
          </p:nvSpPr>
          <p:spPr>
            <a:xfrm>
              <a:off x="67703" y="-1023031"/>
              <a:ext cx="459007" cy="45900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73" name="圆角矩形 72"/>
            <p:cNvSpPr/>
            <p:nvPr/>
          </p:nvSpPr>
          <p:spPr>
            <a:xfrm>
              <a:off x="581325" y="-969001"/>
              <a:ext cx="1773393" cy="367774"/>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endParaRPr>
            </a:p>
          </p:txBody>
        </p:sp>
        <p:sp>
          <p:nvSpPr>
            <p:cNvPr id="74" name="矩形 73"/>
            <p:cNvSpPr/>
            <p:nvPr/>
          </p:nvSpPr>
          <p:spPr>
            <a:xfrm>
              <a:off x="80182" y="-969001"/>
              <a:ext cx="449580" cy="365760"/>
            </a:xfrm>
            <a:prstGeom prst="rect">
              <a:avLst/>
            </a:prstGeom>
            <a:effectLst/>
          </p:spPr>
          <p:txBody>
            <a:bodyPr wrap="none">
              <a:spAutoFit/>
            </a:bodyPr>
            <a:lstStyle/>
            <a:p>
              <a:pPr>
                <a:defRPr/>
              </a:pPr>
              <a:r>
                <a:rPr altLang="zh-CN" lang="en-US" smtClean="0">
                  <a:solidFill>
                    <a:schemeClr val="accent1"/>
                  </a:solidFill>
                  <a:latin typeface="+mn-ea"/>
                  <a:cs typeface="+mn-ea"/>
                  <a:sym typeface="+mn-lt"/>
                </a:rPr>
                <a:t>03</a:t>
              </a:r>
            </a:p>
          </p:txBody>
        </p:sp>
      </p:grpSp>
    </p:spTree>
    <p:extLst>
      <p:ext uri="{BB962C8B-B14F-4D97-AF65-F5344CB8AC3E}">
        <p14:creationId val="3857444426"/>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21"/>
                                        </p:tgtEl>
                                        <p:attrNameLst>
                                          <p:attrName>style.visibility</p:attrName>
                                        </p:attrNameLst>
                                      </p:cBhvr>
                                      <p:to>
                                        <p:strVal val="visible"/>
                                      </p:to>
                                    </p:set>
                                    <p:anim calcmode="lin" valueType="num">
                                      <p:cBhvr additive="base">
                                        <p:cTn dur="500" fill="hold" id="68"/>
                                        <p:tgtEl>
                                          <p:spTgt spid="21"/>
                                        </p:tgtEl>
                                        <p:attrNameLst>
                                          <p:attrName>ppt_x</p:attrName>
                                        </p:attrNameLst>
                                      </p:cBhvr>
                                      <p:tavLst>
                                        <p:tav tm="0">
                                          <p:val>
                                            <p:strVal val="#ppt_x"/>
                                          </p:val>
                                        </p:tav>
                                        <p:tav tm="100000">
                                          <p:val>
                                            <p:strVal val="#ppt_x"/>
                                          </p:val>
                                        </p:tav>
                                      </p:tavLst>
                                    </p:anim>
                                    <p:anim calcmode="lin" valueType="num">
                                      <p:cBhvr additive="base">
                                        <p:cTn dur="500" fill="hold" id="69"/>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id="72" nodeType="clickEffect" presetClass="entr" presetID="53" presetSubtype="0">
                                  <p:stCondLst>
                                    <p:cond delay="0"/>
                                  </p:stCondLst>
                                  <p:childTnLst>
                                    <p:set>
                                      <p:cBhvr>
                                        <p:cTn dur="1" fill="hold" id="73">
                                          <p:stCondLst>
                                            <p:cond delay="0"/>
                                          </p:stCondLst>
                                        </p:cTn>
                                        <p:tgtEl>
                                          <p:spTgt spid="12"/>
                                        </p:tgtEl>
                                        <p:attrNameLst>
                                          <p:attrName>style.visibility</p:attrName>
                                        </p:attrNameLst>
                                      </p:cBhvr>
                                      <p:to>
                                        <p:strVal val="visible"/>
                                      </p:to>
                                    </p:set>
                                    <p:anim calcmode="lin" valueType="num">
                                      <p:cBhvr>
                                        <p:cTn dur="500" fill="hold" id="74"/>
                                        <p:tgtEl>
                                          <p:spTgt spid="12"/>
                                        </p:tgtEl>
                                        <p:attrNameLst>
                                          <p:attrName>ppt_w</p:attrName>
                                        </p:attrNameLst>
                                      </p:cBhvr>
                                      <p:tavLst>
                                        <p:tav tm="0">
                                          <p:val>
                                            <p:fltVal val="0"/>
                                          </p:val>
                                        </p:tav>
                                        <p:tav tm="100000">
                                          <p:val>
                                            <p:strVal val="#ppt_w"/>
                                          </p:val>
                                        </p:tav>
                                      </p:tavLst>
                                    </p:anim>
                                    <p:anim calcmode="lin" valueType="num">
                                      <p:cBhvr>
                                        <p:cTn dur="500" fill="hold" id="75"/>
                                        <p:tgtEl>
                                          <p:spTgt spid="12"/>
                                        </p:tgtEl>
                                        <p:attrNameLst>
                                          <p:attrName>ppt_h</p:attrName>
                                        </p:attrNameLst>
                                      </p:cBhvr>
                                      <p:tavLst>
                                        <p:tav tm="0">
                                          <p:val>
                                            <p:fltVal val="0"/>
                                          </p:val>
                                        </p:tav>
                                        <p:tav tm="100000">
                                          <p:val>
                                            <p:strVal val="#ppt_h"/>
                                          </p:val>
                                        </p:tav>
                                      </p:tavLst>
                                    </p:anim>
                                    <p:animEffect filter="fade" transition="in">
                                      <p:cBhvr>
                                        <p:cTn dur="500" id="76"/>
                                        <p:tgtEl>
                                          <p:spTgt spid="12"/>
                                        </p:tgtEl>
                                      </p:cBhvr>
                                    </p:animEffect>
                                  </p:childTnLst>
                                </p:cTn>
                              </p:par>
                              <p:par>
                                <p:cTn fill="hold" id="77" nodeType="withEffect" presetClass="entr" presetID="53" presetSubtype="0">
                                  <p:stCondLst>
                                    <p:cond delay="0"/>
                                  </p:stCondLst>
                                  <p:childTnLst>
                                    <p:set>
                                      <p:cBhvr>
                                        <p:cTn dur="1" fill="hold" id="78">
                                          <p:stCondLst>
                                            <p:cond delay="0"/>
                                          </p:stCondLst>
                                        </p:cTn>
                                        <p:tgtEl>
                                          <p:spTgt spid="55"/>
                                        </p:tgtEl>
                                        <p:attrNameLst>
                                          <p:attrName>style.visibility</p:attrName>
                                        </p:attrNameLst>
                                      </p:cBhvr>
                                      <p:to>
                                        <p:strVal val="visible"/>
                                      </p:to>
                                    </p:set>
                                    <p:anim calcmode="lin" valueType="num">
                                      <p:cBhvr>
                                        <p:cTn dur="500" fill="hold" id="79"/>
                                        <p:tgtEl>
                                          <p:spTgt spid="55"/>
                                        </p:tgtEl>
                                        <p:attrNameLst>
                                          <p:attrName>ppt_w</p:attrName>
                                        </p:attrNameLst>
                                      </p:cBhvr>
                                      <p:tavLst>
                                        <p:tav tm="0">
                                          <p:val>
                                            <p:fltVal val="0"/>
                                          </p:val>
                                        </p:tav>
                                        <p:tav tm="100000">
                                          <p:val>
                                            <p:strVal val="#ppt_w"/>
                                          </p:val>
                                        </p:tav>
                                      </p:tavLst>
                                    </p:anim>
                                    <p:anim calcmode="lin" valueType="num">
                                      <p:cBhvr>
                                        <p:cTn dur="500" fill="hold" id="80"/>
                                        <p:tgtEl>
                                          <p:spTgt spid="55"/>
                                        </p:tgtEl>
                                        <p:attrNameLst>
                                          <p:attrName>ppt_h</p:attrName>
                                        </p:attrNameLst>
                                      </p:cBhvr>
                                      <p:tavLst>
                                        <p:tav tm="0">
                                          <p:val>
                                            <p:fltVal val="0"/>
                                          </p:val>
                                        </p:tav>
                                        <p:tav tm="100000">
                                          <p:val>
                                            <p:strVal val="#ppt_h"/>
                                          </p:val>
                                        </p:tav>
                                      </p:tavLst>
                                    </p:anim>
                                    <p:animEffect filter="fade" transition="in">
                                      <p:cBhvr>
                                        <p:cTn dur="500" id="81"/>
                                        <p:tgtEl>
                                          <p:spTgt spid="55"/>
                                        </p:tgtEl>
                                      </p:cBhvr>
                                    </p:animEffect>
                                  </p:childTnLst>
                                </p:cTn>
                              </p:par>
                              <p:par>
                                <p:cTn fill="hold" id="82" nodeType="withEffect" presetClass="entr" presetID="53" presetSubtype="0">
                                  <p:stCondLst>
                                    <p:cond delay="0"/>
                                  </p:stCondLst>
                                  <p:childTnLst>
                                    <p:set>
                                      <p:cBhvr>
                                        <p:cTn dur="1" fill="hold" id="83">
                                          <p:stCondLst>
                                            <p:cond delay="0"/>
                                          </p:stCondLst>
                                        </p:cTn>
                                        <p:tgtEl>
                                          <p:spTgt spid="60"/>
                                        </p:tgtEl>
                                        <p:attrNameLst>
                                          <p:attrName>style.visibility</p:attrName>
                                        </p:attrNameLst>
                                      </p:cBhvr>
                                      <p:to>
                                        <p:strVal val="visible"/>
                                      </p:to>
                                    </p:set>
                                    <p:anim calcmode="lin" valueType="num">
                                      <p:cBhvr>
                                        <p:cTn dur="500" fill="hold" id="84"/>
                                        <p:tgtEl>
                                          <p:spTgt spid="60"/>
                                        </p:tgtEl>
                                        <p:attrNameLst>
                                          <p:attrName>ppt_w</p:attrName>
                                        </p:attrNameLst>
                                      </p:cBhvr>
                                      <p:tavLst>
                                        <p:tav tm="0">
                                          <p:val>
                                            <p:fltVal val="0"/>
                                          </p:val>
                                        </p:tav>
                                        <p:tav tm="100000">
                                          <p:val>
                                            <p:strVal val="#ppt_w"/>
                                          </p:val>
                                        </p:tav>
                                      </p:tavLst>
                                    </p:anim>
                                    <p:anim calcmode="lin" valueType="num">
                                      <p:cBhvr>
                                        <p:cTn dur="500" fill="hold" id="85"/>
                                        <p:tgtEl>
                                          <p:spTgt spid="60"/>
                                        </p:tgtEl>
                                        <p:attrNameLst>
                                          <p:attrName>ppt_h</p:attrName>
                                        </p:attrNameLst>
                                      </p:cBhvr>
                                      <p:tavLst>
                                        <p:tav tm="0">
                                          <p:val>
                                            <p:fltVal val="0"/>
                                          </p:val>
                                        </p:tav>
                                        <p:tav tm="100000">
                                          <p:val>
                                            <p:strVal val="#ppt_h"/>
                                          </p:val>
                                        </p:tav>
                                      </p:tavLst>
                                    </p:anim>
                                    <p:animEffect filter="fade" transition="in">
                                      <p:cBhvr>
                                        <p:cTn dur="500" id="86"/>
                                        <p:tgtEl>
                                          <p:spTgt spid="60"/>
                                        </p:tgtEl>
                                      </p:cBhvr>
                                    </p:animEffect>
                                  </p:childTnLst>
                                </p:cTn>
                              </p:par>
                              <p:par>
                                <p:cTn fill="hold" id="87" nodeType="withEffect" presetClass="entr" presetID="53" presetSubtype="0">
                                  <p:stCondLst>
                                    <p:cond delay="0"/>
                                  </p:stCondLst>
                                  <p:childTnLst>
                                    <p:set>
                                      <p:cBhvr>
                                        <p:cTn dur="1" fill="hold" id="88">
                                          <p:stCondLst>
                                            <p:cond delay="0"/>
                                          </p:stCondLst>
                                        </p:cTn>
                                        <p:tgtEl>
                                          <p:spTgt spid="65"/>
                                        </p:tgtEl>
                                        <p:attrNameLst>
                                          <p:attrName>style.visibility</p:attrName>
                                        </p:attrNameLst>
                                      </p:cBhvr>
                                      <p:to>
                                        <p:strVal val="visible"/>
                                      </p:to>
                                    </p:set>
                                    <p:anim calcmode="lin" valueType="num">
                                      <p:cBhvr>
                                        <p:cTn dur="500" fill="hold" id="89"/>
                                        <p:tgtEl>
                                          <p:spTgt spid="65"/>
                                        </p:tgtEl>
                                        <p:attrNameLst>
                                          <p:attrName>ppt_w</p:attrName>
                                        </p:attrNameLst>
                                      </p:cBhvr>
                                      <p:tavLst>
                                        <p:tav tm="0">
                                          <p:val>
                                            <p:fltVal val="0"/>
                                          </p:val>
                                        </p:tav>
                                        <p:tav tm="100000">
                                          <p:val>
                                            <p:strVal val="#ppt_w"/>
                                          </p:val>
                                        </p:tav>
                                      </p:tavLst>
                                    </p:anim>
                                    <p:anim calcmode="lin" valueType="num">
                                      <p:cBhvr>
                                        <p:cTn dur="500" fill="hold" id="90"/>
                                        <p:tgtEl>
                                          <p:spTgt spid="65"/>
                                        </p:tgtEl>
                                        <p:attrNameLst>
                                          <p:attrName>ppt_h</p:attrName>
                                        </p:attrNameLst>
                                      </p:cBhvr>
                                      <p:tavLst>
                                        <p:tav tm="0">
                                          <p:val>
                                            <p:fltVal val="0"/>
                                          </p:val>
                                        </p:tav>
                                        <p:tav tm="100000">
                                          <p:val>
                                            <p:strVal val="#ppt_h"/>
                                          </p:val>
                                        </p:tav>
                                      </p:tavLst>
                                    </p:anim>
                                    <p:animEffect filter="fade" transition="in">
                                      <p:cBhvr>
                                        <p:cTn dur="500" id="91"/>
                                        <p:tgtEl>
                                          <p:spTgt spid="65"/>
                                        </p:tgtEl>
                                      </p:cBhvr>
                                    </p:animEffect>
                                  </p:childTnLst>
                                </p:cTn>
                              </p:par>
                              <p:par>
                                <p:cTn fill="hold" id="92" nodeType="withEffect" presetClass="entr" presetID="53" presetSubtype="0">
                                  <p:stCondLst>
                                    <p:cond delay="0"/>
                                  </p:stCondLst>
                                  <p:childTnLst>
                                    <p:set>
                                      <p:cBhvr>
                                        <p:cTn dur="1" fill="hold" id="93">
                                          <p:stCondLst>
                                            <p:cond delay="0"/>
                                          </p:stCondLst>
                                        </p:cTn>
                                        <p:tgtEl>
                                          <p:spTgt spid="70"/>
                                        </p:tgtEl>
                                        <p:attrNameLst>
                                          <p:attrName>style.visibility</p:attrName>
                                        </p:attrNameLst>
                                      </p:cBhvr>
                                      <p:to>
                                        <p:strVal val="visible"/>
                                      </p:to>
                                    </p:set>
                                    <p:anim calcmode="lin" valueType="num">
                                      <p:cBhvr>
                                        <p:cTn dur="500" fill="hold" id="94"/>
                                        <p:tgtEl>
                                          <p:spTgt spid="70"/>
                                        </p:tgtEl>
                                        <p:attrNameLst>
                                          <p:attrName>ppt_w</p:attrName>
                                        </p:attrNameLst>
                                      </p:cBhvr>
                                      <p:tavLst>
                                        <p:tav tm="0">
                                          <p:val>
                                            <p:fltVal val="0"/>
                                          </p:val>
                                        </p:tav>
                                        <p:tav tm="100000">
                                          <p:val>
                                            <p:strVal val="#ppt_w"/>
                                          </p:val>
                                        </p:tav>
                                      </p:tavLst>
                                    </p:anim>
                                    <p:anim calcmode="lin" valueType="num">
                                      <p:cBhvr>
                                        <p:cTn dur="500" fill="hold" id="95"/>
                                        <p:tgtEl>
                                          <p:spTgt spid="70"/>
                                        </p:tgtEl>
                                        <p:attrNameLst>
                                          <p:attrName>ppt_h</p:attrName>
                                        </p:attrNameLst>
                                      </p:cBhvr>
                                      <p:tavLst>
                                        <p:tav tm="0">
                                          <p:val>
                                            <p:fltVal val="0"/>
                                          </p:val>
                                        </p:tav>
                                        <p:tav tm="100000">
                                          <p:val>
                                            <p:strVal val="#ppt_h"/>
                                          </p:val>
                                        </p:tav>
                                      </p:tavLst>
                                    </p:anim>
                                    <p:animEffect filter="fade" transition="in">
                                      <p:cBhvr>
                                        <p:cTn dur="500" id="96"/>
                                        <p:tgtEl>
                                          <p:spTgt spid="7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21"/>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734772" y="2610682"/>
            <a:ext cx="2791683" cy="2791683"/>
          </a:xfrm>
          <a:prstGeom prst="rect">
            <a:avLst/>
          </a:prstGeom>
        </p:spPr>
      </p:pic>
      <p:sp>
        <p:nvSpPr>
          <p:cNvPr id="14" name="矩形 13"/>
          <p:cNvSpPr/>
          <p:nvPr/>
        </p:nvSpPr>
        <p:spPr>
          <a:xfrm>
            <a:off x="1765796" y="2038350"/>
            <a:ext cx="4450080" cy="853440"/>
          </a:xfrm>
          <a:prstGeom prst="rect">
            <a:avLst/>
          </a:prstGeom>
        </p:spPr>
        <p:txBody>
          <a:bodyPr wrap="none">
            <a:spAutoFit/>
          </a:bodyPr>
          <a:lstStyle/>
          <a:p>
            <a:pPr>
              <a:defRPr/>
            </a:pPr>
            <a:r>
              <a:rPr altLang="en-US" b="1" lang="zh-CN" spc="600" sz="5000">
                <a:solidFill>
                  <a:schemeClr val="accent1"/>
                </a:solidFill>
                <a:latin typeface="+mn-ea"/>
                <a:cs typeface="+mn-ea"/>
                <a:sym typeface="+mn-lt"/>
              </a:rPr>
              <a:t>产妇身体恢复</a:t>
            </a:r>
          </a:p>
        </p:txBody>
      </p:sp>
      <p:sp>
        <p:nvSpPr>
          <p:cNvPr id="40" name="矩形 39"/>
          <p:cNvSpPr/>
          <p:nvPr/>
        </p:nvSpPr>
        <p:spPr>
          <a:xfrm>
            <a:off x="1800602" y="1428750"/>
            <a:ext cx="2367280" cy="701040"/>
          </a:xfrm>
          <a:prstGeom prst="rect">
            <a:avLst/>
          </a:prstGeom>
        </p:spPr>
        <p:txBody>
          <a:bodyPr wrap="none">
            <a:spAutoFit/>
          </a:bodyPr>
          <a:lstStyle/>
          <a:p>
            <a:pPr>
              <a:defRPr/>
            </a:pPr>
            <a:r>
              <a:rPr altLang="en-US" lang="zh-CN" smtClean="0" spc="300" sz="4000">
                <a:solidFill>
                  <a:schemeClr val="accent1"/>
                </a:solidFill>
                <a:latin typeface="+mn-ea"/>
                <a:cs typeface="+mn-ea"/>
                <a:sym typeface="+mn-lt"/>
              </a:rPr>
              <a:t>第一部分</a:t>
            </a:r>
          </a:p>
        </p:txBody>
      </p:sp>
      <p:sp>
        <p:nvSpPr>
          <p:cNvPr id="41" name="矩形 40"/>
          <p:cNvSpPr/>
          <p:nvPr/>
        </p:nvSpPr>
        <p:spPr>
          <a:xfrm>
            <a:off x="1752600" y="2896522"/>
            <a:ext cx="4572000" cy="426720"/>
          </a:xfrm>
          <a:prstGeom prst="rect">
            <a:avLst/>
          </a:prstGeom>
        </p:spPr>
        <p:txBody>
          <a:bodyPr>
            <a:spAutoFit/>
          </a:bodyPr>
          <a:lstStyle/>
          <a:p>
            <a:r>
              <a:rPr altLang="en-US" lang="zh-CN" smtClean="0" sz="1100">
                <a:solidFill>
                  <a:schemeClr val="accent1"/>
                </a:solidFill>
              </a:rPr>
              <a:t>maternal health care concerns maternal health maternal health care concerns maternal health maternal health</a:t>
            </a:r>
          </a:p>
        </p:txBody>
      </p:sp>
    </p:spTree>
    <p:extLst>
      <p:ext uri="{BB962C8B-B14F-4D97-AF65-F5344CB8AC3E}">
        <p14:creationId val="368379295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40"/>
                                        </p:tgtEl>
                                        <p:attrNameLst>
                                          <p:attrName>style.visibility</p:attrName>
                                        </p:attrNameLst>
                                      </p:cBhvr>
                                      <p:to>
                                        <p:strVal val="visible"/>
                                      </p:to>
                                    </p:set>
                                    <p:anim calcmode="lin" valueType="num">
                                      <p:cBhvr additive="base">
                                        <p:cTn dur="500" fill="hold" id="68"/>
                                        <p:tgtEl>
                                          <p:spTgt spid="40"/>
                                        </p:tgtEl>
                                        <p:attrNameLst>
                                          <p:attrName>ppt_x</p:attrName>
                                        </p:attrNameLst>
                                      </p:cBhvr>
                                      <p:tavLst>
                                        <p:tav tm="0">
                                          <p:val>
                                            <p:strVal val="#ppt_x"/>
                                          </p:val>
                                        </p:tav>
                                        <p:tav tm="100000">
                                          <p:val>
                                            <p:strVal val="#ppt_x"/>
                                          </p:val>
                                        </p:tav>
                                      </p:tavLst>
                                    </p:anim>
                                    <p:anim calcmode="lin" valueType="num">
                                      <p:cBhvr additive="base">
                                        <p:cTn dur="500" fill="hold" id="69"/>
                                        <p:tgtEl>
                                          <p:spTgt spid="40"/>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8">
                                  <p:stCondLst>
                                    <p:cond delay="0"/>
                                  </p:stCondLst>
                                  <p:childTnLst>
                                    <p:set>
                                      <p:cBhvr>
                                        <p:cTn dur="1" fill="hold" id="73">
                                          <p:stCondLst>
                                            <p:cond delay="0"/>
                                          </p:stCondLst>
                                        </p:cTn>
                                        <p:tgtEl>
                                          <p:spTgt spid="14"/>
                                        </p:tgtEl>
                                        <p:attrNameLst>
                                          <p:attrName>style.visibility</p:attrName>
                                        </p:attrNameLst>
                                      </p:cBhvr>
                                      <p:to>
                                        <p:strVal val="visible"/>
                                      </p:to>
                                    </p:set>
                                    <p:animEffect filter="wipe(left)" transition="in">
                                      <p:cBhvr>
                                        <p:cTn dur="500" id="74"/>
                                        <p:tgtEl>
                                          <p:spTgt spid="14"/>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14"/>
      <p:bldP grpId="0" spid="40"/>
      <p:bldP grpId="0" spid="4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2">
            <a:extLst>
              <a:ext uri="{28A0092B-C50C-407E-A947-70E740481C1C}">
                <a14:useLocalDpi val="0"/>
              </a:ext>
            </a:extLst>
          </a:blip>
          <a:stretch>
            <a:fillRect/>
          </a:stretch>
        </p:blipFill>
        <p:spPr>
          <a:xfrm>
            <a:off x="5634446" y="2260329"/>
            <a:ext cx="2671651" cy="2673621"/>
          </a:xfrm>
          <a:prstGeom prst="rect">
            <a:avLst/>
          </a:prstGeom>
        </p:spPr>
      </p:pic>
      <p:sp>
        <p:nvSpPr>
          <p:cNvPr id="9" name="文本框 8"/>
          <p:cNvSpPr txBox="1"/>
          <p:nvPr/>
        </p:nvSpPr>
        <p:spPr>
          <a:xfrm>
            <a:off x="840712" y="1784227"/>
            <a:ext cx="7465088" cy="822960"/>
          </a:xfrm>
          <a:prstGeom prst="rect">
            <a:avLst/>
          </a:prstGeom>
          <a:noFill/>
        </p:spPr>
        <p:txBody>
          <a:bodyPr rtlCol="0" wrap="square">
            <a:spAutoFit/>
          </a:bodyPr>
          <a:lstStyle/>
          <a:p>
            <a:pPr>
              <a:lnSpc>
                <a:spcPct val="150000"/>
              </a:lnSpc>
            </a:pPr>
            <a:r>
              <a:rPr altLang="en-US" lang="zh-CN" sz="1600">
                <a:latin charset="-122" panose="020b0503020204020204" pitchFamily="34" typeface="微软雅黑"/>
                <a:ea charset="-122" panose="020b0503020204020204" pitchFamily="34" typeface="微软雅黑"/>
              </a:rPr>
              <a:t>加强锻炼好一点还是通过服用一些有助于瘦身的产品或保健品呢?适当的锻炼能提高我们的新陈代谢</a:t>
            </a:r>
          </a:p>
        </p:txBody>
      </p:sp>
      <p:sp>
        <p:nvSpPr>
          <p:cNvPr id="10" name="矩形 9"/>
          <p:cNvSpPr/>
          <p:nvPr/>
        </p:nvSpPr>
        <p:spPr>
          <a:xfrm>
            <a:off x="925315" y="1276350"/>
            <a:ext cx="7151885" cy="365889"/>
          </a:xfrm>
          <a:prstGeom prst="rect">
            <a:avLst/>
          </a:prstGeom>
          <a:solidFill>
            <a:schemeClr val="accent1"/>
          </a:solidFill>
          <a:ln>
            <a:no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r>
              <a:rPr altLang="en-US" lang="zh-CN" sz="1847">
                <a:solidFill>
                  <a:schemeClr val="bg1"/>
                </a:solidFill>
                <a:latin charset="-122" panose="020b0503020204020204" pitchFamily="34" typeface="微软雅黑"/>
                <a:ea charset="-122" panose="020b0503020204020204" pitchFamily="34" typeface="微软雅黑"/>
              </a:rPr>
              <a:t>产后塑身</a:t>
            </a:r>
          </a:p>
        </p:txBody>
      </p:sp>
      <p:sp>
        <p:nvSpPr>
          <p:cNvPr id="11" name="文本框 10"/>
          <p:cNvSpPr txBox="1"/>
          <p:nvPr/>
        </p:nvSpPr>
        <p:spPr>
          <a:xfrm>
            <a:off x="838200" y="2678490"/>
            <a:ext cx="5180260" cy="155448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促进健康，它应该成为我们生活中的一部分，这点对一些体重超重的人尤其重要。口服的瘦身产品及保健品在服用前一定对其成分了解清楚以避免产生任何的负作用以损害健康。</a:t>
            </a:r>
          </a:p>
        </p:txBody>
      </p:sp>
    </p:spTree>
    <p:extLst>
      <p:ext uri="{BB962C8B-B14F-4D97-AF65-F5344CB8AC3E}">
        <p14:creationId val="3720963069"/>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ppt_x"/>
                                          </p:val>
                                        </p:tav>
                                        <p:tav tm="100000">
                                          <p:val>
                                            <p:strVal val="#ppt_x"/>
                                          </p:val>
                                        </p:tav>
                                      </p:tavLst>
                                    </p:anim>
                                    <p:anim calcmode="lin" valueType="num">
                                      <p:cBhvr additive="base">
                                        <p:cTn dur="500" fill="hold" id="8"/>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9"/>
                                        </p:tgtEl>
                                        <p:attrNameLst>
                                          <p:attrName>style.visibility</p:attrName>
                                        </p:attrNameLst>
                                      </p:cBhvr>
                                      <p:to>
                                        <p:strVal val="visible"/>
                                      </p:to>
                                    </p:set>
                                    <p:animEffect filter="wipe(left)" transition="in">
                                      <p:cBhvr>
                                        <p:cTn dur="500" id="13"/>
                                        <p:tgtEl>
                                          <p:spTgt spid="9"/>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11"/>
                                        </p:tgtEl>
                                        <p:attrNameLst>
                                          <p:attrName>style.visibility</p:attrName>
                                        </p:attrNameLst>
                                      </p:cBhvr>
                                      <p:to>
                                        <p:strVal val="visible"/>
                                      </p:to>
                                    </p:set>
                                    <p:anim calcmode="lin" valueType="num">
                                      <p:cBhvr additive="base">
                                        <p:cTn dur="500" fill="hold" id="18"/>
                                        <p:tgtEl>
                                          <p:spTgt spid="11"/>
                                        </p:tgtEl>
                                        <p:attrNameLst>
                                          <p:attrName>ppt_x</p:attrName>
                                        </p:attrNameLst>
                                      </p:cBhvr>
                                      <p:tavLst>
                                        <p:tav tm="0">
                                          <p:val>
                                            <p:strVal val="#ppt_x"/>
                                          </p:val>
                                        </p:tav>
                                        <p:tav tm="100000">
                                          <p:val>
                                            <p:strVal val="#ppt_x"/>
                                          </p:val>
                                        </p:tav>
                                      </p:tavLst>
                                    </p:anim>
                                    <p:anim calcmode="lin" valueType="num">
                                      <p:cBhvr additive="base">
                                        <p:cTn dur="500" fill="hold" id="19"/>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6"/>
                                        </p:tgtEl>
                                        <p:attrNameLst>
                                          <p:attrName>style.visibility</p:attrName>
                                        </p:attrNameLst>
                                      </p:cBhvr>
                                      <p:to>
                                        <p:strVal val="visible"/>
                                      </p:to>
                                    </p:set>
                                    <p:anim calcmode="lin" valueType="num">
                                      <p:cBhvr additive="base">
                                        <p:cTn dur="500" fill="hold" id="24"/>
                                        <p:tgtEl>
                                          <p:spTgt spid="6"/>
                                        </p:tgtEl>
                                        <p:attrNameLst>
                                          <p:attrName>ppt_x</p:attrName>
                                        </p:attrNameLst>
                                      </p:cBhvr>
                                      <p:tavLst>
                                        <p:tav tm="0">
                                          <p:val>
                                            <p:strVal val="#ppt_x"/>
                                          </p:val>
                                        </p:tav>
                                        <p:tav tm="100000">
                                          <p:val>
                                            <p:strVal val="#ppt_x"/>
                                          </p:val>
                                        </p:tav>
                                      </p:tavLst>
                                    </p:anim>
                                    <p:anim calcmode="lin" valueType="num">
                                      <p:cBhvr additive="base">
                                        <p:cTn dur="500" fill="hold" id="25"/>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文本框 5"/>
          <p:cNvSpPr txBox="1"/>
          <p:nvPr/>
        </p:nvSpPr>
        <p:spPr>
          <a:xfrm>
            <a:off x="3352800" y="1962150"/>
            <a:ext cx="4877441"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spcBef>
                <a:spcPct val="20000"/>
              </a:spcBef>
            </a:pPr>
            <a:r>
              <a:rPr altLang="en-US" lang="zh-CN" smtClean="0" sz="1600">
                <a:latin charset="-122" panose="020b0503020204020204" pitchFamily="34" typeface="微软雅黑"/>
                <a:ea charset="-122" panose="020b0503020204020204" pitchFamily="34" typeface="微软雅黑"/>
              </a:rPr>
              <a:t>妊娠纹在生产后会逐渐变得越来越不明显了</a:t>
            </a:r>
          </a:p>
        </p:txBody>
      </p:sp>
      <p:sp>
        <p:nvSpPr>
          <p:cNvPr id="9" name="文本框 8"/>
          <p:cNvSpPr txBox="1"/>
          <p:nvPr/>
        </p:nvSpPr>
        <p:spPr>
          <a:xfrm>
            <a:off x="914400" y="1352550"/>
            <a:ext cx="7297863" cy="358726"/>
          </a:xfrm>
          <a:prstGeom prst="rect">
            <a:avLst/>
          </a:prstGeom>
          <a:solidFill>
            <a:schemeClr val="accent1"/>
          </a:solid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algn="ctr" lvl="0">
              <a:spcBef>
                <a:spcPct val="50000"/>
              </a:spcBef>
            </a:pPr>
            <a:r>
              <a:rPr altLang="en-US" lang="zh-CN">
                <a:solidFill>
                  <a:schemeClr val="bg1"/>
                </a:solidFill>
                <a:latin charset="-122" panose="020b0503020204020204" pitchFamily="34" typeface="微软雅黑"/>
                <a:ea charset="-122" panose="020b0503020204020204" pitchFamily="34" typeface="微软雅黑"/>
              </a:rPr>
              <a:t>消除妊娠纹</a:t>
            </a:r>
          </a:p>
        </p:txBody>
      </p:sp>
      <p:sp>
        <p:nvSpPr>
          <p:cNvPr id="10" name="文本框 9"/>
          <p:cNvSpPr txBox="1"/>
          <p:nvPr/>
        </p:nvSpPr>
        <p:spPr>
          <a:xfrm>
            <a:off x="3352800" y="2556709"/>
            <a:ext cx="4877441"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spcBef>
                <a:spcPct val="20000"/>
              </a:spcBef>
            </a:pPr>
            <a:r>
              <a:rPr altLang="en-US" lang="zh-CN" smtClean="0" sz="1600">
                <a:solidFill>
                  <a:schemeClr val="tx1">
                    <a:lumMod val="85000"/>
                    <a:lumOff val="15000"/>
                  </a:schemeClr>
                </a:solidFill>
                <a:latin charset="-122" panose="020b0503020204020204" pitchFamily="34" typeface="微软雅黑"/>
                <a:ea charset="-122" panose="020b0503020204020204" pitchFamily="34" typeface="微软雅黑"/>
              </a:rPr>
              <a:t>如果非要去除，孕妈妈可以去皮肤科</a:t>
            </a:r>
          </a:p>
        </p:txBody>
      </p:sp>
      <p:sp>
        <p:nvSpPr>
          <p:cNvPr id="11" name="文本框 10"/>
          <p:cNvSpPr txBox="1"/>
          <p:nvPr/>
        </p:nvSpPr>
        <p:spPr>
          <a:xfrm>
            <a:off x="3331721" y="3139966"/>
            <a:ext cx="4877441"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spcBef>
                <a:spcPct val="20000"/>
              </a:spcBef>
            </a:pPr>
            <a:r>
              <a:rPr altLang="en-US" lang="zh-CN" smtClean="0" sz="1600">
                <a:latin charset="-122" panose="020b0503020204020204" pitchFamily="34" typeface="微软雅黑"/>
                <a:ea charset="-122" panose="020b0503020204020204" pitchFamily="34" typeface="微软雅黑"/>
              </a:rPr>
              <a:t>大部分的方法已经被证明效果不太明显</a:t>
            </a:r>
          </a:p>
        </p:txBody>
      </p:sp>
      <p:sp>
        <p:nvSpPr>
          <p:cNvPr id="12" name="文本框 11"/>
          <p:cNvSpPr txBox="1"/>
          <p:nvPr/>
        </p:nvSpPr>
        <p:spPr>
          <a:xfrm>
            <a:off x="3331721" y="3679051"/>
            <a:ext cx="4877441"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spcBef>
                <a:spcPct val="20000"/>
              </a:spcBef>
            </a:pPr>
            <a:r>
              <a:rPr altLang="en-US" lang="zh-CN" smtClean="0" sz="1600">
                <a:solidFill>
                  <a:schemeClr val="tx1">
                    <a:lumMod val="85000"/>
                    <a:lumOff val="15000"/>
                  </a:schemeClr>
                </a:solidFill>
                <a:latin charset="-122" panose="020b0503020204020204" pitchFamily="34" typeface="微软雅黑"/>
                <a:ea charset="-122" panose="020b0503020204020204" pitchFamily="34" typeface="微软雅黑"/>
              </a:rPr>
              <a:t>医生可能有办法来改进外观。</a:t>
            </a:r>
          </a:p>
        </p:txBody>
      </p:sp>
      <p:pic>
        <p:nvPicPr>
          <p:cNvPr id="13" name="图片 12"/>
          <p:cNvPicPr>
            <a:picLocks noChangeAspect="1"/>
          </p:cNvPicPr>
          <p:nvPr/>
        </p:nvPicPr>
        <p:blipFill>
          <a:blip r:embed="rId2">
            <a:extLst>
              <a:ext uri="{28A0092B-C50C-407E-A947-70E740481C1C}">
                <a14:useLocalDpi val="0"/>
              </a:ext>
            </a:extLst>
          </a:blip>
          <a:stretch>
            <a:fillRect/>
          </a:stretch>
        </p:blipFill>
        <p:spPr>
          <a:xfrm flipH="1">
            <a:off x="838200" y="1859349"/>
            <a:ext cx="2286000" cy="3084023"/>
          </a:xfrm>
          <a:prstGeom prst="rect">
            <a:avLst/>
          </a:prstGeom>
        </p:spPr>
      </p:pic>
    </p:spTree>
    <p:extLst>
      <p:ext uri="{BB962C8B-B14F-4D97-AF65-F5344CB8AC3E}">
        <p14:creationId val="1265096418"/>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21">
                                  <p:stCondLst>
                                    <p:cond delay="0"/>
                                  </p:stCondLst>
                                  <p:childTnLst>
                                    <p:set>
                                      <p:cBhvr>
                                        <p:cTn dur="1" fill="hold" id="6">
                                          <p:stCondLst>
                                            <p:cond delay="0"/>
                                          </p:stCondLst>
                                        </p:cTn>
                                        <p:tgtEl>
                                          <p:spTgt spid="9"/>
                                        </p:tgtEl>
                                        <p:attrNameLst>
                                          <p:attrName>style.visibility</p:attrName>
                                        </p:attrNameLst>
                                      </p:cBhvr>
                                      <p:to>
                                        <p:strVal val="visible"/>
                                      </p:to>
                                    </p:set>
                                    <p:animEffect filter="barn(inVertical)" transition="in">
                                      <p:cBhvr>
                                        <p:cTn dur="500" id="7"/>
                                        <p:tgtEl>
                                          <p:spTgt spid="9"/>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additive="base">
                                        <p:cTn dur="500" fill="hold" id="12"/>
                                        <p:tgtEl>
                                          <p:spTgt spid="13"/>
                                        </p:tgtEl>
                                        <p:attrNameLst>
                                          <p:attrName>ppt_x</p:attrName>
                                        </p:attrNameLst>
                                      </p:cBhvr>
                                      <p:tavLst>
                                        <p:tav tm="0">
                                          <p:val>
                                            <p:strVal val="#ppt_x"/>
                                          </p:val>
                                        </p:tav>
                                        <p:tav tm="100000">
                                          <p:val>
                                            <p:strVal val="#ppt_x"/>
                                          </p:val>
                                        </p:tav>
                                      </p:tavLst>
                                    </p:anim>
                                    <p:anim calcmode="lin" valueType="num">
                                      <p:cBhvr additive="base">
                                        <p:cTn dur="500" fill="hold" id="13"/>
                                        <p:tgtEl>
                                          <p:spTgt spid="13"/>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6"/>
                                        </p:tgtEl>
                                        <p:attrNameLst>
                                          <p:attrName>style.visibility</p:attrName>
                                        </p:attrNameLst>
                                      </p:cBhvr>
                                      <p:to>
                                        <p:strVal val="visible"/>
                                      </p:to>
                                    </p:set>
                                    <p:animEffect filter="wipe(left)" transition="in">
                                      <p:cBhvr>
                                        <p:cTn dur="500" id="18"/>
                                        <p:tgtEl>
                                          <p:spTgt spid="6"/>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10"/>
                                        </p:tgtEl>
                                        <p:attrNameLst>
                                          <p:attrName>style.visibility</p:attrName>
                                        </p:attrNameLst>
                                      </p:cBhvr>
                                      <p:to>
                                        <p:strVal val="visible"/>
                                      </p:to>
                                    </p:set>
                                    <p:animEffect filter="wipe(left)" transition="in">
                                      <p:cBhvr>
                                        <p:cTn dur="500" id="21"/>
                                        <p:tgtEl>
                                          <p:spTgt spid="10"/>
                                        </p:tgtEl>
                                      </p:cBhvr>
                                    </p:animEffect>
                                  </p:childTnLst>
                                </p:cTn>
                              </p:par>
                              <p:par>
                                <p:cTn fill="hold" grpId="0" id="22" nodeType="withEffect" presetClass="entr" presetID="22" presetSubtype="8">
                                  <p:stCondLst>
                                    <p:cond delay="0"/>
                                  </p:stCondLst>
                                  <p:childTnLst>
                                    <p:set>
                                      <p:cBhvr>
                                        <p:cTn dur="1" fill="hold" id="23">
                                          <p:stCondLst>
                                            <p:cond delay="0"/>
                                          </p:stCondLst>
                                        </p:cTn>
                                        <p:tgtEl>
                                          <p:spTgt spid="11"/>
                                        </p:tgtEl>
                                        <p:attrNameLst>
                                          <p:attrName>style.visibility</p:attrName>
                                        </p:attrNameLst>
                                      </p:cBhvr>
                                      <p:to>
                                        <p:strVal val="visible"/>
                                      </p:to>
                                    </p:set>
                                    <p:animEffect filter="wipe(left)" transition="in">
                                      <p:cBhvr>
                                        <p:cTn dur="500" id="24"/>
                                        <p:tgtEl>
                                          <p:spTgt spid="11"/>
                                        </p:tgtEl>
                                      </p:cBhvr>
                                    </p:animEffect>
                                  </p:childTnLst>
                                </p:cTn>
                              </p:par>
                              <p:par>
                                <p:cTn fill="hold" grpId="0" id="25" nodeType="withEffect" presetClass="entr" presetID="22" presetSubtype="8">
                                  <p:stCondLst>
                                    <p:cond delay="0"/>
                                  </p:stCondLst>
                                  <p:childTnLst>
                                    <p:set>
                                      <p:cBhvr>
                                        <p:cTn dur="1" fill="hold" id="26">
                                          <p:stCondLst>
                                            <p:cond delay="0"/>
                                          </p:stCondLst>
                                        </p:cTn>
                                        <p:tgtEl>
                                          <p:spTgt spid="12"/>
                                        </p:tgtEl>
                                        <p:attrNameLst>
                                          <p:attrName>style.visibility</p:attrName>
                                        </p:attrNameLst>
                                      </p:cBhvr>
                                      <p:to>
                                        <p:strVal val="visible"/>
                                      </p:to>
                                    </p:set>
                                    <p:animEffect filter="wipe(left)" transition="in">
                                      <p:cBhvr>
                                        <p:cTn dur="500" id="2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9"/>
      <p:bldP grpId="0" spid="10"/>
      <p:bldP grpId="0" spid="11"/>
      <p:bldP grpId="0" spid="1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矩形 7"/>
          <p:cNvSpPr/>
          <p:nvPr/>
        </p:nvSpPr>
        <p:spPr>
          <a:xfrm>
            <a:off x="1219200" y="1265051"/>
            <a:ext cx="3048000" cy="365760"/>
          </a:xfrm>
          <a:prstGeom prst="rect">
            <a:avLst/>
          </a:prstGeom>
          <a:solidFill>
            <a:schemeClr val="accent1"/>
          </a:solidFill>
        </p:spPr>
        <p:txBody>
          <a:bodyPr wrap="square">
            <a:spAutoFit/>
          </a:bodyPr>
          <a:lstStyle/>
          <a:p>
            <a:pPr algn="ctr"/>
            <a:r>
              <a:rPr altLang="en-US" b="1" lang="zh-CN" smtClean="0">
                <a:solidFill>
                  <a:schemeClr val="bg1"/>
                </a:solidFill>
                <a:cs typeface="+mn-ea"/>
                <a:sym typeface="+mn-lt"/>
              </a:rPr>
              <a:t>产后减肥</a:t>
            </a:r>
          </a:p>
        </p:txBody>
      </p:sp>
      <p:sp>
        <p:nvSpPr>
          <p:cNvPr id="6" name="矩形 5"/>
          <p:cNvSpPr/>
          <p:nvPr/>
        </p:nvSpPr>
        <p:spPr>
          <a:xfrm>
            <a:off x="4572000" y="1123950"/>
            <a:ext cx="3657600" cy="1691640"/>
          </a:xfrm>
          <a:prstGeom prst="rect">
            <a:avLst/>
          </a:prstGeom>
        </p:spPr>
        <p:txBody>
          <a:bodyPr wrap="square">
            <a:spAutoFit/>
          </a:bodyPr>
          <a:lstStyle/>
          <a:p>
            <a:pPr lvl="0">
              <a:lnSpc>
                <a:spcPct val="150000"/>
              </a:lnSpc>
              <a:buClr>
                <a:srgbClr val="FF9933"/>
              </a:buClr>
            </a:pPr>
            <a:r>
              <a:rPr altLang="en-US" lang="zh-CN" sz="1400">
                <a:latin charset="-122" panose="020b0503020204020204" pitchFamily="34" typeface="微软雅黑"/>
                <a:ea charset="-122" panose="020b0503020204020204" pitchFamily="34" typeface="微软雅黑"/>
              </a:rPr>
              <a:t> 专家指出，产后六个月是新妈妈瘦身的黄金期。但刚刚分娩不久的新妈妈不能盲目节食瘦身。因为刚生产完，身体还未完全恢复到孕前的程度，加之有些新妈妈还担负着繁重的哺育任务</a:t>
            </a:r>
          </a:p>
        </p:txBody>
      </p:sp>
      <p:sp>
        <p:nvSpPr>
          <p:cNvPr id="9" name="矩形 8"/>
          <p:cNvSpPr/>
          <p:nvPr/>
        </p:nvSpPr>
        <p:spPr>
          <a:xfrm>
            <a:off x="4495800" y="2959078"/>
            <a:ext cx="3962400" cy="1371600"/>
          </a:xfrm>
          <a:prstGeom prst="rect">
            <a:avLst/>
          </a:prstGeom>
        </p:spPr>
        <p:txBody>
          <a:bodyPr wrap="square">
            <a:spAutoFit/>
          </a:bodyPr>
          <a:lstStyle/>
          <a:p>
            <a:pPr lvl="0">
              <a:lnSpc>
                <a:spcPct val="150000"/>
              </a:lnSpc>
              <a:buClr>
                <a:srgbClr val="FF9933"/>
              </a:buClr>
            </a:pPr>
            <a:r>
              <a:rPr altLang="en-US" lang="zh-CN" smtClean="0" sz="1400">
                <a:latin charset="-122" panose="020b0503020204020204" pitchFamily="34" typeface="微软雅黑"/>
                <a:ea charset="-122" panose="020b0503020204020204" pitchFamily="34" typeface="微软雅黑"/>
              </a:rPr>
              <a:t>此时正是需要补充营养的时候。 如果是母乳喂养，通常建议在孩子出生6-8周之后再开始尝试积极瘦身运动，因为产后身体需要时间恢复及保持良好的乳汁供应。</a:t>
            </a:r>
          </a:p>
        </p:txBody>
      </p:sp>
      <p:pic>
        <p:nvPicPr>
          <p:cNvPr id="10" name="图片 9"/>
          <p:cNvPicPr>
            <a:picLocks noChangeAspect="1"/>
          </p:cNvPicPr>
          <p:nvPr/>
        </p:nvPicPr>
        <p:blipFill>
          <a:blip r:embed="rId2">
            <a:extLst>
              <a:ext uri="{28A0092B-C50C-407E-A947-70E740481C1C}">
                <a14:useLocalDpi val="0"/>
              </a:ext>
            </a:extLst>
          </a:blip>
          <a:stretch>
            <a:fillRect/>
          </a:stretch>
        </p:blipFill>
        <p:spPr>
          <a:xfrm>
            <a:off x="1295400" y="1634383"/>
            <a:ext cx="2521131" cy="2690490"/>
          </a:xfrm>
          <a:prstGeom prst="rect">
            <a:avLst/>
          </a:prstGeom>
        </p:spPr>
      </p:pic>
      <p:cxnSp>
        <p:nvCxnSpPr>
          <p:cNvPr id="11" name="直接连接符 10"/>
          <p:cNvCxnSpPr/>
          <p:nvPr/>
        </p:nvCxnSpPr>
        <p:spPr>
          <a:xfrm>
            <a:off x="4648200" y="2876550"/>
            <a:ext cx="3505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043163354"/>
      </p:ext>
    </p:extLst>
  </p:cSld>
  <p:clrMapOvr>
    <a:masterClrMapping/>
  </p:clrMapOvr>
  <mc:AlternateContent>
    <mc:Choice Requires="p15">
      <p:transition p14:dur="2000" spd="slow">
        <p15:prstTrans prst="win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p:cTn dur="500" fill="hold" id="7"/>
                                        <p:tgtEl>
                                          <p:spTgt spid="8"/>
                                        </p:tgtEl>
                                        <p:attrNameLst>
                                          <p:attrName>ppt_w</p:attrName>
                                        </p:attrNameLst>
                                      </p:cBhvr>
                                      <p:tavLst>
                                        <p:tav tm="0">
                                          <p:val>
                                            <p:fltVal val="0"/>
                                          </p:val>
                                        </p:tav>
                                        <p:tav tm="100000">
                                          <p:val>
                                            <p:strVal val="#ppt_w"/>
                                          </p:val>
                                        </p:tav>
                                      </p:tavLst>
                                    </p:anim>
                                    <p:anim calcmode="lin" valueType="num">
                                      <p:cBhvr>
                                        <p:cTn dur="500" fill="hold" id="8"/>
                                        <p:tgtEl>
                                          <p:spTgt spid="8"/>
                                        </p:tgtEl>
                                        <p:attrNameLst>
                                          <p:attrName>ppt_h</p:attrName>
                                        </p:attrNameLst>
                                      </p:cBhvr>
                                      <p:tavLst>
                                        <p:tav tm="0">
                                          <p:val>
                                            <p:fltVal val="0"/>
                                          </p:val>
                                        </p:tav>
                                        <p:tav tm="100000">
                                          <p:val>
                                            <p:strVal val="#ppt_h"/>
                                          </p:val>
                                        </p:tav>
                                      </p:tavLst>
                                    </p:anim>
                                    <p:animEffect filter="fade" transition="in">
                                      <p:cBhvr>
                                        <p:cTn dur="500" id="9"/>
                                        <p:tgtEl>
                                          <p:spTgt spid="8"/>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 presetSubtype="4">
                                  <p:stCondLst>
                                    <p:cond delay="0"/>
                                  </p:stCondLst>
                                  <p:childTnLst>
                                    <p:set>
                                      <p:cBhvr>
                                        <p:cTn dur="1" fill="hold" id="13">
                                          <p:stCondLst>
                                            <p:cond delay="0"/>
                                          </p:stCondLst>
                                        </p:cTn>
                                        <p:tgtEl>
                                          <p:spTgt spid="10"/>
                                        </p:tgtEl>
                                        <p:attrNameLst>
                                          <p:attrName>style.visibility</p:attrName>
                                        </p:attrNameLst>
                                      </p:cBhvr>
                                      <p:to>
                                        <p:strVal val="visible"/>
                                      </p:to>
                                    </p:set>
                                    <p:anim calcmode="lin" valueType="num">
                                      <p:cBhvr additive="base">
                                        <p:cTn dur="500" fill="hold" id="14"/>
                                        <p:tgtEl>
                                          <p:spTgt spid="10"/>
                                        </p:tgtEl>
                                        <p:attrNameLst>
                                          <p:attrName>ppt_x</p:attrName>
                                        </p:attrNameLst>
                                      </p:cBhvr>
                                      <p:tavLst>
                                        <p:tav tm="0">
                                          <p:val>
                                            <p:strVal val="#ppt_x"/>
                                          </p:val>
                                        </p:tav>
                                        <p:tav tm="100000">
                                          <p:val>
                                            <p:strVal val="#ppt_x"/>
                                          </p:val>
                                        </p:tav>
                                      </p:tavLst>
                                    </p:anim>
                                    <p:anim calcmode="lin" valueType="num">
                                      <p:cBhvr additive="base">
                                        <p:cTn dur="500" fill="hold" id="15"/>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 presetSubtype="2">
                                  <p:stCondLst>
                                    <p:cond delay="0"/>
                                  </p:stCondLst>
                                  <p:childTnLst>
                                    <p:set>
                                      <p:cBhvr>
                                        <p:cTn dur="1" fill="hold" id="19">
                                          <p:stCondLst>
                                            <p:cond delay="0"/>
                                          </p:stCondLst>
                                        </p:cTn>
                                        <p:tgtEl>
                                          <p:spTgt spid="11"/>
                                        </p:tgtEl>
                                        <p:attrNameLst>
                                          <p:attrName>style.visibility</p:attrName>
                                        </p:attrNameLst>
                                      </p:cBhvr>
                                      <p:to>
                                        <p:strVal val="visible"/>
                                      </p:to>
                                    </p:set>
                                    <p:anim calcmode="lin" valueType="num">
                                      <p:cBhvr additive="base">
                                        <p:cTn dur="500" fill="hold" id="20"/>
                                        <p:tgtEl>
                                          <p:spTgt spid="11"/>
                                        </p:tgtEl>
                                        <p:attrNameLst>
                                          <p:attrName>ppt_x</p:attrName>
                                        </p:attrNameLst>
                                      </p:cBhvr>
                                      <p:tavLst>
                                        <p:tav tm="0">
                                          <p:val>
                                            <p:strVal val="1+#ppt_w/2"/>
                                          </p:val>
                                        </p:tav>
                                        <p:tav tm="100000">
                                          <p:val>
                                            <p:strVal val="#ppt_x"/>
                                          </p:val>
                                        </p:tav>
                                      </p:tavLst>
                                    </p:anim>
                                    <p:anim calcmode="lin" valueType="num">
                                      <p:cBhvr additive="base">
                                        <p:cTn dur="500" fill="hold" id="21"/>
                                        <p:tgtEl>
                                          <p:spTgt spid="11"/>
                                        </p:tgtEl>
                                        <p:attrNameLst>
                                          <p:attrName>ppt_y</p:attrName>
                                        </p:attrNameLst>
                                      </p:cBhvr>
                                      <p:tavLst>
                                        <p:tav tm="0">
                                          <p:val>
                                            <p:strVal val="#ppt_y"/>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6"/>
                                        </p:tgtEl>
                                        <p:attrNameLst>
                                          <p:attrName>style.visibility</p:attrName>
                                        </p:attrNameLst>
                                      </p:cBhvr>
                                      <p:to>
                                        <p:strVal val="visible"/>
                                      </p:to>
                                    </p:set>
                                    <p:animEffect filter="wipe(left)" transition="in">
                                      <p:cBhvr>
                                        <p:cTn dur="500" id="26"/>
                                        <p:tgtEl>
                                          <p:spTgt spid="6"/>
                                        </p:tgtEl>
                                      </p:cBhvr>
                                    </p:animEffect>
                                  </p:childTnLst>
                                </p:cTn>
                              </p:par>
                              <p:par>
                                <p:cTn fill="hold" grpId="0" id="27" nodeType="withEffect" presetClass="entr" presetID="22" presetSubtype="8">
                                  <p:stCondLst>
                                    <p:cond delay="0"/>
                                  </p:stCondLst>
                                  <p:childTnLst>
                                    <p:set>
                                      <p:cBhvr>
                                        <p:cTn dur="1" fill="hold" id="28">
                                          <p:stCondLst>
                                            <p:cond delay="0"/>
                                          </p:stCondLst>
                                        </p:cTn>
                                        <p:tgtEl>
                                          <p:spTgt spid="9"/>
                                        </p:tgtEl>
                                        <p:attrNameLst>
                                          <p:attrName>style.visibility</p:attrName>
                                        </p:attrNameLst>
                                      </p:cBhvr>
                                      <p:to>
                                        <p:strVal val="visible"/>
                                      </p:to>
                                    </p:set>
                                    <p:animEffect filter="wipe(left)" transition="in">
                                      <p:cBhvr>
                                        <p:cTn dur="500" id="29"/>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6"/>
      <p:bldP grpId="0" spid="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823081" y="895350"/>
            <a:ext cx="7543800" cy="350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807999" y="584396"/>
            <a:ext cx="1782801" cy="297180"/>
          </a:xfrm>
          <a:prstGeom prst="rect">
            <a:avLst/>
          </a:prstGeom>
          <a:noFill/>
        </p:spPr>
        <p:txBody>
          <a:bodyPr rtlCol="0" wrap="square">
            <a:spAutoFit/>
          </a:bodyPr>
          <a:lstStyle/>
          <a:p>
            <a:r>
              <a:rPr altLang="en-US" lang="zh-CN" sz="1350">
                <a:solidFill>
                  <a:schemeClr val="accent1"/>
                </a:solidFill>
                <a:cs typeface="+mn-ea"/>
                <a:sym typeface="+mn-lt"/>
              </a:rPr>
              <a:t>关爱孕妇 · 关爱女性</a:t>
            </a:r>
          </a:p>
        </p:txBody>
      </p:sp>
      <p:sp>
        <p:nvSpPr>
          <p:cNvPr id="10" name="文本框 9"/>
          <p:cNvSpPr txBox="1"/>
          <p:nvPr/>
        </p:nvSpPr>
        <p:spPr>
          <a:xfrm>
            <a:off x="2438400" y="614668"/>
            <a:ext cx="3679318" cy="251460"/>
          </a:xfrm>
          <a:prstGeom prst="rect">
            <a:avLst/>
          </a:prstGeom>
          <a:noFill/>
        </p:spPr>
        <p:txBody>
          <a:bodyPr rtlCol="0" wrap="square">
            <a:spAutoFit/>
          </a:bodyPr>
          <a:lstStyle/>
          <a:p>
            <a:r>
              <a:rPr altLang="en-US" lang="zh-CN" smtClean="0" sz="1050">
                <a:solidFill>
                  <a:schemeClr val="accent1"/>
                </a:solidFill>
                <a:cs typeface="+mn-ea"/>
                <a:sym typeface="+mn-lt"/>
              </a:rPr>
              <a:t>CARING FOR PREGNANT WOMEN AND WOMEN</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528681" y="584396"/>
            <a:ext cx="1462919" cy="1688452"/>
          </a:xfrm>
          <a:prstGeom prst="rect">
            <a:avLst/>
          </a:prstGeom>
        </p:spPr>
      </p:pic>
      <p:pic>
        <p:nvPicPr>
          <p:cNvPr id="3" name="图片 2"/>
          <p:cNvPicPr>
            <a:picLocks noChangeAspect="1"/>
          </p:cNvPicPr>
          <p:nvPr/>
        </p:nvPicPr>
        <p:blipFill>
          <a:blip r:embed="rId4">
            <a:extLst>
              <a:ext uri="{28A0092B-C50C-407E-A947-70E740481C1C}">
                <a14:useLocalDpi val="0"/>
              </a:ext>
            </a:extLst>
          </a:blip>
          <a:stretch>
            <a:fillRect/>
          </a:stretch>
        </p:blipFill>
        <p:spPr>
          <a:xfrm>
            <a:off x="-5037" y="3050329"/>
            <a:ext cx="7116456" cy="2096589"/>
          </a:xfrm>
          <a:prstGeom prst="rect">
            <a:avLst/>
          </a:prstGeom>
        </p:spPr>
      </p:pic>
      <p:pic>
        <p:nvPicPr>
          <p:cNvPr id="4" name="图片 3"/>
          <p:cNvPicPr>
            <a:picLocks noChangeAspect="1"/>
          </p:cNvPicPr>
          <p:nvPr/>
        </p:nvPicPr>
        <p:blipFill>
          <a:blip r:embed="rId5">
            <a:extLst>
              <a:ext uri="{28A0092B-C50C-407E-A947-70E740481C1C}">
                <a14:useLocalDpi val="0"/>
              </a:ext>
            </a:extLst>
          </a:blip>
          <a:stretch>
            <a:fillRect/>
          </a:stretch>
        </p:blipFill>
        <p:spPr>
          <a:xfrm>
            <a:off x="7202738" y="3650345"/>
            <a:ext cx="1938368" cy="1493396"/>
          </a:xfrm>
          <a:prstGeom prst="rect">
            <a:avLst/>
          </a:prstGeom>
        </p:spPr>
      </p:pic>
      <p:sp>
        <p:nvSpPr>
          <p:cNvPr id="6" name="心形 5"/>
          <p:cNvSpPr/>
          <p:nvPr/>
        </p:nvSpPr>
        <p:spPr>
          <a:xfrm>
            <a:off x="4953000" y="4351931"/>
            <a:ext cx="511953" cy="478600"/>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p:cNvSpPr/>
          <p:nvPr/>
        </p:nvSpPr>
        <p:spPr>
          <a:xfrm>
            <a:off x="2378310" y="4065642"/>
            <a:ext cx="251840" cy="235433"/>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心形 14"/>
          <p:cNvSpPr/>
          <p:nvPr/>
        </p:nvSpPr>
        <p:spPr>
          <a:xfrm>
            <a:off x="193907" y="1557874"/>
            <a:ext cx="595469" cy="556675"/>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心形 15"/>
          <p:cNvSpPr/>
          <p:nvPr/>
        </p:nvSpPr>
        <p:spPr>
          <a:xfrm>
            <a:off x="8492924" y="3588400"/>
            <a:ext cx="420030" cy="448546"/>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7" name="图片 6"/>
          <p:cNvPicPr>
            <a:picLocks noChangeAspect="1"/>
          </p:cNvPicPr>
          <p:nvPr/>
        </p:nvPicPr>
        <p:blipFill>
          <a:blip r:embed="rId6">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5734772" y="2610682"/>
            <a:ext cx="2791683" cy="2791683"/>
          </a:xfrm>
          <a:prstGeom prst="rect">
            <a:avLst/>
          </a:prstGeom>
        </p:spPr>
      </p:pic>
      <p:sp>
        <p:nvSpPr>
          <p:cNvPr id="14" name="矩形 13"/>
          <p:cNvSpPr/>
          <p:nvPr/>
        </p:nvSpPr>
        <p:spPr>
          <a:xfrm>
            <a:off x="1765796" y="2038350"/>
            <a:ext cx="4450080" cy="853440"/>
          </a:xfrm>
          <a:prstGeom prst="rect">
            <a:avLst/>
          </a:prstGeom>
        </p:spPr>
        <p:txBody>
          <a:bodyPr wrap="none">
            <a:spAutoFit/>
          </a:bodyPr>
          <a:lstStyle/>
          <a:p>
            <a:pPr>
              <a:defRPr/>
            </a:pPr>
            <a:r>
              <a:rPr altLang="en-US" b="1" lang="zh-CN" spc="600" sz="5000">
                <a:solidFill>
                  <a:schemeClr val="accent1"/>
                </a:solidFill>
                <a:latin typeface="+mn-ea"/>
                <a:cs typeface="+mn-ea"/>
                <a:sym typeface="+mn-lt"/>
              </a:rPr>
              <a:t>产后恢复运动</a:t>
            </a:r>
          </a:p>
        </p:txBody>
      </p:sp>
      <p:sp>
        <p:nvSpPr>
          <p:cNvPr id="40" name="矩形 39"/>
          <p:cNvSpPr/>
          <p:nvPr/>
        </p:nvSpPr>
        <p:spPr>
          <a:xfrm>
            <a:off x="1800602" y="1428750"/>
            <a:ext cx="2367280" cy="701040"/>
          </a:xfrm>
          <a:prstGeom prst="rect">
            <a:avLst/>
          </a:prstGeom>
        </p:spPr>
        <p:txBody>
          <a:bodyPr wrap="none">
            <a:spAutoFit/>
          </a:bodyPr>
          <a:lstStyle/>
          <a:p>
            <a:pPr>
              <a:defRPr/>
            </a:pPr>
            <a:r>
              <a:rPr altLang="en-US" lang="zh-CN" smtClean="0" spc="300" sz="4000">
                <a:solidFill>
                  <a:schemeClr val="accent1"/>
                </a:solidFill>
                <a:latin typeface="+mn-ea"/>
                <a:cs typeface="+mn-ea"/>
                <a:sym typeface="+mn-lt"/>
              </a:rPr>
              <a:t>第二部分</a:t>
            </a:r>
          </a:p>
        </p:txBody>
      </p:sp>
      <p:sp>
        <p:nvSpPr>
          <p:cNvPr id="41" name="矩形 40"/>
          <p:cNvSpPr/>
          <p:nvPr/>
        </p:nvSpPr>
        <p:spPr>
          <a:xfrm>
            <a:off x="1752600" y="2896522"/>
            <a:ext cx="4572000" cy="426720"/>
          </a:xfrm>
          <a:prstGeom prst="rect">
            <a:avLst/>
          </a:prstGeom>
        </p:spPr>
        <p:txBody>
          <a:bodyPr>
            <a:spAutoFit/>
          </a:bodyPr>
          <a:lstStyle/>
          <a:p>
            <a:r>
              <a:rPr altLang="en-US" lang="zh-CN" smtClean="0" sz="1100">
                <a:solidFill>
                  <a:schemeClr val="accent1"/>
                </a:solidFill>
              </a:rPr>
              <a:t>maternal health care concerns maternal health maternal health care concerns maternal health maternal health</a:t>
            </a:r>
          </a:p>
        </p:txBody>
      </p:sp>
    </p:spTree>
    <p:extLst>
      <p:ext uri="{BB962C8B-B14F-4D97-AF65-F5344CB8AC3E}">
        <p14:creationId val="361077424"/>
      </p:ext>
    </p:extLst>
  </p:cSld>
  <p:clrMapOvr>
    <a:masterClrMapping/>
  </p:clrMapOvr>
  <mc:AlternateContent>
    <mc:Choice Requires="p15">
      <p:transition p14:dur="2000" spd="slow">
        <p15:prstTrans prst="fallOve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6">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1+#ppt_w/2"/>
                                          </p:val>
                                        </p:tav>
                                        <p:tav tm="100000">
                                          <p:val>
                                            <p:strVal val="#ppt_x"/>
                                          </p:val>
                                        </p:tav>
                                      </p:tavLst>
                                    </p:anim>
                                    <p:anim calcmode="lin" valueType="num">
                                      <p:cBhvr additive="base">
                                        <p:cTn dur="1000" fill="hold" id="12"/>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6" presetSubtype="21">
                                  <p:stCondLst>
                                    <p:cond delay="0"/>
                                  </p:stCondLst>
                                  <p:childTnLst>
                                    <p:set>
                                      <p:cBhvr>
                                        <p:cTn dur="1" fill="hold" id="16">
                                          <p:stCondLst>
                                            <p:cond delay="0"/>
                                          </p:stCondLst>
                                        </p:cTn>
                                        <p:tgtEl>
                                          <p:spTgt spid="5"/>
                                        </p:tgtEl>
                                        <p:attrNameLst>
                                          <p:attrName>style.visibility</p:attrName>
                                        </p:attrNameLst>
                                      </p:cBhvr>
                                      <p:to>
                                        <p:strVal val="visible"/>
                                      </p:to>
                                    </p:set>
                                    <p:animEffect filter="barn(inVertical)"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3"/>
                                        </p:tgtEl>
                                        <p:attrNameLst>
                                          <p:attrName>style.visibility</p:attrName>
                                        </p:attrNameLst>
                                      </p:cBhvr>
                                      <p:to>
                                        <p:strVal val="visible"/>
                                      </p:to>
                                    </p:set>
                                    <p:anim calcmode="lin" valueType="num">
                                      <p:cBhvr>
                                        <p:cTn dur="500" fill="hold" id="27"/>
                                        <p:tgtEl>
                                          <p:spTgt spid="13"/>
                                        </p:tgtEl>
                                        <p:attrNameLst>
                                          <p:attrName>ppt_w</p:attrName>
                                        </p:attrNameLst>
                                      </p:cBhvr>
                                      <p:tavLst>
                                        <p:tav tm="0">
                                          <p:val>
                                            <p:fltVal val="0"/>
                                          </p:val>
                                        </p:tav>
                                        <p:tav tm="100000">
                                          <p:val>
                                            <p:strVal val="#ppt_w"/>
                                          </p:val>
                                        </p:tav>
                                      </p:tavLst>
                                    </p:anim>
                                    <p:anim calcmode="lin" valueType="num">
                                      <p:cBhvr>
                                        <p:cTn dur="500" fill="hold" id="28"/>
                                        <p:tgtEl>
                                          <p:spTgt spid="13"/>
                                        </p:tgtEl>
                                        <p:attrNameLst>
                                          <p:attrName>ppt_h</p:attrName>
                                        </p:attrNameLst>
                                      </p:cBhvr>
                                      <p:tavLst>
                                        <p:tav tm="0">
                                          <p:val>
                                            <p:fltVal val="0"/>
                                          </p:val>
                                        </p:tav>
                                        <p:tav tm="100000">
                                          <p:val>
                                            <p:strVal val="#ppt_h"/>
                                          </p:val>
                                        </p:tav>
                                      </p:tavLst>
                                    </p:anim>
                                    <p:animEffect filter="fade" transition="in">
                                      <p:cBhvr>
                                        <p:cTn dur="500" id="29"/>
                                        <p:tgtEl>
                                          <p:spTgt spid="13"/>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15"/>
                                        </p:tgtEl>
                                        <p:attrNameLst>
                                          <p:attrName>style.visibility</p:attrName>
                                        </p:attrNameLst>
                                      </p:cBhvr>
                                      <p:to>
                                        <p:strVal val="visible"/>
                                      </p:to>
                                    </p:set>
                                    <p:anim calcmode="lin" valueType="num">
                                      <p:cBhvr>
                                        <p:cTn dur="500" fill="hold" id="32"/>
                                        <p:tgtEl>
                                          <p:spTgt spid="15"/>
                                        </p:tgtEl>
                                        <p:attrNameLst>
                                          <p:attrName>ppt_w</p:attrName>
                                        </p:attrNameLst>
                                      </p:cBhvr>
                                      <p:tavLst>
                                        <p:tav tm="0">
                                          <p:val>
                                            <p:fltVal val="0"/>
                                          </p:val>
                                        </p:tav>
                                        <p:tav tm="100000">
                                          <p:val>
                                            <p:strVal val="#ppt_w"/>
                                          </p:val>
                                        </p:tav>
                                      </p:tavLst>
                                    </p:anim>
                                    <p:anim calcmode="lin" valueType="num">
                                      <p:cBhvr>
                                        <p:cTn dur="500" fill="hold" id="33"/>
                                        <p:tgtEl>
                                          <p:spTgt spid="15"/>
                                        </p:tgtEl>
                                        <p:attrNameLst>
                                          <p:attrName>ppt_h</p:attrName>
                                        </p:attrNameLst>
                                      </p:cBhvr>
                                      <p:tavLst>
                                        <p:tav tm="0">
                                          <p:val>
                                            <p:fltVal val="0"/>
                                          </p:val>
                                        </p:tav>
                                        <p:tav tm="100000">
                                          <p:val>
                                            <p:strVal val="#ppt_h"/>
                                          </p:val>
                                        </p:tav>
                                      </p:tavLst>
                                    </p:anim>
                                    <p:animEffect filter="fade" transition="in">
                                      <p:cBhvr>
                                        <p:cTn dur="500" id="34"/>
                                        <p:tgtEl>
                                          <p:spTgt spid="15"/>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42" presetSubtype="0">
                                  <p:stCondLst>
                                    <p:cond delay="0"/>
                                  </p:stCondLst>
                                  <p:childTnLst>
                                    <p:set>
                                      <p:cBhvr>
                                        <p:cTn dur="1" fill="hold" id="43">
                                          <p:stCondLst>
                                            <p:cond delay="0"/>
                                          </p:stCondLst>
                                        </p:cTn>
                                        <p:tgtEl>
                                          <p:spTgt spid="7"/>
                                        </p:tgtEl>
                                        <p:attrNameLst>
                                          <p:attrName>style.visibility</p:attrName>
                                        </p:attrNameLst>
                                      </p:cBhvr>
                                      <p:to>
                                        <p:strVal val="visible"/>
                                      </p:to>
                                    </p:set>
                                    <p:animEffect filter="fade" transition="in">
                                      <p:cBhvr>
                                        <p:cTn dur="1000" id="44"/>
                                        <p:tgtEl>
                                          <p:spTgt spid="7"/>
                                        </p:tgtEl>
                                      </p:cBhvr>
                                    </p:animEffect>
                                    <p:anim calcmode="lin" valueType="num">
                                      <p:cBhvr>
                                        <p:cTn dur="1000" fill="hold" id="45"/>
                                        <p:tgtEl>
                                          <p:spTgt spid="7"/>
                                        </p:tgtEl>
                                        <p:attrNameLst>
                                          <p:attrName>ppt_x</p:attrName>
                                        </p:attrNameLst>
                                      </p:cBhvr>
                                      <p:tavLst>
                                        <p:tav tm="0">
                                          <p:val>
                                            <p:strVal val="#ppt_x"/>
                                          </p:val>
                                        </p:tav>
                                        <p:tav tm="100000">
                                          <p:val>
                                            <p:strVal val="#ppt_x"/>
                                          </p:val>
                                        </p:tav>
                                      </p:tavLst>
                                    </p:anim>
                                    <p:anim calcmode="lin" valueType="num">
                                      <p:cBhvr>
                                        <p:cTn dur="1000" fill="hold" id="46"/>
                                        <p:tgtEl>
                                          <p:spTgt spid="7"/>
                                        </p:tgtEl>
                                        <p:attrNameLst>
                                          <p:attrName>ppt_y</p:attrName>
                                        </p:attrNameLst>
                                      </p:cBhvr>
                                      <p:tavLst>
                                        <p:tav tm="0">
                                          <p:val>
                                            <p:strVal val="#ppt_y+.1"/>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2">
                                  <p:stCondLst>
                                    <p:cond delay="0"/>
                                  </p:stCondLst>
                                  <p:childTnLst>
                                    <p:set>
                                      <p:cBhvr>
                                        <p:cTn dur="1" fill="hold" id="50">
                                          <p:stCondLst>
                                            <p:cond delay="0"/>
                                          </p:stCondLst>
                                        </p:cTn>
                                        <p:tgtEl>
                                          <p:spTgt spid="2"/>
                                        </p:tgtEl>
                                        <p:attrNameLst>
                                          <p:attrName>style.visibility</p:attrName>
                                        </p:attrNameLst>
                                      </p:cBhvr>
                                      <p:to>
                                        <p:strVal val="visible"/>
                                      </p:to>
                                    </p:set>
                                    <p:animEffect filter="wipe(right)" transition="in">
                                      <p:cBhvr>
                                        <p:cTn dur="500" id="51"/>
                                        <p:tgtEl>
                                          <p:spTgt spid="2"/>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53" presetSubtype="0">
                                  <p:stCondLst>
                                    <p:cond delay="0"/>
                                  </p:stCondLst>
                                  <p:childTnLst>
                                    <p:set>
                                      <p:cBhvr>
                                        <p:cTn dur="1" fill="hold" id="55">
                                          <p:stCondLst>
                                            <p:cond delay="0"/>
                                          </p:stCondLst>
                                        </p:cTn>
                                        <p:tgtEl>
                                          <p:spTgt spid="8"/>
                                        </p:tgtEl>
                                        <p:attrNameLst>
                                          <p:attrName>style.visibility</p:attrName>
                                        </p:attrNameLst>
                                      </p:cBhvr>
                                      <p:to>
                                        <p:strVal val="visible"/>
                                      </p:to>
                                    </p:set>
                                    <p:anim calcmode="lin" valueType="num">
                                      <p:cBhvr>
                                        <p:cTn dur="500" fill="hold" id="56"/>
                                        <p:tgtEl>
                                          <p:spTgt spid="8"/>
                                        </p:tgtEl>
                                        <p:attrNameLst>
                                          <p:attrName>ppt_w</p:attrName>
                                        </p:attrNameLst>
                                      </p:cBhvr>
                                      <p:tavLst>
                                        <p:tav tm="0">
                                          <p:val>
                                            <p:fltVal val="0"/>
                                          </p:val>
                                        </p:tav>
                                        <p:tav tm="100000">
                                          <p:val>
                                            <p:strVal val="#ppt_w"/>
                                          </p:val>
                                        </p:tav>
                                      </p:tavLst>
                                    </p:anim>
                                    <p:anim calcmode="lin" valueType="num">
                                      <p:cBhvr>
                                        <p:cTn dur="500" fill="hold" id="57"/>
                                        <p:tgtEl>
                                          <p:spTgt spid="8"/>
                                        </p:tgtEl>
                                        <p:attrNameLst>
                                          <p:attrName>ppt_h</p:attrName>
                                        </p:attrNameLst>
                                      </p:cBhvr>
                                      <p:tavLst>
                                        <p:tav tm="0">
                                          <p:val>
                                            <p:fltVal val="0"/>
                                          </p:val>
                                        </p:tav>
                                        <p:tav tm="100000">
                                          <p:val>
                                            <p:strVal val="#ppt_h"/>
                                          </p:val>
                                        </p:tav>
                                      </p:tavLst>
                                    </p:anim>
                                    <p:animEffect filter="fade" transition="in">
                                      <p:cBhvr>
                                        <p:cTn dur="500" id="58"/>
                                        <p:tgtEl>
                                          <p:spTgt spid="8"/>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10"/>
                                        </p:tgtEl>
                                        <p:attrNameLst>
                                          <p:attrName>style.visibility</p:attrName>
                                        </p:attrNameLst>
                                      </p:cBhvr>
                                      <p:to>
                                        <p:strVal val="visible"/>
                                      </p:to>
                                    </p:set>
                                    <p:anim calcmode="lin" valueType="num">
                                      <p:cBhvr>
                                        <p:cTn dur="500" fill="hold" id="61"/>
                                        <p:tgtEl>
                                          <p:spTgt spid="10"/>
                                        </p:tgtEl>
                                        <p:attrNameLst>
                                          <p:attrName>ppt_w</p:attrName>
                                        </p:attrNameLst>
                                      </p:cBhvr>
                                      <p:tavLst>
                                        <p:tav tm="0">
                                          <p:val>
                                            <p:fltVal val="0"/>
                                          </p:val>
                                        </p:tav>
                                        <p:tav tm="100000">
                                          <p:val>
                                            <p:strVal val="#ppt_w"/>
                                          </p:val>
                                        </p:tav>
                                      </p:tavLst>
                                    </p:anim>
                                    <p:anim calcmode="lin" valueType="num">
                                      <p:cBhvr>
                                        <p:cTn dur="500" fill="hold" id="62"/>
                                        <p:tgtEl>
                                          <p:spTgt spid="10"/>
                                        </p:tgtEl>
                                        <p:attrNameLst>
                                          <p:attrName>ppt_h</p:attrName>
                                        </p:attrNameLst>
                                      </p:cBhvr>
                                      <p:tavLst>
                                        <p:tav tm="0">
                                          <p:val>
                                            <p:fltVal val="0"/>
                                          </p:val>
                                        </p:tav>
                                        <p:tav tm="100000">
                                          <p:val>
                                            <p:strVal val="#ppt_h"/>
                                          </p:val>
                                        </p:tav>
                                      </p:tavLst>
                                    </p:anim>
                                    <p:animEffect filter="fade" transition="in">
                                      <p:cBhvr>
                                        <p:cTn dur="500" id="63"/>
                                        <p:tgtEl>
                                          <p:spTgt spid="10"/>
                                        </p:tgtEl>
                                      </p:cBhvr>
                                    </p:animEffect>
                                  </p:childTnLst>
                                </p:cTn>
                              </p:par>
                            </p:childTnLst>
                          </p:cTn>
                        </p:par>
                      </p:childTnLst>
                    </p:cTn>
                  </p:par>
                  <p:par>
                    <p:cTn fill="hold" id="64" nodeType="clickPar">
                      <p:stCondLst>
                        <p:cond delay="indefinite"/>
                      </p:stCondLst>
                      <p:childTnLst>
                        <p:par>
                          <p:cTn fill="hold" id="65" nodeType="afterGroup">
                            <p:stCondLst>
                              <p:cond delay="0"/>
                            </p:stCondLst>
                            <p:childTnLst>
                              <p:par>
                                <p:cTn fill="hold" grpId="0" id="66" nodeType="clickEffect" presetClass="entr" presetID="2" presetSubtype="4">
                                  <p:stCondLst>
                                    <p:cond delay="0"/>
                                  </p:stCondLst>
                                  <p:childTnLst>
                                    <p:set>
                                      <p:cBhvr>
                                        <p:cTn dur="1" fill="hold" id="67">
                                          <p:stCondLst>
                                            <p:cond delay="0"/>
                                          </p:stCondLst>
                                        </p:cTn>
                                        <p:tgtEl>
                                          <p:spTgt spid="40"/>
                                        </p:tgtEl>
                                        <p:attrNameLst>
                                          <p:attrName>style.visibility</p:attrName>
                                        </p:attrNameLst>
                                      </p:cBhvr>
                                      <p:to>
                                        <p:strVal val="visible"/>
                                      </p:to>
                                    </p:set>
                                    <p:anim calcmode="lin" valueType="num">
                                      <p:cBhvr additive="base">
                                        <p:cTn dur="500" fill="hold" id="68"/>
                                        <p:tgtEl>
                                          <p:spTgt spid="40"/>
                                        </p:tgtEl>
                                        <p:attrNameLst>
                                          <p:attrName>ppt_x</p:attrName>
                                        </p:attrNameLst>
                                      </p:cBhvr>
                                      <p:tavLst>
                                        <p:tav tm="0">
                                          <p:val>
                                            <p:strVal val="#ppt_x"/>
                                          </p:val>
                                        </p:tav>
                                        <p:tav tm="100000">
                                          <p:val>
                                            <p:strVal val="#ppt_x"/>
                                          </p:val>
                                        </p:tav>
                                      </p:tavLst>
                                    </p:anim>
                                    <p:anim calcmode="lin" valueType="num">
                                      <p:cBhvr additive="base">
                                        <p:cTn dur="500" fill="hold" id="69"/>
                                        <p:tgtEl>
                                          <p:spTgt spid="40"/>
                                        </p:tgtEl>
                                        <p:attrNameLst>
                                          <p:attrName>ppt_y</p:attrName>
                                        </p:attrNameLst>
                                      </p:cBhvr>
                                      <p:tavLst>
                                        <p:tav tm="0">
                                          <p:val>
                                            <p:strVal val="1+#ppt_h/2"/>
                                          </p:val>
                                        </p:tav>
                                        <p:tav tm="100000">
                                          <p:val>
                                            <p:strVal val="#ppt_y"/>
                                          </p:val>
                                        </p:tav>
                                      </p:tavLst>
                                    </p:anim>
                                  </p:childTnLst>
                                </p:cTn>
                              </p:par>
                            </p:childTnLst>
                          </p:cTn>
                        </p:par>
                      </p:childTnLst>
                    </p:cTn>
                  </p:par>
                  <p:par>
                    <p:cTn fill="hold" id="70" nodeType="clickPar">
                      <p:stCondLst>
                        <p:cond delay="indefinite"/>
                      </p:stCondLst>
                      <p:childTnLst>
                        <p:par>
                          <p:cTn fill="hold" id="71" nodeType="afterGroup">
                            <p:stCondLst>
                              <p:cond delay="0"/>
                            </p:stCondLst>
                            <p:childTnLst>
                              <p:par>
                                <p:cTn fill="hold" grpId="0" id="72" nodeType="clickEffect" presetClass="entr" presetID="22" presetSubtype="8">
                                  <p:stCondLst>
                                    <p:cond delay="0"/>
                                  </p:stCondLst>
                                  <p:childTnLst>
                                    <p:set>
                                      <p:cBhvr>
                                        <p:cTn dur="1" fill="hold" id="73">
                                          <p:stCondLst>
                                            <p:cond delay="0"/>
                                          </p:stCondLst>
                                        </p:cTn>
                                        <p:tgtEl>
                                          <p:spTgt spid="14"/>
                                        </p:tgtEl>
                                        <p:attrNameLst>
                                          <p:attrName>style.visibility</p:attrName>
                                        </p:attrNameLst>
                                      </p:cBhvr>
                                      <p:to>
                                        <p:strVal val="visible"/>
                                      </p:to>
                                    </p:set>
                                    <p:animEffect filter="wipe(left)" transition="in">
                                      <p:cBhvr>
                                        <p:cTn dur="500" id="74"/>
                                        <p:tgtEl>
                                          <p:spTgt spid="14"/>
                                        </p:tgtEl>
                                      </p:cBhvr>
                                    </p:animEffect>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53" presetSubtype="0">
                                  <p:stCondLst>
                                    <p:cond delay="0"/>
                                  </p:stCondLst>
                                  <p:childTnLst>
                                    <p:set>
                                      <p:cBhvr>
                                        <p:cTn dur="1" fill="hold" id="78">
                                          <p:stCondLst>
                                            <p:cond delay="0"/>
                                          </p:stCondLst>
                                        </p:cTn>
                                        <p:tgtEl>
                                          <p:spTgt spid="41"/>
                                        </p:tgtEl>
                                        <p:attrNameLst>
                                          <p:attrName>style.visibility</p:attrName>
                                        </p:attrNameLst>
                                      </p:cBhvr>
                                      <p:to>
                                        <p:strVal val="visible"/>
                                      </p:to>
                                    </p:set>
                                    <p:anim calcmode="lin" valueType="num">
                                      <p:cBhvr>
                                        <p:cTn dur="500" fill="hold" id="79"/>
                                        <p:tgtEl>
                                          <p:spTgt spid="41"/>
                                        </p:tgtEl>
                                        <p:attrNameLst>
                                          <p:attrName>ppt_w</p:attrName>
                                        </p:attrNameLst>
                                      </p:cBhvr>
                                      <p:tavLst>
                                        <p:tav tm="0">
                                          <p:val>
                                            <p:fltVal val="0"/>
                                          </p:val>
                                        </p:tav>
                                        <p:tav tm="100000">
                                          <p:val>
                                            <p:strVal val="#ppt_w"/>
                                          </p:val>
                                        </p:tav>
                                      </p:tavLst>
                                    </p:anim>
                                    <p:anim calcmode="lin" valueType="num">
                                      <p:cBhvr>
                                        <p:cTn dur="500" fill="hold" id="80"/>
                                        <p:tgtEl>
                                          <p:spTgt spid="41"/>
                                        </p:tgtEl>
                                        <p:attrNameLst>
                                          <p:attrName>ppt_h</p:attrName>
                                        </p:attrNameLst>
                                      </p:cBhvr>
                                      <p:tavLst>
                                        <p:tav tm="0">
                                          <p:val>
                                            <p:fltVal val="0"/>
                                          </p:val>
                                        </p:tav>
                                        <p:tav tm="100000">
                                          <p:val>
                                            <p:strVal val="#ppt_h"/>
                                          </p:val>
                                        </p:tav>
                                      </p:tavLst>
                                    </p:anim>
                                    <p:animEffect filter="fade" transition="in">
                                      <p:cBhvr>
                                        <p:cTn dur="500" id="81"/>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10"/>
      <p:bldP grpId="0" spid="6"/>
      <p:bldP grpId="0" spid="13"/>
      <p:bldP grpId="0" spid="15"/>
      <p:bldP grpId="0" spid="16"/>
      <p:bldP grpId="0" spid="14"/>
      <p:bldP grpId="0" spid="40"/>
      <p:bldP grpId="0" spid="4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3407430" y="1542973"/>
            <a:ext cx="4648200"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r>
              <a:rPr altLang="en-US" lang="zh-CN" smtClean="0" sz="1600">
                <a:latin charset="-122" panose="020b0503020204020204" pitchFamily="34" typeface="微软雅黑"/>
                <a:ea charset="-122" panose="020b0503020204020204" pitchFamily="34" typeface="微软雅黑"/>
              </a:rPr>
              <a:t>产后体操可以帮助产妇进行骨盆韧带排列恢复</a:t>
            </a:r>
          </a:p>
        </p:txBody>
      </p:sp>
      <p:sp>
        <p:nvSpPr>
          <p:cNvPr id="8" name="矩形 7"/>
          <p:cNvSpPr/>
          <p:nvPr/>
        </p:nvSpPr>
        <p:spPr>
          <a:xfrm>
            <a:off x="3407430" y="2308815"/>
            <a:ext cx="4648200"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r>
              <a:rPr altLang="en-US" lang="zh-CN" smtClean="0" sz="1600">
                <a:latin charset="-122" panose="020b0503020204020204" pitchFamily="34" typeface="微软雅黑"/>
                <a:ea charset="-122" panose="020b0503020204020204" pitchFamily="34" typeface="微软雅黑"/>
              </a:rPr>
              <a:t>腹部和骨盆肌肉群的功能恢复</a:t>
            </a:r>
          </a:p>
        </p:txBody>
      </p:sp>
      <p:sp>
        <p:nvSpPr>
          <p:cNvPr id="9" name="矩形 8"/>
          <p:cNvSpPr/>
          <p:nvPr/>
        </p:nvSpPr>
        <p:spPr>
          <a:xfrm>
            <a:off x="3407430" y="3074657"/>
            <a:ext cx="4655753" cy="328246"/>
          </a:xfrm>
          <a:prstGeom prst="rect">
            <a:avLst/>
          </a:prstGeom>
          <a:noFill/>
          <a:ln>
            <a:solidFill>
              <a:schemeClr val="accent1"/>
            </a:solidFill>
          </a:ln>
        </p:spPr>
        <p:txBody>
          <a:bodyPr anchor="t"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r>
              <a:rPr altLang="en-US" lang="zh-CN" smtClean="0" sz="1600">
                <a:latin charset="-122" panose="020b0503020204020204" pitchFamily="34" typeface="微软雅黑"/>
                <a:ea charset="-122" panose="020b0503020204020204" pitchFamily="34" typeface="微软雅黑"/>
              </a:rPr>
              <a:t>使产妇及早恢复体形，树立信心</a:t>
            </a:r>
          </a:p>
        </p:txBody>
      </p:sp>
      <p:sp>
        <p:nvSpPr>
          <p:cNvPr id="10" name="文本框 9"/>
          <p:cNvSpPr txBox="1"/>
          <p:nvPr/>
        </p:nvSpPr>
        <p:spPr>
          <a:xfrm>
            <a:off x="3407429" y="3840498"/>
            <a:ext cx="4669771" cy="328246"/>
          </a:xfrm>
          <a:prstGeom prst="rect">
            <a:avLst/>
          </a:prstGeom>
          <a:noFill/>
          <a:ln>
            <a:solidFill>
              <a:schemeClr val="accent1"/>
            </a:solidFill>
          </a:ln>
        </p:spPr>
        <p:txBody>
          <a:bodyPr bIns="42203" lIns="84407" rIns="84407" tIns="42203" wrap="square">
            <a:spAutoFit/>
          </a:bodyPr>
          <a:lstStyle>
            <a:lvl1pPr algn="l" eaLnBrk="1" fontAlgn="base" hangingPunct="1" indent="0" latinLnBrk="1" marL="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1pPr>
            <a:lvl2pPr algn="l" eaLnBrk="1" fontAlgn="base" hangingPunct="1" indent="0" latinLnBrk="1" marL="4572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2pPr>
            <a:lvl3pPr algn="l" eaLnBrk="1" fontAlgn="base" hangingPunct="1" indent="0" latinLnBrk="1" marL="9144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3pPr>
            <a:lvl4pPr algn="l" eaLnBrk="1" fontAlgn="base" hangingPunct="1" indent="0" latinLnBrk="1" marL="13716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4pPr>
            <a:lvl5pPr algn="l" eaLnBrk="1" fontAlgn="base" hangingPunct="1" indent="0" latinLnBrk="1" marL="1828800">
              <a:spcBef>
                <a:spcPct val="0"/>
              </a:spcBef>
              <a:spcAft>
                <a:spcPct val="0"/>
              </a:spcAft>
              <a:buFont charset="0" panose="020b0604020202020204" pitchFamily="34" typeface="Arial"/>
              <a:buNone/>
              <a:defRPr baseline="0" sz="1800" u="none">
                <a:solidFill>
                  <a:schemeClr val="dk1"/>
                </a:solidFill>
                <a:latin charset="0" panose="020b0604020202020204" pitchFamily="34" typeface="Arial"/>
                <a:ea charset="-122" panose="02010600030101010101" pitchFamily="2" typeface="宋体"/>
              </a:defRPr>
            </a:lvl5pPr>
          </a:lstStyle>
          <a:p>
            <a:pPr lvl="0"/>
            <a:r>
              <a:rPr altLang="en-US" lang="zh-CN" smtClean="0" sz="1600">
                <a:latin charset="-122" panose="020b0503020204020204" pitchFamily="34" typeface="微软雅黑"/>
                <a:ea charset="-122" panose="020b0503020204020204" pitchFamily="34" typeface="微软雅黑"/>
              </a:rPr>
              <a:t>锻炼身体相关部位的肌肉紧实，从而使形体更美</a:t>
            </a:r>
          </a:p>
        </p:txBody>
      </p:sp>
      <p:pic>
        <p:nvPicPr>
          <p:cNvPr id="11" name="图片 10"/>
          <p:cNvPicPr>
            <a:picLocks noChangeAspect="1"/>
          </p:cNvPicPr>
          <p:nvPr/>
        </p:nvPicPr>
        <p:blipFill>
          <a:blip r:embed="rId2">
            <a:extLst>
              <a:ext uri="{28A0092B-C50C-407E-A947-70E740481C1C}">
                <a14:useLocalDpi val="0"/>
              </a:ext>
            </a:extLst>
          </a:blip>
          <a:stretch>
            <a:fillRect/>
          </a:stretch>
        </p:blipFill>
        <p:spPr>
          <a:xfrm flipH="1">
            <a:off x="685800" y="899108"/>
            <a:ext cx="2743200" cy="4034842"/>
          </a:xfrm>
          <a:prstGeom prst="rect">
            <a:avLst/>
          </a:prstGeom>
        </p:spPr>
      </p:pic>
    </p:spTree>
    <p:extLst>
      <p:ext uri="{BB962C8B-B14F-4D97-AF65-F5344CB8AC3E}">
        <p14:creationId val="3427818116"/>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6"/>
                                        </p:tgtEl>
                                        <p:attrNameLst>
                                          <p:attrName>style.visibility</p:attrName>
                                        </p:attrNameLst>
                                      </p:cBhvr>
                                      <p:to>
                                        <p:strVal val="visible"/>
                                      </p:to>
                                    </p:set>
                                    <p:animEffect filter="wipe(left)" transition="in">
                                      <p:cBhvr>
                                        <p:cTn dur="500" id="13"/>
                                        <p:tgtEl>
                                          <p:spTgt spid="6"/>
                                        </p:tgtEl>
                                      </p:cBhvr>
                                    </p:animEffect>
                                  </p:childTnLst>
                                </p:cTn>
                              </p:par>
                              <p:par>
                                <p:cTn fill="hold" grpId="0" id="14" nodeType="withEffect" presetClass="entr" presetID="22" presetSubtype="8">
                                  <p:stCondLst>
                                    <p:cond delay="0"/>
                                  </p:stCondLst>
                                  <p:childTnLst>
                                    <p:set>
                                      <p:cBhvr>
                                        <p:cTn dur="1" fill="hold" id="15">
                                          <p:stCondLst>
                                            <p:cond delay="0"/>
                                          </p:stCondLst>
                                        </p:cTn>
                                        <p:tgtEl>
                                          <p:spTgt spid="8"/>
                                        </p:tgtEl>
                                        <p:attrNameLst>
                                          <p:attrName>style.visibility</p:attrName>
                                        </p:attrNameLst>
                                      </p:cBhvr>
                                      <p:to>
                                        <p:strVal val="visible"/>
                                      </p:to>
                                    </p:set>
                                    <p:animEffect filter="wipe(left)" transition="in">
                                      <p:cBhvr>
                                        <p:cTn dur="500" id="16"/>
                                        <p:tgtEl>
                                          <p:spTgt spid="8"/>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9"/>
                                        </p:tgtEl>
                                        <p:attrNameLst>
                                          <p:attrName>style.visibility</p:attrName>
                                        </p:attrNameLst>
                                      </p:cBhvr>
                                      <p:to>
                                        <p:strVal val="visible"/>
                                      </p:to>
                                    </p:set>
                                    <p:animEffect filter="wipe(left)" transition="in">
                                      <p:cBhvr>
                                        <p:cTn dur="500" id="19"/>
                                        <p:tgtEl>
                                          <p:spTgt spid="9"/>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10"/>
                                        </p:tgtEl>
                                        <p:attrNameLst>
                                          <p:attrName>style.visibility</p:attrName>
                                        </p:attrNameLst>
                                      </p:cBhvr>
                                      <p:to>
                                        <p:strVal val="visible"/>
                                      </p:to>
                                    </p:set>
                                    <p:animEffect filter="wipe(left)" transition="in">
                                      <p:cBhvr>
                                        <p:cTn dur="500" id="22"/>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8"/>
      <p:bldP grpId="0" spid="9"/>
      <p:bldP grpId="0" spid="10"/>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79"/>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37">
      <a:dk1>
        <a:srgbClr val="000000"/>
      </a:dk1>
      <a:lt1>
        <a:srgbClr val="FFFFFF"/>
      </a:lt1>
      <a:dk2>
        <a:srgbClr val="000000"/>
      </a:dk2>
      <a:lt2>
        <a:srgbClr val="FFFFFF"/>
      </a:lt2>
      <a:accent1>
        <a:srgbClr val="E64239"/>
      </a:accent1>
      <a:accent2>
        <a:srgbClr val="FF8181"/>
      </a:accent2>
      <a:accent3>
        <a:srgbClr val="E64239"/>
      </a:accent3>
      <a:accent4>
        <a:srgbClr val="FF8181"/>
      </a:accent4>
      <a:accent5>
        <a:srgbClr val="E64239"/>
      </a:accent5>
      <a:accent6>
        <a:srgbClr val="FF8181"/>
      </a:accent6>
      <a:hlink>
        <a:srgbClr val="E64239"/>
      </a:hlink>
      <a:folHlink>
        <a:srgbClr val="FF8181"/>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101</Paragraphs>
  <Slides>21</Slides>
  <Notes>9</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21</vt:i4>
      </vt:variant>
    </vt:vector>
  </HeadingPairs>
  <TitlesOfParts>
    <vt:vector baseType="lpstr" size="31">
      <vt:lpstr>Arial</vt:lpstr>
      <vt:lpstr>Arial Black</vt:lpstr>
      <vt:lpstr>微软雅黑</vt:lpstr>
      <vt:lpstr>Calibri Light</vt:lpstr>
      <vt:lpstr>Calibri</vt:lpstr>
      <vt:lpstr>汉仪粗圆简</vt:lpstr>
      <vt:lpstr>汉仪劲楷简</vt:lpstr>
      <vt:lpstr>宋体</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2019-05-09T02:13:45Z</dcterms:created>
  <dcterms:modified xsi:type="dcterms:W3CDTF">2021-08-22T05:46:43Z</dcterms:modified>
  <cp:revision>1</cp:revision>
</cp:coreProperties>
</file>