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7" r:id="rId5"/>
    <p:sldId id="258" r:id="rId6"/>
    <p:sldId id="259"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176" d="100"/>
        <a:sy n="17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3.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55AF5-BF74-451D-B431-538ED55C4A06}" type="datetimeFigureOut">
              <a:rPr lang="zh-CN" altLang="en-US" smtClean="0"/>
              <a:t>2017/5/31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F1ED-9E57-47BA-B863-F52E0E2A04FF}" type="slidenum">
              <a:rPr lang="zh-CN" altLang="en-US" smtClean="0"/>
              <a:t>‹#›</a:t>
            </a:fld>
            <a:endParaRPr lang="zh-CN" altLang="en-US"/>
          </a:p>
        </p:txBody>
      </p:sp>
    </p:spTree>
    <p:extLst>
      <p:ext uri="{BB962C8B-B14F-4D97-AF65-F5344CB8AC3E}">
        <p14:creationId val="170266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390216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571924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90582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855017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694177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89951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97980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103689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060274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270914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1956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8439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31920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656976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237961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680660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818703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993737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976570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867704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583639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251476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438414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853871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256668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070457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98587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343649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8358155"/>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73256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257314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60577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166032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699221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379782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67896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 Id="rId5"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44673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68587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770746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117014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97668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356764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808994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5552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457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44181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22524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bg>
      <p:bgPr>
        <a:blipFill dpi="0" rotWithShape="1">
          <a:blip r:embed="rId4">
            <a:lum/>
          </a:blip>
          <a:stretch>
            <a:fillRect t="-1000" b="-1000"/>
          </a:stretch>
        </a:blipFill>
        <a:effectLst/>
      </p:bgPr>
    </p:bg>
    <p:spTree>
      <p:nvGrpSpPr>
        <p:cNvPr id="1" name=""/>
        <p:cNvGrpSpPr/>
        <p:nvPr/>
      </p:nvGrpSpPr>
      <p:grpSpPr>
        <a:xfrm>
          <a:off x="0" y="0"/>
          <a:ext cx="0" cy="0"/>
        </a:xfrm>
      </p:grpSpPr>
      <p:cxnSp>
        <p:nvCxnSpPr>
          <p:cNvPr id="13" name="直接连接符 12"/>
          <p:cNvCxnSpPr/>
          <p:nvPr userDrawn="1"/>
        </p:nvCxnSpPr>
        <p:spPr>
          <a:xfrm>
            <a:off x="0" y="1011663"/>
            <a:ext cx="12192000" cy="0"/>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9"/>
          <p:cNvSpPr txBox="1"/>
          <p:nvPr userDrawn="1"/>
        </p:nvSpPr>
        <p:spPr>
          <a:xfrm>
            <a:off x="9190004" y="420614"/>
            <a:ext cx="2621230"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altLang="zh-CN" sz="2200" b="0" spc="-300" smtClean="0">
                <a:solidFill>
                  <a:srgbClr val="C8020B"/>
                </a:solidFill>
                <a:latin typeface="华文行楷" panose="02010800040101010101" pitchFamily="2" charset="-122"/>
                <a:ea typeface="华文行楷" panose="02010800040101010101" pitchFamily="2" charset="-122"/>
              </a:rPr>
              <a:t>“</a:t>
            </a:r>
            <a:r>
              <a:rPr lang="zh-CN" altLang="en-US" sz="2200" b="0" spc="-300" smtClean="0">
                <a:solidFill>
                  <a:srgbClr val="C8020B"/>
                </a:solidFill>
                <a:latin typeface="华文行楷" panose="02010800040101010101" pitchFamily="2" charset="-122"/>
                <a:ea typeface="华文行楷" panose="02010800040101010101" pitchFamily="2" charset="-122"/>
              </a:rPr>
              <a:t>两学一做</a:t>
            </a:r>
            <a:r>
              <a:rPr lang="en-US" altLang="zh-CN" sz="2200" b="0" spc="-300" smtClean="0">
                <a:solidFill>
                  <a:srgbClr val="C8020B"/>
                </a:solidFill>
                <a:latin typeface="华文行楷" panose="02010800040101010101" pitchFamily="2" charset="-122"/>
                <a:ea typeface="华文行楷" panose="02010800040101010101" pitchFamily="2" charset="-122"/>
              </a:rPr>
              <a:t>”</a:t>
            </a:r>
            <a:r>
              <a:rPr lang="zh-CN" altLang="en-US" sz="2200" b="0" spc="-300" smtClean="0">
                <a:solidFill>
                  <a:srgbClr val="C8020B"/>
                </a:solidFill>
                <a:latin typeface="华文行楷" panose="02010800040101010101" pitchFamily="2" charset="-122"/>
                <a:ea typeface="华文行楷" panose="02010800040101010101" pitchFamily="2" charset="-122"/>
              </a:rPr>
              <a:t>学习教育</a:t>
            </a:r>
            <a:endParaRPr lang="zh-CN" altLang="en-US" sz="2200" b="0" spc="-300">
              <a:solidFill>
                <a:srgbClr val="C8020B"/>
              </a:solidFill>
              <a:latin typeface="华文行楷" panose="02010800040101010101" pitchFamily="2" charset="-122"/>
              <a:ea typeface="华文行楷" panose="02010800040101010101" pitchFamily="2" charset="-122"/>
            </a:endParaRPr>
          </a:p>
        </p:txBody>
      </p:sp>
      <p:sp>
        <p:nvSpPr>
          <p:cNvPr id="18" name="文本占位符 2"/>
          <p:cNvSpPr>
            <a:spLocks noGrp="1"/>
          </p:cNvSpPr>
          <p:nvPr>
            <p:ph type="body" sz="quarter" idx="10" hasCustomPrompt="1"/>
          </p:nvPr>
        </p:nvSpPr>
        <p:spPr>
          <a:xfrm>
            <a:off x="1532864" y="450397"/>
            <a:ext cx="3577175" cy="422047"/>
          </a:xfrm>
        </p:spPr>
        <p:txBody>
          <a:bodyPr>
            <a:noAutofit/>
          </a:bodyPr>
          <a:lstStyle>
            <a:lvl1pPr marL="0" indent="0">
              <a:buNone/>
              <a:defRPr sz="2800" b="1">
                <a:latin typeface="微软雅黑" panose="020b0503020204020204" pitchFamily="34" charset="-122"/>
                <a:ea typeface="微软雅黑" panose="020b0503020204020204" pitchFamily="34" charset="-122"/>
              </a:defRPr>
            </a:lvl1pPr>
          </a:lstStyle>
          <a:p>
            <a:pPr lvl="0"/>
            <a:r>
              <a:rPr lang="zh-CN" altLang="en-US" smtClean="0"/>
              <a:t>点击添加标题</a:t>
            </a:r>
            <a:endParaRPr lang="zh-CN" altLang="en-US"/>
          </a:p>
        </p:txBody>
      </p:sp>
      <p:grpSp>
        <p:nvGrpSpPr>
          <p:cNvPr id="22" name="组合 21"/>
          <p:cNvGrpSpPr/>
          <p:nvPr userDrawn="1"/>
        </p:nvGrpSpPr>
        <p:grpSpPr>
          <a:xfrm>
            <a:off x="7659830" y="205719"/>
            <a:ext cx="1423698" cy="764880"/>
            <a:chOff x="5142872" y="142712"/>
            <a:chExt cx="1423698" cy="764880"/>
          </a:xfrm>
        </p:grpSpPr>
        <p:pic>
          <p:nvPicPr>
            <p:cNvPr id="16" name="Picture 2" descr="C:\Users\xb\Desktop\素材--党建\PNG--党（国）徽旗\党旗红旗\16sucai_201507091736.png"/>
            <p:cNvPicPr>
              <a:picLocks noChangeAspect="1" noChangeArrowheads="1"/>
            </p:cNvPicPr>
            <p:nvPr userDrawn="1"/>
          </p:nvPicPr>
          <p:blipFill>
            <a:blip r:embed="rId1">
              <a:extLst>
                <a:ext uri="{28A0092B-C50C-407E-A947-70E740481C1C}">
                  <a14:useLocalDpi val="0"/>
                </a:ext>
              </a:extLst>
            </a:blip>
            <a:stretch>
              <a:fillRect/>
            </a:stretch>
          </p:blipFill>
          <p:spPr bwMode="auto">
            <a:xfrm>
              <a:off x="5477365" y="301332"/>
              <a:ext cx="1089205" cy="571349"/>
            </a:xfrm>
            <a:prstGeom prst="rect">
              <a:avLst/>
            </a:prstGeom>
            <a:noFill/>
            <a:extLst>
              <a:ext uri="{909E8E84-426E-40DD-AFC4-6F175D3DCCD1}">
                <a14:hiddenFill>
                  <a:solidFill>
                    <a:srgbClr val="FFFFFF"/>
                  </a:solidFill>
                </a14:hiddenFill>
              </a:ext>
            </a:extLst>
          </p:spPr>
        </p:pic>
        <p:pic>
          <p:nvPicPr>
            <p:cNvPr id="21" name="图片 20"/>
            <p:cNvPicPr>
              <a:picLocks noChangeAspect="1"/>
            </p:cNvPicPr>
            <p:nvPr userDrawn="1"/>
          </p:nvPicPr>
          <p:blipFill>
            <a:blip r:embed="rId2">
              <a:extLst>
                <a:ext uri="{28A0092B-C50C-407E-A947-70E740481C1C}">
                  <a14:useLocalDpi val="0"/>
                </a:ext>
              </a:extLst>
            </a:blip>
            <a:stretch>
              <a:fillRect/>
            </a:stretch>
          </p:blipFill>
          <p:spPr>
            <a:xfrm>
              <a:off x="5142872" y="142712"/>
              <a:ext cx="821961" cy="764880"/>
            </a:xfrm>
            <a:prstGeom prst="rect">
              <a:avLst/>
            </a:prstGeom>
          </p:spPr>
        </p:pic>
      </p:grpSp>
      <p:pic>
        <p:nvPicPr>
          <p:cNvPr id="23" name="图片 22"/>
          <p:cNvPicPr>
            <a:picLocks noChangeAspect="1"/>
          </p:cNvPicPr>
          <p:nvPr userDrawn="1"/>
        </p:nvPicPr>
        <p:blipFill>
          <a:blip r:embed="rId3">
            <a:extLst>
              <a:ext uri="{28A0092B-C50C-407E-A947-70E740481C1C}">
                <a14:useLocalDpi val="0"/>
              </a:ext>
            </a:extLst>
          </a:blip>
          <a:stretch>
            <a:fillRect/>
          </a:stretch>
        </p:blipFill>
        <p:spPr>
          <a:xfrm>
            <a:off x="0" y="0"/>
            <a:ext cx="2469823" cy="110492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46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60" fill="hold"/>
                                        <p:tgtEl>
                                          <p:spTgt spid="23"/>
                                        </p:tgtEl>
                                        <p:attrNameLst>
                                          <p:attrName>ppt_x</p:attrName>
                                        </p:attrNameLst>
                                      </p:cBhvr>
                                      <p:tavLst>
                                        <p:tav tm="0">
                                          <p:val>
                                            <p:strVal val="#ppt_x"/>
                                          </p:val>
                                        </p:tav>
                                        <p:tav tm="100000">
                                          <p:val>
                                            <p:strVal val="#ppt_x"/>
                                          </p:val>
                                        </p:tav>
                                      </p:tavLst>
                                    </p:anim>
                                    <p:anim calcmode="lin" valueType="num">
                                      <p:cBhvr additive="base">
                                        <p:cTn id="8" dur="1260" fill="hold"/>
                                        <p:tgtEl>
                                          <p:spTgt spid="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26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nodeType="afterGroup">
                            <p:stCondLst>
                              <p:cond delay="201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51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01430E8-0415-4E9C-9897-C6B23FB519DA}" type="datetimeFigureOut">
              <a:rPr lang="zh-CN" altLang="en-US" smtClean="0"/>
              <a:t>2017/5/31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974F96-5084-4492-B9F7-4B5467C81E7A}"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30E8-0415-4E9C-9897-C6B23FB519DA}" type="datetimeFigureOut">
              <a:rPr lang="zh-CN" altLang="en-US" smtClean="0"/>
              <a:t>2017/5/31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4F96-5084-4492-B9F7-4B5467C81E7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7848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11" Target="../media/image4.jpeg" Type="http://schemas.openxmlformats.org/officeDocument/2006/relationships/image"/><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7.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tags/tag6.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media/image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 Id="rId5" Target="../tags/tag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tags/tag8.xml" Type="http://schemas.openxmlformats.org/officeDocument/2006/relationships/tags"/><Relationship Id="rId6"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1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16.png" Type="http://schemas.openxmlformats.org/officeDocument/2006/relationships/image"/><Relationship Id="rId4" Target="../tags/tag9.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media/image1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1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 Id="rId3"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media/image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tags/tag10.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7.xml" Type="http://schemas.openxmlformats.org/officeDocument/2006/relationships/notesSlide"/><Relationship Id="rId3"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tags/tag3.xml" Type="http://schemas.openxmlformats.org/officeDocument/2006/relationships/tags"/><Relationship Id="rId6"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tags/tag11.xml" Type="http://schemas.openxmlformats.org/officeDocument/2006/relationships/tags"/><Relationship Id="rId6" Target="../media/image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3.xml" Type="http://schemas.openxmlformats.org/officeDocument/2006/relationships/notesSlide"/><Relationship Id="rId3" Target="../tags/tag12.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media/image5.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tags/tag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 Id="rId4" Target="../media/image2.png" Type="http://schemas.openxmlformats.org/officeDocument/2006/relationships/image"/><Relationship Id="rId5" Target="../tags/tag5.xml" Type="http://schemas.openxmlformats.org/officeDocument/2006/relationships/tags"/><Relationship Id="rId6"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1">
            <a:lum/>
          </a:blip>
          <a:stretch>
            <a:fillRect b="-1000" t="-1000"/>
          </a:stretch>
        </a:blipFill>
        <a:effectLst/>
      </p:bgPr>
    </p:bg>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0" y="2937784"/>
            <a:ext cx="12192000" cy="3920216"/>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0" y="5839154"/>
            <a:ext cx="10058400" cy="1018846"/>
          </a:xfrm>
          <a:prstGeom prst="rect">
            <a:avLst/>
          </a:prstGeom>
        </p:spPr>
      </p:pic>
      <p:pic>
        <p:nvPicPr>
          <p:cNvPr id="5" name="图片 4"/>
          <p:cNvPicPr>
            <a:picLocks noChangeAspect="1"/>
          </p:cNvPicPr>
          <p:nvPr/>
        </p:nvPicPr>
        <p:blipFill>
          <a:blip r:embed="rId5">
            <a:extLst>
              <a:ext uri="{28A0092B-C50C-407E-A947-70E740481C1C}">
                <a14:useLocalDpi val="0"/>
              </a:ext>
            </a:extLst>
          </a:blip>
          <a:stretch>
            <a:fillRect/>
          </a:stretch>
        </p:blipFill>
        <p:spPr>
          <a:xfrm>
            <a:off x="0" y="0"/>
            <a:ext cx="4825397" cy="2158730"/>
          </a:xfrm>
          <a:prstGeom prst="rect">
            <a:avLst/>
          </a:prstGeom>
        </p:spPr>
      </p:pic>
      <p:pic>
        <p:nvPicPr>
          <p:cNvPr id="7" name="图片 6"/>
          <p:cNvPicPr>
            <a:picLocks noChangeAspect="1"/>
          </p:cNvPicPr>
          <p:nvPr/>
        </p:nvPicPr>
        <p:blipFill>
          <a:blip r:embed="rId6">
            <a:extLst>
              <a:ext uri="{28A0092B-C50C-407E-A947-70E740481C1C}">
                <a14:useLocalDpi val="0"/>
              </a:ext>
            </a:extLst>
          </a:blip>
          <a:stretch>
            <a:fillRect/>
          </a:stretch>
        </p:blipFill>
        <p:spPr>
          <a:xfrm>
            <a:off x="6249143" y="4165937"/>
            <a:ext cx="5942857" cy="2692063"/>
          </a:xfrm>
          <a:prstGeom prst="rect">
            <a:avLst/>
          </a:prstGeom>
        </p:spPr>
      </p:pic>
      <p:pic>
        <p:nvPicPr>
          <p:cNvPr id="8" name="图片 7"/>
          <p:cNvPicPr>
            <a:picLocks noChangeAspect="1"/>
          </p:cNvPicPr>
          <p:nvPr/>
        </p:nvPicPr>
        <p:blipFill>
          <a:blip r:embed="rId7">
            <a:extLst>
              <a:ext uri="{28A0092B-C50C-407E-A947-70E740481C1C}">
                <a14:useLocalDpi val="0"/>
              </a:ext>
            </a:extLst>
          </a:blip>
          <a:stretch>
            <a:fillRect/>
          </a:stretch>
        </p:blipFill>
        <p:spPr>
          <a:xfrm>
            <a:off x="4347498" y="0"/>
            <a:ext cx="2742857" cy="2552381"/>
          </a:xfrm>
          <a:prstGeom prst="rect">
            <a:avLst/>
          </a:prstGeom>
        </p:spPr>
      </p:pic>
      <p:pic>
        <p:nvPicPr>
          <p:cNvPr id="9" name="图片 8"/>
          <p:cNvPicPr>
            <a:picLocks noChangeAspect="1"/>
          </p:cNvPicPr>
          <p:nvPr/>
        </p:nvPicPr>
        <p:blipFill>
          <a:blip r:embed="rId8">
            <a:extLst>
              <a:ext uri="{28A0092B-C50C-407E-A947-70E740481C1C}">
                <a14:useLocalDpi val="0"/>
              </a:ext>
            </a:extLst>
          </a:blip>
          <a:stretch>
            <a:fillRect/>
          </a:stretch>
        </p:blipFill>
        <p:spPr>
          <a:xfrm>
            <a:off x="928676" y="2040686"/>
            <a:ext cx="10058400" cy="2347783"/>
          </a:xfrm>
          <a:prstGeom prst="rect">
            <a:avLst/>
          </a:prstGeom>
        </p:spPr>
      </p:pic>
      <p:sp>
        <p:nvSpPr>
          <p:cNvPr id="2" name="矩形 1"/>
          <p:cNvSpPr/>
          <p:nvPr>
            <p:custDataLst>
              <p:tags r:id="rId9"/>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
        <p:nvSpPr>
          <p:cNvPr id="11" name="矩形 10"/>
          <p:cNvSpPr/>
          <p:nvPr>
            <p:custDataLst>
              <p:tags r:id="rId10"/>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500"/>
                            </p:stCondLst>
                            <p:childTnLst>
                              <p:par>
                                <p:cTn accel="69000" fill="hold"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250" fill="hold" id="12"/>
                                        <p:tgtEl>
                                          <p:spTgt spid="6"/>
                                        </p:tgtEl>
                                        <p:attrNameLst>
                                          <p:attrName>ppt_x</p:attrName>
                                        </p:attrNameLst>
                                      </p:cBhvr>
                                      <p:tavLst>
                                        <p:tav tm="0">
                                          <p:val>
                                            <p:strVal val="#ppt_x"/>
                                          </p:val>
                                        </p:tav>
                                        <p:tav tm="100000">
                                          <p:val>
                                            <p:strVal val="#ppt_x"/>
                                          </p:val>
                                        </p:tav>
                                      </p:tavLst>
                                    </p:anim>
                                    <p:anim calcmode="lin" valueType="num">
                                      <p:cBhvr additive="base">
                                        <p:cTn dur="1250" fill="hold" id="13"/>
                                        <p:tgtEl>
                                          <p:spTgt spid="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2750"/>
                            </p:stCondLst>
                            <p:childTnLst>
                              <p:par>
                                <p:cTn fill="hold" id="15" nodeType="afterEffect" presetClass="entr" presetID="22"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ipe(left)" transition="in">
                                      <p:cBhvr>
                                        <p:cTn dur="750" id="17"/>
                                        <p:tgtEl>
                                          <p:spTgt spid="4"/>
                                        </p:tgtEl>
                                      </p:cBhvr>
                                    </p:animEffect>
                                  </p:childTnLst>
                                </p:cTn>
                              </p:par>
                            </p:childTnLst>
                          </p:cTn>
                        </p:par>
                        <p:par>
                          <p:cTn fill="hold" id="18" nodeType="afterGroup">
                            <p:stCondLst>
                              <p:cond delay="3500"/>
                            </p:stCondLst>
                            <p:childTnLst>
                              <p:par>
                                <p:cTn fill="hold"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4500"/>
                            </p:stCondLst>
                            <p:childTnLst>
                              <p:par>
                                <p:cTn fill="hold"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par>
                          <p:cTn fill="hold" id="30" nodeType="afterGroup">
                            <p:stCondLst>
                              <p:cond delay="5000"/>
                            </p:stCondLst>
                            <p:childTnLst>
                              <p:par>
                                <p:cTn fill="hold" id="31" nodeType="afterEffect" presetClass="entr" presetID="52" presetSubtype="0">
                                  <p:stCondLst>
                                    <p:cond delay="0"/>
                                  </p:stCondLst>
                                  <p:childTnLst>
                                    <p:set>
                                      <p:cBhvr>
                                        <p:cTn dur="1" fill="hold" id="32">
                                          <p:stCondLst>
                                            <p:cond delay="0"/>
                                          </p:stCondLst>
                                        </p:cTn>
                                        <p:tgtEl>
                                          <p:spTgt spid="9"/>
                                        </p:tgtEl>
                                        <p:attrNameLst>
                                          <p:attrName>style.visibility</p:attrName>
                                        </p:attrNameLst>
                                      </p:cBhvr>
                                      <p:to>
                                        <p:strVal val="visible"/>
                                      </p:to>
                                    </p:set>
                                    <p:animScale>
                                      <p:cBhvr>
                                        <p:cTn decel="50000" dur="1500" fill="hold" id="33">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34">
                                          <p:stCondLst>
                                            <p:cond delay="0"/>
                                          </p:stCondLst>
                                        </p:cTn>
                                        <p:tgtEl>
                                          <p:spTgt spid="9"/>
                                        </p:tgtEl>
                                        <p:attrNameLst>
                                          <p:attrName>ppt_x</p:attrName>
                                          <p:attrName>ppt_y</p:attrName>
                                        </p:attrNameLst>
                                      </p:cBhvr>
                                    </p:animMotion>
                                    <p:animEffect filter="fade" transition="in">
                                      <p:cBhvr>
                                        <p:cTn dur="1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062489" cy="422047"/>
          </a:xfrm>
        </p:spPr>
        <p:txBody>
          <a:bodyPr/>
          <a:lstStyle/>
          <a:p>
            <a:r>
              <a:rPr altLang="en-US" lang="zh-CN"/>
              <a:t>总体要求：基础在学 关键在做</a:t>
            </a:r>
          </a:p>
        </p:txBody>
      </p:sp>
      <p:sp>
        <p:nvSpPr>
          <p:cNvPr id="3" name="Round Same Side Corner Rectangle 23"/>
          <p:cNvSpPr/>
          <p:nvPr/>
        </p:nvSpPr>
        <p:spPr>
          <a:xfrm rot="16200000">
            <a:off x="1460600" y="2387775"/>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anose="020b0806030902050204" pitchFamily="34" typeface="Impact"/>
              </a:rPr>
              <a:t>01</a:t>
            </a:r>
          </a:p>
        </p:txBody>
      </p:sp>
      <p:sp>
        <p:nvSpPr>
          <p:cNvPr id="4" name="五边形 3"/>
          <p:cNvSpPr/>
          <p:nvPr/>
        </p:nvSpPr>
        <p:spPr>
          <a:xfrm>
            <a:off x="2186403" y="2436699"/>
            <a:ext cx="8971222" cy="559702"/>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进一步坚定理想信念，提高党性觉悟</a:t>
            </a:r>
          </a:p>
        </p:txBody>
      </p:sp>
      <p:sp>
        <p:nvSpPr>
          <p:cNvPr id="5" name="Round Same Side Corner Rectangle 23"/>
          <p:cNvSpPr/>
          <p:nvPr/>
        </p:nvSpPr>
        <p:spPr>
          <a:xfrm rot="16200000">
            <a:off x="1460599" y="3213247"/>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anose="020b0806030902050204" pitchFamily="34" typeface="Impact"/>
              </a:rPr>
              <a:t>02</a:t>
            </a:r>
          </a:p>
        </p:txBody>
      </p:sp>
      <p:sp>
        <p:nvSpPr>
          <p:cNvPr id="6" name="五边形 5"/>
          <p:cNvSpPr/>
          <p:nvPr/>
        </p:nvSpPr>
        <p:spPr>
          <a:xfrm>
            <a:off x="2175651" y="3242715"/>
            <a:ext cx="9050068" cy="592343"/>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进一步增强政治意识、大局意识、核心意识、看齐意识，坚定正确政治方向</a:t>
            </a:r>
          </a:p>
        </p:txBody>
      </p:sp>
      <p:sp>
        <p:nvSpPr>
          <p:cNvPr id="7" name="Round Same Side Corner Rectangle 23"/>
          <p:cNvSpPr/>
          <p:nvPr/>
        </p:nvSpPr>
        <p:spPr>
          <a:xfrm rot="16200000">
            <a:off x="1462393" y="4068100"/>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anose="020b0806030902050204" pitchFamily="34" typeface="Impact"/>
              </a:rPr>
              <a:t>03</a:t>
            </a:r>
          </a:p>
        </p:txBody>
      </p:sp>
      <p:sp>
        <p:nvSpPr>
          <p:cNvPr id="8" name="五边形 7"/>
          <p:cNvSpPr/>
          <p:nvPr/>
        </p:nvSpPr>
        <p:spPr>
          <a:xfrm>
            <a:off x="2206627" y="4107296"/>
            <a:ext cx="8999636" cy="582616"/>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进一步树立清风正气，严守政治纪律政治规矩</a:t>
            </a:r>
          </a:p>
        </p:txBody>
      </p:sp>
      <p:sp>
        <p:nvSpPr>
          <p:cNvPr id="9" name="Round Same Side Corner Rectangle 23"/>
          <p:cNvSpPr/>
          <p:nvPr/>
        </p:nvSpPr>
        <p:spPr>
          <a:xfrm rot="16200000">
            <a:off x="1461095" y="4952138"/>
            <a:ext cx="609215" cy="634406"/>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mtClean="0" sz="2800">
                <a:solidFill>
                  <a:schemeClr val="bg1">
                    <a:lumMod val="50000"/>
                    <a:lumOff val="50000"/>
                  </a:schemeClr>
                </a:solidFill>
                <a:latin charset="0" panose="020b0806030902050204" pitchFamily="34" typeface="Impact"/>
              </a:rPr>
              <a:t>04</a:t>
            </a:r>
          </a:p>
        </p:txBody>
      </p:sp>
      <p:sp>
        <p:nvSpPr>
          <p:cNvPr id="10" name="五边形 9"/>
          <p:cNvSpPr/>
          <p:nvPr/>
        </p:nvSpPr>
        <p:spPr>
          <a:xfrm>
            <a:off x="2205334" y="4981605"/>
            <a:ext cx="9000929" cy="592344"/>
          </a:xfrm>
          <a:prstGeom prst="homePlat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进一步坚定理想信念，提高党性觉悟</a:t>
            </a:r>
          </a:p>
        </p:txBody>
      </p:sp>
      <p:grpSp>
        <p:nvGrpSpPr>
          <p:cNvPr id="11" name="组合 10"/>
          <p:cNvGrpSpPr/>
          <p:nvPr/>
        </p:nvGrpSpPr>
        <p:grpSpPr>
          <a:xfrm>
            <a:off x="3196853" y="1187918"/>
            <a:ext cx="5010441" cy="1209594"/>
            <a:chOff x="2115188" y="1232523"/>
            <a:chExt cx="5010441" cy="1209594"/>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13" name="图片 12"/>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14" name="TextBox 46"/>
          <p:cNvSpPr txBox="1"/>
          <p:nvPr/>
        </p:nvSpPr>
        <p:spPr>
          <a:xfrm>
            <a:off x="4537283" y="1511210"/>
            <a:ext cx="3449124"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实现四个不一样</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id="7"/>
                                        <p:tgtEl>
                                          <p:spTgt spid="11"/>
                                        </p:tgtEl>
                                        <p:attrNameLst>
                                          <p:attrName>ppt_x</p:attrName>
                                        </p:attrNameLst>
                                      </p:cBhvr>
                                      <p:tavLst>
                                        <p:tav tm="0">
                                          <p:val>
                                            <p:strVal val="#ppt_x-#ppt_w*1.125000"/>
                                          </p:val>
                                        </p:tav>
                                        <p:tav tm="100000">
                                          <p:val>
                                            <p:strVal val="#ppt_x"/>
                                          </p:val>
                                        </p:tav>
                                      </p:tavLst>
                                    </p:anim>
                                    <p:animEffect filter="wipe(right)" transition="in">
                                      <p:cBhvr>
                                        <p:cTn dur="500" id="8"/>
                                        <p:tgtEl>
                                          <p:spTgt spid="11"/>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childTnLst>
                                </p:cTn>
                              </p:par>
                            </p:childTnLst>
                          </p:cTn>
                        </p:par>
                        <p:par>
                          <p:cTn fill="hold" id="13" nodeType="afterGroup">
                            <p:stCondLst>
                              <p:cond delay="1500"/>
                            </p:stCondLst>
                            <p:childTnLst>
                              <p:par>
                                <p:cTn fill="hold" grpId="0" id="14" nodeType="afterEffect" presetClass="entr" presetID="2" presetSubtype="8">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1000" fill="hold" id="16"/>
                                        <p:tgtEl>
                                          <p:spTgt spid="3"/>
                                        </p:tgtEl>
                                        <p:attrNameLst>
                                          <p:attrName>ppt_x</p:attrName>
                                        </p:attrNameLst>
                                      </p:cBhvr>
                                      <p:tavLst>
                                        <p:tav tm="0">
                                          <p:val>
                                            <p:strVal val="0-#ppt_w/2"/>
                                          </p:val>
                                        </p:tav>
                                        <p:tav tm="100000">
                                          <p:val>
                                            <p:strVal val="#ppt_x"/>
                                          </p:val>
                                        </p:tav>
                                      </p:tavLst>
                                    </p:anim>
                                    <p:anim calcmode="lin" valueType="num">
                                      <p:cBhvr additive="base">
                                        <p:cTn dur="1000" fill="hold" id="17"/>
                                        <p:tgtEl>
                                          <p:spTgt spid="3"/>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000" fill="hold" id="20"/>
                                        <p:tgtEl>
                                          <p:spTgt spid="4"/>
                                        </p:tgtEl>
                                        <p:attrNameLst>
                                          <p:attrName>ppt_x</p:attrName>
                                        </p:attrNameLst>
                                      </p:cBhvr>
                                      <p:tavLst>
                                        <p:tav tm="0">
                                          <p:val>
                                            <p:strVal val="1+#ppt_w/2"/>
                                          </p:val>
                                        </p:tav>
                                        <p:tav tm="100000">
                                          <p:val>
                                            <p:strVal val="#ppt_x"/>
                                          </p:val>
                                        </p:tav>
                                      </p:tavLst>
                                    </p:anim>
                                    <p:anim calcmode="lin" valueType="num">
                                      <p:cBhvr additive="base">
                                        <p:cTn dur="1000" fill="hold" id="21"/>
                                        <p:tgtEl>
                                          <p:spTgt spid="4"/>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2" presetSubtype="8">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1000" fill="hold" id="25"/>
                                        <p:tgtEl>
                                          <p:spTgt spid="5"/>
                                        </p:tgtEl>
                                        <p:attrNameLst>
                                          <p:attrName>ppt_x</p:attrName>
                                        </p:attrNameLst>
                                      </p:cBhvr>
                                      <p:tavLst>
                                        <p:tav tm="0">
                                          <p:val>
                                            <p:strVal val="0-#ppt_w/2"/>
                                          </p:val>
                                        </p:tav>
                                        <p:tav tm="100000">
                                          <p:val>
                                            <p:strVal val="#ppt_x"/>
                                          </p:val>
                                        </p:tav>
                                      </p:tavLst>
                                    </p:anim>
                                    <p:anim calcmode="lin" valueType="num">
                                      <p:cBhvr additive="base">
                                        <p:cTn dur="1000" fill="hold" id="26"/>
                                        <p:tgtEl>
                                          <p:spTgt spid="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1000" fill="hold" id="29"/>
                                        <p:tgtEl>
                                          <p:spTgt spid="6"/>
                                        </p:tgtEl>
                                        <p:attrNameLst>
                                          <p:attrName>ppt_x</p:attrName>
                                        </p:attrNameLst>
                                      </p:cBhvr>
                                      <p:tavLst>
                                        <p:tav tm="0">
                                          <p:val>
                                            <p:strVal val="1+#ppt_w/2"/>
                                          </p:val>
                                        </p:tav>
                                        <p:tav tm="100000">
                                          <p:val>
                                            <p:strVal val="#ppt_x"/>
                                          </p:val>
                                        </p:tav>
                                      </p:tavLst>
                                    </p:anim>
                                    <p:anim calcmode="lin" valueType="num">
                                      <p:cBhvr additive="base">
                                        <p:cTn dur="1000" fill="hold" id="30"/>
                                        <p:tgtEl>
                                          <p:spTgt spid="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2" presetSubtype="8">
                                  <p:stCondLst>
                                    <p:cond delay="0"/>
                                  </p:stCondLst>
                                  <p:childTnLst>
                                    <p:set>
                                      <p:cBhvr>
                                        <p:cTn dur="1" fill="hold" id="33">
                                          <p:stCondLst>
                                            <p:cond delay="0"/>
                                          </p:stCondLst>
                                        </p:cTn>
                                        <p:tgtEl>
                                          <p:spTgt spid="7"/>
                                        </p:tgtEl>
                                        <p:attrNameLst>
                                          <p:attrName>style.visibility</p:attrName>
                                        </p:attrNameLst>
                                      </p:cBhvr>
                                      <p:to>
                                        <p:strVal val="visible"/>
                                      </p:to>
                                    </p:set>
                                    <p:anim calcmode="lin" valueType="num">
                                      <p:cBhvr additive="base">
                                        <p:cTn dur="1000" fill="hold" id="34"/>
                                        <p:tgtEl>
                                          <p:spTgt spid="7"/>
                                        </p:tgtEl>
                                        <p:attrNameLst>
                                          <p:attrName>ppt_x</p:attrName>
                                        </p:attrNameLst>
                                      </p:cBhvr>
                                      <p:tavLst>
                                        <p:tav tm="0">
                                          <p:val>
                                            <p:strVal val="0-#ppt_w/2"/>
                                          </p:val>
                                        </p:tav>
                                        <p:tav tm="100000">
                                          <p:val>
                                            <p:strVal val="#ppt_x"/>
                                          </p:val>
                                        </p:tav>
                                      </p:tavLst>
                                    </p:anim>
                                    <p:anim calcmode="lin" valueType="num">
                                      <p:cBhvr additive="base">
                                        <p:cTn dur="1000" fill="hold" id="35"/>
                                        <p:tgtEl>
                                          <p:spTgt spid="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1000" fill="hold" id="38"/>
                                        <p:tgtEl>
                                          <p:spTgt spid="8"/>
                                        </p:tgtEl>
                                        <p:attrNameLst>
                                          <p:attrName>ppt_x</p:attrName>
                                        </p:attrNameLst>
                                      </p:cBhvr>
                                      <p:tavLst>
                                        <p:tav tm="0">
                                          <p:val>
                                            <p:strVal val="1+#ppt_w/2"/>
                                          </p:val>
                                        </p:tav>
                                        <p:tav tm="100000">
                                          <p:val>
                                            <p:strVal val="#ppt_x"/>
                                          </p:val>
                                        </p:tav>
                                      </p:tavLst>
                                    </p:anim>
                                    <p:anim calcmode="lin" valueType="num">
                                      <p:cBhvr additive="base">
                                        <p:cTn dur="1000" fill="hold" id="39"/>
                                        <p:tgtEl>
                                          <p:spTgt spid="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2" presetSubtype="8">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1000" fill="hold" id="43"/>
                                        <p:tgtEl>
                                          <p:spTgt spid="9"/>
                                        </p:tgtEl>
                                        <p:attrNameLst>
                                          <p:attrName>ppt_x</p:attrName>
                                        </p:attrNameLst>
                                      </p:cBhvr>
                                      <p:tavLst>
                                        <p:tav tm="0">
                                          <p:val>
                                            <p:strVal val="0-#ppt_w/2"/>
                                          </p:val>
                                        </p:tav>
                                        <p:tav tm="100000">
                                          <p:val>
                                            <p:strVal val="#ppt_x"/>
                                          </p:val>
                                        </p:tav>
                                      </p:tavLst>
                                    </p:anim>
                                    <p:anim calcmode="lin" valueType="num">
                                      <p:cBhvr additive="base">
                                        <p:cTn dur="1000" fill="hold" id="44"/>
                                        <p:tgtEl>
                                          <p:spTgt spid="9"/>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1000" fill="hold" id="47"/>
                                        <p:tgtEl>
                                          <p:spTgt spid="10"/>
                                        </p:tgtEl>
                                        <p:attrNameLst>
                                          <p:attrName>ppt_x</p:attrName>
                                        </p:attrNameLst>
                                      </p:cBhvr>
                                      <p:tavLst>
                                        <p:tav tm="0">
                                          <p:val>
                                            <p:strVal val="1+#ppt_w/2"/>
                                          </p:val>
                                        </p:tav>
                                        <p:tav tm="100000">
                                          <p:val>
                                            <p:strVal val="#ppt_x"/>
                                          </p:val>
                                        </p:tav>
                                      </p:tavLst>
                                    </p:anim>
                                    <p:anim calcmode="lin" valueType="num">
                                      <p:cBhvr additive="base">
                                        <p:cTn dur="1000" fill="hold" id="48"/>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918523" cy="422047"/>
          </a:xfrm>
        </p:spPr>
        <p:txBody>
          <a:bodyPr/>
          <a:lstStyle/>
          <a:p>
            <a:r>
              <a:rPr altLang="en-US" lang="zh-CN"/>
              <a:t>总体要求：带着问题学，针对问题改</a:t>
            </a:r>
          </a:p>
        </p:txBody>
      </p:sp>
      <p:grpSp>
        <p:nvGrpSpPr>
          <p:cNvPr id="3" name="组合 2"/>
          <p:cNvGrpSpPr/>
          <p:nvPr/>
        </p:nvGrpSpPr>
        <p:grpSpPr>
          <a:xfrm>
            <a:off x="3069057" y="2770316"/>
            <a:ext cx="2207787" cy="620051"/>
            <a:chOff x="3666731" y="1984470"/>
            <a:chExt cx="2636520" cy="1447800"/>
          </a:xfrm>
        </p:grpSpPr>
        <p:sp>
          <p:nvSpPr>
            <p:cNvPr id="4" name="任意多边形 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5" name="文本框 4"/>
            <p:cNvSpPr txBox="1"/>
            <p:nvPr/>
          </p:nvSpPr>
          <p:spPr>
            <a:xfrm>
              <a:off x="3971727" y="2103430"/>
              <a:ext cx="2230360" cy="1209888"/>
            </a:xfrm>
            <a:prstGeom prst="rect">
              <a:avLst/>
            </a:prstGeom>
            <a:noFill/>
          </p:spPr>
          <p:txBody>
            <a:bodyPr anchor="ctr" rtlCol="0" wrap="square">
              <a:spAutoFit/>
            </a:bodyPr>
            <a:lstStyle/>
            <a:p>
              <a:pPr algn="ctr"/>
              <a:r>
                <a:rPr altLang="zh-CN" b="1" lang="en-US" smtClean="0" sz="2800">
                  <a:solidFill>
                    <a:schemeClr val="bg1">
                      <a:lumMod val="95000"/>
                    </a:schemeClr>
                  </a:solidFill>
                  <a:latin charset="0" panose="020b0806030902050204" pitchFamily="34" typeface="Impact"/>
                  <a:ea charset="-122" panose="020b0503020204020204" pitchFamily="34" typeface="微软雅黑"/>
                  <a:cs charset="0" panose="020b0604020202020204" pitchFamily="34" typeface="Arial"/>
                </a:rPr>
                <a:t>02</a:t>
              </a:r>
            </a:p>
          </p:txBody>
        </p:sp>
      </p:grpSp>
      <p:grpSp>
        <p:nvGrpSpPr>
          <p:cNvPr id="6" name="组合 5"/>
          <p:cNvGrpSpPr/>
          <p:nvPr/>
        </p:nvGrpSpPr>
        <p:grpSpPr>
          <a:xfrm>
            <a:off x="1097120" y="2770316"/>
            <a:ext cx="2207787" cy="620051"/>
            <a:chOff x="1436370" y="1984470"/>
            <a:chExt cx="2636520" cy="1447800"/>
          </a:xfrm>
        </p:grpSpPr>
        <p:sp>
          <p:nvSpPr>
            <p:cNvPr id="7" name="任意多边形 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8" name="文本框 7"/>
            <p:cNvSpPr txBox="1"/>
            <p:nvPr/>
          </p:nvSpPr>
          <p:spPr>
            <a:xfrm>
              <a:off x="1709209" y="2003792"/>
              <a:ext cx="2293960" cy="1409163"/>
            </a:xfrm>
            <a:prstGeom prst="rect">
              <a:avLst/>
            </a:prstGeom>
            <a:noFill/>
          </p:spPr>
          <p:txBody>
            <a:bodyPr anchor="ctr" rtlCol="0" wrap="square">
              <a:spAutoFit/>
            </a:bodyPr>
            <a:lstStyle/>
            <a:p>
              <a:pPr algn="ctr">
                <a:lnSpc>
                  <a:spcPct val="120000"/>
                </a:lnSpc>
              </a:pPr>
              <a:r>
                <a:rPr altLang="zh-CN" b="1" lang="en-US" smtClean="0" sz="2800">
                  <a:solidFill>
                    <a:schemeClr val="bg1">
                      <a:lumMod val="95000"/>
                    </a:schemeClr>
                  </a:solidFill>
                  <a:latin charset="0" panose="020b0806030902050204" pitchFamily="34" typeface="Impact"/>
                  <a:ea charset="-122" panose="020b0503020204020204" pitchFamily="34" typeface="微软雅黑"/>
                  <a:cs charset="0" panose="020b0604020202020204" pitchFamily="34" typeface="Arial"/>
                </a:rPr>
                <a:t>01</a:t>
              </a:r>
            </a:p>
          </p:txBody>
        </p:sp>
      </p:grpSp>
      <p:grpSp>
        <p:nvGrpSpPr>
          <p:cNvPr id="9" name="组合 8"/>
          <p:cNvGrpSpPr/>
          <p:nvPr/>
        </p:nvGrpSpPr>
        <p:grpSpPr>
          <a:xfrm>
            <a:off x="7035546" y="2794437"/>
            <a:ext cx="2207787" cy="620051"/>
            <a:chOff x="8127453" y="1984470"/>
            <a:chExt cx="2636520" cy="1447800"/>
          </a:xfrm>
        </p:grpSpPr>
        <p:sp>
          <p:nvSpPr>
            <p:cNvPr id="10" name="任意多边形 9"/>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1" name="文本框 10"/>
            <p:cNvSpPr txBox="1"/>
            <p:nvPr/>
          </p:nvSpPr>
          <p:spPr>
            <a:xfrm>
              <a:off x="8439016" y="2174601"/>
              <a:ext cx="2230360" cy="1067548"/>
            </a:xfrm>
            <a:prstGeom prst="rect">
              <a:avLst/>
            </a:prstGeom>
            <a:noFill/>
          </p:spPr>
          <p:txBody>
            <a:bodyPr anchor="ctr" rtlCol="0" wrap="square">
              <a:spAutoFit/>
            </a:bodyPr>
            <a:lstStyle/>
            <a:p>
              <a:pPr algn="ctr"/>
              <a:r>
                <a:rPr altLang="zh-CN" b="1" lang="en-US" sz="2400">
                  <a:solidFill>
                    <a:schemeClr val="bg1"/>
                  </a:solidFill>
                  <a:latin charset="0" panose="020b0806030902050204" pitchFamily="34" typeface="Impact"/>
                </a:rPr>
                <a:t>04</a:t>
              </a:r>
            </a:p>
          </p:txBody>
        </p:sp>
      </p:grpSp>
      <p:grpSp>
        <p:nvGrpSpPr>
          <p:cNvPr id="12" name="组合 11"/>
          <p:cNvGrpSpPr/>
          <p:nvPr/>
        </p:nvGrpSpPr>
        <p:grpSpPr>
          <a:xfrm>
            <a:off x="5063609" y="2770316"/>
            <a:ext cx="2207787" cy="620051"/>
            <a:chOff x="5897092" y="1984470"/>
            <a:chExt cx="2636520" cy="1447800"/>
          </a:xfrm>
        </p:grpSpPr>
        <p:sp>
          <p:nvSpPr>
            <p:cNvPr id="13" name="任意多边形 12"/>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4" name="文本框 13"/>
            <p:cNvSpPr txBox="1"/>
            <p:nvPr/>
          </p:nvSpPr>
          <p:spPr>
            <a:xfrm>
              <a:off x="6227711" y="2003797"/>
              <a:ext cx="2205655" cy="1409163"/>
            </a:xfrm>
            <a:prstGeom prst="rect">
              <a:avLst/>
            </a:prstGeom>
            <a:noFill/>
          </p:spPr>
          <p:txBody>
            <a:bodyPr anchor="ctr" rtlCol="0" wrap="square">
              <a:spAutoFit/>
            </a:bodyPr>
            <a:lstStyle/>
            <a:p>
              <a:pPr algn="ctr">
                <a:lnSpc>
                  <a:spcPct val="120000"/>
                </a:lnSpc>
              </a:pPr>
              <a:r>
                <a:rPr altLang="zh-CN" b="1" lang="en-US" smtClean="0" sz="2800">
                  <a:solidFill>
                    <a:schemeClr val="bg1">
                      <a:lumMod val="95000"/>
                    </a:schemeClr>
                  </a:solidFill>
                  <a:latin charset="0" panose="020b0806030902050204" pitchFamily="34" typeface="Impact"/>
                  <a:ea charset="-122" panose="020b0503020204020204" pitchFamily="34" typeface="微软雅黑"/>
                  <a:cs charset="0" panose="020b0604020202020204" pitchFamily="34" typeface="Arial"/>
                </a:rPr>
                <a:t>03</a:t>
              </a:r>
            </a:p>
          </p:txBody>
        </p:sp>
      </p:grpSp>
      <p:grpSp>
        <p:nvGrpSpPr>
          <p:cNvPr id="15" name="组合 14"/>
          <p:cNvGrpSpPr/>
          <p:nvPr/>
        </p:nvGrpSpPr>
        <p:grpSpPr>
          <a:xfrm>
            <a:off x="8966477" y="2770544"/>
            <a:ext cx="2207787" cy="620051"/>
            <a:chOff x="8127453" y="1984470"/>
            <a:chExt cx="2636520" cy="1447800"/>
          </a:xfrm>
        </p:grpSpPr>
        <p:sp>
          <p:nvSpPr>
            <p:cNvPr id="16" name="任意多边形 15"/>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7" name="文本框 16"/>
            <p:cNvSpPr txBox="1"/>
            <p:nvPr/>
          </p:nvSpPr>
          <p:spPr>
            <a:xfrm>
              <a:off x="8439016" y="2174599"/>
              <a:ext cx="2230360" cy="1067548"/>
            </a:xfrm>
            <a:prstGeom prst="rect">
              <a:avLst/>
            </a:prstGeom>
            <a:noFill/>
          </p:spPr>
          <p:txBody>
            <a:bodyPr anchor="ctr" rtlCol="0" wrap="square">
              <a:spAutoFit/>
            </a:bodyPr>
            <a:lstStyle/>
            <a:p>
              <a:pPr algn="ctr"/>
              <a:r>
                <a:rPr altLang="zh-CN" b="1" lang="en-US" smtClean="0" sz="2400">
                  <a:solidFill>
                    <a:schemeClr val="bg1">
                      <a:lumMod val="95000"/>
                    </a:schemeClr>
                  </a:solidFill>
                  <a:latin charset="0" panose="020b0806030902050204" pitchFamily="34" typeface="Impact"/>
                  <a:ea charset="-122" panose="020b0503020204020204" pitchFamily="34" typeface="微软雅黑"/>
                  <a:cs charset="0" panose="020b0604020202020204" pitchFamily="34" typeface="Arial"/>
                </a:rPr>
                <a:t>05</a:t>
              </a:r>
            </a:p>
          </p:txBody>
        </p:sp>
      </p:grpSp>
      <p:grpSp>
        <p:nvGrpSpPr>
          <p:cNvPr id="18" name="组合 17"/>
          <p:cNvGrpSpPr/>
          <p:nvPr/>
        </p:nvGrpSpPr>
        <p:grpSpPr>
          <a:xfrm>
            <a:off x="3196853" y="1265742"/>
            <a:ext cx="5010441" cy="1209594"/>
            <a:chOff x="2115188" y="1232523"/>
            <a:chExt cx="5010441" cy="1209594"/>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21" name="TextBox 46"/>
          <p:cNvSpPr txBox="1"/>
          <p:nvPr/>
        </p:nvSpPr>
        <p:spPr>
          <a:xfrm>
            <a:off x="4537283" y="1589034"/>
            <a:ext cx="3449124"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解决五个问题</a:t>
            </a:r>
          </a:p>
        </p:txBody>
      </p:sp>
      <p:sp>
        <p:nvSpPr>
          <p:cNvPr id="22" name="TextBox 95"/>
          <p:cNvSpPr txBox="1"/>
          <p:nvPr/>
        </p:nvSpPr>
        <p:spPr>
          <a:xfrm>
            <a:off x="1325592" y="3740907"/>
            <a:ext cx="1457227" cy="396240"/>
          </a:xfrm>
          <a:prstGeom prst="rect">
            <a:avLst/>
          </a:prstGeom>
          <a:noFill/>
        </p:spPr>
        <p:txBody>
          <a:bodyPr wrap="square">
            <a:spAutoFit/>
          </a:bodyPr>
          <a:lstStyle/>
          <a:p>
            <a:pPr algn="ctr">
              <a:defRPr/>
            </a:pPr>
            <a:r>
              <a:rPr altLang="en-US" b="1" lang="zh-CN" smtClean="0" sz="2000">
                <a:solidFill>
                  <a:srgbClr val="C00000"/>
                </a:solidFill>
                <a:latin charset="-122" panose="020b0503020204020204" pitchFamily="34" typeface="微软雅黑"/>
                <a:ea charset="-122" panose="020b0503020204020204" pitchFamily="34" typeface="微软雅黑"/>
              </a:rPr>
              <a:t>着力解决</a:t>
            </a:r>
          </a:p>
        </p:txBody>
      </p:sp>
      <p:sp>
        <p:nvSpPr>
          <p:cNvPr id="23" name="TextBox 96"/>
          <p:cNvSpPr txBox="1"/>
          <p:nvPr/>
        </p:nvSpPr>
        <p:spPr>
          <a:xfrm>
            <a:off x="1069794" y="4421844"/>
            <a:ext cx="1999263" cy="640080"/>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ctr"/>
            <a:r>
              <a:rPr altLang="en-US" b="1" lang="zh-CN" smtClean="0">
                <a:solidFill>
                  <a:schemeClr val="tx1">
                    <a:lumMod val="75000"/>
                    <a:lumOff val="25000"/>
                  </a:schemeClr>
                </a:solidFill>
              </a:rPr>
              <a:t>一些党员理想信念动摇模糊问题</a:t>
            </a:r>
          </a:p>
        </p:txBody>
      </p:sp>
      <p:sp>
        <p:nvSpPr>
          <p:cNvPr id="24" name="TextBox 95"/>
          <p:cNvSpPr txBox="1"/>
          <p:nvPr/>
        </p:nvSpPr>
        <p:spPr>
          <a:xfrm>
            <a:off x="3448665" y="3740907"/>
            <a:ext cx="1457227" cy="396240"/>
          </a:xfrm>
          <a:prstGeom prst="rect">
            <a:avLst/>
          </a:prstGeom>
          <a:noFill/>
        </p:spPr>
        <p:txBody>
          <a:bodyPr wrap="square">
            <a:spAutoFit/>
          </a:bodyPr>
          <a:lstStyle/>
          <a:p>
            <a:pPr algn="ctr">
              <a:defRPr/>
            </a:pPr>
            <a:r>
              <a:rPr altLang="en-US" b="1" lang="zh-CN" smtClean="0" sz="2000">
                <a:solidFill>
                  <a:srgbClr val="C00000"/>
                </a:solidFill>
                <a:latin charset="-122" panose="020b0503020204020204" pitchFamily="34" typeface="微软雅黑"/>
                <a:ea charset="-122" panose="020b0503020204020204" pitchFamily="34" typeface="微软雅黑"/>
              </a:rPr>
              <a:t>着力解决</a:t>
            </a:r>
          </a:p>
        </p:txBody>
      </p:sp>
      <p:sp>
        <p:nvSpPr>
          <p:cNvPr id="25" name="TextBox 96"/>
          <p:cNvSpPr txBox="1"/>
          <p:nvPr/>
        </p:nvSpPr>
        <p:spPr>
          <a:xfrm>
            <a:off x="3183139" y="4421844"/>
            <a:ext cx="1999263" cy="640080"/>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ctr"/>
            <a:r>
              <a:rPr altLang="en-US" b="1" lang="zh-CN">
                <a:solidFill>
                  <a:schemeClr val="tx1">
                    <a:lumMod val="75000"/>
                    <a:lumOff val="25000"/>
                  </a:schemeClr>
                </a:solidFill>
              </a:rPr>
              <a:t>一些党员党的意识淡化问题</a:t>
            </a:r>
          </a:p>
        </p:txBody>
      </p:sp>
      <p:sp>
        <p:nvSpPr>
          <p:cNvPr id="26" name="TextBox 95"/>
          <p:cNvSpPr txBox="1"/>
          <p:nvPr/>
        </p:nvSpPr>
        <p:spPr>
          <a:xfrm>
            <a:off x="5443274" y="3720630"/>
            <a:ext cx="1457227" cy="396240"/>
          </a:xfrm>
          <a:prstGeom prst="rect">
            <a:avLst/>
          </a:prstGeom>
          <a:noFill/>
        </p:spPr>
        <p:txBody>
          <a:bodyPr wrap="square">
            <a:spAutoFit/>
          </a:bodyPr>
          <a:lstStyle/>
          <a:p>
            <a:pPr algn="ctr">
              <a:defRPr/>
            </a:pPr>
            <a:r>
              <a:rPr altLang="en-US" b="1" lang="zh-CN" smtClean="0" sz="2000">
                <a:solidFill>
                  <a:srgbClr val="C00000"/>
                </a:solidFill>
                <a:latin charset="-122" panose="020b0503020204020204" pitchFamily="34" typeface="微软雅黑"/>
                <a:ea charset="-122" panose="020b0503020204020204" pitchFamily="34" typeface="微软雅黑"/>
              </a:rPr>
              <a:t>着力解决</a:t>
            </a:r>
          </a:p>
        </p:txBody>
      </p:sp>
      <p:sp>
        <p:nvSpPr>
          <p:cNvPr id="27" name="TextBox 96"/>
          <p:cNvSpPr txBox="1"/>
          <p:nvPr/>
        </p:nvSpPr>
        <p:spPr>
          <a:xfrm>
            <a:off x="5255572" y="4401569"/>
            <a:ext cx="1999263" cy="640080"/>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ctr"/>
            <a:r>
              <a:rPr altLang="en-US" b="1" lang="zh-CN">
                <a:solidFill>
                  <a:schemeClr val="tx1">
                    <a:lumMod val="75000"/>
                    <a:lumOff val="25000"/>
                  </a:schemeClr>
                </a:solidFill>
              </a:rPr>
              <a:t>一些党员宗旨观念淡薄问题</a:t>
            </a:r>
          </a:p>
        </p:txBody>
      </p:sp>
      <p:sp>
        <p:nvSpPr>
          <p:cNvPr id="28" name="TextBox 95"/>
          <p:cNvSpPr txBox="1"/>
          <p:nvPr/>
        </p:nvSpPr>
        <p:spPr>
          <a:xfrm>
            <a:off x="7415815" y="3740907"/>
            <a:ext cx="1457227" cy="396240"/>
          </a:xfrm>
          <a:prstGeom prst="rect">
            <a:avLst/>
          </a:prstGeom>
          <a:noFill/>
        </p:spPr>
        <p:txBody>
          <a:bodyPr wrap="square">
            <a:spAutoFit/>
          </a:bodyPr>
          <a:lstStyle/>
          <a:p>
            <a:pPr algn="ctr">
              <a:defRPr/>
            </a:pPr>
            <a:r>
              <a:rPr altLang="en-US" b="1" lang="zh-CN" smtClean="0" sz="2000">
                <a:solidFill>
                  <a:srgbClr val="C00000"/>
                </a:solidFill>
                <a:latin charset="-122" panose="020b0503020204020204" pitchFamily="34" typeface="微软雅黑"/>
                <a:ea charset="-122" panose="020b0503020204020204" pitchFamily="34" typeface="微软雅黑"/>
              </a:rPr>
              <a:t>着力解决</a:t>
            </a:r>
          </a:p>
        </p:txBody>
      </p:sp>
      <p:sp>
        <p:nvSpPr>
          <p:cNvPr id="29" name="TextBox 96"/>
          <p:cNvSpPr txBox="1"/>
          <p:nvPr/>
        </p:nvSpPr>
        <p:spPr>
          <a:xfrm>
            <a:off x="7228113" y="4421844"/>
            <a:ext cx="1999263" cy="640080"/>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ctr"/>
            <a:r>
              <a:rPr altLang="en-US" b="1" lang="zh-CN">
                <a:solidFill>
                  <a:schemeClr val="tx1">
                    <a:lumMod val="75000"/>
                    <a:lumOff val="25000"/>
                  </a:schemeClr>
                </a:solidFill>
              </a:rPr>
              <a:t>一些党员精神不振问题</a:t>
            </a:r>
          </a:p>
        </p:txBody>
      </p:sp>
      <p:sp>
        <p:nvSpPr>
          <p:cNvPr id="30" name="TextBox 95"/>
          <p:cNvSpPr txBox="1"/>
          <p:nvPr/>
        </p:nvSpPr>
        <p:spPr>
          <a:xfrm>
            <a:off x="9356314" y="3740907"/>
            <a:ext cx="1457227" cy="396240"/>
          </a:xfrm>
          <a:prstGeom prst="rect">
            <a:avLst/>
          </a:prstGeom>
          <a:noFill/>
        </p:spPr>
        <p:txBody>
          <a:bodyPr wrap="square">
            <a:spAutoFit/>
          </a:bodyPr>
          <a:lstStyle/>
          <a:p>
            <a:pPr algn="ctr">
              <a:defRPr/>
            </a:pPr>
            <a:r>
              <a:rPr altLang="en-US" b="1" lang="zh-CN" smtClean="0" sz="2000">
                <a:solidFill>
                  <a:srgbClr val="C00000"/>
                </a:solidFill>
                <a:latin charset="-122" panose="020b0503020204020204" pitchFamily="34" typeface="微软雅黑"/>
                <a:ea charset="-122" panose="020b0503020204020204" pitchFamily="34" typeface="微软雅黑"/>
              </a:rPr>
              <a:t>着力解决</a:t>
            </a:r>
          </a:p>
        </p:txBody>
      </p:sp>
      <p:sp>
        <p:nvSpPr>
          <p:cNvPr id="31" name="TextBox 96"/>
          <p:cNvSpPr txBox="1"/>
          <p:nvPr/>
        </p:nvSpPr>
        <p:spPr>
          <a:xfrm>
            <a:off x="9168612" y="4421844"/>
            <a:ext cx="1999263" cy="640080"/>
          </a:xfrm>
          <a:prstGeom prst="rect">
            <a:avLst/>
          </a:prstGeom>
          <a:noFill/>
        </p:spPr>
        <p:txBody>
          <a:bodyPr wrap="square">
            <a:spAutoFit/>
          </a:bodyPr>
          <a:lstStyle>
            <a:defPPr>
              <a:defRPr lang="zh-CN"/>
            </a:defPPr>
            <a:lvl1pPr>
              <a:buFont charset="0" panose="020b0604020202020204" pitchFamily="34" typeface="Arial"/>
              <a:buNone/>
              <a:defRPr>
                <a:solidFill>
                  <a:srgbClr val="333333"/>
                </a:solidFill>
                <a:latin charset="-122" panose="020b0503020204020204" pitchFamily="34" typeface="微软雅黑"/>
                <a:ea charset="-122" panose="020b0503020204020204" pitchFamily="34" typeface="微软雅黑"/>
              </a:defRPr>
            </a:lvl1pPr>
          </a:lstStyle>
          <a:p>
            <a:pPr algn="ctr"/>
            <a:r>
              <a:rPr altLang="en-US" b="1" lang="zh-CN">
                <a:solidFill>
                  <a:schemeClr val="tx1">
                    <a:lumMod val="75000"/>
                    <a:lumOff val="25000"/>
                  </a:schemeClr>
                </a:solidFill>
              </a:rPr>
              <a:t>一些党员道德行为不端问题</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id="7"/>
                                        <p:tgtEl>
                                          <p:spTgt spid="18"/>
                                        </p:tgtEl>
                                        <p:attrNameLst>
                                          <p:attrName>ppt_x</p:attrName>
                                        </p:attrNameLst>
                                      </p:cBhvr>
                                      <p:tavLst>
                                        <p:tav tm="0">
                                          <p:val>
                                            <p:strVal val="#ppt_x-#ppt_w*1.125000"/>
                                          </p:val>
                                        </p:tav>
                                        <p:tav tm="100000">
                                          <p:val>
                                            <p:strVal val="#ppt_x"/>
                                          </p:val>
                                        </p:tav>
                                      </p:tavLst>
                                    </p:anim>
                                    <p:animEffect filter="wipe(right)" transition="in">
                                      <p:cBhvr>
                                        <p:cTn dur="500" id="8"/>
                                        <p:tgtEl>
                                          <p:spTgt spid="18"/>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21"/>
                                        </p:tgtEl>
                                        <p:attrNameLst>
                                          <p:attrName>style.visibility</p:attrName>
                                        </p:attrNameLst>
                                      </p:cBhvr>
                                      <p:to>
                                        <p:strVal val="visible"/>
                                      </p:to>
                                    </p:set>
                                    <p:animEffect filter="fade" transition="in">
                                      <p:cBhvr>
                                        <p:cTn dur="1000" id="12"/>
                                        <p:tgtEl>
                                          <p:spTgt spid="21"/>
                                        </p:tgtEl>
                                      </p:cBhvr>
                                    </p:animEffect>
                                  </p:childTnLst>
                                </p:cTn>
                              </p:par>
                            </p:childTnLst>
                          </p:cTn>
                        </p:par>
                        <p:par>
                          <p:cTn fill="hold" id="13" nodeType="afterGroup">
                            <p:stCondLst>
                              <p:cond delay="1500"/>
                            </p:stCondLst>
                            <p:childTnLst>
                              <p:par>
                                <p:cTn fill="hold"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400" fill="hold" id="16"/>
                                        <p:tgtEl>
                                          <p:spTgt spid="6"/>
                                        </p:tgtEl>
                                        <p:attrNameLst>
                                          <p:attrName>ppt_x</p:attrName>
                                        </p:attrNameLst>
                                      </p:cBhvr>
                                      <p:tavLst>
                                        <p:tav tm="0">
                                          <p:val>
                                            <p:strVal val="0-#ppt_w/2"/>
                                          </p:val>
                                        </p:tav>
                                        <p:tav tm="100000">
                                          <p:val>
                                            <p:strVal val="#ppt_x"/>
                                          </p:val>
                                        </p:tav>
                                      </p:tavLst>
                                    </p:anim>
                                    <p:anim calcmode="lin" valueType="num">
                                      <p:cBhvr additive="base">
                                        <p:cTn dur="4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900"/>
                            </p:stCondLst>
                            <p:childTnLst>
                              <p:par>
                                <p:cTn fill="hold" id="19" nodeType="afterEffect" presetClass="entr" presetID="12" presetSubtype="8">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400" id="21"/>
                                        <p:tgtEl>
                                          <p:spTgt spid="3"/>
                                        </p:tgtEl>
                                        <p:attrNameLst>
                                          <p:attrName>ppt_x</p:attrName>
                                        </p:attrNameLst>
                                      </p:cBhvr>
                                      <p:tavLst>
                                        <p:tav tm="0">
                                          <p:val>
                                            <p:strVal val="#ppt_x-#ppt_w*1.125000"/>
                                          </p:val>
                                        </p:tav>
                                        <p:tav tm="100000">
                                          <p:val>
                                            <p:strVal val="#ppt_x"/>
                                          </p:val>
                                        </p:tav>
                                      </p:tavLst>
                                    </p:anim>
                                    <p:animEffect filter="wipe(right)" transition="in">
                                      <p:cBhvr>
                                        <p:cTn dur="400" id="22"/>
                                        <p:tgtEl>
                                          <p:spTgt spid="3"/>
                                        </p:tgtEl>
                                      </p:cBhvr>
                                    </p:animEffect>
                                  </p:childTnLst>
                                </p:cTn>
                              </p:par>
                            </p:childTnLst>
                          </p:cTn>
                        </p:par>
                        <p:par>
                          <p:cTn fill="hold" id="23" nodeType="afterGroup">
                            <p:stCondLst>
                              <p:cond delay="2300"/>
                            </p:stCondLst>
                            <p:childTnLst>
                              <p:par>
                                <p:cTn fill="hold" id="24" nodeType="afterEffect" presetClass="entr" presetID="1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400" id="26"/>
                                        <p:tgtEl>
                                          <p:spTgt spid="12"/>
                                        </p:tgtEl>
                                        <p:attrNameLst>
                                          <p:attrName>ppt_x</p:attrName>
                                        </p:attrNameLst>
                                      </p:cBhvr>
                                      <p:tavLst>
                                        <p:tav tm="0">
                                          <p:val>
                                            <p:strVal val="#ppt_x-#ppt_w*1.125000"/>
                                          </p:val>
                                        </p:tav>
                                        <p:tav tm="100000">
                                          <p:val>
                                            <p:strVal val="#ppt_x"/>
                                          </p:val>
                                        </p:tav>
                                      </p:tavLst>
                                    </p:anim>
                                    <p:animEffect filter="wipe(right)" transition="in">
                                      <p:cBhvr>
                                        <p:cTn dur="400" id="27"/>
                                        <p:tgtEl>
                                          <p:spTgt spid="12"/>
                                        </p:tgtEl>
                                      </p:cBhvr>
                                    </p:animEffect>
                                  </p:childTnLst>
                                </p:cTn>
                              </p:par>
                            </p:childTnLst>
                          </p:cTn>
                        </p:par>
                        <p:par>
                          <p:cTn fill="hold" id="28" nodeType="afterGroup">
                            <p:stCondLst>
                              <p:cond delay="2700"/>
                            </p:stCondLst>
                            <p:childTnLst>
                              <p:par>
                                <p:cTn fill="hold" id="29" nodeType="afterEffect" presetClass="entr" presetID="1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400" id="31"/>
                                        <p:tgtEl>
                                          <p:spTgt spid="9"/>
                                        </p:tgtEl>
                                        <p:attrNameLst>
                                          <p:attrName>ppt_x</p:attrName>
                                        </p:attrNameLst>
                                      </p:cBhvr>
                                      <p:tavLst>
                                        <p:tav tm="0">
                                          <p:val>
                                            <p:strVal val="#ppt_x-#ppt_w*1.125000"/>
                                          </p:val>
                                        </p:tav>
                                        <p:tav tm="100000">
                                          <p:val>
                                            <p:strVal val="#ppt_x"/>
                                          </p:val>
                                        </p:tav>
                                      </p:tavLst>
                                    </p:anim>
                                    <p:animEffect filter="wipe(right)" transition="in">
                                      <p:cBhvr>
                                        <p:cTn dur="400" id="32"/>
                                        <p:tgtEl>
                                          <p:spTgt spid="9"/>
                                        </p:tgtEl>
                                      </p:cBhvr>
                                    </p:animEffect>
                                  </p:childTnLst>
                                </p:cTn>
                              </p:par>
                            </p:childTnLst>
                          </p:cTn>
                        </p:par>
                        <p:par>
                          <p:cTn fill="hold" id="33" nodeType="afterGroup">
                            <p:stCondLst>
                              <p:cond delay="3100"/>
                            </p:stCondLst>
                            <p:childTnLst>
                              <p:par>
                                <p:cTn fill="hold" id="34" nodeType="afterEffect" presetClass="entr" presetID="12" presetSubtype="8">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400" id="36"/>
                                        <p:tgtEl>
                                          <p:spTgt spid="15"/>
                                        </p:tgtEl>
                                        <p:attrNameLst>
                                          <p:attrName>ppt_x</p:attrName>
                                        </p:attrNameLst>
                                      </p:cBhvr>
                                      <p:tavLst>
                                        <p:tav tm="0">
                                          <p:val>
                                            <p:strVal val="#ppt_x-#ppt_w*1.125000"/>
                                          </p:val>
                                        </p:tav>
                                        <p:tav tm="100000">
                                          <p:val>
                                            <p:strVal val="#ppt_x"/>
                                          </p:val>
                                        </p:tav>
                                      </p:tavLst>
                                    </p:anim>
                                    <p:animEffect filter="wipe(right)" transition="in">
                                      <p:cBhvr>
                                        <p:cTn dur="400" id="37"/>
                                        <p:tgtEl>
                                          <p:spTgt spid="15"/>
                                        </p:tgtEl>
                                      </p:cBhvr>
                                    </p:animEffect>
                                  </p:childTnLst>
                                </p:cTn>
                              </p:par>
                            </p:childTnLst>
                          </p:cTn>
                        </p:par>
                        <p:par>
                          <p:cTn fill="hold" id="38" nodeType="afterGroup">
                            <p:stCondLst>
                              <p:cond delay="3500"/>
                            </p:stCondLst>
                            <p:childTnLst>
                              <p:par>
                                <p:cTn fill="hold" grpId="0" id="39" nodeType="afterEffect" presetClass="entr" presetID="16" presetSubtype="21">
                                  <p:stCondLst>
                                    <p:cond delay="0"/>
                                  </p:stCondLst>
                                  <p:childTnLst>
                                    <p:set>
                                      <p:cBhvr>
                                        <p:cTn dur="1" fill="hold" id="40">
                                          <p:stCondLst>
                                            <p:cond delay="0"/>
                                          </p:stCondLst>
                                        </p:cTn>
                                        <p:tgtEl>
                                          <p:spTgt spid="22"/>
                                        </p:tgtEl>
                                        <p:attrNameLst>
                                          <p:attrName>style.visibility</p:attrName>
                                        </p:attrNameLst>
                                      </p:cBhvr>
                                      <p:to>
                                        <p:strVal val="visible"/>
                                      </p:to>
                                    </p:set>
                                    <p:animEffect filter="barn(inVertical)" transition="in">
                                      <p:cBhvr>
                                        <p:cTn dur="750" id="41"/>
                                        <p:tgtEl>
                                          <p:spTgt spid="22"/>
                                        </p:tgtEl>
                                      </p:cBhvr>
                                    </p:animEffect>
                                  </p:childTnLst>
                                </p:cTn>
                              </p:par>
                            </p:childTnLst>
                          </p:cTn>
                        </p:par>
                        <p:par>
                          <p:cTn fill="hold" id="42" nodeType="afterGroup">
                            <p:stCondLst>
                              <p:cond delay="4250"/>
                            </p:stCondLst>
                            <p:childTnLst>
                              <p:par>
                                <p:cTn fill="hold" grpId="0" id="43" nodeType="afterEffect" presetClass="entr" presetID="22" presetSubtype="1">
                                  <p:stCondLst>
                                    <p:cond delay="0"/>
                                  </p:stCondLst>
                                  <p:childTnLst>
                                    <p:set>
                                      <p:cBhvr>
                                        <p:cTn dur="1" fill="hold" id="44">
                                          <p:stCondLst>
                                            <p:cond delay="0"/>
                                          </p:stCondLst>
                                        </p:cTn>
                                        <p:tgtEl>
                                          <p:spTgt spid="23"/>
                                        </p:tgtEl>
                                        <p:attrNameLst>
                                          <p:attrName>style.visibility</p:attrName>
                                        </p:attrNameLst>
                                      </p:cBhvr>
                                      <p:to>
                                        <p:strVal val="visible"/>
                                      </p:to>
                                    </p:set>
                                    <p:animEffect filter="wipe(up)" transition="in">
                                      <p:cBhvr>
                                        <p:cTn dur="750" id="45"/>
                                        <p:tgtEl>
                                          <p:spTgt spid="23"/>
                                        </p:tgtEl>
                                      </p:cBhvr>
                                    </p:animEffect>
                                  </p:childTnLst>
                                </p:cTn>
                              </p:par>
                            </p:childTnLst>
                          </p:cTn>
                        </p:par>
                        <p:par>
                          <p:cTn fill="hold" id="46" nodeType="afterGroup">
                            <p:stCondLst>
                              <p:cond delay="5000"/>
                            </p:stCondLst>
                            <p:childTnLst>
                              <p:par>
                                <p:cTn fill="hold" grpId="0" id="47" nodeType="afterEffect" presetClass="entr" presetID="16" presetSubtype="21">
                                  <p:stCondLst>
                                    <p:cond delay="0"/>
                                  </p:stCondLst>
                                  <p:childTnLst>
                                    <p:set>
                                      <p:cBhvr>
                                        <p:cTn dur="1" fill="hold" id="48">
                                          <p:stCondLst>
                                            <p:cond delay="0"/>
                                          </p:stCondLst>
                                        </p:cTn>
                                        <p:tgtEl>
                                          <p:spTgt spid="24"/>
                                        </p:tgtEl>
                                        <p:attrNameLst>
                                          <p:attrName>style.visibility</p:attrName>
                                        </p:attrNameLst>
                                      </p:cBhvr>
                                      <p:to>
                                        <p:strVal val="visible"/>
                                      </p:to>
                                    </p:set>
                                    <p:animEffect filter="barn(inVertical)" transition="in">
                                      <p:cBhvr>
                                        <p:cTn dur="750" id="49"/>
                                        <p:tgtEl>
                                          <p:spTgt spid="24"/>
                                        </p:tgtEl>
                                      </p:cBhvr>
                                    </p:animEffect>
                                  </p:childTnLst>
                                </p:cTn>
                              </p:par>
                            </p:childTnLst>
                          </p:cTn>
                        </p:par>
                        <p:par>
                          <p:cTn fill="hold" id="50" nodeType="afterGroup">
                            <p:stCondLst>
                              <p:cond delay="5750"/>
                            </p:stCondLst>
                            <p:childTnLst>
                              <p:par>
                                <p:cTn fill="hold" grpId="0" id="51" nodeType="afterEffect" presetClass="entr" presetID="22" presetSubtype="1">
                                  <p:stCondLst>
                                    <p:cond delay="0"/>
                                  </p:stCondLst>
                                  <p:childTnLst>
                                    <p:set>
                                      <p:cBhvr>
                                        <p:cTn dur="1" fill="hold" id="52">
                                          <p:stCondLst>
                                            <p:cond delay="0"/>
                                          </p:stCondLst>
                                        </p:cTn>
                                        <p:tgtEl>
                                          <p:spTgt spid="25"/>
                                        </p:tgtEl>
                                        <p:attrNameLst>
                                          <p:attrName>style.visibility</p:attrName>
                                        </p:attrNameLst>
                                      </p:cBhvr>
                                      <p:to>
                                        <p:strVal val="visible"/>
                                      </p:to>
                                    </p:set>
                                    <p:animEffect filter="wipe(up)" transition="in">
                                      <p:cBhvr>
                                        <p:cTn dur="750" id="53"/>
                                        <p:tgtEl>
                                          <p:spTgt spid="25"/>
                                        </p:tgtEl>
                                      </p:cBhvr>
                                    </p:animEffect>
                                  </p:childTnLst>
                                </p:cTn>
                              </p:par>
                            </p:childTnLst>
                          </p:cTn>
                        </p:par>
                        <p:par>
                          <p:cTn fill="hold" id="54" nodeType="afterGroup">
                            <p:stCondLst>
                              <p:cond delay="6500"/>
                            </p:stCondLst>
                            <p:childTnLst>
                              <p:par>
                                <p:cTn fill="hold" grpId="0" id="55" nodeType="afterEffect" presetClass="entr" presetID="16" presetSubtype="21">
                                  <p:stCondLst>
                                    <p:cond delay="0"/>
                                  </p:stCondLst>
                                  <p:childTnLst>
                                    <p:set>
                                      <p:cBhvr>
                                        <p:cTn dur="1" fill="hold" id="56">
                                          <p:stCondLst>
                                            <p:cond delay="0"/>
                                          </p:stCondLst>
                                        </p:cTn>
                                        <p:tgtEl>
                                          <p:spTgt spid="26"/>
                                        </p:tgtEl>
                                        <p:attrNameLst>
                                          <p:attrName>style.visibility</p:attrName>
                                        </p:attrNameLst>
                                      </p:cBhvr>
                                      <p:to>
                                        <p:strVal val="visible"/>
                                      </p:to>
                                    </p:set>
                                    <p:animEffect filter="barn(inVertical)" transition="in">
                                      <p:cBhvr>
                                        <p:cTn dur="750" id="57"/>
                                        <p:tgtEl>
                                          <p:spTgt spid="26"/>
                                        </p:tgtEl>
                                      </p:cBhvr>
                                    </p:animEffect>
                                  </p:childTnLst>
                                </p:cTn>
                              </p:par>
                            </p:childTnLst>
                          </p:cTn>
                        </p:par>
                        <p:par>
                          <p:cTn fill="hold" id="58" nodeType="afterGroup">
                            <p:stCondLst>
                              <p:cond delay="7250"/>
                            </p:stCondLst>
                            <p:childTnLst>
                              <p:par>
                                <p:cTn fill="hold" grpId="0" id="59" nodeType="afterEffect" presetClass="entr" presetID="22" presetSubtype="1">
                                  <p:stCondLst>
                                    <p:cond delay="0"/>
                                  </p:stCondLst>
                                  <p:childTnLst>
                                    <p:set>
                                      <p:cBhvr>
                                        <p:cTn dur="1" fill="hold" id="60">
                                          <p:stCondLst>
                                            <p:cond delay="0"/>
                                          </p:stCondLst>
                                        </p:cTn>
                                        <p:tgtEl>
                                          <p:spTgt spid="27"/>
                                        </p:tgtEl>
                                        <p:attrNameLst>
                                          <p:attrName>style.visibility</p:attrName>
                                        </p:attrNameLst>
                                      </p:cBhvr>
                                      <p:to>
                                        <p:strVal val="visible"/>
                                      </p:to>
                                    </p:set>
                                    <p:animEffect filter="wipe(up)" transition="in">
                                      <p:cBhvr>
                                        <p:cTn dur="750" id="61"/>
                                        <p:tgtEl>
                                          <p:spTgt spid="27"/>
                                        </p:tgtEl>
                                      </p:cBhvr>
                                    </p:animEffect>
                                  </p:childTnLst>
                                </p:cTn>
                              </p:par>
                            </p:childTnLst>
                          </p:cTn>
                        </p:par>
                        <p:par>
                          <p:cTn fill="hold" id="62" nodeType="afterGroup">
                            <p:stCondLst>
                              <p:cond delay="8000"/>
                            </p:stCondLst>
                            <p:childTnLst>
                              <p:par>
                                <p:cTn fill="hold" grpId="0" id="63" nodeType="afterEffect" presetClass="entr" presetID="16" presetSubtype="21">
                                  <p:stCondLst>
                                    <p:cond delay="0"/>
                                  </p:stCondLst>
                                  <p:childTnLst>
                                    <p:set>
                                      <p:cBhvr>
                                        <p:cTn dur="1" fill="hold" id="64">
                                          <p:stCondLst>
                                            <p:cond delay="0"/>
                                          </p:stCondLst>
                                        </p:cTn>
                                        <p:tgtEl>
                                          <p:spTgt spid="28"/>
                                        </p:tgtEl>
                                        <p:attrNameLst>
                                          <p:attrName>style.visibility</p:attrName>
                                        </p:attrNameLst>
                                      </p:cBhvr>
                                      <p:to>
                                        <p:strVal val="visible"/>
                                      </p:to>
                                    </p:set>
                                    <p:animEffect filter="barn(inVertical)" transition="in">
                                      <p:cBhvr>
                                        <p:cTn dur="750" id="65"/>
                                        <p:tgtEl>
                                          <p:spTgt spid="28"/>
                                        </p:tgtEl>
                                      </p:cBhvr>
                                    </p:animEffect>
                                  </p:childTnLst>
                                </p:cTn>
                              </p:par>
                            </p:childTnLst>
                          </p:cTn>
                        </p:par>
                        <p:par>
                          <p:cTn fill="hold" id="66" nodeType="afterGroup">
                            <p:stCondLst>
                              <p:cond delay="8750"/>
                            </p:stCondLst>
                            <p:childTnLst>
                              <p:par>
                                <p:cTn fill="hold" grpId="0" id="67" nodeType="afterEffect" presetClass="entr" presetID="22" presetSubtype="1">
                                  <p:stCondLst>
                                    <p:cond delay="0"/>
                                  </p:stCondLst>
                                  <p:childTnLst>
                                    <p:set>
                                      <p:cBhvr>
                                        <p:cTn dur="1" fill="hold" id="68">
                                          <p:stCondLst>
                                            <p:cond delay="0"/>
                                          </p:stCondLst>
                                        </p:cTn>
                                        <p:tgtEl>
                                          <p:spTgt spid="29"/>
                                        </p:tgtEl>
                                        <p:attrNameLst>
                                          <p:attrName>style.visibility</p:attrName>
                                        </p:attrNameLst>
                                      </p:cBhvr>
                                      <p:to>
                                        <p:strVal val="visible"/>
                                      </p:to>
                                    </p:set>
                                    <p:animEffect filter="wipe(up)" transition="in">
                                      <p:cBhvr>
                                        <p:cTn dur="750" id="69"/>
                                        <p:tgtEl>
                                          <p:spTgt spid="29"/>
                                        </p:tgtEl>
                                      </p:cBhvr>
                                    </p:animEffect>
                                  </p:childTnLst>
                                </p:cTn>
                              </p:par>
                            </p:childTnLst>
                          </p:cTn>
                        </p:par>
                        <p:par>
                          <p:cTn fill="hold" id="70" nodeType="afterGroup">
                            <p:stCondLst>
                              <p:cond delay="9500"/>
                            </p:stCondLst>
                            <p:childTnLst>
                              <p:par>
                                <p:cTn fill="hold" grpId="0" id="71" nodeType="afterEffect" presetClass="entr" presetID="16" presetSubtype="21">
                                  <p:stCondLst>
                                    <p:cond delay="0"/>
                                  </p:stCondLst>
                                  <p:childTnLst>
                                    <p:set>
                                      <p:cBhvr>
                                        <p:cTn dur="1" fill="hold" id="72">
                                          <p:stCondLst>
                                            <p:cond delay="0"/>
                                          </p:stCondLst>
                                        </p:cTn>
                                        <p:tgtEl>
                                          <p:spTgt spid="30"/>
                                        </p:tgtEl>
                                        <p:attrNameLst>
                                          <p:attrName>style.visibility</p:attrName>
                                        </p:attrNameLst>
                                      </p:cBhvr>
                                      <p:to>
                                        <p:strVal val="visible"/>
                                      </p:to>
                                    </p:set>
                                    <p:animEffect filter="barn(inVertical)" transition="in">
                                      <p:cBhvr>
                                        <p:cTn dur="750" id="73"/>
                                        <p:tgtEl>
                                          <p:spTgt spid="30"/>
                                        </p:tgtEl>
                                      </p:cBhvr>
                                    </p:animEffect>
                                  </p:childTnLst>
                                </p:cTn>
                              </p:par>
                            </p:childTnLst>
                          </p:cTn>
                        </p:par>
                        <p:par>
                          <p:cTn fill="hold" id="74" nodeType="afterGroup">
                            <p:stCondLst>
                              <p:cond delay="10250"/>
                            </p:stCondLst>
                            <p:childTnLst>
                              <p:par>
                                <p:cTn fill="hold" grpId="0" id="75" nodeType="afterEffect" presetClass="entr" presetID="22" presetSubtype="1">
                                  <p:stCondLst>
                                    <p:cond delay="0"/>
                                  </p:stCondLst>
                                  <p:childTnLst>
                                    <p:set>
                                      <p:cBhvr>
                                        <p:cTn dur="1" fill="hold" id="76">
                                          <p:stCondLst>
                                            <p:cond delay="0"/>
                                          </p:stCondLst>
                                        </p:cTn>
                                        <p:tgtEl>
                                          <p:spTgt spid="31"/>
                                        </p:tgtEl>
                                        <p:attrNameLst>
                                          <p:attrName>style.visibility</p:attrName>
                                        </p:attrNameLst>
                                      </p:cBhvr>
                                      <p:to>
                                        <p:strVal val="visible"/>
                                      </p:to>
                                    </p:set>
                                    <p:animEffect filter="wipe(up)" transition="in">
                                      <p:cBhvr>
                                        <p:cTn dur="750" id="7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P grpId="0" spid="30"/>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410736" cy="422047"/>
          </a:xfrm>
        </p:spPr>
        <p:txBody>
          <a:bodyPr/>
          <a:lstStyle/>
          <a:p>
            <a:r>
              <a:rPr altLang="en-US" lang="zh-CN"/>
              <a:t>总体要求：做到五个坚持</a:t>
            </a:r>
          </a:p>
        </p:txBody>
      </p:sp>
      <p:sp>
        <p:nvSpPr>
          <p:cNvPr id="3" name="任意多边形 2"/>
          <p:cNvSpPr/>
          <p:nvPr/>
        </p:nvSpPr>
        <p:spPr>
          <a:xfrm rot="2700000">
            <a:off x="5439067" y="1648714"/>
            <a:ext cx="304899" cy="304899"/>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flipH="1" rot="18900000">
            <a:off x="6404710" y="2656179"/>
            <a:ext cx="304899" cy="304899"/>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rot="2700000">
            <a:off x="5439067" y="3663644"/>
            <a:ext cx="304899" cy="304899"/>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flipH="1" rot="18900000">
            <a:off x="6404710" y="4671108"/>
            <a:ext cx="304899" cy="304899"/>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rot="2700000">
            <a:off x="5439067" y="5678572"/>
            <a:ext cx="304899" cy="304899"/>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5613944" y="1340768"/>
            <a:ext cx="920788" cy="920788"/>
            <a:chOff x="5613944" y="1340768"/>
            <a:chExt cx="920788" cy="920788"/>
          </a:xfrm>
        </p:grpSpPr>
        <p:sp>
          <p:nvSpPr>
            <p:cNvPr id="9" name="椭圆 8"/>
            <p:cNvSpPr/>
            <p:nvPr/>
          </p:nvSpPr>
          <p:spPr>
            <a:xfrm>
              <a:off x="5613944" y="134076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20"/>
            <p:cNvSpPr txBox="1"/>
            <p:nvPr/>
          </p:nvSpPr>
          <p:spPr>
            <a:xfrm>
              <a:off x="5791764" y="1606235"/>
              <a:ext cx="565150" cy="548640"/>
            </a:xfrm>
            <a:prstGeom prst="rect">
              <a:avLst/>
            </a:prstGeom>
            <a:noFill/>
          </p:spPr>
          <p:txBody>
            <a:bodyPr bIns="0" lIns="0" rIns="0" rtlCol="0" tIns="0" wrap="none">
              <a:spAutoFit/>
            </a:bodyPr>
            <a:lstStyle/>
            <a:p>
              <a:pPr algn="ctr"/>
              <a:r>
                <a:rPr altLang="zh-CN" lang="en-US" smtClean="0" spc="400" sz="3600">
                  <a:solidFill>
                    <a:schemeClr val="bg1">
                      <a:lumMod val="95000"/>
                    </a:schemeClr>
                  </a:solidFill>
                  <a:latin charset="0" panose="020b0503020202020204" pitchFamily="34" typeface="Agency FB"/>
                  <a:ea charset="-122" panose="020b0503020204020204" pitchFamily="34" typeface="微软雅黑"/>
                </a:rPr>
                <a:t>01</a:t>
              </a:r>
            </a:p>
          </p:txBody>
        </p:sp>
      </p:grpSp>
      <p:grpSp>
        <p:nvGrpSpPr>
          <p:cNvPr id="13" name="组合 12"/>
          <p:cNvGrpSpPr/>
          <p:nvPr/>
        </p:nvGrpSpPr>
        <p:grpSpPr>
          <a:xfrm>
            <a:off x="5613944" y="2348233"/>
            <a:ext cx="920788" cy="920788"/>
            <a:chOff x="5613944" y="2348233"/>
            <a:chExt cx="920788" cy="920788"/>
          </a:xfrm>
          <a:solidFill>
            <a:srgbClr val="C00000"/>
          </a:solidFill>
        </p:grpSpPr>
        <p:sp>
          <p:nvSpPr>
            <p:cNvPr id="14" name="椭圆 13"/>
            <p:cNvSpPr/>
            <p:nvPr/>
          </p:nvSpPr>
          <p:spPr>
            <a:xfrm flipH="1">
              <a:off x="5613944" y="2348233"/>
              <a:ext cx="920788" cy="920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20"/>
            <p:cNvSpPr txBox="1"/>
            <p:nvPr/>
          </p:nvSpPr>
          <p:spPr>
            <a:xfrm>
              <a:off x="5842563" y="2613700"/>
              <a:ext cx="463550" cy="548640"/>
            </a:xfrm>
            <a:prstGeom prst="rect">
              <a:avLst/>
            </a:prstGeom>
            <a:grpFill/>
          </p:spPr>
          <p:txBody>
            <a:bodyPr bIns="0" lIns="0" rIns="0" rtlCol="0" tIns="0" wrap="none">
              <a:spAutoFit/>
            </a:bodyPr>
            <a:lstStyle/>
            <a:p>
              <a:pPr algn="ctr"/>
              <a:r>
                <a:rPr altLang="zh-CN" lang="en-US" smtClean="0" sz="3600">
                  <a:solidFill>
                    <a:schemeClr val="bg1">
                      <a:lumMod val="95000"/>
                    </a:schemeClr>
                  </a:solidFill>
                  <a:latin charset="0" panose="020b0503020202020204" pitchFamily="34" typeface="Agency FB"/>
                  <a:ea charset="-122" panose="020b0503020204020204" pitchFamily="34" typeface="微软雅黑"/>
                </a:rPr>
                <a:t>02</a:t>
              </a:r>
            </a:p>
          </p:txBody>
        </p:sp>
      </p:grpSp>
      <p:grpSp>
        <p:nvGrpSpPr>
          <p:cNvPr id="18" name="组合 17"/>
          <p:cNvGrpSpPr/>
          <p:nvPr/>
        </p:nvGrpSpPr>
        <p:grpSpPr>
          <a:xfrm>
            <a:off x="5613944" y="3355698"/>
            <a:ext cx="920788" cy="920788"/>
            <a:chOff x="5613944" y="3355698"/>
            <a:chExt cx="920788" cy="920788"/>
          </a:xfrm>
        </p:grpSpPr>
        <p:sp>
          <p:nvSpPr>
            <p:cNvPr id="19" name="椭圆 18"/>
            <p:cNvSpPr/>
            <p:nvPr/>
          </p:nvSpPr>
          <p:spPr>
            <a:xfrm>
              <a:off x="5613944" y="3355698"/>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20"/>
            <p:cNvSpPr txBox="1"/>
            <p:nvPr/>
          </p:nvSpPr>
          <p:spPr>
            <a:xfrm>
              <a:off x="5842564" y="3621165"/>
              <a:ext cx="463550" cy="548640"/>
            </a:xfrm>
            <a:prstGeom prst="rect">
              <a:avLst/>
            </a:prstGeom>
            <a:noFill/>
          </p:spPr>
          <p:txBody>
            <a:bodyPr bIns="0" lIns="0" rIns="0" rtlCol="0" tIns="0" wrap="none">
              <a:spAutoFit/>
            </a:bodyPr>
            <a:lstStyle/>
            <a:p>
              <a:pPr algn="ctr"/>
              <a:r>
                <a:rPr altLang="zh-CN" lang="en-US" smtClean="0" sz="3600">
                  <a:solidFill>
                    <a:schemeClr val="bg1">
                      <a:lumMod val="95000"/>
                    </a:schemeClr>
                  </a:solidFill>
                  <a:latin charset="0" panose="020b0503020202020204" pitchFamily="34" typeface="Agency FB"/>
                  <a:ea charset="-122" panose="020b0503020204020204" pitchFamily="34" typeface="微软雅黑"/>
                </a:rPr>
                <a:t>03</a:t>
              </a:r>
            </a:p>
          </p:txBody>
        </p:sp>
      </p:grpSp>
      <p:grpSp>
        <p:nvGrpSpPr>
          <p:cNvPr id="23" name="组合 22"/>
          <p:cNvGrpSpPr/>
          <p:nvPr/>
        </p:nvGrpSpPr>
        <p:grpSpPr>
          <a:xfrm>
            <a:off x="5613944" y="4363162"/>
            <a:ext cx="920788" cy="920788"/>
            <a:chOff x="5613944" y="4363162"/>
            <a:chExt cx="920788" cy="920788"/>
          </a:xfrm>
        </p:grpSpPr>
        <p:sp>
          <p:nvSpPr>
            <p:cNvPr id="24" name="椭圆 23"/>
            <p:cNvSpPr/>
            <p:nvPr/>
          </p:nvSpPr>
          <p:spPr>
            <a:xfrm flipH="1">
              <a:off x="5613944" y="4363162"/>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20"/>
            <p:cNvSpPr txBox="1"/>
            <p:nvPr/>
          </p:nvSpPr>
          <p:spPr>
            <a:xfrm>
              <a:off x="5842564" y="4628629"/>
              <a:ext cx="463550" cy="548640"/>
            </a:xfrm>
            <a:prstGeom prst="rect">
              <a:avLst/>
            </a:prstGeom>
            <a:noFill/>
          </p:spPr>
          <p:txBody>
            <a:bodyPr bIns="0" lIns="0" rIns="0" rtlCol="0" tIns="0" wrap="none">
              <a:spAutoFit/>
            </a:bodyPr>
            <a:lstStyle/>
            <a:p>
              <a:pPr algn="ctr"/>
              <a:r>
                <a:rPr altLang="zh-CN" lang="en-US" smtClean="0" sz="3600">
                  <a:solidFill>
                    <a:schemeClr val="bg1">
                      <a:lumMod val="95000"/>
                    </a:schemeClr>
                  </a:solidFill>
                  <a:latin charset="0" panose="020b0503020202020204" pitchFamily="34" typeface="Agency FB"/>
                  <a:ea charset="-122" panose="020b0503020204020204" pitchFamily="34" typeface="微软雅黑"/>
                </a:rPr>
                <a:t>04</a:t>
              </a:r>
            </a:p>
          </p:txBody>
        </p:sp>
      </p:grpSp>
      <p:grpSp>
        <p:nvGrpSpPr>
          <p:cNvPr id="28" name="组合 27"/>
          <p:cNvGrpSpPr/>
          <p:nvPr/>
        </p:nvGrpSpPr>
        <p:grpSpPr>
          <a:xfrm>
            <a:off x="5613944" y="5370626"/>
            <a:ext cx="920788" cy="920788"/>
            <a:chOff x="5613944" y="5370626"/>
            <a:chExt cx="920788" cy="920788"/>
          </a:xfrm>
        </p:grpSpPr>
        <p:sp>
          <p:nvSpPr>
            <p:cNvPr id="29" name="椭圆 28"/>
            <p:cNvSpPr/>
            <p:nvPr/>
          </p:nvSpPr>
          <p:spPr>
            <a:xfrm>
              <a:off x="5613944" y="5370626"/>
              <a:ext cx="920788" cy="920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20"/>
            <p:cNvSpPr txBox="1"/>
            <p:nvPr/>
          </p:nvSpPr>
          <p:spPr>
            <a:xfrm>
              <a:off x="5842564" y="5636093"/>
              <a:ext cx="463550" cy="548640"/>
            </a:xfrm>
            <a:prstGeom prst="rect">
              <a:avLst/>
            </a:prstGeom>
            <a:noFill/>
          </p:spPr>
          <p:txBody>
            <a:bodyPr bIns="0" lIns="0" rIns="0" rtlCol="0" tIns="0" wrap="none">
              <a:spAutoFit/>
            </a:bodyPr>
            <a:lstStyle/>
            <a:p>
              <a:pPr algn="ctr"/>
              <a:r>
                <a:rPr altLang="zh-CN" lang="en-US" smtClean="0" sz="3600">
                  <a:solidFill>
                    <a:schemeClr val="bg1">
                      <a:lumMod val="95000"/>
                    </a:schemeClr>
                  </a:solidFill>
                  <a:latin charset="0" panose="020b0503020202020204" pitchFamily="34" typeface="Agency FB"/>
                  <a:ea charset="-122" panose="020b0503020204020204" pitchFamily="34" typeface="微软雅黑"/>
                </a:rPr>
                <a:t>05</a:t>
              </a:r>
            </a:p>
          </p:txBody>
        </p:sp>
      </p:grpSp>
      <p:sp>
        <p:nvSpPr>
          <p:cNvPr id="33" name="TextBox 19"/>
          <p:cNvSpPr txBox="1"/>
          <p:nvPr/>
        </p:nvSpPr>
        <p:spPr>
          <a:xfrm>
            <a:off x="1527587" y="1436170"/>
            <a:ext cx="3443660" cy="365760"/>
          </a:xfrm>
          <a:prstGeom prst="rect">
            <a:avLst/>
          </a:prstGeom>
          <a:noFill/>
        </p:spPr>
        <p:txBody>
          <a:bodyPr bIns="0" lIns="0" rIns="0" rtlCol="0" tIns="0" wrap="square">
            <a:spAutoFit/>
          </a:bodyPr>
          <a:lstStyle/>
          <a:p>
            <a:pPr algn="r"/>
            <a:r>
              <a:rPr altLang="en-US" b="1" lang="zh-CN" sz="2400">
                <a:solidFill>
                  <a:srgbClr val="C00000"/>
                </a:solidFill>
                <a:latin charset="-122" panose="020b0503020204020204" pitchFamily="34" typeface="微软雅黑"/>
                <a:ea charset="-122" panose="020b0503020204020204" pitchFamily="34" typeface="微软雅黑"/>
              </a:rPr>
              <a:t>坚持</a:t>
            </a:r>
          </a:p>
        </p:txBody>
      </p:sp>
      <p:sp>
        <p:nvSpPr>
          <p:cNvPr id="34" name="TextBox 106"/>
          <p:cNvSpPr txBox="1"/>
          <p:nvPr/>
        </p:nvSpPr>
        <p:spPr>
          <a:xfrm>
            <a:off x="1055441" y="1950784"/>
            <a:ext cx="3915806" cy="609600"/>
          </a:xfrm>
          <a:prstGeom prst="rect">
            <a:avLst/>
          </a:prstGeom>
          <a:noFill/>
        </p:spPr>
        <p:txBody>
          <a:bodyPr bIns="0" lIns="0" rIns="0" rtlCol="0" tIns="0" wrap="square">
            <a:spAutoFit/>
          </a:bodyPr>
          <a:lstStyle/>
          <a:p>
            <a:pPr algn="r"/>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坚持正面教育为主，用科学理论武装头脑</a:t>
            </a:r>
          </a:p>
        </p:txBody>
      </p:sp>
      <p:sp>
        <p:nvSpPr>
          <p:cNvPr id="35" name="TextBox 19"/>
          <p:cNvSpPr txBox="1"/>
          <p:nvPr/>
        </p:nvSpPr>
        <p:spPr>
          <a:xfrm>
            <a:off x="7180312" y="2304739"/>
            <a:ext cx="3308177" cy="365760"/>
          </a:xfrm>
          <a:prstGeom prst="rect">
            <a:avLst/>
          </a:prstGeom>
          <a:noFill/>
        </p:spPr>
        <p:txBody>
          <a:bodyPr bIns="0" lIns="0" rIns="0" rtlCol="0" tIns="0" wrap="squar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坚持</a:t>
            </a:r>
          </a:p>
        </p:txBody>
      </p:sp>
      <p:sp>
        <p:nvSpPr>
          <p:cNvPr id="36" name="TextBox 106"/>
          <p:cNvSpPr txBox="1"/>
          <p:nvPr/>
        </p:nvSpPr>
        <p:spPr>
          <a:xfrm>
            <a:off x="7180312" y="2819353"/>
            <a:ext cx="3956248"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坚持学用结合，知行合一</a:t>
            </a:r>
          </a:p>
        </p:txBody>
      </p:sp>
      <p:sp>
        <p:nvSpPr>
          <p:cNvPr id="37" name="TextBox 19"/>
          <p:cNvSpPr txBox="1"/>
          <p:nvPr/>
        </p:nvSpPr>
        <p:spPr>
          <a:xfrm>
            <a:off x="1656679" y="3322120"/>
            <a:ext cx="3314568" cy="365760"/>
          </a:xfrm>
          <a:prstGeom prst="rect">
            <a:avLst/>
          </a:prstGeom>
          <a:noFill/>
        </p:spPr>
        <p:txBody>
          <a:bodyPr bIns="0" lIns="0" rIns="0" rtlCol="0" tIns="0" wrap="square">
            <a:spAutoFit/>
          </a:bodyPr>
          <a:lstStyle/>
          <a:p>
            <a:pPr algn="r"/>
            <a:r>
              <a:rPr altLang="en-US" b="1" lang="zh-CN" smtClean="0" sz="2400">
                <a:solidFill>
                  <a:srgbClr val="49585F"/>
                </a:solidFill>
                <a:latin charset="-122" panose="020b0503020204020204" pitchFamily="34" typeface="微软雅黑"/>
                <a:ea charset="-122" panose="020b0503020204020204" pitchFamily="34" typeface="微软雅黑"/>
              </a:rPr>
              <a:t>坚持</a:t>
            </a:r>
          </a:p>
        </p:txBody>
      </p:sp>
      <p:sp>
        <p:nvSpPr>
          <p:cNvPr id="38" name="TextBox 106"/>
          <p:cNvSpPr txBox="1"/>
          <p:nvPr/>
        </p:nvSpPr>
        <p:spPr>
          <a:xfrm>
            <a:off x="1055441" y="3836734"/>
            <a:ext cx="3915806" cy="304800"/>
          </a:xfrm>
          <a:prstGeom prst="rect">
            <a:avLst/>
          </a:prstGeom>
          <a:noFill/>
        </p:spPr>
        <p:txBody>
          <a:bodyPr bIns="0" lIns="0" rIns="0" rtlCol="0" tIns="0" wrap="square">
            <a:spAutoFit/>
          </a:bodyPr>
          <a:lstStyle/>
          <a:p>
            <a:pPr algn="r"/>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坚持问题导向，注重实效</a:t>
            </a:r>
          </a:p>
        </p:txBody>
      </p:sp>
      <p:sp>
        <p:nvSpPr>
          <p:cNvPr id="39" name="TextBox 19"/>
          <p:cNvSpPr txBox="1"/>
          <p:nvPr/>
        </p:nvSpPr>
        <p:spPr>
          <a:xfrm>
            <a:off x="7180312" y="4338449"/>
            <a:ext cx="2880516" cy="365760"/>
          </a:xfrm>
          <a:prstGeom prst="rect">
            <a:avLst/>
          </a:prstGeom>
          <a:noFill/>
        </p:spPr>
        <p:txBody>
          <a:bodyPr bIns="0" lIns="0" rIns="0" rtlCol="0" tIns="0" wrap="square">
            <a:spAutoFit/>
          </a:bodyPr>
          <a:lstStyle/>
          <a:p>
            <a:r>
              <a:rPr altLang="en-US" b="1" lang="zh-CN" smtClean="0" sz="2400">
                <a:solidFill>
                  <a:srgbClr val="49585F"/>
                </a:solidFill>
                <a:latin charset="-122" panose="020b0503020204020204" pitchFamily="34" typeface="微软雅黑"/>
                <a:ea charset="-122" panose="020b0503020204020204" pitchFamily="34" typeface="微软雅黑"/>
              </a:rPr>
              <a:t>坚持</a:t>
            </a:r>
          </a:p>
        </p:txBody>
      </p:sp>
      <p:sp>
        <p:nvSpPr>
          <p:cNvPr id="40" name="TextBox 106"/>
          <p:cNvSpPr txBox="1"/>
          <p:nvPr/>
        </p:nvSpPr>
        <p:spPr>
          <a:xfrm>
            <a:off x="7180312" y="4853063"/>
            <a:ext cx="3956248" cy="304800"/>
          </a:xfrm>
          <a:prstGeom prst="rect">
            <a:avLst/>
          </a:prstGeom>
          <a:noFill/>
        </p:spPr>
        <p:txBody>
          <a:bodyPr bIns="0" lIns="0" rIns="0" rtlCol="0" tIns="0" wrap="square">
            <a:spAutoFit/>
          </a:bodyPr>
          <a:lstStyle/>
          <a:p>
            <a:r>
              <a:rPr altLang="en-US" b="1" lang="zh-CN" smtClean="0" spc="-150" sz="2000">
                <a:solidFill>
                  <a:schemeClr val="tx1">
                    <a:lumMod val="75000"/>
                    <a:lumOff val="25000"/>
                  </a:schemeClr>
                </a:solidFill>
                <a:latin charset="-122" panose="020b0503020204020204" pitchFamily="34" typeface="微软雅黑"/>
                <a:ea charset="-122" panose="020b0503020204020204" pitchFamily="34" typeface="微软雅黑"/>
              </a:rPr>
              <a:t>坚持领导带头，以上率下&gt;</a:t>
            </a:r>
          </a:p>
        </p:txBody>
      </p:sp>
      <p:sp>
        <p:nvSpPr>
          <p:cNvPr id="41" name="TextBox 19"/>
          <p:cNvSpPr txBox="1"/>
          <p:nvPr/>
        </p:nvSpPr>
        <p:spPr>
          <a:xfrm>
            <a:off x="2090729" y="5341420"/>
            <a:ext cx="2880517" cy="365760"/>
          </a:xfrm>
          <a:prstGeom prst="rect">
            <a:avLst/>
          </a:prstGeom>
          <a:noFill/>
        </p:spPr>
        <p:txBody>
          <a:bodyPr bIns="0" lIns="0" rIns="0" rtlCol="0" tIns="0" wrap="square">
            <a:spAutoFit/>
          </a:bodyPr>
          <a:lstStyle/>
          <a:p>
            <a:pPr algn="r"/>
            <a:r>
              <a:rPr altLang="en-US" b="1" lang="zh-CN" smtClean="0" sz="2400">
                <a:solidFill>
                  <a:srgbClr val="C00000"/>
                </a:solidFill>
                <a:latin charset="-122" panose="020b0503020204020204" pitchFamily="34" typeface="微软雅黑"/>
                <a:ea charset="-122" panose="020b0503020204020204" pitchFamily="34" typeface="微软雅黑"/>
              </a:rPr>
              <a:t>坚持</a:t>
            </a:r>
          </a:p>
        </p:txBody>
      </p:sp>
      <p:sp>
        <p:nvSpPr>
          <p:cNvPr id="42" name="TextBox 106"/>
          <p:cNvSpPr txBox="1"/>
          <p:nvPr/>
        </p:nvSpPr>
        <p:spPr>
          <a:xfrm>
            <a:off x="1055441" y="5856034"/>
            <a:ext cx="3915806" cy="304800"/>
          </a:xfrm>
          <a:prstGeom prst="rect">
            <a:avLst/>
          </a:prstGeom>
          <a:noFill/>
        </p:spPr>
        <p:txBody>
          <a:bodyPr bIns="0" lIns="0" rIns="0" rtlCol="0" tIns="0" wrap="square">
            <a:spAutoFit/>
          </a:bodyPr>
          <a:lstStyle/>
          <a:p>
            <a:pPr algn="r"/>
            <a:r>
              <a:rPr altLang="en-US" b="1" lang="zh-CN" smtClean="0" spc="-150" sz="2000">
                <a:solidFill>
                  <a:schemeClr val="tx1">
                    <a:lumMod val="75000"/>
                    <a:lumOff val="25000"/>
                  </a:schemeClr>
                </a:solidFill>
                <a:latin charset="-122" panose="020b0503020204020204" pitchFamily="34" typeface="微软雅黑"/>
                <a:ea charset="-122" panose="020b0503020204020204" pitchFamily="34" typeface="微软雅黑"/>
              </a:rPr>
              <a:t>坚持从实际出发，分类指导</a:t>
            </a:r>
          </a:p>
        </p:txBody>
      </p:sp>
      <p:sp>
        <p:nvSpPr>
          <p:cNvPr id="43" name="矩形 42"/>
          <p:cNvSpPr/>
          <p:nvPr>
            <p:custDataLst>
              <p:tags r:id="rId3"/>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anim calcmode="lin" valueType="num">
                                      <p:cBhvr>
                                        <p:cTn dur="500" fill="hold" id="10"/>
                                        <p:tgtEl>
                                          <p:spTgt spid="8"/>
                                        </p:tgtEl>
                                        <p:attrNameLst>
                                          <p:attrName>ppt_x</p:attrName>
                                        </p:attrNameLst>
                                      </p:cBhvr>
                                      <p:tavLst>
                                        <p:tav tm="0">
                                          <p:val>
                                            <p:fltVal val="0.5"/>
                                          </p:val>
                                        </p:tav>
                                        <p:tav tm="100000">
                                          <p:val>
                                            <p:strVal val="#ppt_x"/>
                                          </p:val>
                                        </p:tav>
                                      </p:tavLst>
                                    </p:anim>
                                    <p:anim calcmode="lin" valueType="num">
                                      <p:cBhvr>
                                        <p:cTn dur="500" fill="hold" id="11"/>
                                        <p:tgtEl>
                                          <p:spTgt spid="8"/>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00"/>
                                  </p:stCondLst>
                                  <p:childTnLst>
                                    <p:set>
                                      <p:cBhvr>
                                        <p:cTn dur="1" fill="hold" id="13">
                                          <p:stCondLst>
                                            <p:cond delay="0"/>
                                          </p:stCondLst>
                                        </p:cTn>
                                        <p:tgtEl>
                                          <p:spTgt spid="13"/>
                                        </p:tgtEl>
                                        <p:attrNameLst>
                                          <p:attrName>style.visibility</p:attrName>
                                        </p:attrNameLst>
                                      </p:cBhvr>
                                      <p:to>
                                        <p:strVal val="visible"/>
                                      </p:to>
                                    </p:set>
                                    <p:anim calcmode="lin" valueType="num">
                                      <p:cBhvr>
                                        <p:cTn dur="500" fill="hold" id="14"/>
                                        <p:tgtEl>
                                          <p:spTgt spid="13"/>
                                        </p:tgtEl>
                                        <p:attrNameLst>
                                          <p:attrName>ppt_w</p:attrName>
                                        </p:attrNameLst>
                                      </p:cBhvr>
                                      <p:tavLst>
                                        <p:tav tm="0">
                                          <p:val>
                                            <p:fltVal val="0"/>
                                          </p:val>
                                        </p:tav>
                                        <p:tav tm="100000">
                                          <p:val>
                                            <p:strVal val="#ppt_w"/>
                                          </p:val>
                                        </p:tav>
                                      </p:tavLst>
                                    </p:anim>
                                    <p:anim calcmode="lin" valueType="num">
                                      <p:cBhvr>
                                        <p:cTn dur="500" fill="hold" id="15"/>
                                        <p:tgtEl>
                                          <p:spTgt spid="13"/>
                                        </p:tgtEl>
                                        <p:attrNameLst>
                                          <p:attrName>ppt_h</p:attrName>
                                        </p:attrNameLst>
                                      </p:cBhvr>
                                      <p:tavLst>
                                        <p:tav tm="0">
                                          <p:val>
                                            <p:fltVal val="0"/>
                                          </p:val>
                                        </p:tav>
                                        <p:tav tm="100000">
                                          <p:val>
                                            <p:strVal val="#ppt_h"/>
                                          </p:val>
                                        </p:tav>
                                      </p:tavLst>
                                    </p:anim>
                                    <p:animEffect filter="fade" transition="in">
                                      <p:cBhvr>
                                        <p:cTn dur="500" id="16"/>
                                        <p:tgtEl>
                                          <p:spTgt spid="13"/>
                                        </p:tgtEl>
                                      </p:cBhvr>
                                    </p:animEffect>
                                    <p:anim calcmode="lin" valueType="num">
                                      <p:cBhvr>
                                        <p:cTn dur="500" fill="hold" id="17"/>
                                        <p:tgtEl>
                                          <p:spTgt spid="13"/>
                                        </p:tgtEl>
                                        <p:attrNameLst>
                                          <p:attrName>ppt_x</p:attrName>
                                        </p:attrNameLst>
                                      </p:cBhvr>
                                      <p:tavLst>
                                        <p:tav tm="0">
                                          <p:val>
                                            <p:fltVal val="0.5"/>
                                          </p:val>
                                        </p:tav>
                                        <p:tav tm="100000">
                                          <p:val>
                                            <p:strVal val="#ppt_x"/>
                                          </p:val>
                                        </p:tav>
                                      </p:tavLst>
                                    </p:anim>
                                    <p:anim calcmode="lin" valueType="num">
                                      <p:cBhvr>
                                        <p:cTn dur="500" fill="hold" id="18"/>
                                        <p:tgtEl>
                                          <p:spTgt spid="13"/>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40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anim calcmode="lin" valueType="num">
                                      <p:cBhvr>
                                        <p:cTn dur="500" fill="hold" id="24"/>
                                        <p:tgtEl>
                                          <p:spTgt spid="18"/>
                                        </p:tgtEl>
                                        <p:attrNameLst>
                                          <p:attrName>ppt_x</p:attrName>
                                        </p:attrNameLst>
                                      </p:cBhvr>
                                      <p:tavLst>
                                        <p:tav tm="0">
                                          <p:val>
                                            <p:fltVal val="0.5"/>
                                          </p:val>
                                        </p:tav>
                                        <p:tav tm="100000">
                                          <p:val>
                                            <p:strVal val="#ppt_x"/>
                                          </p:val>
                                        </p:tav>
                                      </p:tavLst>
                                    </p:anim>
                                    <p:anim calcmode="lin" valueType="num">
                                      <p:cBhvr>
                                        <p:cTn dur="500" fill="hold" id="25"/>
                                        <p:tgtEl>
                                          <p:spTgt spid="18"/>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60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anim calcmode="lin" valueType="num">
                                      <p:cBhvr>
                                        <p:cTn dur="500" fill="hold" id="31"/>
                                        <p:tgtEl>
                                          <p:spTgt spid="23"/>
                                        </p:tgtEl>
                                        <p:attrNameLst>
                                          <p:attrName>ppt_x</p:attrName>
                                        </p:attrNameLst>
                                      </p:cBhvr>
                                      <p:tavLst>
                                        <p:tav tm="0">
                                          <p:val>
                                            <p:fltVal val="0.5"/>
                                          </p:val>
                                        </p:tav>
                                        <p:tav tm="100000">
                                          <p:val>
                                            <p:strVal val="#ppt_x"/>
                                          </p:val>
                                        </p:tav>
                                      </p:tavLst>
                                    </p:anim>
                                    <p:anim calcmode="lin" valueType="num">
                                      <p:cBhvr>
                                        <p:cTn dur="500" fill="hold" id="32"/>
                                        <p:tgtEl>
                                          <p:spTgt spid="23"/>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800"/>
                                  </p:stCondLst>
                                  <p:childTnLst>
                                    <p:set>
                                      <p:cBhvr>
                                        <p:cTn dur="1" fill="hold" id="34">
                                          <p:stCondLst>
                                            <p:cond delay="0"/>
                                          </p:stCondLst>
                                        </p:cTn>
                                        <p:tgtEl>
                                          <p:spTgt spid="28"/>
                                        </p:tgtEl>
                                        <p:attrNameLst>
                                          <p:attrName>style.visibility</p:attrName>
                                        </p:attrNameLst>
                                      </p:cBhvr>
                                      <p:to>
                                        <p:strVal val="visible"/>
                                      </p:to>
                                    </p:set>
                                    <p:anim calcmode="lin" valueType="num">
                                      <p:cBhvr>
                                        <p:cTn dur="500" fill="hold" id="35"/>
                                        <p:tgtEl>
                                          <p:spTgt spid="28"/>
                                        </p:tgtEl>
                                        <p:attrNameLst>
                                          <p:attrName>ppt_w</p:attrName>
                                        </p:attrNameLst>
                                      </p:cBhvr>
                                      <p:tavLst>
                                        <p:tav tm="0">
                                          <p:val>
                                            <p:fltVal val="0"/>
                                          </p:val>
                                        </p:tav>
                                        <p:tav tm="100000">
                                          <p:val>
                                            <p:strVal val="#ppt_w"/>
                                          </p:val>
                                        </p:tav>
                                      </p:tavLst>
                                    </p:anim>
                                    <p:anim calcmode="lin" valueType="num">
                                      <p:cBhvr>
                                        <p:cTn dur="500" fill="hold" id="36"/>
                                        <p:tgtEl>
                                          <p:spTgt spid="28"/>
                                        </p:tgtEl>
                                        <p:attrNameLst>
                                          <p:attrName>ppt_h</p:attrName>
                                        </p:attrNameLst>
                                      </p:cBhvr>
                                      <p:tavLst>
                                        <p:tav tm="0">
                                          <p:val>
                                            <p:fltVal val="0"/>
                                          </p:val>
                                        </p:tav>
                                        <p:tav tm="100000">
                                          <p:val>
                                            <p:strVal val="#ppt_h"/>
                                          </p:val>
                                        </p:tav>
                                      </p:tavLst>
                                    </p:anim>
                                    <p:animEffect filter="fade" transition="in">
                                      <p:cBhvr>
                                        <p:cTn dur="500" id="37"/>
                                        <p:tgtEl>
                                          <p:spTgt spid="28"/>
                                        </p:tgtEl>
                                      </p:cBhvr>
                                    </p:animEffect>
                                    <p:anim calcmode="lin" valueType="num">
                                      <p:cBhvr>
                                        <p:cTn dur="500" fill="hold" id="38"/>
                                        <p:tgtEl>
                                          <p:spTgt spid="28"/>
                                        </p:tgtEl>
                                        <p:attrNameLst>
                                          <p:attrName>ppt_x</p:attrName>
                                        </p:attrNameLst>
                                      </p:cBhvr>
                                      <p:tavLst>
                                        <p:tav tm="0">
                                          <p:val>
                                            <p:fltVal val="0.5"/>
                                          </p:val>
                                        </p:tav>
                                        <p:tav tm="100000">
                                          <p:val>
                                            <p:strVal val="#ppt_x"/>
                                          </p:val>
                                        </p:tav>
                                      </p:tavLst>
                                    </p:anim>
                                    <p:anim calcmode="lin" valueType="num">
                                      <p:cBhvr>
                                        <p:cTn dur="500" fill="hold" id="39"/>
                                        <p:tgtEl>
                                          <p:spTgt spid="28"/>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1300"/>
                            </p:stCondLst>
                            <p:childTnLst>
                              <p:par>
                                <p:cTn fill="hold" grpId="0" id="41" nodeType="afterEffect" presetClass="entr" presetID="12" presetSubtype="2">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additive="base">
                                        <p:cTn dur="500" id="43"/>
                                        <p:tgtEl>
                                          <p:spTgt spid="3"/>
                                        </p:tgtEl>
                                        <p:attrNameLst>
                                          <p:attrName>ppt_x</p:attrName>
                                        </p:attrNameLst>
                                      </p:cBhvr>
                                      <p:tavLst>
                                        <p:tav tm="0">
                                          <p:val>
                                            <p:strVal val="#ppt_x+#ppt_w*1.125000"/>
                                          </p:val>
                                        </p:tav>
                                        <p:tav tm="100000">
                                          <p:val>
                                            <p:strVal val="#ppt_x"/>
                                          </p:val>
                                        </p:tav>
                                      </p:tavLst>
                                    </p:anim>
                                    <p:animEffect filter="wipe(left)" transition="in">
                                      <p:cBhvr>
                                        <p:cTn dur="500" id="44"/>
                                        <p:tgtEl>
                                          <p:spTgt spid="3"/>
                                        </p:tgtEl>
                                      </p:cBhvr>
                                    </p:animEffect>
                                  </p:childTnLst>
                                </p:cTn>
                              </p:par>
                            </p:childTnLst>
                          </p:cTn>
                        </p:par>
                        <p:par>
                          <p:cTn fill="hold" id="45" nodeType="afterGroup">
                            <p:stCondLst>
                              <p:cond delay="1800"/>
                            </p:stCondLst>
                            <p:childTnLst>
                              <p:par>
                                <p:cTn fill="hold" grpId="0" id="46" nodeType="afterEffect" presetClass="entr" presetID="22" presetSubtype="2">
                                  <p:stCondLst>
                                    <p:cond delay="0"/>
                                  </p:stCondLst>
                                  <p:childTnLst>
                                    <p:set>
                                      <p:cBhvr>
                                        <p:cTn dur="1" fill="hold" id="47">
                                          <p:stCondLst>
                                            <p:cond delay="0"/>
                                          </p:stCondLst>
                                        </p:cTn>
                                        <p:tgtEl>
                                          <p:spTgt spid="33"/>
                                        </p:tgtEl>
                                        <p:attrNameLst>
                                          <p:attrName>style.visibility</p:attrName>
                                        </p:attrNameLst>
                                      </p:cBhvr>
                                      <p:to>
                                        <p:strVal val="visible"/>
                                      </p:to>
                                    </p:set>
                                    <p:animEffect filter="wipe(right)" transition="in">
                                      <p:cBhvr>
                                        <p:cTn dur="500" id="48"/>
                                        <p:tgtEl>
                                          <p:spTgt spid="33"/>
                                        </p:tgtEl>
                                      </p:cBhvr>
                                    </p:animEffect>
                                  </p:childTnLst>
                                </p:cTn>
                              </p:par>
                              <p:par>
                                <p:cTn fill="hold" grpId="0" id="49" nodeType="withEffect" presetClass="entr" presetID="22" presetSubtype="2">
                                  <p:stCondLst>
                                    <p:cond delay="0"/>
                                  </p:stCondLst>
                                  <p:childTnLst>
                                    <p:set>
                                      <p:cBhvr>
                                        <p:cTn dur="1" fill="hold" id="50">
                                          <p:stCondLst>
                                            <p:cond delay="0"/>
                                          </p:stCondLst>
                                        </p:cTn>
                                        <p:tgtEl>
                                          <p:spTgt spid="34"/>
                                        </p:tgtEl>
                                        <p:attrNameLst>
                                          <p:attrName>style.visibility</p:attrName>
                                        </p:attrNameLst>
                                      </p:cBhvr>
                                      <p:to>
                                        <p:strVal val="visible"/>
                                      </p:to>
                                    </p:set>
                                    <p:animEffect filter="wipe(right)" transition="in">
                                      <p:cBhvr>
                                        <p:cTn dur="500" id="51"/>
                                        <p:tgtEl>
                                          <p:spTgt spid="34"/>
                                        </p:tgtEl>
                                      </p:cBhvr>
                                    </p:animEffect>
                                  </p:childTnLst>
                                </p:cTn>
                              </p:par>
                            </p:childTnLst>
                          </p:cTn>
                        </p:par>
                        <p:par>
                          <p:cTn fill="hold" id="52" nodeType="afterGroup">
                            <p:stCondLst>
                              <p:cond delay="2300"/>
                            </p:stCondLst>
                            <p:childTnLst>
                              <p:par>
                                <p:cTn fill="hold" grpId="0" id="53" nodeType="afterEffect" presetClass="entr" presetID="12" presetSubtype="8">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additive="base">
                                        <p:cTn dur="500" id="55"/>
                                        <p:tgtEl>
                                          <p:spTgt spid="4"/>
                                        </p:tgtEl>
                                        <p:attrNameLst>
                                          <p:attrName>ppt_x</p:attrName>
                                        </p:attrNameLst>
                                      </p:cBhvr>
                                      <p:tavLst>
                                        <p:tav tm="0">
                                          <p:val>
                                            <p:strVal val="#ppt_x-#ppt_w*1.125000"/>
                                          </p:val>
                                        </p:tav>
                                        <p:tav tm="100000">
                                          <p:val>
                                            <p:strVal val="#ppt_x"/>
                                          </p:val>
                                        </p:tav>
                                      </p:tavLst>
                                    </p:anim>
                                    <p:animEffect filter="wipe(right)" transition="in">
                                      <p:cBhvr>
                                        <p:cTn dur="500" id="56"/>
                                        <p:tgtEl>
                                          <p:spTgt spid="4"/>
                                        </p:tgtEl>
                                      </p:cBhvr>
                                    </p:animEffect>
                                  </p:childTnLst>
                                </p:cTn>
                              </p:par>
                            </p:childTnLst>
                          </p:cTn>
                        </p:par>
                        <p:par>
                          <p:cTn fill="hold" id="57" nodeType="afterGroup">
                            <p:stCondLst>
                              <p:cond delay="2800"/>
                            </p:stCondLst>
                            <p:childTnLst>
                              <p:par>
                                <p:cTn fill="hold" grpId="0" id="58" nodeType="afterEffect" presetClass="entr" presetID="22" presetSubtype="8">
                                  <p:stCondLst>
                                    <p:cond delay="0"/>
                                  </p:stCondLst>
                                  <p:childTnLst>
                                    <p:set>
                                      <p:cBhvr>
                                        <p:cTn dur="1" fill="hold" id="59">
                                          <p:stCondLst>
                                            <p:cond delay="0"/>
                                          </p:stCondLst>
                                        </p:cTn>
                                        <p:tgtEl>
                                          <p:spTgt spid="35"/>
                                        </p:tgtEl>
                                        <p:attrNameLst>
                                          <p:attrName>style.visibility</p:attrName>
                                        </p:attrNameLst>
                                      </p:cBhvr>
                                      <p:to>
                                        <p:strVal val="visible"/>
                                      </p:to>
                                    </p:set>
                                    <p:animEffect filter="wipe(left)" transition="in">
                                      <p:cBhvr>
                                        <p:cTn dur="500" id="60"/>
                                        <p:tgtEl>
                                          <p:spTgt spid="35"/>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36"/>
                                        </p:tgtEl>
                                        <p:attrNameLst>
                                          <p:attrName>style.visibility</p:attrName>
                                        </p:attrNameLst>
                                      </p:cBhvr>
                                      <p:to>
                                        <p:strVal val="visible"/>
                                      </p:to>
                                    </p:set>
                                    <p:animEffect filter="wipe(left)" transition="in">
                                      <p:cBhvr>
                                        <p:cTn dur="500" id="63"/>
                                        <p:tgtEl>
                                          <p:spTgt spid="36"/>
                                        </p:tgtEl>
                                      </p:cBhvr>
                                    </p:animEffect>
                                  </p:childTnLst>
                                </p:cTn>
                              </p:par>
                            </p:childTnLst>
                          </p:cTn>
                        </p:par>
                        <p:par>
                          <p:cTn fill="hold" id="64" nodeType="afterGroup">
                            <p:stCondLst>
                              <p:cond delay="3300"/>
                            </p:stCondLst>
                            <p:childTnLst>
                              <p:par>
                                <p:cTn fill="hold" grpId="0" id="65" nodeType="afterEffect" presetClass="entr" presetID="12" presetSubtype="2">
                                  <p:stCondLst>
                                    <p:cond delay="0"/>
                                  </p:stCondLst>
                                  <p:childTnLst>
                                    <p:set>
                                      <p:cBhvr>
                                        <p:cTn dur="1" fill="hold" id="66">
                                          <p:stCondLst>
                                            <p:cond delay="0"/>
                                          </p:stCondLst>
                                        </p:cTn>
                                        <p:tgtEl>
                                          <p:spTgt spid="5"/>
                                        </p:tgtEl>
                                        <p:attrNameLst>
                                          <p:attrName>style.visibility</p:attrName>
                                        </p:attrNameLst>
                                      </p:cBhvr>
                                      <p:to>
                                        <p:strVal val="visible"/>
                                      </p:to>
                                    </p:set>
                                    <p:anim calcmode="lin" valueType="num">
                                      <p:cBhvr additive="base">
                                        <p:cTn dur="500" id="67"/>
                                        <p:tgtEl>
                                          <p:spTgt spid="5"/>
                                        </p:tgtEl>
                                        <p:attrNameLst>
                                          <p:attrName>ppt_x</p:attrName>
                                        </p:attrNameLst>
                                      </p:cBhvr>
                                      <p:tavLst>
                                        <p:tav tm="0">
                                          <p:val>
                                            <p:strVal val="#ppt_x+#ppt_w*1.125000"/>
                                          </p:val>
                                        </p:tav>
                                        <p:tav tm="100000">
                                          <p:val>
                                            <p:strVal val="#ppt_x"/>
                                          </p:val>
                                        </p:tav>
                                      </p:tavLst>
                                    </p:anim>
                                    <p:animEffect filter="wipe(left)" transition="in">
                                      <p:cBhvr>
                                        <p:cTn dur="500" id="68"/>
                                        <p:tgtEl>
                                          <p:spTgt spid="5"/>
                                        </p:tgtEl>
                                      </p:cBhvr>
                                    </p:animEffect>
                                  </p:childTnLst>
                                </p:cTn>
                              </p:par>
                            </p:childTnLst>
                          </p:cTn>
                        </p:par>
                        <p:par>
                          <p:cTn fill="hold" id="69" nodeType="afterGroup">
                            <p:stCondLst>
                              <p:cond delay="3800"/>
                            </p:stCondLst>
                            <p:childTnLst>
                              <p:par>
                                <p:cTn fill="hold" grpId="0" id="70" nodeType="afterEffect" presetClass="entr" presetID="22" presetSubtype="2">
                                  <p:stCondLst>
                                    <p:cond delay="0"/>
                                  </p:stCondLst>
                                  <p:childTnLst>
                                    <p:set>
                                      <p:cBhvr>
                                        <p:cTn dur="1" fill="hold" id="71">
                                          <p:stCondLst>
                                            <p:cond delay="0"/>
                                          </p:stCondLst>
                                        </p:cTn>
                                        <p:tgtEl>
                                          <p:spTgt spid="37"/>
                                        </p:tgtEl>
                                        <p:attrNameLst>
                                          <p:attrName>style.visibility</p:attrName>
                                        </p:attrNameLst>
                                      </p:cBhvr>
                                      <p:to>
                                        <p:strVal val="visible"/>
                                      </p:to>
                                    </p:set>
                                    <p:animEffect filter="wipe(right)" transition="in">
                                      <p:cBhvr>
                                        <p:cTn dur="500" id="72"/>
                                        <p:tgtEl>
                                          <p:spTgt spid="37"/>
                                        </p:tgtEl>
                                      </p:cBhvr>
                                    </p:animEffect>
                                  </p:childTnLst>
                                </p:cTn>
                              </p:par>
                              <p:par>
                                <p:cTn fill="hold" grpId="0" id="73" nodeType="withEffect" presetClass="entr" presetID="22" presetSubtype="2">
                                  <p:stCondLst>
                                    <p:cond delay="0"/>
                                  </p:stCondLst>
                                  <p:childTnLst>
                                    <p:set>
                                      <p:cBhvr>
                                        <p:cTn dur="1" fill="hold" id="74">
                                          <p:stCondLst>
                                            <p:cond delay="0"/>
                                          </p:stCondLst>
                                        </p:cTn>
                                        <p:tgtEl>
                                          <p:spTgt spid="38"/>
                                        </p:tgtEl>
                                        <p:attrNameLst>
                                          <p:attrName>style.visibility</p:attrName>
                                        </p:attrNameLst>
                                      </p:cBhvr>
                                      <p:to>
                                        <p:strVal val="visible"/>
                                      </p:to>
                                    </p:set>
                                    <p:animEffect filter="wipe(right)" transition="in">
                                      <p:cBhvr>
                                        <p:cTn dur="500" id="75"/>
                                        <p:tgtEl>
                                          <p:spTgt spid="38"/>
                                        </p:tgtEl>
                                      </p:cBhvr>
                                    </p:animEffect>
                                  </p:childTnLst>
                                </p:cTn>
                              </p:par>
                            </p:childTnLst>
                          </p:cTn>
                        </p:par>
                        <p:par>
                          <p:cTn fill="hold" id="76" nodeType="afterGroup">
                            <p:stCondLst>
                              <p:cond delay="4300"/>
                            </p:stCondLst>
                            <p:childTnLst>
                              <p:par>
                                <p:cTn fill="hold" grpId="0" id="77" nodeType="afterEffect" presetClass="entr" presetID="12" presetSubtype="8">
                                  <p:stCondLst>
                                    <p:cond delay="0"/>
                                  </p:stCondLst>
                                  <p:childTnLst>
                                    <p:set>
                                      <p:cBhvr>
                                        <p:cTn dur="1" fill="hold" id="78">
                                          <p:stCondLst>
                                            <p:cond delay="0"/>
                                          </p:stCondLst>
                                        </p:cTn>
                                        <p:tgtEl>
                                          <p:spTgt spid="6"/>
                                        </p:tgtEl>
                                        <p:attrNameLst>
                                          <p:attrName>style.visibility</p:attrName>
                                        </p:attrNameLst>
                                      </p:cBhvr>
                                      <p:to>
                                        <p:strVal val="visible"/>
                                      </p:to>
                                    </p:set>
                                    <p:anim calcmode="lin" valueType="num">
                                      <p:cBhvr additive="base">
                                        <p:cTn dur="500" id="79"/>
                                        <p:tgtEl>
                                          <p:spTgt spid="6"/>
                                        </p:tgtEl>
                                        <p:attrNameLst>
                                          <p:attrName>ppt_x</p:attrName>
                                        </p:attrNameLst>
                                      </p:cBhvr>
                                      <p:tavLst>
                                        <p:tav tm="0">
                                          <p:val>
                                            <p:strVal val="#ppt_x-#ppt_w*1.125000"/>
                                          </p:val>
                                        </p:tav>
                                        <p:tav tm="100000">
                                          <p:val>
                                            <p:strVal val="#ppt_x"/>
                                          </p:val>
                                        </p:tav>
                                      </p:tavLst>
                                    </p:anim>
                                    <p:animEffect filter="wipe(right)" transition="in">
                                      <p:cBhvr>
                                        <p:cTn dur="500" id="80"/>
                                        <p:tgtEl>
                                          <p:spTgt spid="6"/>
                                        </p:tgtEl>
                                      </p:cBhvr>
                                    </p:animEffect>
                                  </p:childTnLst>
                                </p:cTn>
                              </p:par>
                            </p:childTnLst>
                          </p:cTn>
                        </p:par>
                        <p:par>
                          <p:cTn fill="hold" id="81" nodeType="afterGroup">
                            <p:stCondLst>
                              <p:cond delay="4800"/>
                            </p:stCondLst>
                            <p:childTnLst>
                              <p:par>
                                <p:cTn fill="hold" grpId="0" id="82" nodeType="afterEffect" presetClass="entr" presetID="22" presetSubtype="8">
                                  <p:stCondLst>
                                    <p:cond delay="0"/>
                                  </p:stCondLst>
                                  <p:childTnLst>
                                    <p:set>
                                      <p:cBhvr>
                                        <p:cTn dur="1" fill="hold" id="83">
                                          <p:stCondLst>
                                            <p:cond delay="0"/>
                                          </p:stCondLst>
                                        </p:cTn>
                                        <p:tgtEl>
                                          <p:spTgt spid="39"/>
                                        </p:tgtEl>
                                        <p:attrNameLst>
                                          <p:attrName>style.visibility</p:attrName>
                                        </p:attrNameLst>
                                      </p:cBhvr>
                                      <p:to>
                                        <p:strVal val="visible"/>
                                      </p:to>
                                    </p:set>
                                    <p:animEffect filter="wipe(left)" transition="in">
                                      <p:cBhvr>
                                        <p:cTn dur="500" id="84"/>
                                        <p:tgtEl>
                                          <p:spTgt spid="39"/>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40"/>
                                        </p:tgtEl>
                                        <p:attrNameLst>
                                          <p:attrName>style.visibility</p:attrName>
                                        </p:attrNameLst>
                                      </p:cBhvr>
                                      <p:to>
                                        <p:strVal val="visible"/>
                                      </p:to>
                                    </p:set>
                                    <p:animEffect filter="wipe(left)" transition="in">
                                      <p:cBhvr>
                                        <p:cTn dur="500" id="87"/>
                                        <p:tgtEl>
                                          <p:spTgt spid="40"/>
                                        </p:tgtEl>
                                      </p:cBhvr>
                                    </p:animEffect>
                                  </p:childTnLst>
                                </p:cTn>
                              </p:par>
                            </p:childTnLst>
                          </p:cTn>
                        </p:par>
                        <p:par>
                          <p:cTn fill="hold" id="88" nodeType="afterGroup">
                            <p:stCondLst>
                              <p:cond delay="5300"/>
                            </p:stCondLst>
                            <p:childTnLst>
                              <p:par>
                                <p:cTn fill="hold" grpId="0" id="89" nodeType="afterEffect" presetClass="entr" presetID="12" presetSubtype="2">
                                  <p:stCondLst>
                                    <p:cond delay="0"/>
                                  </p:stCondLst>
                                  <p:childTnLst>
                                    <p:set>
                                      <p:cBhvr>
                                        <p:cTn dur="1" fill="hold" id="90">
                                          <p:stCondLst>
                                            <p:cond delay="0"/>
                                          </p:stCondLst>
                                        </p:cTn>
                                        <p:tgtEl>
                                          <p:spTgt spid="7"/>
                                        </p:tgtEl>
                                        <p:attrNameLst>
                                          <p:attrName>style.visibility</p:attrName>
                                        </p:attrNameLst>
                                      </p:cBhvr>
                                      <p:to>
                                        <p:strVal val="visible"/>
                                      </p:to>
                                    </p:set>
                                    <p:anim calcmode="lin" valueType="num">
                                      <p:cBhvr additive="base">
                                        <p:cTn dur="500" id="91"/>
                                        <p:tgtEl>
                                          <p:spTgt spid="7"/>
                                        </p:tgtEl>
                                        <p:attrNameLst>
                                          <p:attrName>ppt_x</p:attrName>
                                        </p:attrNameLst>
                                      </p:cBhvr>
                                      <p:tavLst>
                                        <p:tav tm="0">
                                          <p:val>
                                            <p:strVal val="#ppt_x+#ppt_w*1.125000"/>
                                          </p:val>
                                        </p:tav>
                                        <p:tav tm="100000">
                                          <p:val>
                                            <p:strVal val="#ppt_x"/>
                                          </p:val>
                                        </p:tav>
                                      </p:tavLst>
                                    </p:anim>
                                    <p:animEffect filter="wipe(left)" transition="in">
                                      <p:cBhvr>
                                        <p:cTn dur="500" id="92"/>
                                        <p:tgtEl>
                                          <p:spTgt spid="7"/>
                                        </p:tgtEl>
                                      </p:cBhvr>
                                    </p:animEffect>
                                  </p:childTnLst>
                                </p:cTn>
                              </p:par>
                            </p:childTnLst>
                          </p:cTn>
                        </p:par>
                        <p:par>
                          <p:cTn fill="hold" id="93" nodeType="afterGroup">
                            <p:stCondLst>
                              <p:cond delay="5800"/>
                            </p:stCondLst>
                            <p:childTnLst>
                              <p:par>
                                <p:cTn fill="hold" grpId="0" id="94" nodeType="afterEffect" presetClass="entr" presetID="22" presetSubtype="2">
                                  <p:stCondLst>
                                    <p:cond delay="0"/>
                                  </p:stCondLst>
                                  <p:childTnLst>
                                    <p:set>
                                      <p:cBhvr>
                                        <p:cTn dur="1" fill="hold" id="95">
                                          <p:stCondLst>
                                            <p:cond delay="0"/>
                                          </p:stCondLst>
                                        </p:cTn>
                                        <p:tgtEl>
                                          <p:spTgt spid="41"/>
                                        </p:tgtEl>
                                        <p:attrNameLst>
                                          <p:attrName>style.visibility</p:attrName>
                                        </p:attrNameLst>
                                      </p:cBhvr>
                                      <p:to>
                                        <p:strVal val="visible"/>
                                      </p:to>
                                    </p:set>
                                    <p:animEffect filter="wipe(right)" transition="in">
                                      <p:cBhvr>
                                        <p:cTn dur="500" id="96"/>
                                        <p:tgtEl>
                                          <p:spTgt spid="41"/>
                                        </p:tgtEl>
                                      </p:cBhvr>
                                    </p:animEffect>
                                  </p:childTnLst>
                                </p:cTn>
                              </p:par>
                              <p:par>
                                <p:cTn fill="hold" grpId="0" id="97" nodeType="withEffect" presetClass="entr" presetID="22" presetSubtype="2">
                                  <p:stCondLst>
                                    <p:cond delay="0"/>
                                  </p:stCondLst>
                                  <p:childTnLst>
                                    <p:set>
                                      <p:cBhvr>
                                        <p:cTn dur="1" fill="hold" id="98">
                                          <p:stCondLst>
                                            <p:cond delay="0"/>
                                          </p:stCondLst>
                                        </p:cTn>
                                        <p:tgtEl>
                                          <p:spTgt spid="42"/>
                                        </p:tgtEl>
                                        <p:attrNameLst>
                                          <p:attrName>style.visibility</p:attrName>
                                        </p:attrNameLst>
                                      </p:cBhvr>
                                      <p:to>
                                        <p:strVal val="visible"/>
                                      </p:to>
                                    </p:set>
                                    <p:animEffect filter="wipe(right)" transition="in">
                                      <p:cBhvr>
                                        <p:cTn dur="500" id="9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33"/>
      <p:bldP grpId="0" spid="34"/>
      <p:bldP grpId="0" spid="35"/>
      <p:bldP grpId="0" spid="36"/>
      <p:bldP grpId="0" spid="37"/>
      <p:bldP grpId="0" spid="38"/>
      <p:bldP grpId="0" spid="39"/>
      <p:bldP grpId="0" spid="40"/>
      <p:bldP grpId="0" spid="41"/>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8"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0"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1" name="组合 10"/>
          <p:cNvGrpSpPr/>
          <p:nvPr/>
        </p:nvGrpSpPr>
        <p:grpSpPr>
          <a:xfrm>
            <a:off x="1653590" y="4150129"/>
            <a:ext cx="5016731" cy="646331"/>
            <a:chOff x="4075558" y="2054456"/>
            <a:chExt cx="5785956" cy="745845"/>
          </a:xfrm>
        </p:grpSpPr>
        <p:sp>
          <p:nvSpPr>
            <p:cNvPr id="12" name="TextBox 124"/>
            <p:cNvSpPr txBox="1"/>
            <p:nvPr/>
          </p:nvSpPr>
          <p:spPr>
            <a:xfrm>
              <a:off x="4856458" y="2054456"/>
              <a:ext cx="4956652" cy="738632"/>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两学一做的主要内容</a:t>
              </a:r>
            </a:p>
          </p:txBody>
        </p:sp>
        <p:sp>
          <p:nvSpPr>
            <p:cNvPr id="13" name="圆角矩形​​ 10"/>
            <p:cNvSpPr>
              <a:spLocks noChangeArrowheads="1"/>
            </p:cNvSpPr>
            <p:nvPr/>
          </p:nvSpPr>
          <p:spPr bwMode="auto">
            <a:xfrm>
              <a:off x="4075558" y="2054456"/>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4000">
                  <a:solidFill>
                    <a:schemeClr val="lt1"/>
                  </a:solidFill>
                  <a:latin charset="0" panose="020b0604020202020204" pitchFamily="34" typeface="Arial"/>
                  <a:ea charset="-122" panose="020b0503020204020204" pitchFamily="34" typeface="微软雅黑"/>
                  <a:cs charset="0" panose="020b0604020202020204" pitchFamily="34" typeface="Arial"/>
                </a:rPr>
                <a:t>3</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anim calcmode="lin" valueType="num">
                                      <p:cBhvr>
                                        <p:cTn dur="500" fill="hold" id="22"/>
                                        <p:tgtEl>
                                          <p:spTgt spid="9"/>
                                        </p:tgtEl>
                                        <p:attrNameLst>
                                          <p:attrName>ppt_x</p:attrName>
                                        </p:attrNameLst>
                                      </p:cBhvr>
                                      <p:tavLst>
                                        <p:tav tm="0">
                                          <p:val>
                                            <p:strVal val="#ppt_x"/>
                                          </p:val>
                                        </p:tav>
                                        <p:tav tm="100000">
                                          <p:val>
                                            <p:strVal val="#ppt_x"/>
                                          </p:val>
                                        </p:tav>
                                      </p:tavLst>
                                    </p:anim>
                                    <p:anim calcmode="lin" valueType="num">
                                      <p:cBhvr>
                                        <p:cTn dur="500" fill="hold" id="23"/>
                                        <p:tgtEl>
                                          <p:spTgt spid="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148089" cy="422047"/>
          </a:xfrm>
        </p:spPr>
        <p:txBody>
          <a:bodyPr/>
          <a:lstStyle/>
          <a:p>
            <a:r>
              <a:rPr altLang="en-US" lang="zh-CN"/>
              <a:t>主要内容：学党章党规</a:t>
            </a:r>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学党章党规</a:t>
            </a:r>
          </a:p>
        </p:txBody>
      </p:sp>
      <p:sp>
        <p:nvSpPr>
          <p:cNvPr id="7" name="圆角矩形 6"/>
          <p:cNvSpPr/>
          <p:nvPr/>
        </p:nvSpPr>
        <p:spPr>
          <a:xfrm>
            <a:off x="2386361" y="2564194"/>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rot="2441297">
            <a:off x="2213272" y="264942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761488" y="2651589"/>
            <a:ext cx="5770880" cy="396240"/>
          </a:xfrm>
          <a:prstGeom prst="rect">
            <a:avLst/>
          </a:prstGeom>
        </p:spPr>
        <p:txBody>
          <a:bodyPr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明确基本标准、树立行为规范，逐条逐句通读党章</a:t>
            </a:r>
          </a:p>
        </p:txBody>
      </p:sp>
      <p:sp>
        <p:nvSpPr>
          <p:cNvPr id="10" name="圆角矩形 9"/>
          <p:cNvSpPr/>
          <p:nvPr/>
        </p:nvSpPr>
        <p:spPr>
          <a:xfrm>
            <a:off x="2386361" y="3344786"/>
            <a:ext cx="7437863" cy="80156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rot="2441297">
            <a:off x="2213272" y="3541132"/>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2761487" y="3410276"/>
            <a:ext cx="7062737" cy="701040"/>
          </a:xfrm>
          <a:prstGeom prst="rect">
            <a:avLst/>
          </a:prstGeom>
        </p:spPr>
        <p:txBody>
          <a:bodyPr wrap="squar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认真学习《中国共产党廉洁自律准则》、《中国共产党纪律处分条例》等党内法规</a:t>
            </a:r>
          </a:p>
        </p:txBody>
      </p:sp>
      <p:sp>
        <p:nvSpPr>
          <p:cNvPr id="13" name="圆角矩形 12"/>
          <p:cNvSpPr/>
          <p:nvPr/>
        </p:nvSpPr>
        <p:spPr>
          <a:xfrm>
            <a:off x="2402573" y="4392134"/>
            <a:ext cx="7437863" cy="528386"/>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rot="2441297">
            <a:off x="2229484" y="4500927"/>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777699" y="4457623"/>
            <a:ext cx="4754880" cy="396240"/>
          </a:xfrm>
          <a:prstGeom prst="rect">
            <a:avLst/>
          </a:prstGeom>
        </p:spPr>
        <p:txBody>
          <a:bodyPr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学习党的历史，学习革命先辈和先进典型</a:t>
            </a:r>
          </a:p>
        </p:txBody>
      </p:sp>
      <p:sp>
        <p:nvSpPr>
          <p:cNvPr id="16" name="圆角矩形 15"/>
          <p:cNvSpPr/>
          <p:nvPr/>
        </p:nvSpPr>
        <p:spPr>
          <a:xfrm>
            <a:off x="2428513" y="5215740"/>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rot="2441297">
            <a:off x="2255424" y="5441270"/>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803639" y="5281230"/>
            <a:ext cx="7147757" cy="701040"/>
          </a:xfrm>
          <a:prstGeom prst="rect">
            <a:avLst/>
          </a:prstGeom>
        </p:spPr>
        <p:txBody>
          <a:bodyPr wrap="squar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从周永康、薄熙来、徐才厚、郭伯雄、令计划等违纪违法案件中汲取教训</a:t>
            </a:r>
          </a:p>
        </p:txBody>
      </p:sp>
      <p:sp>
        <p:nvSpPr>
          <p:cNvPr id="19" name="矩形 18"/>
          <p:cNvSpPr/>
          <p:nvPr>
            <p:custDataLst>
              <p:tags r:id="rId5"/>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2000"/>
                            </p:stCondLst>
                            <p:childTnLst>
                              <p:par>
                                <p:cTn fill="hold" grpId="0" id="18" nodeType="afterEffect" presetClass="entr" presetID="31"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 calcmode="lin" valueType="num">
                                      <p:cBhvr>
                                        <p:cTn dur="500" fill="hold" id="22"/>
                                        <p:tgtEl>
                                          <p:spTgt spid="8"/>
                                        </p:tgtEl>
                                        <p:attrNameLst>
                                          <p:attrName>style.rotation</p:attrName>
                                        </p:attrNameLst>
                                      </p:cBhvr>
                                      <p:tavLst>
                                        <p:tav tm="0">
                                          <p:val>
                                            <p:fltVal val="90"/>
                                          </p:val>
                                        </p:tav>
                                        <p:tav tm="100000">
                                          <p:val>
                                            <p:fltVal val="0"/>
                                          </p:val>
                                        </p:tav>
                                      </p:tavLst>
                                    </p:anim>
                                    <p:animEffect filter="fade" transition="in">
                                      <p:cBhvr>
                                        <p:cTn dur="500" id="23"/>
                                        <p:tgtEl>
                                          <p:spTgt spid="8"/>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decel="100000" fill="hold" grpId="0" id="26" nodeType="clickEffect" presetClass="entr" presetID="2" presetSubtype="2">
                                  <p:stCondLst>
                                    <p:cond delay="0"/>
                                  </p:stCondLst>
                                  <p:iterate type="lt">
                                    <p:tmPct val="10000"/>
                                  </p:iterate>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1+#ppt_w/2"/>
                                          </p:val>
                                        </p:tav>
                                        <p:tav tm="100000">
                                          <p:val>
                                            <p:strVal val="#ppt_x"/>
                                          </p:val>
                                        </p:tav>
                                      </p:tavLst>
                                    </p:anim>
                                    <p:anim calcmode="lin" valueType="num">
                                      <p:cBhvr additive="base">
                                        <p:cTn dur="500" fill="hold" id="29"/>
                                        <p:tgtEl>
                                          <p:spTgt spid="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childTnLst>
                          </p:cTn>
                        </p:par>
                        <p:par>
                          <p:cTn fill="hold" id="34" nodeType="afterGroup">
                            <p:stCondLst>
                              <p:cond delay="1000"/>
                            </p:stCondLst>
                            <p:childTnLst>
                              <p:par>
                                <p:cTn fill="hold" grpId="0" id="35" nodeType="afterEffect" presetClass="entr" presetID="31"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 calcmode="lin" valueType="num">
                                      <p:cBhvr>
                                        <p:cTn dur="500" fill="hold" id="39"/>
                                        <p:tgtEl>
                                          <p:spTgt spid="11"/>
                                        </p:tgtEl>
                                        <p:attrNameLst>
                                          <p:attrName>style.rotation</p:attrName>
                                        </p:attrNameLst>
                                      </p:cBhvr>
                                      <p:tavLst>
                                        <p:tav tm="0">
                                          <p:val>
                                            <p:fltVal val="90"/>
                                          </p:val>
                                        </p:tav>
                                        <p:tav tm="100000">
                                          <p:val>
                                            <p:fltVal val="0"/>
                                          </p:val>
                                        </p:tav>
                                      </p:tavLst>
                                    </p:anim>
                                    <p:animEffect filter="fade" transition="in">
                                      <p:cBhvr>
                                        <p:cTn dur="500" id="40"/>
                                        <p:tgtEl>
                                          <p:spTgt spid="11"/>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decel="100000" fill="hold" grpId="0" id="43" nodeType="clickEffect" presetClass="entr" presetID="2" presetSubtype="2">
                                  <p:stCondLst>
                                    <p:cond delay="0"/>
                                  </p:stCondLst>
                                  <p:iterate type="lt">
                                    <p:tmPct val="10000"/>
                                  </p:iterate>
                                  <p:childTnLst>
                                    <p:set>
                                      <p:cBhvr>
                                        <p:cTn dur="1" fill="hold" id="44">
                                          <p:stCondLst>
                                            <p:cond delay="0"/>
                                          </p:stCondLst>
                                        </p:cTn>
                                        <p:tgtEl>
                                          <p:spTgt spid="12"/>
                                        </p:tgtEl>
                                        <p:attrNameLst>
                                          <p:attrName>style.visibility</p:attrName>
                                        </p:attrNameLst>
                                      </p:cBhvr>
                                      <p:to>
                                        <p:strVal val="visible"/>
                                      </p:to>
                                    </p:set>
                                    <p:anim calcmode="lin" valueType="num">
                                      <p:cBhvr additive="base">
                                        <p:cTn dur="500" fill="hold" id="45"/>
                                        <p:tgtEl>
                                          <p:spTgt spid="12"/>
                                        </p:tgtEl>
                                        <p:attrNameLst>
                                          <p:attrName>ppt_x</p:attrName>
                                        </p:attrNameLst>
                                      </p:cBhvr>
                                      <p:tavLst>
                                        <p:tav tm="0">
                                          <p:val>
                                            <p:strVal val="1+#ppt_w/2"/>
                                          </p:val>
                                        </p:tav>
                                        <p:tav tm="100000">
                                          <p:val>
                                            <p:strVal val="#ppt_x"/>
                                          </p:val>
                                        </p:tav>
                                      </p:tavLst>
                                    </p:anim>
                                    <p:anim calcmode="lin" valueType="num">
                                      <p:cBhvr additive="base">
                                        <p:cTn dur="500" fill="hold" id="46"/>
                                        <p:tgtEl>
                                          <p:spTgt spid="12"/>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500"/>
                            </p:stCondLst>
                            <p:childTnLst>
                              <p:par>
                                <p:cTn fill="hold" grpId="0" id="48" nodeType="afterEffect" presetClass="entr" presetID="22" presetSubtype="8">
                                  <p:stCondLst>
                                    <p:cond delay="0"/>
                                  </p:stCondLst>
                                  <p:childTnLst>
                                    <p:set>
                                      <p:cBhvr>
                                        <p:cTn dur="1" fill="hold" id="49">
                                          <p:stCondLst>
                                            <p:cond delay="0"/>
                                          </p:stCondLst>
                                        </p:cTn>
                                        <p:tgtEl>
                                          <p:spTgt spid="13"/>
                                        </p:tgtEl>
                                        <p:attrNameLst>
                                          <p:attrName>style.visibility</p:attrName>
                                        </p:attrNameLst>
                                      </p:cBhvr>
                                      <p:to>
                                        <p:strVal val="visible"/>
                                      </p:to>
                                    </p:set>
                                    <p:animEffect filter="wipe(left)" transition="in">
                                      <p:cBhvr>
                                        <p:cTn dur="500" id="50"/>
                                        <p:tgtEl>
                                          <p:spTgt spid="13"/>
                                        </p:tgtEl>
                                      </p:cBhvr>
                                    </p:animEffect>
                                  </p:childTnLst>
                                </p:cTn>
                              </p:par>
                            </p:childTnLst>
                          </p:cTn>
                        </p:par>
                        <p:par>
                          <p:cTn fill="hold" id="51" nodeType="afterGroup">
                            <p:stCondLst>
                              <p:cond delay="1000"/>
                            </p:stCondLst>
                            <p:childTnLst>
                              <p:par>
                                <p:cTn fill="hold" grpId="0" id="52" nodeType="afterEffect" presetClass="entr" presetID="31" presetSubtype="0">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 calcmode="lin" valueType="num">
                                      <p:cBhvr>
                                        <p:cTn dur="500" fill="hold" id="56"/>
                                        <p:tgtEl>
                                          <p:spTgt spid="14"/>
                                        </p:tgtEl>
                                        <p:attrNameLst>
                                          <p:attrName>style.rotation</p:attrName>
                                        </p:attrNameLst>
                                      </p:cBhvr>
                                      <p:tavLst>
                                        <p:tav tm="0">
                                          <p:val>
                                            <p:fltVal val="90"/>
                                          </p:val>
                                        </p:tav>
                                        <p:tav tm="100000">
                                          <p:val>
                                            <p:fltVal val="0"/>
                                          </p:val>
                                        </p:tav>
                                      </p:tavLst>
                                    </p:anim>
                                    <p:animEffect filter="fade" transition="in">
                                      <p:cBhvr>
                                        <p:cTn dur="500" id="57"/>
                                        <p:tgtEl>
                                          <p:spTgt spid="14"/>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decel="100000" fill="hold" grpId="0" id="60" nodeType="clickEffect" presetClass="entr" presetID="2" presetSubtype="2">
                                  <p:stCondLst>
                                    <p:cond delay="0"/>
                                  </p:stCondLst>
                                  <p:iterate type="lt">
                                    <p:tmPct val="10000"/>
                                  </p:iterate>
                                  <p:childTnLst>
                                    <p:set>
                                      <p:cBhvr>
                                        <p:cTn dur="1" fill="hold" id="61">
                                          <p:stCondLst>
                                            <p:cond delay="0"/>
                                          </p:stCondLst>
                                        </p:cTn>
                                        <p:tgtEl>
                                          <p:spTgt spid="15"/>
                                        </p:tgtEl>
                                        <p:attrNameLst>
                                          <p:attrName>style.visibility</p:attrName>
                                        </p:attrNameLst>
                                      </p:cBhvr>
                                      <p:to>
                                        <p:strVal val="visible"/>
                                      </p:to>
                                    </p:set>
                                    <p:anim calcmode="lin" valueType="num">
                                      <p:cBhvr additive="base">
                                        <p:cTn dur="500" fill="hold" id="62"/>
                                        <p:tgtEl>
                                          <p:spTgt spid="15"/>
                                        </p:tgtEl>
                                        <p:attrNameLst>
                                          <p:attrName>ppt_x</p:attrName>
                                        </p:attrNameLst>
                                      </p:cBhvr>
                                      <p:tavLst>
                                        <p:tav tm="0">
                                          <p:val>
                                            <p:strVal val="1+#ppt_w/2"/>
                                          </p:val>
                                        </p:tav>
                                        <p:tav tm="100000">
                                          <p:val>
                                            <p:strVal val="#ppt_x"/>
                                          </p:val>
                                        </p:tav>
                                      </p:tavLst>
                                    </p:anim>
                                    <p:anim calcmode="lin" valueType="num">
                                      <p:cBhvr additive="base">
                                        <p:cTn dur="500" fill="hold" id="63"/>
                                        <p:tgtEl>
                                          <p:spTgt spid="15"/>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500"/>
                            </p:stCondLst>
                            <p:childTnLst>
                              <p:par>
                                <p:cTn fill="hold" grpId="0" id="65" nodeType="afterEffect" presetClass="entr" presetID="22" presetSubtype="8">
                                  <p:stCondLst>
                                    <p:cond delay="0"/>
                                  </p:stCondLst>
                                  <p:childTnLst>
                                    <p:set>
                                      <p:cBhvr>
                                        <p:cTn dur="1" fill="hold" id="66">
                                          <p:stCondLst>
                                            <p:cond delay="0"/>
                                          </p:stCondLst>
                                        </p:cTn>
                                        <p:tgtEl>
                                          <p:spTgt spid="16"/>
                                        </p:tgtEl>
                                        <p:attrNameLst>
                                          <p:attrName>style.visibility</p:attrName>
                                        </p:attrNameLst>
                                      </p:cBhvr>
                                      <p:to>
                                        <p:strVal val="visible"/>
                                      </p:to>
                                    </p:set>
                                    <p:animEffect filter="wipe(left)" transition="in">
                                      <p:cBhvr>
                                        <p:cTn dur="500" id="67"/>
                                        <p:tgtEl>
                                          <p:spTgt spid="16"/>
                                        </p:tgtEl>
                                      </p:cBhvr>
                                    </p:animEffect>
                                  </p:childTnLst>
                                </p:cTn>
                              </p:par>
                            </p:childTnLst>
                          </p:cTn>
                        </p:par>
                        <p:par>
                          <p:cTn fill="hold" id="68" nodeType="afterGroup">
                            <p:stCondLst>
                              <p:cond delay="1000"/>
                            </p:stCondLst>
                            <p:childTnLst>
                              <p:par>
                                <p:cTn fill="hold" grpId="0" id="69" nodeType="afterEffect" presetClass="entr" presetID="31" presetSubtype="0">
                                  <p:stCondLst>
                                    <p:cond delay="0"/>
                                  </p:stCondLst>
                                  <p:childTnLst>
                                    <p:set>
                                      <p:cBhvr>
                                        <p:cTn dur="1" fill="hold" id="70">
                                          <p:stCondLst>
                                            <p:cond delay="0"/>
                                          </p:stCondLst>
                                        </p:cTn>
                                        <p:tgtEl>
                                          <p:spTgt spid="17"/>
                                        </p:tgtEl>
                                        <p:attrNameLst>
                                          <p:attrName>style.visibility</p:attrName>
                                        </p:attrNameLst>
                                      </p:cBhvr>
                                      <p:to>
                                        <p:strVal val="visible"/>
                                      </p:to>
                                    </p:set>
                                    <p:anim calcmode="lin" valueType="num">
                                      <p:cBhvr>
                                        <p:cTn dur="500" fill="hold" id="71"/>
                                        <p:tgtEl>
                                          <p:spTgt spid="17"/>
                                        </p:tgtEl>
                                        <p:attrNameLst>
                                          <p:attrName>ppt_w</p:attrName>
                                        </p:attrNameLst>
                                      </p:cBhvr>
                                      <p:tavLst>
                                        <p:tav tm="0">
                                          <p:val>
                                            <p:fltVal val="0"/>
                                          </p:val>
                                        </p:tav>
                                        <p:tav tm="100000">
                                          <p:val>
                                            <p:strVal val="#ppt_w"/>
                                          </p:val>
                                        </p:tav>
                                      </p:tavLst>
                                    </p:anim>
                                    <p:anim calcmode="lin" valueType="num">
                                      <p:cBhvr>
                                        <p:cTn dur="500" fill="hold" id="72"/>
                                        <p:tgtEl>
                                          <p:spTgt spid="17"/>
                                        </p:tgtEl>
                                        <p:attrNameLst>
                                          <p:attrName>ppt_h</p:attrName>
                                        </p:attrNameLst>
                                      </p:cBhvr>
                                      <p:tavLst>
                                        <p:tav tm="0">
                                          <p:val>
                                            <p:fltVal val="0"/>
                                          </p:val>
                                        </p:tav>
                                        <p:tav tm="100000">
                                          <p:val>
                                            <p:strVal val="#ppt_h"/>
                                          </p:val>
                                        </p:tav>
                                      </p:tavLst>
                                    </p:anim>
                                    <p:anim calcmode="lin" valueType="num">
                                      <p:cBhvr>
                                        <p:cTn dur="500" fill="hold" id="73"/>
                                        <p:tgtEl>
                                          <p:spTgt spid="17"/>
                                        </p:tgtEl>
                                        <p:attrNameLst>
                                          <p:attrName>style.rotation</p:attrName>
                                        </p:attrNameLst>
                                      </p:cBhvr>
                                      <p:tavLst>
                                        <p:tav tm="0">
                                          <p:val>
                                            <p:fltVal val="90"/>
                                          </p:val>
                                        </p:tav>
                                        <p:tav tm="100000">
                                          <p:val>
                                            <p:fltVal val="0"/>
                                          </p:val>
                                        </p:tav>
                                      </p:tavLst>
                                    </p:anim>
                                    <p:animEffect filter="fade" transition="in">
                                      <p:cBhvr>
                                        <p:cTn dur="500" id="74"/>
                                        <p:tgtEl>
                                          <p:spTgt spid="17"/>
                                        </p:tgtEl>
                                      </p:cBhvr>
                                    </p:animEffec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decel="100000" fill="hold" grpId="0" id="77" nodeType="clickEffect" presetClass="entr" presetID="2" presetSubtype="2">
                                  <p:stCondLst>
                                    <p:cond delay="0"/>
                                  </p:stCondLst>
                                  <p:iterate type="lt">
                                    <p:tmPct val="10000"/>
                                  </p:iterate>
                                  <p:childTnLst>
                                    <p:set>
                                      <p:cBhvr>
                                        <p:cTn dur="1" fill="hold" id="78">
                                          <p:stCondLst>
                                            <p:cond delay="0"/>
                                          </p:stCondLst>
                                        </p:cTn>
                                        <p:tgtEl>
                                          <p:spTgt spid="18"/>
                                        </p:tgtEl>
                                        <p:attrNameLst>
                                          <p:attrName>style.visibility</p:attrName>
                                        </p:attrNameLst>
                                      </p:cBhvr>
                                      <p:to>
                                        <p:strVal val="visible"/>
                                      </p:to>
                                    </p:set>
                                    <p:anim calcmode="lin" valueType="num">
                                      <p:cBhvr additive="base">
                                        <p:cTn dur="500" fill="hold" id="79"/>
                                        <p:tgtEl>
                                          <p:spTgt spid="18"/>
                                        </p:tgtEl>
                                        <p:attrNameLst>
                                          <p:attrName>ppt_x</p:attrName>
                                        </p:attrNameLst>
                                      </p:cBhvr>
                                      <p:tavLst>
                                        <p:tav tm="0">
                                          <p:val>
                                            <p:strVal val="1+#ppt_w/2"/>
                                          </p:val>
                                        </p:tav>
                                        <p:tav tm="100000">
                                          <p:val>
                                            <p:strVal val="#ppt_x"/>
                                          </p:val>
                                        </p:tav>
                                      </p:tavLst>
                                    </p:anim>
                                    <p:anim calcmode="lin" valueType="num">
                                      <p:cBhvr additive="base">
                                        <p:cTn dur="500" fill="hold" id="80"/>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3953536" cy="422047"/>
          </a:xfrm>
        </p:spPr>
        <p:txBody>
          <a:bodyPr/>
          <a:lstStyle/>
          <a:p>
            <a:r>
              <a:rPr altLang="en-US" lang="zh-CN"/>
              <a:t>主要内容：学系列讲话</a:t>
            </a:r>
          </a:p>
        </p:txBody>
      </p:sp>
      <p:grpSp>
        <p:nvGrpSpPr>
          <p:cNvPr id="3" name="组合 2"/>
          <p:cNvGrpSpPr/>
          <p:nvPr/>
        </p:nvGrpSpPr>
        <p:grpSpPr>
          <a:xfrm>
            <a:off x="3196853" y="1265742"/>
            <a:ext cx="5010441" cy="1209594"/>
            <a:chOff x="2115188" y="1232523"/>
            <a:chExt cx="5010441" cy="1209594"/>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6" name="TextBox 46"/>
          <p:cNvSpPr txBox="1"/>
          <p:nvPr/>
        </p:nvSpPr>
        <p:spPr>
          <a:xfrm>
            <a:off x="4537283" y="1589034"/>
            <a:ext cx="3449124"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学系列讲话</a:t>
            </a:r>
          </a:p>
        </p:txBody>
      </p:sp>
      <p:sp>
        <p:nvSpPr>
          <p:cNvPr id="7" name="圆角矩形 6"/>
          <p:cNvSpPr/>
          <p:nvPr/>
        </p:nvSpPr>
        <p:spPr>
          <a:xfrm>
            <a:off x="2386361" y="2564194"/>
            <a:ext cx="7437863" cy="852612"/>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rot="2441297">
            <a:off x="2213272" y="2834246"/>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761489" y="2651589"/>
            <a:ext cx="7078948" cy="701040"/>
          </a:xfrm>
          <a:prstGeom prst="rect">
            <a:avLst/>
          </a:prstGeom>
        </p:spPr>
        <p:txBody>
          <a:bodyPr wrap="square">
            <a:spAutoFit/>
          </a:bodyPr>
          <a:lstStyle/>
          <a:p>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习近平总书记关于改革发展稳定、内政外交国防、治党治国治军的重要思想</a:t>
            </a:r>
          </a:p>
        </p:txBody>
      </p:sp>
      <p:sp>
        <p:nvSpPr>
          <p:cNvPr id="10" name="圆角矩形 9"/>
          <p:cNvSpPr/>
          <p:nvPr/>
        </p:nvSpPr>
        <p:spPr>
          <a:xfrm>
            <a:off x="2386361" y="3743624"/>
            <a:ext cx="7437863" cy="503390"/>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rot="2441297">
            <a:off x="2213272" y="3832961"/>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2761487" y="3809113"/>
            <a:ext cx="7062737" cy="396240"/>
          </a:xfrm>
          <a:prstGeom prst="rect">
            <a:avLst/>
          </a:prstGeom>
        </p:spPr>
        <p:txBody>
          <a:bodyPr wrap="square">
            <a:spAutoFit/>
          </a:bodyPr>
          <a:lstStyle/>
          <a:p>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党中央治国理政新理念新思想新战略</a:t>
            </a:r>
          </a:p>
        </p:txBody>
      </p:sp>
      <p:sp>
        <p:nvSpPr>
          <p:cNvPr id="13" name="圆角矩形 12"/>
          <p:cNvSpPr/>
          <p:nvPr/>
        </p:nvSpPr>
        <p:spPr>
          <a:xfrm>
            <a:off x="2402573" y="4567232"/>
            <a:ext cx="7437863" cy="880255"/>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rot="2441297">
            <a:off x="2229484" y="4851125"/>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777699" y="4661906"/>
            <a:ext cx="6901322" cy="701040"/>
          </a:xfrm>
          <a:prstGeom prst="rect">
            <a:avLst/>
          </a:prstGeom>
        </p:spPr>
        <p:txBody>
          <a:bodyPr wrap="square">
            <a:spAutoFit/>
          </a:bodyPr>
          <a:lstStyle/>
          <a:p>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同学习马克思列宁主义、毛泽东思想、邓小平理论、“三个代表”重要思想、科学发展观结合起来</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2000"/>
                            </p:stCondLst>
                            <p:childTnLst>
                              <p:par>
                                <p:cTn fill="hold" grpId="0" id="18" nodeType="afterEffect" presetClass="entr" presetID="31"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 calcmode="lin" valueType="num">
                                      <p:cBhvr>
                                        <p:cTn dur="500" fill="hold" id="22"/>
                                        <p:tgtEl>
                                          <p:spTgt spid="8"/>
                                        </p:tgtEl>
                                        <p:attrNameLst>
                                          <p:attrName>style.rotation</p:attrName>
                                        </p:attrNameLst>
                                      </p:cBhvr>
                                      <p:tavLst>
                                        <p:tav tm="0">
                                          <p:val>
                                            <p:fltVal val="90"/>
                                          </p:val>
                                        </p:tav>
                                        <p:tav tm="100000">
                                          <p:val>
                                            <p:fltVal val="0"/>
                                          </p:val>
                                        </p:tav>
                                      </p:tavLst>
                                    </p:anim>
                                    <p:animEffect filter="fade" transition="in">
                                      <p:cBhvr>
                                        <p:cTn dur="500" id="23"/>
                                        <p:tgtEl>
                                          <p:spTgt spid="8"/>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decel="100000" fill="hold" grpId="0" id="26" nodeType="clickEffect" presetClass="entr" presetID="2" presetSubtype="2">
                                  <p:stCondLst>
                                    <p:cond delay="0"/>
                                  </p:stCondLst>
                                  <p:iterate type="lt">
                                    <p:tmPct val="10000"/>
                                  </p:iterate>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1+#ppt_w/2"/>
                                          </p:val>
                                        </p:tav>
                                        <p:tav tm="100000">
                                          <p:val>
                                            <p:strVal val="#ppt_x"/>
                                          </p:val>
                                        </p:tav>
                                      </p:tavLst>
                                    </p:anim>
                                    <p:anim calcmode="lin" valueType="num">
                                      <p:cBhvr additive="base">
                                        <p:cTn dur="500" fill="hold" id="29"/>
                                        <p:tgtEl>
                                          <p:spTgt spid="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5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childTnLst>
                          </p:cTn>
                        </p:par>
                        <p:par>
                          <p:cTn fill="hold" id="34" nodeType="afterGroup">
                            <p:stCondLst>
                              <p:cond delay="1000"/>
                            </p:stCondLst>
                            <p:childTnLst>
                              <p:par>
                                <p:cTn fill="hold" grpId="0" id="35" nodeType="afterEffect" presetClass="entr" presetID="31"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 calcmode="lin" valueType="num">
                                      <p:cBhvr>
                                        <p:cTn dur="500" fill="hold" id="39"/>
                                        <p:tgtEl>
                                          <p:spTgt spid="11"/>
                                        </p:tgtEl>
                                        <p:attrNameLst>
                                          <p:attrName>style.rotation</p:attrName>
                                        </p:attrNameLst>
                                      </p:cBhvr>
                                      <p:tavLst>
                                        <p:tav tm="0">
                                          <p:val>
                                            <p:fltVal val="90"/>
                                          </p:val>
                                        </p:tav>
                                        <p:tav tm="100000">
                                          <p:val>
                                            <p:fltVal val="0"/>
                                          </p:val>
                                        </p:tav>
                                      </p:tavLst>
                                    </p:anim>
                                    <p:animEffect filter="fade" transition="in">
                                      <p:cBhvr>
                                        <p:cTn dur="500" id="40"/>
                                        <p:tgtEl>
                                          <p:spTgt spid="11"/>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decel="100000" fill="hold" grpId="0" id="43" nodeType="clickEffect" presetClass="entr" presetID="2" presetSubtype="2">
                                  <p:stCondLst>
                                    <p:cond delay="0"/>
                                  </p:stCondLst>
                                  <p:iterate type="lt">
                                    <p:tmPct val="10000"/>
                                  </p:iterate>
                                  <p:childTnLst>
                                    <p:set>
                                      <p:cBhvr>
                                        <p:cTn dur="1" fill="hold" id="44">
                                          <p:stCondLst>
                                            <p:cond delay="0"/>
                                          </p:stCondLst>
                                        </p:cTn>
                                        <p:tgtEl>
                                          <p:spTgt spid="12"/>
                                        </p:tgtEl>
                                        <p:attrNameLst>
                                          <p:attrName>style.visibility</p:attrName>
                                        </p:attrNameLst>
                                      </p:cBhvr>
                                      <p:to>
                                        <p:strVal val="visible"/>
                                      </p:to>
                                    </p:set>
                                    <p:anim calcmode="lin" valueType="num">
                                      <p:cBhvr additive="base">
                                        <p:cTn dur="500" fill="hold" id="45"/>
                                        <p:tgtEl>
                                          <p:spTgt spid="12"/>
                                        </p:tgtEl>
                                        <p:attrNameLst>
                                          <p:attrName>ppt_x</p:attrName>
                                        </p:attrNameLst>
                                      </p:cBhvr>
                                      <p:tavLst>
                                        <p:tav tm="0">
                                          <p:val>
                                            <p:strVal val="1+#ppt_w/2"/>
                                          </p:val>
                                        </p:tav>
                                        <p:tav tm="100000">
                                          <p:val>
                                            <p:strVal val="#ppt_x"/>
                                          </p:val>
                                        </p:tav>
                                      </p:tavLst>
                                    </p:anim>
                                    <p:anim calcmode="lin" valueType="num">
                                      <p:cBhvr additive="base">
                                        <p:cTn dur="500" fill="hold" id="46"/>
                                        <p:tgtEl>
                                          <p:spTgt spid="12"/>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500"/>
                            </p:stCondLst>
                            <p:childTnLst>
                              <p:par>
                                <p:cTn fill="hold" grpId="0" id="48" nodeType="afterEffect" presetClass="entr" presetID="22" presetSubtype="8">
                                  <p:stCondLst>
                                    <p:cond delay="0"/>
                                  </p:stCondLst>
                                  <p:childTnLst>
                                    <p:set>
                                      <p:cBhvr>
                                        <p:cTn dur="1" fill="hold" id="49">
                                          <p:stCondLst>
                                            <p:cond delay="0"/>
                                          </p:stCondLst>
                                        </p:cTn>
                                        <p:tgtEl>
                                          <p:spTgt spid="13"/>
                                        </p:tgtEl>
                                        <p:attrNameLst>
                                          <p:attrName>style.visibility</p:attrName>
                                        </p:attrNameLst>
                                      </p:cBhvr>
                                      <p:to>
                                        <p:strVal val="visible"/>
                                      </p:to>
                                    </p:set>
                                    <p:animEffect filter="wipe(left)" transition="in">
                                      <p:cBhvr>
                                        <p:cTn dur="500" id="50"/>
                                        <p:tgtEl>
                                          <p:spTgt spid="13"/>
                                        </p:tgtEl>
                                      </p:cBhvr>
                                    </p:animEffect>
                                  </p:childTnLst>
                                </p:cTn>
                              </p:par>
                            </p:childTnLst>
                          </p:cTn>
                        </p:par>
                        <p:par>
                          <p:cTn fill="hold" id="51" nodeType="afterGroup">
                            <p:stCondLst>
                              <p:cond delay="1000"/>
                            </p:stCondLst>
                            <p:childTnLst>
                              <p:par>
                                <p:cTn fill="hold" grpId="0" id="52" nodeType="afterEffect" presetClass="entr" presetID="31" presetSubtype="0">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 calcmode="lin" valueType="num">
                                      <p:cBhvr>
                                        <p:cTn dur="500" fill="hold" id="56"/>
                                        <p:tgtEl>
                                          <p:spTgt spid="14"/>
                                        </p:tgtEl>
                                        <p:attrNameLst>
                                          <p:attrName>style.rotation</p:attrName>
                                        </p:attrNameLst>
                                      </p:cBhvr>
                                      <p:tavLst>
                                        <p:tav tm="0">
                                          <p:val>
                                            <p:fltVal val="90"/>
                                          </p:val>
                                        </p:tav>
                                        <p:tav tm="100000">
                                          <p:val>
                                            <p:fltVal val="0"/>
                                          </p:val>
                                        </p:tav>
                                      </p:tavLst>
                                    </p:anim>
                                    <p:animEffect filter="fade" transition="in">
                                      <p:cBhvr>
                                        <p:cTn dur="500" id="57"/>
                                        <p:tgtEl>
                                          <p:spTgt spid="14"/>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decel="100000" fill="hold" grpId="0" id="60" nodeType="clickEffect" presetClass="entr" presetID="2" presetSubtype="2">
                                  <p:stCondLst>
                                    <p:cond delay="0"/>
                                  </p:stCondLst>
                                  <p:iterate type="lt">
                                    <p:tmPct val="10000"/>
                                  </p:iterate>
                                  <p:childTnLst>
                                    <p:set>
                                      <p:cBhvr>
                                        <p:cTn dur="1" fill="hold" id="61">
                                          <p:stCondLst>
                                            <p:cond delay="0"/>
                                          </p:stCondLst>
                                        </p:cTn>
                                        <p:tgtEl>
                                          <p:spTgt spid="15"/>
                                        </p:tgtEl>
                                        <p:attrNameLst>
                                          <p:attrName>style.visibility</p:attrName>
                                        </p:attrNameLst>
                                      </p:cBhvr>
                                      <p:to>
                                        <p:strVal val="visible"/>
                                      </p:to>
                                    </p:set>
                                    <p:anim calcmode="lin" valueType="num">
                                      <p:cBhvr additive="base">
                                        <p:cTn dur="500" fill="hold" id="62"/>
                                        <p:tgtEl>
                                          <p:spTgt spid="15"/>
                                        </p:tgtEl>
                                        <p:attrNameLst>
                                          <p:attrName>ppt_x</p:attrName>
                                        </p:attrNameLst>
                                      </p:cBhvr>
                                      <p:tavLst>
                                        <p:tav tm="0">
                                          <p:val>
                                            <p:strVal val="1+#ppt_w/2"/>
                                          </p:val>
                                        </p:tav>
                                        <p:tav tm="100000">
                                          <p:val>
                                            <p:strVal val="#ppt_x"/>
                                          </p:val>
                                        </p:tav>
                                      </p:tavLst>
                                    </p:anim>
                                    <p:anim calcmode="lin" valueType="num">
                                      <p:cBhvr additive="base">
                                        <p:cTn dur="500" fill="hold" id="63"/>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770659" cy="422047"/>
          </a:xfrm>
        </p:spPr>
        <p:txBody>
          <a:bodyPr/>
          <a:lstStyle/>
          <a:p>
            <a:r>
              <a:rPr altLang="en-US" lang="zh-CN"/>
              <a:t>主要内容：做合格党员</a:t>
            </a:r>
          </a:p>
        </p:txBody>
      </p:sp>
      <p:grpSp>
        <p:nvGrpSpPr>
          <p:cNvPr id="3" name="组合 2"/>
          <p:cNvGrpSpPr/>
          <p:nvPr/>
        </p:nvGrpSpPr>
        <p:grpSpPr>
          <a:xfrm>
            <a:off x="3333045" y="1168462"/>
            <a:ext cx="5010441" cy="1209594"/>
            <a:chOff x="2115188" y="1232523"/>
            <a:chExt cx="5010441" cy="1209594"/>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6" name="TextBox 46"/>
          <p:cNvSpPr txBox="1"/>
          <p:nvPr/>
        </p:nvSpPr>
        <p:spPr>
          <a:xfrm>
            <a:off x="4673474" y="1491754"/>
            <a:ext cx="3449124" cy="640080"/>
          </a:xfrm>
          <a:prstGeom prst="rect">
            <a:avLst/>
          </a:prstGeom>
          <a:noFill/>
        </p:spPr>
        <p:txBody>
          <a:bodyPr rtlCol="0" wrap="square">
            <a:spAutoFit/>
          </a:bodyPr>
          <a:lstStyle/>
          <a:p>
            <a:r>
              <a:rPr altLang="en-US" b="1" lang="zh-CN" sz="3600">
                <a:solidFill>
                  <a:schemeClr val="bg1"/>
                </a:solidFill>
                <a:latin charset="-122" panose="020b0503020204020204" pitchFamily="34" typeface="微软雅黑"/>
                <a:ea charset="-122" panose="020b0503020204020204" pitchFamily="34" typeface="微软雅黑"/>
              </a:rPr>
              <a:t>做合格党员</a:t>
            </a:r>
          </a:p>
        </p:txBody>
      </p:sp>
      <p:sp>
        <p:nvSpPr>
          <p:cNvPr id="24" name="矩形 23"/>
          <p:cNvSpPr/>
          <p:nvPr/>
        </p:nvSpPr>
        <p:spPr>
          <a:xfrm>
            <a:off x="1228108" y="3395707"/>
            <a:ext cx="1273153" cy="1297267"/>
          </a:xfrm>
          <a:prstGeom prst="rect">
            <a:avLst/>
          </a:prstGeom>
          <a:solidFill>
            <a:srgbClr val="C00000"/>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solidFill>
                  <a:schemeClr val="bg1"/>
                </a:solidFill>
                <a:latin charset="-122" panose="020b0503020204020204" pitchFamily="34" typeface="微软雅黑"/>
                <a:ea charset="-122" panose="020b0503020204020204" pitchFamily="34" typeface="微软雅黑"/>
              </a:rPr>
              <a:t>四讲</a:t>
            </a:r>
          </a:p>
          <a:p>
            <a:pPr algn="ctr"/>
            <a:r>
              <a:rPr altLang="en-US" b="1" lang="zh-CN" smtClean="0" sz="3600">
                <a:solidFill>
                  <a:schemeClr val="bg1"/>
                </a:solidFill>
                <a:latin charset="-122" panose="020b0503020204020204" pitchFamily="34" typeface="微软雅黑"/>
                <a:ea charset="-122" panose="020b0503020204020204" pitchFamily="34" typeface="微软雅黑"/>
              </a:rPr>
              <a:t>四有</a:t>
            </a:r>
          </a:p>
        </p:txBody>
      </p:sp>
      <p:sp>
        <p:nvSpPr>
          <p:cNvPr id="25" name="圆角矩形 24"/>
          <p:cNvSpPr/>
          <p:nvPr/>
        </p:nvSpPr>
        <p:spPr>
          <a:xfrm>
            <a:off x="2835728" y="2699618"/>
            <a:ext cx="2098285" cy="473075"/>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26" name="组合 30"/>
          <p:cNvGrpSpPr/>
          <p:nvPr/>
        </p:nvGrpSpPr>
        <p:grpSpPr>
          <a:xfrm>
            <a:off x="2715152" y="2677286"/>
            <a:ext cx="1188964" cy="523221"/>
            <a:chOff x="3818733" y="2735631"/>
            <a:chExt cx="1239824" cy="580475"/>
          </a:xfrm>
        </p:grpSpPr>
        <p:sp>
          <p:nvSpPr>
            <p:cNvPr id="27" name="圆角矩形 3"/>
            <p:cNvSpPr/>
            <p:nvPr/>
          </p:nvSpPr>
          <p:spPr>
            <a:xfrm>
              <a:off x="3818733" y="2760406"/>
              <a:ext cx="1239824" cy="523082"/>
            </a:xfrm>
            <a:custGeom>
              <a:gdLst>
                <a:gd fmla="*/ 288032 w 1224136" name="connsiteX0"/>
                <a:gd fmla="*/ 0 h 576064" name="connsiteY0"/>
                <a:gd fmla="*/ 1224136 w 1224136" name="connsiteX1"/>
                <a:gd fmla="*/ 0 h 576064" name="connsiteY1"/>
                <a:gd fmla="*/ 931059 w 1224136" name="connsiteX2"/>
                <a:gd fmla="*/ 564341 h 576064" name="connsiteY2"/>
                <a:gd fmla="*/ 288032 w 1224136" name="connsiteX3"/>
                <a:gd fmla="*/ 576064 h 576064" name="connsiteY3"/>
                <a:gd fmla="*/ 0 w 1224136" name="connsiteX4"/>
                <a:gd fmla="*/ 288032 h 576064" name="connsiteY4"/>
                <a:gd fmla="*/ 288032 w 1224136" name="connsiteX5"/>
                <a:gd fmla="*/ 0 h 5760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064" w="1224136">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TextBox 32"/>
            <p:cNvSpPr txBox="1">
              <a:spLocks noChangeArrowheads="1"/>
            </p:cNvSpPr>
            <p:nvPr/>
          </p:nvSpPr>
          <p:spPr bwMode="auto">
            <a:xfrm>
              <a:off x="3818733" y="2735631"/>
              <a:ext cx="1189584" cy="1048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b="1" lang="zh-CN" smtClean="0" sz="2800">
                  <a:solidFill>
                    <a:srgbClr val="C00000"/>
                  </a:solidFill>
                  <a:latin charset="-122" panose="020b0503020204020204" pitchFamily="34" typeface="微软雅黑"/>
                  <a:ea charset="-122" panose="020b0503020204020204" pitchFamily="34" typeface="微软雅黑"/>
                </a:rPr>
                <a:t>讲政治</a:t>
              </a:r>
            </a:p>
          </p:txBody>
        </p:sp>
      </p:grpSp>
      <p:sp>
        <p:nvSpPr>
          <p:cNvPr id="29" name="TextBox 32"/>
          <p:cNvSpPr txBox="1">
            <a:spLocks noChangeArrowheads="1"/>
          </p:cNvSpPr>
          <p:nvPr/>
        </p:nvSpPr>
        <p:spPr bwMode="auto">
          <a:xfrm>
            <a:off x="3793228" y="2684036"/>
            <a:ext cx="114078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lang="zh-CN" smtClean="0" sz="2800">
                <a:solidFill>
                  <a:schemeClr val="bg1"/>
                </a:solidFill>
                <a:latin charset="-122" panose="020b0503020204020204" pitchFamily="34" typeface="微软雅黑"/>
                <a:ea charset="-122" panose="020b0503020204020204" pitchFamily="34" typeface="微软雅黑"/>
              </a:rPr>
              <a:t>有信念</a:t>
            </a:r>
          </a:p>
        </p:txBody>
      </p:sp>
      <p:sp>
        <p:nvSpPr>
          <p:cNvPr id="30" name="圆角矩形 29"/>
          <p:cNvSpPr/>
          <p:nvPr/>
        </p:nvSpPr>
        <p:spPr>
          <a:xfrm>
            <a:off x="2840722" y="3476407"/>
            <a:ext cx="2098285" cy="473075"/>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31" name="组合 30"/>
          <p:cNvGrpSpPr/>
          <p:nvPr/>
        </p:nvGrpSpPr>
        <p:grpSpPr>
          <a:xfrm>
            <a:off x="2720146" y="3454075"/>
            <a:ext cx="1188964" cy="523221"/>
            <a:chOff x="3818733" y="2735631"/>
            <a:chExt cx="1239824" cy="580475"/>
          </a:xfrm>
        </p:grpSpPr>
        <p:sp>
          <p:nvSpPr>
            <p:cNvPr id="32" name="圆角矩形 3"/>
            <p:cNvSpPr/>
            <p:nvPr/>
          </p:nvSpPr>
          <p:spPr>
            <a:xfrm>
              <a:off x="3818733" y="2760406"/>
              <a:ext cx="1239824" cy="523082"/>
            </a:xfrm>
            <a:custGeom>
              <a:gdLst>
                <a:gd fmla="*/ 288032 w 1224136" name="connsiteX0"/>
                <a:gd fmla="*/ 0 h 576064" name="connsiteY0"/>
                <a:gd fmla="*/ 1224136 w 1224136" name="connsiteX1"/>
                <a:gd fmla="*/ 0 h 576064" name="connsiteY1"/>
                <a:gd fmla="*/ 931059 w 1224136" name="connsiteX2"/>
                <a:gd fmla="*/ 564341 h 576064" name="connsiteY2"/>
                <a:gd fmla="*/ 288032 w 1224136" name="connsiteX3"/>
                <a:gd fmla="*/ 576064 h 576064" name="connsiteY3"/>
                <a:gd fmla="*/ 0 w 1224136" name="connsiteX4"/>
                <a:gd fmla="*/ 288032 h 576064" name="connsiteY4"/>
                <a:gd fmla="*/ 288032 w 1224136" name="connsiteX5"/>
                <a:gd fmla="*/ 0 h 5760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064" w="1224136">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3" name="TextBox 32"/>
            <p:cNvSpPr txBox="1">
              <a:spLocks noChangeArrowheads="1"/>
            </p:cNvSpPr>
            <p:nvPr/>
          </p:nvSpPr>
          <p:spPr bwMode="auto">
            <a:xfrm>
              <a:off x="3818733" y="2735631"/>
              <a:ext cx="1189584" cy="1048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b="1" lang="zh-CN" smtClean="0" sz="2800">
                  <a:solidFill>
                    <a:srgbClr val="C00000"/>
                  </a:solidFill>
                  <a:latin charset="-122" panose="020b0503020204020204" pitchFamily="34" typeface="微软雅黑"/>
                  <a:ea charset="-122" panose="020b0503020204020204" pitchFamily="34" typeface="微软雅黑"/>
                </a:rPr>
                <a:t>讲规矩</a:t>
              </a:r>
            </a:p>
          </p:txBody>
        </p:sp>
      </p:grpSp>
      <p:sp>
        <p:nvSpPr>
          <p:cNvPr id="34" name="TextBox 32"/>
          <p:cNvSpPr txBox="1">
            <a:spLocks noChangeArrowheads="1"/>
          </p:cNvSpPr>
          <p:nvPr/>
        </p:nvSpPr>
        <p:spPr bwMode="auto">
          <a:xfrm>
            <a:off x="3798222" y="3460825"/>
            <a:ext cx="114078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lang="zh-CN" smtClean="0" sz="2800">
                <a:solidFill>
                  <a:schemeClr val="bg1"/>
                </a:solidFill>
                <a:latin charset="-122" panose="020b0503020204020204" pitchFamily="34" typeface="微软雅黑"/>
                <a:ea charset="-122" panose="020b0503020204020204" pitchFamily="34" typeface="微软雅黑"/>
              </a:rPr>
              <a:t>有纪律</a:t>
            </a:r>
          </a:p>
        </p:txBody>
      </p:sp>
      <p:sp>
        <p:nvSpPr>
          <p:cNvPr id="35" name="圆角矩形 34"/>
          <p:cNvSpPr/>
          <p:nvPr/>
        </p:nvSpPr>
        <p:spPr>
          <a:xfrm>
            <a:off x="2873003" y="4278609"/>
            <a:ext cx="2057128" cy="473075"/>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36" name="组合 30"/>
          <p:cNvGrpSpPr/>
          <p:nvPr/>
        </p:nvGrpSpPr>
        <p:grpSpPr>
          <a:xfrm>
            <a:off x="2752426" y="4256277"/>
            <a:ext cx="1165643" cy="523221"/>
            <a:chOff x="3818733" y="2735631"/>
            <a:chExt cx="1239824" cy="580475"/>
          </a:xfrm>
        </p:grpSpPr>
        <p:sp>
          <p:nvSpPr>
            <p:cNvPr id="37" name="圆角矩形 3"/>
            <p:cNvSpPr/>
            <p:nvPr/>
          </p:nvSpPr>
          <p:spPr>
            <a:xfrm>
              <a:off x="3818733" y="2760406"/>
              <a:ext cx="1239824" cy="523082"/>
            </a:xfrm>
            <a:custGeom>
              <a:gdLst>
                <a:gd fmla="*/ 288032 w 1224136" name="connsiteX0"/>
                <a:gd fmla="*/ 0 h 576064" name="connsiteY0"/>
                <a:gd fmla="*/ 1224136 w 1224136" name="connsiteX1"/>
                <a:gd fmla="*/ 0 h 576064" name="connsiteY1"/>
                <a:gd fmla="*/ 931059 w 1224136" name="connsiteX2"/>
                <a:gd fmla="*/ 564341 h 576064" name="connsiteY2"/>
                <a:gd fmla="*/ 288032 w 1224136" name="connsiteX3"/>
                <a:gd fmla="*/ 576064 h 576064" name="connsiteY3"/>
                <a:gd fmla="*/ 0 w 1224136" name="connsiteX4"/>
                <a:gd fmla="*/ 288032 h 576064" name="connsiteY4"/>
                <a:gd fmla="*/ 288032 w 1224136" name="connsiteX5"/>
                <a:gd fmla="*/ 0 h 5760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064" w="1224136">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8" name="TextBox 32"/>
            <p:cNvSpPr txBox="1">
              <a:spLocks noChangeArrowheads="1"/>
            </p:cNvSpPr>
            <p:nvPr/>
          </p:nvSpPr>
          <p:spPr bwMode="auto">
            <a:xfrm>
              <a:off x="3818733" y="2735632"/>
              <a:ext cx="1189584" cy="1048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b="1" lang="zh-CN" smtClean="0" sz="2800">
                  <a:solidFill>
                    <a:srgbClr val="C00000"/>
                  </a:solidFill>
                  <a:latin charset="-122" panose="020b0503020204020204" pitchFamily="34" typeface="微软雅黑"/>
                  <a:ea charset="-122" panose="020b0503020204020204" pitchFamily="34" typeface="微软雅黑"/>
                </a:rPr>
                <a:t>讲道德</a:t>
              </a:r>
            </a:p>
          </p:txBody>
        </p:sp>
      </p:grpSp>
      <p:sp>
        <p:nvSpPr>
          <p:cNvPr id="39" name="TextBox 32"/>
          <p:cNvSpPr txBox="1">
            <a:spLocks noChangeArrowheads="1"/>
          </p:cNvSpPr>
          <p:nvPr/>
        </p:nvSpPr>
        <p:spPr bwMode="auto">
          <a:xfrm>
            <a:off x="3830502" y="4263027"/>
            <a:ext cx="1118409"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lang="zh-CN" smtClean="0" sz="2800">
                <a:solidFill>
                  <a:schemeClr val="bg1"/>
                </a:solidFill>
                <a:latin charset="-122" panose="020b0503020204020204" pitchFamily="34" typeface="微软雅黑"/>
                <a:ea charset="-122" panose="020b0503020204020204" pitchFamily="34" typeface="微软雅黑"/>
              </a:rPr>
              <a:t>有品行</a:t>
            </a:r>
          </a:p>
        </p:txBody>
      </p:sp>
      <p:sp>
        <p:nvSpPr>
          <p:cNvPr id="40" name="圆角矩形 39"/>
          <p:cNvSpPr/>
          <p:nvPr/>
        </p:nvSpPr>
        <p:spPr>
          <a:xfrm>
            <a:off x="2873003" y="5062147"/>
            <a:ext cx="2057128" cy="473075"/>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41" name="组合 30"/>
          <p:cNvGrpSpPr/>
          <p:nvPr/>
        </p:nvGrpSpPr>
        <p:grpSpPr>
          <a:xfrm>
            <a:off x="2752426" y="5039815"/>
            <a:ext cx="1165643" cy="523221"/>
            <a:chOff x="3818733" y="2735631"/>
            <a:chExt cx="1239824" cy="580475"/>
          </a:xfrm>
        </p:grpSpPr>
        <p:sp>
          <p:nvSpPr>
            <p:cNvPr id="42" name="圆角矩形 3"/>
            <p:cNvSpPr/>
            <p:nvPr/>
          </p:nvSpPr>
          <p:spPr>
            <a:xfrm>
              <a:off x="3818733" y="2760406"/>
              <a:ext cx="1239824" cy="523082"/>
            </a:xfrm>
            <a:custGeom>
              <a:gdLst>
                <a:gd fmla="*/ 288032 w 1224136" name="connsiteX0"/>
                <a:gd fmla="*/ 0 h 576064" name="connsiteY0"/>
                <a:gd fmla="*/ 1224136 w 1224136" name="connsiteX1"/>
                <a:gd fmla="*/ 0 h 576064" name="connsiteY1"/>
                <a:gd fmla="*/ 931059 w 1224136" name="connsiteX2"/>
                <a:gd fmla="*/ 564341 h 576064" name="connsiteY2"/>
                <a:gd fmla="*/ 288032 w 1224136" name="connsiteX3"/>
                <a:gd fmla="*/ 576064 h 576064" name="connsiteY3"/>
                <a:gd fmla="*/ 0 w 1224136" name="connsiteX4"/>
                <a:gd fmla="*/ 288032 h 576064" name="connsiteY4"/>
                <a:gd fmla="*/ 288032 w 1224136" name="connsiteX5"/>
                <a:gd fmla="*/ 0 h 5760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064" w="1224136">
                  <a:moveTo>
                    <a:pt x="288032" y="0"/>
                  </a:moveTo>
                  <a:lnTo>
                    <a:pt x="1224136" y="0"/>
                  </a:lnTo>
                  <a:lnTo>
                    <a:pt x="931059" y="564341"/>
                  </a:lnTo>
                  <a:cubicBezTo>
                    <a:pt x="619024" y="564341"/>
                    <a:pt x="600067" y="576064"/>
                    <a:pt x="288032" y="576064"/>
                  </a:cubicBezTo>
                  <a:cubicBezTo>
                    <a:pt x="128956" y="576064"/>
                    <a:pt x="0" y="447108"/>
                    <a:pt x="0" y="288032"/>
                  </a:cubicBezTo>
                  <a:cubicBezTo>
                    <a:pt x="0" y="128956"/>
                    <a:pt x="128956" y="0"/>
                    <a:pt x="288032" y="0"/>
                  </a:cubicBezTo>
                  <a:close/>
                </a:path>
              </a:pathLst>
            </a:custGeom>
            <a:solidFill>
              <a:schemeClr val="bg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43" name="TextBox 32"/>
            <p:cNvSpPr txBox="1">
              <a:spLocks noChangeArrowheads="1"/>
            </p:cNvSpPr>
            <p:nvPr/>
          </p:nvSpPr>
          <p:spPr bwMode="auto">
            <a:xfrm>
              <a:off x="3818733" y="2735631"/>
              <a:ext cx="1189584" cy="1048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b="1" lang="zh-CN" smtClean="0" sz="2800">
                  <a:solidFill>
                    <a:srgbClr val="C00000"/>
                  </a:solidFill>
                  <a:latin charset="-122" panose="020b0503020204020204" pitchFamily="34" typeface="微软雅黑"/>
                  <a:ea charset="-122" panose="020b0503020204020204" pitchFamily="34" typeface="微软雅黑"/>
                </a:rPr>
                <a:t>讲奉献</a:t>
              </a:r>
            </a:p>
          </p:txBody>
        </p:sp>
      </p:grpSp>
      <p:sp>
        <p:nvSpPr>
          <p:cNvPr id="44" name="TextBox 32"/>
          <p:cNvSpPr txBox="1">
            <a:spLocks noChangeArrowheads="1"/>
          </p:cNvSpPr>
          <p:nvPr/>
        </p:nvSpPr>
        <p:spPr bwMode="auto">
          <a:xfrm>
            <a:off x="3830502" y="5046564"/>
            <a:ext cx="1118409"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defRPr>
            </a:lvl1pPr>
            <a:lvl2pPr indent="-285750" marL="742950">
              <a:defRPr>
                <a:solidFill>
                  <a:schemeClr val="tx1"/>
                </a:solidFill>
                <a:latin typeface="Calibri"/>
              </a:defRPr>
            </a:lvl2pPr>
            <a:lvl3pPr indent="-228600" marL="1143000">
              <a:defRPr>
                <a:solidFill>
                  <a:schemeClr val="tx1"/>
                </a:solidFill>
                <a:latin typeface="Calibri"/>
              </a:defRPr>
            </a:lvl3pPr>
            <a:lvl4pPr indent="-228600" marL="1600200">
              <a:defRPr>
                <a:solidFill>
                  <a:schemeClr val="tx1"/>
                </a:solidFill>
                <a:latin typeface="Calibri"/>
              </a:defRPr>
            </a:lvl4pPr>
            <a:lvl5pPr indent="-228600" marL="2057400">
              <a:defRPr>
                <a:solidFill>
                  <a:schemeClr val="tx1"/>
                </a:solidFill>
                <a:latin typeface="Calibri"/>
              </a:defRPr>
            </a:lvl5pPr>
            <a:lvl6pPr eaLnBrk="0" fontAlgn="base" hangingPunct="0" indent="-228600" marL="2514600">
              <a:spcBef>
                <a:spcPct val="0"/>
              </a:spcBef>
              <a:spcAft>
                <a:spcPct val="0"/>
              </a:spcAft>
              <a:defRPr>
                <a:solidFill>
                  <a:schemeClr val="tx1"/>
                </a:solidFill>
                <a:latin typeface="Calibri"/>
              </a:defRPr>
            </a:lvl6pPr>
            <a:lvl7pPr eaLnBrk="0" fontAlgn="base" hangingPunct="0" indent="-228600" marL="2971800">
              <a:spcBef>
                <a:spcPct val="0"/>
              </a:spcBef>
              <a:spcAft>
                <a:spcPct val="0"/>
              </a:spcAft>
              <a:defRPr>
                <a:solidFill>
                  <a:schemeClr val="tx1"/>
                </a:solidFill>
                <a:latin typeface="Calibri"/>
              </a:defRPr>
            </a:lvl7pPr>
            <a:lvl8pPr eaLnBrk="0" fontAlgn="base" hangingPunct="0" indent="-228600" marL="3429000">
              <a:spcBef>
                <a:spcPct val="0"/>
              </a:spcBef>
              <a:spcAft>
                <a:spcPct val="0"/>
              </a:spcAft>
              <a:defRPr>
                <a:solidFill>
                  <a:schemeClr val="tx1"/>
                </a:solidFill>
                <a:latin typeface="Calibri"/>
              </a:defRPr>
            </a:lvl8pPr>
            <a:lvl9pPr eaLnBrk="0" fontAlgn="base" hangingPunct="0" indent="-228600" marL="3886200">
              <a:spcBef>
                <a:spcPct val="0"/>
              </a:spcBef>
              <a:spcAft>
                <a:spcPct val="0"/>
              </a:spcAft>
              <a:defRPr>
                <a:solidFill>
                  <a:schemeClr val="tx1"/>
                </a:solidFill>
                <a:latin typeface="Calibri"/>
              </a:defRPr>
            </a:lvl9pPr>
          </a:lstStyle>
          <a:p>
            <a:r>
              <a:rPr altLang="en-US" lang="zh-CN" smtClean="0" sz="2800">
                <a:solidFill>
                  <a:schemeClr val="bg1"/>
                </a:solidFill>
                <a:latin charset="-122" panose="020b0503020204020204" pitchFamily="34" typeface="微软雅黑"/>
                <a:ea charset="-122" panose="020b0503020204020204" pitchFamily="34" typeface="微软雅黑"/>
              </a:rPr>
              <a:t>有作为</a:t>
            </a:r>
          </a:p>
        </p:txBody>
      </p:sp>
      <p:grpSp>
        <p:nvGrpSpPr>
          <p:cNvPr id="45" name="组合 44"/>
          <p:cNvGrpSpPr/>
          <p:nvPr/>
        </p:nvGrpSpPr>
        <p:grpSpPr>
          <a:xfrm>
            <a:off x="6919648" y="2580960"/>
            <a:ext cx="4075415" cy="464349"/>
            <a:chOff x="3707904" y="2926466"/>
            <a:chExt cx="3560323" cy="288032"/>
          </a:xfrm>
        </p:grpSpPr>
        <p:sp>
          <p:nvSpPr>
            <p:cNvPr id="46" name="矩形 45"/>
            <p:cNvSpPr/>
            <p:nvPr/>
          </p:nvSpPr>
          <p:spPr>
            <a:xfrm>
              <a:off x="3851920" y="2926466"/>
              <a:ext cx="3416307"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sz="1600">
                  <a:solidFill>
                    <a:schemeClr val="tx1"/>
                  </a:solidFill>
                  <a:latin charset="-122" panose="020b0503020204020204" pitchFamily="34" typeface="微软雅黑"/>
                  <a:ea charset="-122" panose="020b0503020204020204" pitchFamily="34" typeface="微软雅黑"/>
                </a:rPr>
                <a:t>引导党员强化政治意识，保持政治本色</a:t>
              </a:r>
            </a:p>
          </p:txBody>
        </p:sp>
        <p:sp>
          <p:nvSpPr>
            <p:cNvPr id="47" name="矩形 46"/>
            <p:cNvSpPr/>
            <p:nvPr/>
          </p:nvSpPr>
          <p:spPr>
            <a:xfrm>
              <a:off x="3707904" y="2998474"/>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grpSp>
      <p:grpSp>
        <p:nvGrpSpPr>
          <p:cNvPr id="48" name="组合 47"/>
          <p:cNvGrpSpPr/>
          <p:nvPr/>
        </p:nvGrpSpPr>
        <p:grpSpPr>
          <a:xfrm>
            <a:off x="6919648" y="3179276"/>
            <a:ext cx="3878060" cy="464349"/>
            <a:chOff x="3707904" y="3287837"/>
            <a:chExt cx="3387912" cy="288032"/>
          </a:xfrm>
        </p:grpSpPr>
        <p:sp>
          <p:nvSpPr>
            <p:cNvPr id="49" name="矩形 48"/>
            <p:cNvSpPr/>
            <p:nvPr/>
          </p:nvSpPr>
          <p:spPr>
            <a:xfrm>
              <a:off x="3851921" y="3287837"/>
              <a:ext cx="324389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sz="1600">
                  <a:solidFill>
                    <a:schemeClr val="tx1"/>
                  </a:solidFill>
                  <a:latin charset="-122" panose="020b0503020204020204" pitchFamily="34" typeface="微软雅黑"/>
                  <a:ea charset="-122" panose="020b0503020204020204" pitchFamily="34" typeface="微软雅黑"/>
                </a:rPr>
                <a:t>向党中央看齐，向党的理论和路线方针政策看齐，做政治上的明白人</a:t>
              </a:r>
            </a:p>
          </p:txBody>
        </p:sp>
        <p:sp>
          <p:nvSpPr>
            <p:cNvPr id="50" name="矩形 49"/>
            <p:cNvSpPr/>
            <p:nvPr/>
          </p:nvSpPr>
          <p:spPr>
            <a:xfrm>
              <a:off x="3707904" y="3291830"/>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grpSp>
      <p:grpSp>
        <p:nvGrpSpPr>
          <p:cNvPr id="51" name="组合 50"/>
          <p:cNvGrpSpPr/>
          <p:nvPr/>
        </p:nvGrpSpPr>
        <p:grpSpPr>
          <a:xfrm>
            <a:off x="6919648" y="3676575"/>
            <a:ext cx="5894478" cy="464349"/>
            <a:chOff x="3707904" y="3649208"/>
            <a:chExt cx="5149475" cy="288032"/>
          </a:xfrm>
        </p:grpSpPr>
        <p:sp>
          <p:nvSpPr>
            <p:cNvPr id="52" name="矩形 51"/>
            <p:cNvSpPr/>
            <p:nvPr/>
          </p:nvSpPr>
          <p:spPr>
            <a:xfrm>
              <a:off x="3851920" y="3649208"/>
              <a:ext cx="5005459"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sz="1600">
                  <a:solidFill>
                    <a:schemeClr val="tx1"/>
                  </a:solidFill>
                  <a:latin charset="-122" panose="020b0503020204020204" pitchFamily="34" typeface="微软雅黑"/>
                  <a:ea charset="-122" panose="020b0503020204020204" pitchFamily="34" typeface="微软雅黑"/>
                </a:rPr>
                <a:t>密切联系群众，全心全意为人民服务</a:t>
              </a:r>
            </a:p>
          </p:txBody>
        </p:sp>
        <p:sp>
          <p:nvSpPr>
            <p:cNvPr id="53" name="矩形 52"/>
            <p:cNvSpPr/>
            <p:nvPr/>
          </p:nvSpPr>
          <p:spPr>
            <a:xfrm>
              <a:off x="3707904" y="3729202"/>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grpSp>
      <p:grpSp>
        <p:nvGrpSpPr>
          <p:cNvPr id="54" name="组合 53"/>
          <p:cNvGrpSpPr/>
          <p:nvPr/>
        </p:nvGrpSpPr>
        <p:grpSpPr>
          <a:xfrm>
            <a:off x="6919648" y="5016046"/>
            <a:ext cx="4075416" cy="512418"/>
            <a:chOff x="3707904" y="4271456"/>
            <a:chExt cx="3560326" cy="317849"/>
          </a:xfrm>
        </p:grpSpPr>
        <p:sp>
          <p:nvSpPr>
            <p:cNvPr id="55" name="矩形 54"/>
            <p:cNvSpPr/>
            <p:nvPr/>
          </p:nvSpPr>
          <p:spPr>
            <a:xfrm>
              <a:off x="3851920" y="4301273"/>
              <a:ext cx="3416310"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sz="1600">
                  <a:solidFill>
                    <a:schemeClr val="tx1"/>
                  </a:solidFill>
                  <a:latin charset="-122" panose="020b0503020204020204" pitchFamily="34" typeface="微软雅黑"/>
                  <a:ea charset="-122" panose="020b0503020204020204" pitchFamily="34" typeface="微软雅黑"/>
                </a:rPr>
                <a:t>保持干事创业、开拓进取的精气神，平常时候看得出来，关键时刻冲得上去</a:t>
              </a:r>
            </a:p>
          </p:txBody>
        </p:sp>
        <p:sp>
          <p:nvSpPr>
            <p:cNvPr id="56" name="矩形 55"/>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grpSp>
      <p:grpSp>
        <p:nvGrpSpPr>
          <p:cNvPr id="57" name="组合 56"/>
          <p:cNvGrpSpPr/>
          <p:nvPr/>
        </p:nvGrpSpPr>
        <p:grpSpPr>
          <a:xfrm>
            <a:off x="6926793" y="4298576"/>
            <a:ext cx="3939010" cy="512418"/>
            <a:chOff x="3707904" y="4271456"/>
            <a:chExt cx="3441161" cy="317849"/>
          </a:xfrm>
        </p:grpSpPr>
        <p:sp>
          <p:nvSpPr>
            <p:cNvPr id="58" name="矩形 57"/>
            <p:cNvSpPr/>
            <p:nvPr/>
          </p:nvSpPr>
          <p:spPr>
            <a:xfrm>
              <a:off x="3851920" y="4301273"/>
              <a:ext cx="3297145" cy="2880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sz="1600">
                  <a:solidFill>
                    <a:schemeClr val="tx1"/>
                  </a:solidFill>
                  <a:latin charset="-122" panose="020b0503020204020204" pitchFamily="34" typeface="微软雅黑"/>
                  <a:ea charset="-122" panose="020b0503020204020204" pitchFamily="34" typeface="微软雅黑"/>
                </a:rPr>
                <a:t>加强党性锻炼和道德修养,心存敬畏,手握戒尺,廉洁从政,从严治家</a:t>
              </a:r>
            </a:p>
          </p:txBody>
        </p:sp>
        <p:sp>
          <p:nvSpPr>
            <p:cNvPr id="59" name="矩形 58"/>
            <p:cNvSpPr/>
            <p:nvPr/>
          </p:nvSpPr>
          <p:spPr>
            <a:xfrm>
              <a:off x="3707904" y="4271456"/>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pitchFamily="34" typeface="微软雅黑"/>
                <a:ea charset="-122" panose="020b0503020204020204" pitchFamily="34" typeface="微软雅黑"/>
              </a:endParaRPr>
            </a:p>
          </p:txBody>
        </p:sp>
      </p:grpSp>
      <p:sp>
        <p:nvSpPr>
          <p:cNvPr id="60" name="矩形 59"/>
          <p:cNvSpPr/>
          <p:nvPr/>
        </p:nvSpPr>
        <p:spPr>
          <a:xfrm>
            <a:off x="5384746" y="3417888"/>
            <a:ext cx="1273153" cy="1297267"/>
          </a:xfrm>
          <a:prstGeom prst="rect">
            <a:avLst/>
          </a:prstGeom>
          <a:noFill/>
          <a:ln w="19050">
            <a:solidFill>
              <a:srgbClr val="C00000"/>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solidFill>
                  <a:srgbClr val="C00000"/>
                </a:solidFill>
                <a:latin charset="-122" panose="020b0503020204020204" pitchFamily="34" typeface="微软雅黑"/>
                <a:ea charset="-122" panose="020b0503020204020204" pitchFamily="34" typeface="微软雅黑"/>
              </a:rPr>
              <a:t>五个方面</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ppt_x</p:attrName>
                                        </p:attrNameLst>
                                      </p:cBhvr>
                                      <p:tavLst>
                                        <p:tav tm="0">
                                          <p:val>
                                            <p:strVal val="#ppt_x-#ppt_w*1.125000"/>
                                          </p:val>
                                        </p:tav>
                                        <p:tav tm="100000">
                                          <p:val>
                                            <p:strVal val="#ppt_x"/>
                                          </p:val>
                                        </p:tav>
                                      </p:tavLst>
                                    </p:anim>
                                    <p:animEffect filter="wipe(right)" transition="in">
                                      <p:cBhvr>
                                        <p:cTn dur="500" id="8"/>
                                        <p:tgtEl>
                                          <p:spTgt spid="3"/>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childTnLst>
                                </p:cTn>
                              </p:par>
                            </p:childTnLst>
                          </p:cTn>
                        </p:par>
                        <p:par>
                          <p:cTn fill="hold" id="13" nodeType="afterGroup">
                            <p:stCondLst>
                              <p:cond delay="1500"/>
                            </p:stCondLst>
                            <p:childTnLst>
                              <p:par>
                                <p:cTn fill="hold" grpId="0" id="14" nodeType="afterEffect" presetClass="entr" presetID="31" presetSubtype="0">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p:cTn dur="1500" fill="hold" id="16"/>
                                        <p:tgtEl>
                                          <p:spTgt spid="24"/>
                                        </p:tgtEl>
                                        <p:attrNameLst>
                                          <p:attrName>ppt_w</p:attrName>
                                        </p:attrNameLst>
                                      </p:cBhvr>
                                      <p:tavLst>
                                        <p:tav tm="0">
                                          <p:val>
                                            <p:fltVal val="0"/>
                                          </p:val>
                                        </p:tav>
                                        <p:tav tm="100000">
                                          <p:val>
                                            <p:strVal val="#ppt_w"/>
                                          </p:val>
                                        </p:tav>
                                      </p:tavLst>
                                    </p:anim>
                                    <p:anim calcmode="lin" valueType="num">
                                      <p:cBhvr>
                                        <p:cTn dur="1500" fill="hold" id="17"/>
                                        <p:tgtEl>
                                          <p:spTgt spid="24"/>
                                        </p:tgtEl>
                                        <p:attrNameLst>
                                          <p:attrName>ppt_h</p:attrName>
                                        </p:attrNameLst>
                                      </p:cBhvr>
                                      <p:tavLst>
                                        <p:tav tm="0">
                                          <p:val>
                                            <p:fltVal val="0"/>
                                          </p:val>
                                        </p:tav>
                                        <p:tav tm="100000">
                                          <p:val>
                                            <p:strVal val="#ppt_h"/>
                                          </p:val>
                                        </p:tav>
                                      </p:tavLst>
                                    </p:anim>
                                    <p:anim calcmode="lin" valueType="num">
                                      <p:cBhvr>
                                        <p:cTn dur="1500" fill="hold" id="18"/>
                                        <p:tgtEl>
                                          <p:spTgt spid="24"/>
                                        </p:tgtEl>
                                        <p:attrNameLst>
                                          <p:attrName>style.rotation</p:attrName>
                                        </p:attrNameLst>
                                      </p:cBhvr>
                                      <p:tavLst>
                                        <p:tav tm="0">
                                          <p:val>
                                            <p:fltVal val="90"/>
                                          </p:val>
                                        </p:tav>
                                        <p:tav tm="100000">
                                          <p:val>
                                            <p:fltVal val="0"/>
                                          </p:val>
                                        </p:tav>
                                      </p:tavLst>
                                    </p:anim>
                                    <p:animEffect filter="fade" transition="in">
                                      <p:cBhvr>
                                        <p:cTn dur="1500" id="19"/>
                                        <p:tgtEl>
                                          <p:spTgt spid="24"/>
                                        </p:tgtEl>
                                      </p:cBhvr>
                                    </p:animEffect>
                                  </p:childTnLst>
                                </p:cTn>
                              </p:par>
                            </p:childTnLst>
                          </p:cTn>
                        </p:par>
                        <p:par>
                          <p:cTn fill="hold" id="20" nodeType="afterGroup">
                            <p:stCondLst>
                              <p:cond delay="3000"/>
                            </p:stCondLst>
                            <p:childTnLst>
                              <p:par>
                                <p:cTn fill="hold" grpId="0" id="21" nodeType="afterEffect" presetClass="entr" presetID="22" presetSubtype="8">
                                  <p:stCondLst>
                                    <p:cond delay="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800" id="23"/>
                                        <p:tgtEl>
                                          <p:spTgt spid="25"/>
                                        </p:tgtEl>
                                      </p:cBhvr>
                                    </p:animEffect>
                                  </p:childTnLst>
                                </p:cTn>
                              </p:par>
                            </p:childTnLst>
                          </p:cTn>
                        </p:par>
                        <p:par>
                          <p:cTn fill="hold" id="24" nodeType="afterGroup">
                            <p:stCondLst>
                              <p:cond delay="3800"/>
                            </p:stCondLst>
                            <p:childTnLst>
                              <p:par>
                                <p:cTn fill="hold" id="25" nodeType="afterEffect" presetClass="entr" presetID="22" presetSubtype="8">
                                  <p:stCondLst>
                                    <p:cond delay="0"/>
                                  </p:stCondLst>
                                  <p:childTnLst>
                                    <p:set>
                                      <p:cBhvr>
                                        <p:cTn dur="1" fill="hold" id="26">
                                          <p:stCondLst>
                                            <p:cond delay="0"/>
                                          </p:stCondLst>
                                        </p:cTn>
                                        <p:tgtEl>
                                          <p:spTgt spid="26"/>
                                        </p:tgtEl>
                                        <p:attrNameLst>
                                          <p:attrName>style.visibility</p:attrName>
                                        </p:attrNameLst>
                                      </p:cBhvr>
                                      <p:to>
                                        <p:strVal val="visible"/>
                                      </p:to>
                                    </p:set>
                                    <p:animEffect filter="wipe(left)" transition="in">
                                      <p:cBhvr>
                                        <p:cTn dur="800" id="27"/>
                                        <p:tgtEl>
                                          <p:spTgt spid="26"/>
                                        </p:tgtEl>
                                      </p:cBhvr>
                                    </p:animEffect>
                                  </p:childTnLst>
                                </p:cTn>
                              </p:par>
                            </p:childTnLst>
                          </p:cTn>
                        </p:par>
                        <p:par>
                          <p:cTn fill="hold" id="28" nodeType="afterGroup">
                            <p:stCondLst>
                              <p:cond delay="4600"/>
                            </p:stCondLst>
                            <p:childTnLst>
                              <p:par>
                                <p:cTn fill="hold" grpId="0" id="29" nodeType="afterEffect" presetClass="entr" presetID="22" presetSubtype="8">
                                  <p:stCondLst>
                                    <p:cond delay="0"/>
                                  </p:stCondLst>
                                  <p:childTnLst>
                                    <p:set>
                                      <p:cBhvr>
                                        <p:cTn dur="1" fill="hold" id="30">
                                          <p:stCondLst>
                                            <p:cond delay="0"/>
                                          </p:stCondLst>
                                        </p:cTn>
                                        <p:tgtEl>
                                          <p:spTgt spid="29"/>
                                        </p:tgtEl>
                                        <p:attrNameLst>
                                          <p:attrName>style.visibility</p:attrName>
                                        </p:attrNameLst>
                                      </p:cBhvr>
                                      <p:to>
                                        <p:strVal val="visible"/>
                                      </p:to>
                                    </p:set>
                                    <p:animEffect filter="wipe(left)" transition="in">
                                      <p:cBhvr>
                                        <p:cTn dur="800" id="31"/>
                                        <p:tgtEl>
                                          <p:spTgt spid="29"/>
                                        </p:tgtEl>
                                      </p:cBhvr>
                                    </p:animEffect>
                                  </p:childTnLst>
                                </p:cTn>
                              </p:par>
                            </p:childTnLst>
                          </p:cTn>
                        </p:par>
                        <p:par>
                          <p:cTn fill="hold" id="32" nodeType="afterGroup">
                            <p:stCondLst>
                              <p:cond delay="5400"/>
                            </p:stCondLst>
                            <p:childTnLst>
                              <p:par>
                                <p:cTn fill="hold" grpId="0" id="33" nodeType="afterEffect" presetClass="entr" presetID="22" presetSubtype="8">
                                  <p:stCondLst>
                                    <p:cond delay="0"/>
                                  </p:stCondLst>
                                  <p:childTnLst>
                                    <p:set>
                                      <p:cBhvr>
                                        <p:cTn dur="1" fill="hold" id="34">
                                          <p:stCondLst>
                                            <p:cond delay="0"/>
                                          </p:stCondLst>
                                        </p:cTn>
                                        <p:tgtEl>
                                          <p:spTgt spid="30"/>
                                        </p:tgtEl>
                                        <p:attrNameLst>
                                          <p:attrName>style.visibility</p:attrName>
                                        </p:attrNameLst>
                                      </p:cBhvr>
                                      <p:to>
                                        <p:strVal val="visible"/>
                                      </p:to>
                                    </p:set>
                                    <p:animEffect filter="wipe(left)" transition="in">
                                      <p:cBhvr>
                                        <p:cTn dur="800" id="35"/>
                                        <p:tgtEl>
                                          <p:spTgt spid="30"/>
                                        </p:tgtEl>
                                      </p:cBhvr>
                                    </p:animEffect>
                                  </p:childTnLst>
                                </p:cTn>
                              </p:par>
                            </p:childTnLst>
                          </p:cTn>
                        </p:par>
                        <p:par>
                          <p:cTn fill="hold" id="36" nodeType="afterGroup">
                            <p:stCondLst>
                              <p:cond delay="6200"/>
                            </p:stCondLst>
                            <p:childTnLst>
                              <p:par>
                                <p:cTn fill="hold" id="37" nodeType="afterEffect" presetClass="entr" presetID="22" presetSubtype="8">
                                  <p:stCondLst>
                                    <p:cond delay="0"/>
                                  </p:stCondLst>
                                  <p:childTnLst>
                                    <p:set>
                                      <p:cBhvr>
                                        <p:cTn dur="1" fill="hold" id="38">
                                          <p:stCondLst>
                                            <p:cond delay="0"/>
                                          </p:stCondLst>
                                        </p:cTn>
                                        <p:tgtEl>
                                          <p:spTgt spid="31"/>
                                        </p:tgtEl>
                                        <p:attrNameLst>
                                          <p:attrName>style.visibility</p:attrName>
                                        </p:attrNameLst>
                                      </p:cBhvr>
                                      <p:to>
                                        <p:strVal val="visible"/>
                                      </p:to>
                                    </p:set>
                                    <p:animEffect filter="wipe(left)" transition="in">
                                      <p:cBhvr>
                                        <p:cTn dur="800" id="39"/>
                                        <p:tgtEl>
                                          <p:spTgt spid="31"/>
                                        </p:tgtEl>
                                      </p:cBhvr>
                                    </p:animEffect>
                                  </p:childTnLst>
                                </p:cTn>
                              </p:par>
                            </p:childTnLst>
                          </p:cTn>
                        </p:par>
                        <p:par>
                          <p:cTn fill="hold" id="40" nodeType="afterGroup">
                            <p:stCondLst>
                              <p:cond delay="7000"/>
                            </p:stCondLst>
                            <p:childTnLst>
                              <p:par>
                                <p:cTn fill="hold" grpId="0" id="41" nodeType="afterEffect" presetClass="entr" presetID="22" presetSubtype="8">
                                  <p:stCondLst>
                                    <p:cond delay="0"/>
                                  </p:stCondLst>
                                  <p:childTnLst>
                                    <p:set>
                                      <p:cBhvr>
                                        <p:cTn dur="1" fill="hold" id="42">
                                          <p:stCondLst>
                                            <p:cond delay="0"/>
                                          </p:stCondLst>
                                        </p:cTn>
                                        <p:tgtEl>
                                          <p:spTgt spid="34"/>
                                        </p:tgtEl>
                                        <p:attrNameLst>
                                          <p:attrName>style.visibility</p:attrName>
                                        </p:attrNameLst>
                                      </p:cBhvr>
                                      <p:to>
                                        <p:strVal val="visible"/>
                                      </p:to>
                                    </p:set>
                                    <p:animEffect filter="wipe(left)" transition="in">
                                      <p:cBhvr>
                                        <p:cTn dur="800" id="43"/>
                                        <p:tgtEl>
                                          <p:spTgt spid="34"/>
                                        </p:tgtEl>
                                      </p:cBhvr>
                                    </p:animEffect>
                                  </p:childTnLst>
                                </p:cTn>
                              </p:par>
                            </p:childTnLst>
                          </p:cTn>
                        </p:par>
                        <p:par>
                          <p:cTn fill="hold" id="44" nodeType="afterGroup">
                            <p:stCondLst>
                              <p:cond delay="7800"/>
                            </p:stCondLst>
                            <p:childTnLst>
                              <p:par>
                                <p:cTn fill="hold" grpId="0" id="45" nodeType="afterEffect" presetClass="entr" presetID="22" presetSubtype="8">
                                  <p:stCondLst>
                                    <p:cond delay="0"/>
                                  </p:stCondLst>
                                  <p:childTnLst>
                                    <p:set>
                                      <p:cBhvr>
                                        <p:cTn dur="1" fill="hold" id="46">
                                          <p:stCondLst>
                                            <p:cond delay="0"/>
                                          </p:stCondLst>
                                        </p:cTn>
                                        <p:tgtEl>
                                          <p:spTgt spid="35"/>
                                        </p:tgtEl>
                                        <p:attrNameLst>
                                          <p:attrName>style.visibility</p:attrName>
                                        </p:attrNameLst>
                                      </p:cBhvr>
                                      <p:to>
                                        <p:strVal val="visible"/>
                                      </p:to>
                                    </p:set>
                                    <p:animEffect filter="wipe(left)" transition="in">
                                      <p:cBhvr>
                                        <p:cTn dur="800" id="47"/>
                                        <p:tgtEl>
                                          <p:spTgt spid="35"/>
                                        </p:tgtEl>
                                      </p:cBhvr>
                                    </p:animEffect>
                                  </p:childTnLst>
                                </p:cTn>
                              </p:par>
                            </p:childTnLst>
                          </p:cTn>
                        </p:par>
                        <p:par>
                          <p:cTn fill="hold" id="48" nodeType="afterGroup">
                            <p:stCondLst>
                              <p:cond delay="8600"/>
                            </p:stCondLst>
                            <p:childTnLst>
                              <p:par>
                                <p:cTn fill="hold" id="49" nodeType="afterEffect" presetClass="entr" presetID="22" presetSubtype="8">
                                  <p:stCondLst>
                                    <p:cond delay="0"/>
                                  </p:stCondLst>
                                  <p:childTnLst>
                                    <p:set>
                                      <p:cBhvr>
                                        <p:cTn dur="1" fill="hold" id="50">
                                          <p:stCondLst>
                                            <p:cond delay="0"/>
                                          </p:stCondLst>
                                        </p:cTn>
                                        <p:tgtEl>
                                          <p:spTgt spid="36"/>
                                        </p:tgtEl>
                                        <p:attrNameLst>
                                          <p:attrName>style.visibility</p:attrName>
                                        </p:attrNameLst>
                                      </p:cBhvr>
                                      <p:to>
                                        <p:strVal val="visible"/>
                                      </p:to>
                                    </p:set>
                                    <p:animEffect filter="wipe(left)" transition="in">
                                      <p:cBhvr>
                                        <p:cTn dur="800" id="51"/>
                                        <p:tgtEl>
                                          <p:spTgt spid="36"/>
                                        </p:tgtEl>
                                      </p:cBhvr>
                                    </p:animEffect>
                                  </p:childTnLst>
                                </p:cTn>
                              </p:par>
                            </p:childTnLst>
                          </p:cTn>
                        </p:par>
                        <p:par>
                          <p:cTn fill="hold" id="52" nodeType="afterGroup">
                            <p:stCondLst>
                              <p:cond delay="9400"/>
                            </p:stCondLst>
                            <p:childTnLst>
                              <p:par>
                                <p:cTn fill="hold" grpId="0" id="53" nodeType="afterEffect" presetClass="entr" presetID="22" presetSubtype="8">
                                  <p:stCondLst>
                                    <p:cond delay="0"/>
                                  </p:stCondLst>
                                  <p:childTnLst>
                                    <p:set>
                                      <p:cBhvr>
                                        <p:cTn dur="1" fill="hold" id="54">
                                          <p:stCondLst>
                                            <p:cond delay="0"/>
                                          </p:stCondLst>
                                        </p:cTn>
                                        <p:tgtEl>
                                          <p:spTgt spid="39"/>
                                        </p:tgtEl>
                                        <p:attrNameLst>
                                          <p:attrName>style.visibility</p:attrName>
                                        </p:attrNameLst>
                                      </p:cBhvr>
                                      <p:to>
                                        <p:strVal val="visible"/>
                                      </p:to>
                                    </p:set>
                                    <p:animEffect filter="wipe(left)" transition="in">
                                      <p:cBhvr>
                                        <p:cTn dur="800" id="55"/>
                                        <p:tgtEl>
                                          <p:spTgt spid="39"/>
                                        </p:tgtEl>
                                      </p:cBhvr>
                                    </p:animEffect>
                                  </p:childTnLst>
                                </p:cTn>
                              </p:par>
                            </p:childTnLst>
                          </p:cTn>
                        </p:par>
                        <p:par>
                          <p:cTn fill="hold" id="56" nodeType="afterGroup">
                            <p:stCondLst>
                              <p:cond delay="10200"/>
                            </p:stCondLst>
                            <p:childTnLst>
                              <p:par>
                                <p:cTn fill="hold" grpId="0" id="57" nodeType="afterEffect" presetClass="entr" presetID="22" presetSubtype="8">
                                  <p:stCondLst>
                                    <p:cond delay="0"/>
                                  </p:stCondLst>
                                  <p:childTnLst>
                                    <p:set>
                                      <p:cBhvr>
                                        <p:cTn dur="1" fill="hold" id="58">
                                          <p:stCondLst>
                                            <p:cond delay="0"/>
                                          </p:stCondLst>
                                        </p:cTn>
                                        <p:tgtEl>
                                          <p:spTgt spid="40"/>
                                        </p:tgtEl>
                                        <p:attrNameLst>
                                          <p:attrName>style.visibility</p:attrName>
                                        </p:attrNameLst>
                                      </p:cBhvr>
                                      <p:to>
                                        <p:strVal val="visible"/>
                                      </p:to>
                                    </p:set>
                                    <p:animEffect filter="wipe(left)" transition="in">
                                      <p:cBhvr>
                                        <p:cTn dur="800" id="59"/>
                                        <p:tgtEl>
                                          <p:spTgt spid="40"/>
                                        </p:tgtEl>
                                      </p:cBhvr>
                                    </p:animEffect>
                                  </p:childTnLst>
                                </p:cTn>
                              </p:par>
                            </p:childTnLst>
                          </p:cTn>
                        </p:par>
                        <p:par>
                          <p:cTn fill="hold" id="60" nodeType="afterGroup">
                            <p:stCondLst>
                              <p:cond delay="11000"/>
                            </p:stCondLst>
                            <p:childTnLst>
                              <p:par>
                                <p:cTn fill="hold" id="61" nodeType="afterEffect" presetClass="entr" presetID="22" presetSubtype="8">
                                  <p:stCondLst>
                                    <p:cond delay="0"/>
                                  </p:stCondLst>
                                  <p:childTnLst>
                                    <p:set>
                                      <p:cBhvr>
                                        <p:cTn dur="1" fill="hold" id="62">
                                          <p:stCondLst>
                                            <p:cond delay="0"/>
                                          </p:stCondLst>
                                        </p:cTn>
                                        <p:tgtEl>
                                          <p:spTgt spid="41"/>
                                        </p:tgtEl>
                                        <p:attrNameLst>
                                          <p:attrName>style.visibility</p:attrName>
                                        </p:attrNameLst>
                                      </p:cBhvr>
                                      <p:to>
                                        <p:strVal val="visible"/>
                                      </p:to>
                                    </p:set>
                                    <p:animEffect filter="wipe(left)" transition="in">
                                      <p:cBhvr>
                                        <p:cTn dur="800" id="63"/>
                                        <p:tgtEl>
                                          <p:spTgt spid="41"/>
                                        </p:tgtEl>
                                      </p:cBhvr>
                                    </p:animEffect>
                                  </p:childTnLst>
                                </p:cTn>
                              </p:par>
                            </p:childTnLst>
                          </p:cTn>
                        </p:par>
                        <p:par>
                          <p:cTn fill="hold" id="64" nodeType="afterGroup">
                            <p:stCondLst>
                              <p:cond delay="11800"/>
                            </p:stCondLst>
                            <p:childTnLst>
                              <p:par>
                                <p:cTn fill="hold" grpId="0" id="65" nodeType="afterEffect" presetClass="entr" presetID="22" presetSubtype="8">
                                  <p:stCondLst>
                                    <p:cond delay="0"/>
                                  </p:stCondLst>
                                  <p:childTnLst>
                                    <p:set>
                                      <p:cBhvr>
                                        <p:cTn dur="1" fill="hold" id="66">
                                          <p:stCondLst>
                                            <p:cond delay="0"/>
                                          </p:stCondLst>
                                        </p:cTn>
                                        <p:tgtEl>
                                          <p:spTgt spid="44"/>
                                        </p:tgtEl>
                                        <p:attrNameLst>
                                          <p:attrName>style.visibility</p:attrName>
                                        </p:attrNameLst>
                                      </p:cBhvr>
                                      <p:to>
                                        <p:strVal val="visible"/>
                                      </p:to>
                                    </p:set>
                                    <p:animEffect filter="wipe(left)" transition="in">
                                      <p:cBhvr>
                                        <p:cTn dur="800" id="67"/>
                                        <p:tgtEl>
                                          <p:spTgt spid="44"/>
                                        </p:tgtEl>
                                      </p:cBhvr>
                                    </p:animEffect>
                                  </p:childTnLst>
                                </p:cTn>
                              </p:par>
                            </p:childTnLst>
                          </p:cTn>
                        </p:par>
                        <p:par>
                          <p:cTn fill="hold" id="68" nodeType="afterGroup">
                            <p:stCondLst>
                              <p:cond delay="12600"/>
                            </p:stCondLst>
                            <p:childTnLst>
                              <p:par>
                                <p:cTn fill="hold" id="69" nodeType="afterEffect" presetClass="entr" presetID="2" presetSubtype="4">
                                  <p:stCondLst>
                                    <p:cond delay="0"/>
                                  </p:stCondLst>
                                  <p:childTnLst>
                                    <p:set>
                                      <p:cBhvr>
                                        <p:cTn dur="1" fill="hold" id="70">
                                          <p:stCondLst>
                                            <p:cond delay="0"/>
                                          </p:stCondLst>
                                        </p:cTn>
                                        <p:tgtEl>
                                          <p:spTgt spid="45"/>
                                        </p:tgtEl>
                                        <p:attrNameLst>
                                          <p:attrName>style.visibility</p:attrName>
                                        </p:attrNameLst>
                                      </p:cBhvr>
                                      <p:to>
                                        <p:strVal val="visible"/>
                                      </p:to>
                                    </p:set>
                                    <p:anim calcmode="lin" valueType="num">
                                      <p:cBhvr additive="base">
                                        <p:cTn dur="1250" fill="hold" id="71"/>
                                        <p:tgtEl>
                                          <p:spTgt spid="45"/>
                                        </p:tgtEl>
                                        <p:attrNameLst>
                                          <p:attrName>ppt_x</p:attrName>
                                        </p:attrNameLst>
                                      </p:cBhvr>
                                      <p:tavLst>
                                        <p:tav tm="0">
                                          <p:val>
                                            <p:strVal val="#ppt_x"/>
                                          </p:val>
                                        </p:tav>
                                        <p:tav tm="100000">
                                          <p:val>
                                            <p:strVal val="#ppt_x"/>
                                          </p:val>
                                        </p:tav>
                                      </p:tavLst>
                                    </p:anim>
                                    <p:anim calcmode="lin" valueType="num">
                                      <p:cBhvr additive="base">
                                        <p:cTn dur="1250" fill="hold" id="72"/>
                                        <p:tgtEl>
                                          <p:spTgt spid="45"/>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4">
                                  <p:stCondLst>
                                    <p:cond delay="450"/>
                                  </p:stCondLst>
                                  <p:childTnLst>
                                    <p:set>
                                      <p:cBhvr>
                                        <p:cTn dur="1" fill="hold" id="74">
                                          <p:stCondLst>
                                            <p:cond delay="0"/>
                                          </p:stCondLst>
                                        </p:cTn>
                                        <p:tgtEl>
                                          <p:spTgt spid="48"/>
                                        </p:tgtEl>
                                        <p:attrNameLst>
                                          <p:attrName>style.visibility</p:attrName>
                                        </p:attrNameLst>
                                      </p:cBhvr>
                                      <p:to>
                                        <p:strVal val="visible"/>
                                      </p:to>
                                    </p:set>
                                    <p:anim calcmode="lin" valueType="num">
                                      <p:cBhvr additive="base">
                                        <p:cTn dur="1250" fill="hold" id="75"/>
                                        <p:tgtEl>
                                          <p:spTgt spid="48"/>
                                        </p:tgtEl>
                                        <p:attrNameLst>
                                          <p:attrName>ppt_x</p:attrName>
                                        </p:attrNameLst>
                                      </p:cBhvr>
                                      <p:tavLst>
                                        <p:tav tm="0">
                                          <p:val>
                                            <p:strVal val="#ppt_x"/>
                                          </p:val>
                                        </p:tav>
                                        <p:tav tm="100000">
                                          <p:val>
                                            <p:strVal val="#ppt_x"/>
                                          </p:val>
                                        </p:tav>
                                      </p:tavLst>
                                    </p:anim>
                                    <p:anim calcmode="lin" valueType="num">
                                      <p:cBhvr additive="base">
                                        <p:cTn dur="1250" fill="hold" id="76"/>
                                        <p:tgtEl>
                                          <p:spTgt spid="48"/>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4">
                                  <p:stCondLst>
                                    <p:cond delay="900"/>
                                  </p:stCondLst>
                                  <p:childTnLst>
                                    <p:set>
                                      <p:cBhvr>
                                        <p:cTn dur="1" fill="hold" id="78">
                                          <p:stCondLst>
                                            <p:cond delay="0"/>
                                          </p:stCondLst>
                                        </p:cTn>
                                        <p:tgtEl>
                                          <p:spTgt spid="51"/>
                                        </p:tgtEl>
                                        <p:attrNameLst>
                                          <p:attrName>style.visibility</p:attrName>
                                        </p:attrNameLst>
                                      </p:cBhvr>
                                      <p:to>
                                        <p:strVal val="visible"/>
                                      </p:to>
                                    </p:set>
                                    <p:anim calcmode="lin" valueType="num">
                                      <p:cBhvr additive="base">
                                        <p:cTn dur="1250" fill="hold" id="79"/>
                                        <p:tgtEl>
                                          <p:spTgt spid="51"/>
                                        </p:tgtEl>
                                        <p:attrNameLst>
                                          <p:attrName>ppt_x</p:attrName>
                                        </p:attrNameLst>
                                      </p:cBhvr>
                                      <p:tavLst>
                                        <p:tav tm="0">
                                          <p:val>
                                            <p:strVal val="#ppt_x"/>
                                          </p:val>
                                        </p:tav>
                                        <p:tav tm="100000">
                                          <p:val>
                                            <p:strVal val="#ppt_x"/>
                                          </p:val>
                                        </p:tav>
                                      </p:tavLst>
                                    </p:anim>
                                    <p:anim calcmode="lin" valueType="num">
                                      <p:cBhvr additive="base">
                                        <p:cTn dur="1250" fill="hold" id="80"/>
                                        <p:tgtEl>
                                          <p:spTgt spid="51"/>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4">
                                  <p:stCondLst>
                                    <p:cond delay="1350"/>
                                  </p:stCondLst>
                                  <p:childTnLst>
                                    <p:set>
                                      <p:cBhvr>
                                        <p:cTn dur="1" fill="hold" id="82">
                                          <p:stCondLst>
                                            <p:cond delay="0"/>
                                          </p:stCondLst>
                                        </p:cTn>
                                        <p:tgtEl>
                                          <p:spTgt spid="57"/>
                                        </p:tgtEl>
                                        <p:attrNameLst>
                                          <p:attrName>style.visibility</p:attrName>
                                        </p:attrNameLst>
                                      </p:cBhvr>
                                      <p:to>
                                        <p:strVal val="visible"/>
                                      </p:to>
                                    </p:set>
                                    <p:anim calcmode="lin" valueType="num">
                                      <p:cBhvr additive="base">
                                        <p:cTn dur="1250" fill="hold" id="83"/>
                                        <p:tgtEl>
                                          <p:spTgt spid="57"/>
                                        </p:tgtEl>
                                        <p:attrNameLst>
                                          <p:attrName>ppt_x</p:attrName>
                                        </p:attrNameLst>
                                      </p:cBhvr>
                                      <p:tavLst>
                                        <p:tav tm="0">
                                          <p:val>
                                            <p:strVal val="#ppt_x"/>
                                          </p:val>
                                        </p:tav>
                                        <p:tav tm="100000">
                                          <p:val>
                                            <p:strVal val="#ppt_x"/>
                                          </p:val>
                                        </p:tav>
                                      </p:tavLst>
                                    </p:anim>
                                    <p:anim calcmode="lin" valueType="num">
                                      <p:cBhvr additive="base">
                                        <p:cTn dur="1250" fill="hold" id="84"/>
                                        <p:tgtEl>
                                          <p:spTgt spid="57"/>
                                        </p:tgtEl>
                                        <p:attrNameLst>
                                          <p:attrName>ppt_y</p:attrName>
                                        </p:attrNameLst>
                                      </p:cBhvr>
                                      <p:tavLst>
                                        <p:tav tm="0">
                                          <p:val>
                                            <p:strVal val="1+#ppt_h/2"/>
                                          </p:val>
                                        </p:tav>
                                        <p:tav tm="100000">
                                          <p:val>
                                            <p:strVal val="#ppt_y"/>
                                          </p:val>
                                        </p:tav>
                                      </p:tavLst>
                                    </p:anim>
                                  </p:childTnLst>
                                </p:cTn>
                              </p:par>
                              <p:par>
                                <p:cTn fill="hold" id="85" nodeType="withEffect" presetClass="entr" presetID="2" presetSubtype="4">
                                  <p:stCondLst>
                                    <p:cond delay="1800"/>
                                  </p:stCondLst>
                                  <p:childTnLst>
                                    <p:set>
                                      <p:cBhvr>
                                        <p:cTn dur="1" fill="hold" id="86">
                                          <p:stCondLst>
                                            <p:cond delay="0"/>
                                          </p:stCondLst>
                                        </p:cTn>
                                        <p:tgtEl>
                                          <p:spTgt spid="54"/>
                                        </p:tgtEl>
                                        <p:attrNameLst>
                                          <p:attrName>style.visibility</p:attrName>
                                        </p:attrNameLst>
                                      </p:cBhvr>
                                      <p:to>
                                        <p:strVal val="visible"/>
                                      </p:to>
                                    </p:set>
                                    <p:anim calcmode="lin" valueType="num">
                                      <p:cBhvr additive="base">
                                        <p:cTn dur="1250" fill="hold" id="87"/>
                                        <p:tgtEl>
                                          <p:spTgt spid="54"/>
                                        </p:tgtEl>
                                        <p:attrNameLst>
                                          <p:attrName>ppt_x</p:attrName>
                                        </p:attrNameLst>
                                      </p:cBhvr>
                                      <p:tavLst>
                                        <p:tav tm="0">
                                          <p:val>
                                            <p:strVal val="#ppt_x"/>
                                          </p:val>
                                        </p:tav>
                                        <p:tav tm="100000">
                                          <p:val>
                                            <p:strVal val="#ppt_x"/>
                                          </p:val>
                                        </p:tav>
                                      </p:tavLst>
                                    </p:anim>
                                    <p:anim calcmode="lin" valueType="num">
                                      <p:cBhvr additive="base">
                                        <p:cTn dur="1250" fill="hold" id="88"/>
                                        <p:tgtEl>
                                          <p:spTgt spid="5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15650"/>
                            </p:stCondLst>
                            <p:childTnLst>
                              <p:par>
                                <p:cTn fill="hold" grpId="0" id="90" nodeType="afterEffect" presetClass="entr" presetID="31" presetSubtype="0">
                                  <p:stCondLst>
                                    <p:cond delay="0"/>
                                  </p:stCondLst>
                                  <p:childTnLst>
                                    <p:set>
                                      <p:cBhvr>
                                        <p:cTn dur="1" fill="hold" id="91">
                                          <p:stCondLst>
                                            <p:cond delay="0"/>
                                          </p:stCondLst>
                                        </p:cTn>
                                        <p:tgtEl>
                                          <p:spTgt spid="60"/>
                                        </p:tgtEl>
                                        <p:attrNameLst>
                                          <p:attrName>style.visibility</p:attrName>
                                        </p:attrNameLst>
                                      </p:cBhvr>
                                      <p:to>
                                        <p:strVal val="visible"/>
                                      </p:to>
                                    </p:set>
                                    <p:anim calcmode="lin" valueType="num">
                                      <p:cBhvr>
                                        <p:cTn dur="1500" fill="hold" id="92"/>
                                        <p:tgtEl>
                                          <p:spTgt spid="60"/>
                                        </p:tgtEl>
                                        <p:attrNameLst>
                                          <p:attrName>ppt_w</p:attrName>
                                        </p:attrNameLst>
                                      </p:cBhvr>
                                      <p:tavLst>
                                        <p:tav tm="0">
                                          <p:val>
                                            <p:fltVal val="0"/>
                                          </p:val>
                                        </p:tav>
                                        <p:tav tm="100000">
                                          <p:val>
                                            <p:strVal val="#ppt_w"/>
                                          </p:val>
                                        </p:tav>
                                      </p:tavLst>
                                    </p:anim>
                                    <p:anim calcmode="lin" valueType="num">
                                      <p:cBhvr>
                                        <p:cTn dur="1500" fill="hold" id="93"/>
                                        <p:tgtEl>
                                          <p:spTgt spid="60"/>
                                        </p:tgtEl>
                                        <p:attrNameLst>
                                          <p:attrName>ppt_h</p:attrName>
                                        </p:attrNameLst>
                                      </p:cBhvr>
                                      <p:tavLst>
                                        <p:tav tm="0">
                                          <p:val>
                                            <p:fltVal val="0"/>
                                          </p:val>
                                        </p:tav>
                                        <p:tav tm="100000">
                                          <p:val>
                                            <p:strVal val="#ppt_h"/>
                                          </p:val>
                                        </p:tav>
                                      </p:tavLst>
                                    </p:anim>
                                    <p:anim calcmode="lin" valueType="num">
                                      <p:cBhvr>
                                        <p:cTn dur="1500" fill="hold" id="94"/>
                                        <p:tgtEl>
                                          <p:spTgt spid="60"/>
                                        </p:tgtEl>
                                        <p:attrNameLst>
                                          <p:attrName>style.rotation</p:attrName>
                                        </p:attrNameLst>
                                      </p:cBhvr>
                                      <p:tavLst>
                                        <p:tav tm="0">
                                          <p:val>
                                            <p:fltVal val="90"/>
                                          </p:val>
                                        </p:tav>
                                        <p:tav tm="100000">
                                          <p:val>
                                            <p:fltVal val="0"/>
                                          </p:val>
                                        </p:tav>
                                      </p:tavLst>
                                    </p:anim>
                                    <p:animEffect filter="fade" transition="in">
                                      <p:cBhvr>
                                        <p:cTn dur="1500" id="95"/>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4"/>
      <p:bldP grpId="0" spid="25"/>
      <p:bldP grpId="0" spid="29"/>
      <p:bldP grpId="0" spid="30"/>
      <p:bldP grpId="0" spid="34"/>
      <p:bldP grpId="0" spid="35"/>
      <p:bldP grpId="0" spid="39"/>
      <p:bldP grpId="0" spid="40"/>
      <p:bldP grpId="0" spid="44"/>
      <p:bldP grpId="0" spid="6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8"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0"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1" name="组合 10"/>
          <p:cNvGrpSpPr/>
          <p:nvPr/>
        </p:nvGrpSpPr>
        <p:grpSpPr>
          <a:xfrm>
            <a:off x="1653590" y="4150129"/>
            <a:ext cx="5016731" cy="646331"/>
            <a:chOff x="4075558" y="2054456"/>
            <a:chExt cx="5785956" cy="745845"/>
          </a:xfrm>
        </p:grpSpPr>
        <p:sp>
          <p:nvSpPr>
            <p:cNvPr id="12" name="TextBox 124"/>
            <p:cNvSpPr txBox="1"/>
            <p:nvPr/>
          </p:nvSpPr>
          <p:spPr>
            <a:xfrm>
              <a:off x="4856458" y="2054456"/>
              <a:ext cx="4956652" cy="738632"/>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两学一做的主要措施</a:t>
              </a:r>
            </a:p>
          </p:txBody>
        </p:sp>
        <p:sp>
          <p:nvSpPr>
            <p:cNvPr id="13" name="圆角矩形​​ 10"/>
            <p:cNvSpPr>
              <a:spLocks noChangeArrowheads="1"/>
            </p:cNvSpPr>
            <p:nvPr/>
          </p:nvSpPr>
          <p:spPr bwMode="auto">
            <a:xfrm>
              <a:off x="4075558" y="2054456"/>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4000">
                  <a:solidFill>
                    <a:schemeClr val="lt1"/>
                  </a:solidFill>
                  <a:latin charset="0" panose="020b0604020202020204" pitchFamily="34" typeface="Arial"/>
                  <a:ea charset="-122" panose="020b0503020204020204" pitchFamily="34" typeface="微软雅黑"/>
                  <a:cs charset="0" panose="020b0604020202020204" pitchFamily="34" typeface="Arial"/>
                </a:rPr>
                <a:t>4</a:t>
              </a:r>
            </a:p>
          </p:txBody>
        </p:sp>
      </p:grpSp>
      <p:sp>
        <p:nvSpPr>
          <p:cNvPr id="14" name="矩形 13"/>
          <p:cNvSpPr/>
          <p:nvPr>
            <p:custDataLst>
              <p:tags r:id="rId5"/>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anim calcmode="lin" valueType="num">
                                      <p:cBhvr>
                                        <p:cTn dur="500" fill="hold" id="22"/>
                                        <p:tgtEl>
                                          <p:spTgt spid="9"/>
                                        </p:tgtEl>
                                        <p:attrNameLst>
                                          <p:attrName>ppt_x</p:attrName>
                                        </p:attrNameLst>
                                      </p:cBhvr>
                                      <p:tavLst>
                                        <p:tav tm="0">
                                          <p:val>
                                            <p:strVal val="#ppt_x"/>
                                          </p:val>
                                        </p:tav>
                                        <p:tav tm="100000">
                                          <p:val>
                                            <p:strVal val="#ppt_x"/>
                                          </p:val>
                                        </p:tav>
                                      </p:tavLst>
                                    </p:anim>
                                    <p:anim calcmode="lin" valueType="num">
                                      <p:cBhvr>
                                        <p:cTn dur="500" fill="hold" id="23"/>
                                        <p:tgtEl>
                                          <p:spTgt spid="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091672" cy="422047"/>
          </a:xfrm>
        </p:spPr>
        <p:txBody>
          <a:bodyPr/>
          <a:lstStyle/>
          <a:p>
            <a:r>
              <a:rPr altLang="en-US" lang="zh-CN"/>
              <a:t>主要措施：围绕专题学习讨论</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774611" y="1590389"/>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885867" y="3390988"/>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措施之一</a:t>
            </a:r>
          </a:p>
        </p:txBody>
      </p:sp>
      <p:sp>
        <p:nvSpPr>
          <p:cNvPr id="5" name="文本框 4"/>
          <p:cNvSpPr txBox="1"/>
          <p:nvPr/>
        </p:nvSpPr>
        <p:spPr>
          <a:xfrm>
            <a:off x="1970642" y="4145267"/>
            <a:ext cx="14020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围绕专题</a:t>
            </a:r>
          </a:p>
        </p:txBody>
      </p:sp>
      <p:sp>
        <p:nvSpPr>
          <p:cNvPr id="6" name="文本框 5"/>
          <p:cNvSpPr txBox="1"/>
          <p:nvPr/>
        </p:nvSpPr>
        <p:spPr>
          <a:xfrm>
            <a:off x="1294576" y="4744193"/>
            <a:ext cx="3230880" cy="1005840"/>
          </a:xfrm>
          <a:prstGeom prst="rect">
            <a:avLst/>
          </a:prstGeom>
          <a:noFill/>
        </p:spPr>
        <p:txBody>
          <a:bodyPr rtlCol="0" wrap="none">
            <a:spAutoFit/>
          </a:bodyPr>
          <a:lstStyle/>
          <a:p>
            <a:r>
              <a:rPr altLang="en-US" b="1" lang="zh-CN" smtClean="0" sz="6000">
                <a:solidFill>
                  <a:srgbClr val="C00000"/>
                </a:solidFill>
                <a:latin charset="-122" panose="02000000000000000000" pitchFamily="2" typeface="方正清刻本悦宋简体"/>
                <a:ea charset="-122" panose="02000000000000000000" pitchFamily="2" typeface="方正清刻本悦宋简体"/>
              </a:rPr>
              <a:t>学习讨论</a:t>
            </a:r>
          </a:p>
        </p:txBody>
      </p:sp>
      <p:sp>
        <p:nvSpPr>
          <p:cNvPr id="7" name="文本框 6"/>
          <p:cNvSpPr txBox="1"/>
          <p:nvPr/>
        </p:nvSpPr>
        <p:spPr>
          <a:xfrm>
            <a:off x="4748392" y="4894893"/>
            <a:ext cx="6278880" cy="822960"/>
          </a:xfrm>
          <a:prstGeom prst="rect">
            <a:avLst/>
          </a:prstGeom>
          <a:noFill/>
        </p:spPr>
        <p:txBody>
          <a:bodyPr rtlCol="0" wrap="none">
            <a:spAutoFit/>
          </a:bodyPr>
          <a:lstStyle/>
          <a:p>
            <a:r>
              <a:rPr altLang="en-US" lang="zh-CN" smtClean="0" sz="2400">
                <a:solidFill>
                  <a:schemeClr val="tx1">
                    <a:lumMod val="75000"/>
                    <a:lumOff val="25000"/>
                  </a:schemeClr>
                </a:solidFill>
                <a:latin charset="-122" panose="020b0503020204020204" pitchFamily="34" typeface="微软雅黑"/>
                <a:ea charset="-122" panose="020b0503020204020204" pitchFamily="34" typeface="微软雅黑"/>
              </a:rPr>
              <a:t>把个人自学与集中学习结合起来，明确自学要</a:t>
            </a:r>
          </a:p>
          <a:p>
            <a:r>
              <a:rPr altLang="en-US" lang="zh-CN" smtClean="0" sz="2400">
                <a:solidFill>
                  <a:schemeClr val="tx1">
                    <a:lumMod val="75000"/>
                    <a:lumOff val="25000"/>
                  </a:schemeClr>
                </a:solidFill>
                <a:latin charset="-122" panose="020b0503020204020204" pitchFamily="34" typeface="微软雅黑"/>
                <a:ea charset="-122" panose="020b0503020204020204" pitchFamily="34" typeface="微软雅黑"/>
              </a:rPr>
              <a:t>求，引导党员搞好自学</a:t>
            </a:r>
          </a:p>
        </p:txBody>
      </p:sp>
      <p:sp>
        <p:nvSpPr>
          <p:cNvPr id="8" name="矩形 7"/>
          <p:cNvSpPr/>
          <p:nvPr/>
        </p:nvSpPr>
        <p:spPr>
          <a:xfrm>
            <a:off x="6189825" y="1595025"/>
            <a:ext cx="1728666"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党小组</a:t>
            </a:r>
          </a:p>
        </p:txBody>
      </p:sp>
      <p:sp>
        <p:nvSpPr>
          <p:cNvPr id="9" name="矩形 8"/>
          <p:cNvSpPr/>
          <p:nvPr/>
        </p:nvSpPr>
        <p:spPr>
          <a:xfrm>
            <a:off x="4863015" y="1602065"/>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集中</a:t>
            </a:r>
          </a:p>
          <a:p>
            <a:pPr algn="ctr"/>
            <a:r>
              <a:rPr altLang="en-US" b="1" lang="zh-CN" smtClean="0" sz="3200">
                <a:solidFill>
                  <a:srgbClr val="C00000"/>
                </a:solidFill>
                <a:latin charset="-122" panose="020b0503020204020204" pitchFamily="34" typeface="微软雅黑"/>
                <a:ea charset="-122" panose="020b0503020204020204" pitchFamily="34" typeface="微软雅黑"/>
              </a:rPr>
              <a:t>学习</a:t>
            </a:r>
          </a:p>
        </p:txBody>
      </p:sp>
      <p:sp>
        <p:nvSpPr>
          <p:cNvPr id="10" name="矩形 9"/>
          <p:cNvSpPr/>
          <p:nvPr/>
        </p:nvSpPr>
        <p:spPr>
          <a:xfrm>
            <a:off x="6189825" y="2271807"/>
            <a:ext cx="1728667" cy="58438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lang="zh-CN">
                <a:solidFill>
                  <a:schemeClr val="bg1"/>
                </a:solidFill>
                <a:latin charset="-122" panose="020b0503020204020204" pitchFamily="34" typeface="微软雅黑"/>
                <a:ea charset="-122" panose="020b0503020204020204" pitchFamily="34" typeface="微软雅黑"/>
              </a:rPr>
              <a:t>不设党小组</a:t>
            </a:r>
          </a:p>
        </p:txBody>
      </p:sp>
      <p:sp>
        <p:nvSpPr>
          <p:cNvPr id="11" name="矩形 10"/>
          <p:cNvSpPr/>
          <p:nvPr/>
        </p:nvSpPr>
        <p:spPr>
          <a:xfrm>
            <a:off x="7979126" y="161887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要定期组织党员集中学习</a:t>
            </a:r>
          </a:p>
        </p:txBody>
      </p:sp>
      <p:sp>
        <p:nvSpPr>
          <p:cNvPr id="12" name="矩形 11"/>
          <p:cNvSpPr/>
          <p:nvPr/>
        </p:nvSpPr>
        <p:spPr>
          <a:xfrm>
            <a:off x="7979127" y="2291008"/>
            <a:ext cx="2739440" cy="5843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lang="zh-CN">
                <a:solidFill>
                  <a:schemeClr val="tx1">
                    <a:lumMod val="75000"/>
                    <a:lumOff val="25000"/>
                  </a:schemeClr>
                </a:solidFill>
                <a:latin charset="-122" panose="020b0503020204020204" pitchFamily="34" typeface="微软雅黑"/>
                <a:ea charset="-122" panose="020b0503020204020204" pitchFamily="34" typeface="微软雅黑"/>
              </a:rPr>
              <a:t>以党支部为单位集中学习</a:t>
            </a:r>
          </a:p>
        </p:txBody>
      </p:sp>
      <p:sp>
        <p:nvSpPr>
          <p:cNvPr id="13" name="矩形 12"/>
          <p:cNvSpPr/>
          <p:nvPr/>
        </p:nvSpPr>
        <p:spPr>
          <a:xfrm>
            <a:off x="4863015" y="3159929"/>
            <a:ext cx="1266176"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组织讨论</a:t>
            </a:r>
          </a:p>
        </p:txBody>
      </p:sp>
      <p:sp>
        <p:nvSpPr>
          <p:cNvPr id="14" name="矩形 13"/>
          <p:cNvSpPr/>
          <p:nvPr/>
        </p:nvSpPr>
        <p:spPr>
          <a:xfrm>
            <a:off x="6192297" y="3159929"/>
            <a:ext cx="4526270" cy="12661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r>
              <a:rPr altLang="en-US" lang="zh-CN" smtClean="0">
                <a:solidFill>
                  <a:schemeClr val="tx1"/>
                </a:solidFill>
                <a:latin charset="-122" panose="020b0503020204020204" pitchFamily="34" typeface="微软雅黑"/>
                <a:ea charset="-122" panose="020b0503020204020204" pitchFamily="34" typeface="微软雅黑"/>
              </a:rPr>
              <a:t>党支部每季度召开一次全体党员会议</a:t>
            </a:r>
          </a:p>
          <a:p>
            <a:r>
              <a:rPr altLang="en-US" lang="zh-CN" smtClean="0">
                <a:solidFill>
                  <a:schemeClr val="tx1"/>
                </a:solidFill>
                <a:latin charset="-122" panose="020b0503020204020204" pitchFamily="34" typeface="微软雅黑"/>
                <a:ea charset="-122" panose="020b0503020204020204" pitchFamily="34" typeface="微软雅黑"/>
              </a:rPr>
              <a:t>每次围绕一个专题组织讨论</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grpId="0" id="31" nodeType="afterEffect" presetClass="entr" presetID="2" presetSubtype="2">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1250" fill="hold" id="33"/>
                                        <p:tgtEl>
                                          <p:spTgt spid="9"/>
                                        </p:tgtEl>
                                        <p:attrNameLst>
                                          <p:attrName>ppt_x</p:attrName>
                                        </p:attrNameLst>
                                      </p:cBhvr>
                                      <p:tavLst>
                                        <p:tav tm="0">
                                          <p:val>
                                            <p:strVal val="1+#ppt_w/2"/>
                                          </p:val>
                                        </p:tav>
                                        <p:tav tm="100000">
                                          <p:val>
                                            <p:strVal val="#ppt_x"/>
                                          </p:val>
                                        </p:tav>
                                      </p:tavLst>
                                    </p:anim>
                                    <p:anim calcmode="lin" valueType="num">
                                      <p:cBhvr additive="base">
                                        <p:cTn dur="1250" fill="hold" id="34"/>
                                        <p:tgtEl>
                                          <p:spTgt spid="9"/>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500"/>
                            </p:stCondLst>
                            <p:childTnLst>
                              <p:par>
                                <p:cTn fill="hold" grpId="0" id="36" nodeType="afterEffect" presetClass="entr" presetID="47"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500" id="38"/>
                                        <p:tgtEl>
                                          <p:spTgt spid="8"/>
                                        </p:tgtEl>
                                      </p:cBhvr>
                                    </p:animEffect>
                                    <p:anim calcmode="lin" valueType="num">
                                      <p:cBhvr>
                                        <p:cTn dur="1500" fill="hold" id="39"/>
                                        <p:tgtEl>
                                          <p:spTgt spid="8"/>
                                        </p:tgtEl>
                                        <p:attrNameLst>
                                          <p:attrName>ppt_x</p:attrName>
                                        </p:attrNameLst>
                                      </p:cBhvr>
                                      <p:tavLst>
                                        <p:tav tm="0">
                                          <p:val>
                                            <p:strVal val="#ppt_x"/>
                                          </p:val>
                                        </p:tav>
                                        <p:tav tm="100000">
                                          <p:val>
                                            <p:strVal val="#ppt_x"/>
                                          </p:val>
                                        </p:tav>
                                      </p:tavLst>
                                    </p:anim>
                                    <p:anim calcmode="lin" valueType="num">
                                      <p:cBhvr>
                                        <p:cTn dur="1500" fill="hold" id="40"/>
                                        <p:tgtEl>
                                          <p:spTgt spid="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500" id="43"/>
                                        <p:tgtEl>
                                          <p:spTgt spid="10"/>
                                        </p:tgtEl>
                                      </p:cBhvr>
                                    </p:animEffect>
                                    <p:anim calcmode="lin" valueType="num">
                                      <p:cBhvr>
                                        <p:cTn dur="1500" fill="hold" id="44"/>
                                        <p:tgtEl>
                                          <p:spTgt spid="10"/>
                                        </p:tgtEl>
                                        <p:attrNameLst>
                                          <p:attrName>ppt_x</p:attrName>
                                        </p:attrNameLst>
                                      </p:cBhvr>
                                      <p:tavLst>
                                        <p:tav tm="0">
                                          <p:val>
                                            <p:strVal val="#ppt_x"/>
                                          </p:val>
                                        </p:tav>
                                        <p:tav tm="100000">
                                          <p:val>
                                            <p:strVal val="#ppt_x"/>
                                          </p:val>
                                        </p:tav>
                                      </p:tavLst>
                                    </p:anim>
                                    <p:anim calcmode="lin" valueType="num">
                                      <p:cBhvr>
                                        <p:cTn dur="1500" fill="hold" id="45"/>
                                        <p:tgtEl>
                                          <p:spTgt spid="1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000"/>
                            </p:stCondLst>
                            <p:childTnLst>
                              <p:par>
                                <p:cTn fill="hold" grpId="0" id="47" nodeType="afterEffect" presetClass="entr" presetID="2" presetSubtype="2">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additive="base">
                                        <p:cTn dur="1250" fill="hold" id="49"/>
                                        <p:tgtEl>
                                          <p:spTgt spid="11"/>
                                        </p:tgtEl>
                                        <p:attrNameLst>
                                          <p:attrName>ppt_x</p:attrName>
                                        </p:attrNameLst>
                                      </p:cBhvr>
                                      <p:tavLst>
                                        <p:tav tm="0">
                                          <p:val>
                                            <p:strVal val="1+#ppt_w/2"/>
                                          </p:val>
                                        </p:tav>
                                        <p:tav tm="100000">
                                          <p:val>
                                            <p:strVal val="#ppt_x"/>
                                          </p:val>
                                        </p:tav>
                                      </p:tavLst>
                                    </p:anim>
                                    <p:anim calcmode="lin" valueType="num">
                                      <p:cBhvr additive="base">
                                        <p:cTn dur="1250" fill="hold" id="50"/>
                                        <p:tgtEl>
                                          <p:spTgt spid="1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1250" fill="hold" id="53"/>
                                        <p:tgtEl>
                                          <p:spTgt spid="12"/>
                                        </p:tgtEl>
                                        <p:attrNameLst>
                                          <p:attrName>ppt_x</p:attrName>
                                        </p:attrNameLst>
                                      </p:cBhvr>
                                      <p:tavLst>
                                        <p:tav tm="0">
                                          <p:val>
                                            <p:strVal val="1+#ppt_w/2"/>
                                          </p:val>
                                        </p:tav>
                                        <p:tav tm="100000">
                                          <p:val>
                                            <p:strVal val="#ppt_x"/>
                                          </p:val>
                                        </p:tav>
                                      </p:tavLst>
                                    </p:anim>
                                    <p:anim calcmode="lin" valueType="num">
                                      <p:cBhvr additive="base">
                                        <p:cTn dur="1250" fill="hold" id="54"/>
                                        <p:tgtEl>
                                          <p:spTgt spid="12"/>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7250"/>
                            </p:stCondLst>
                            <p:childTnLst>
                              <p:par>
                                <p:cTn fill="hold" grpId="0" id="56" nodeType="afterEffect" presetClass="entr" presetID="31" presetSubtype="0">
                                  <p:stCondLst>
                                    <p:cond delay="0"/>
                                  </p:stCondLst>
                                  <p:childTnLst>
                                    <p:set>
                                      <p:cBhvr>
                                        <p:cTn dur="1" fill="hold" id="57">
                                          <p:stCondLst>
                                            <p:cond delay="0"/>
                                          </p:stCondLst>
                                        </p:cTn>
                                        <p:tgtEl>
                                          <p:spTgt spid="13"/>
                                        </p:tgtEl>
                                        <p:attrNameLst>
                                          <p:attrName>style.visibility</p:attrName>
                                        </p:attrNameLst>
                                      </p:cBhvr>
                                      <p:to>
                                        <p:strVal val="visible"/>
                                      </p:to>
                                    </p:set>
                                    <p:anim calcmode="lin" valueType="num">
                                      <p:cBhvr>
                                        <p:cTn dur="1500" fill="hold" id="58"/>
                                        <p:tgtEl>
                                          <p:spTgt spid="13"/>
                                        </p:tgtEl>
                                        <p:attrNameLst>
                                          <p:attrName>ppt_w</p:attrName>
                                        </p:attrNameLst>
                                      </p:cBhvr>
                                      <p:tavLst>
                                        <p:tav tm="0">
                                          <p:val>
                                            <p:fltVal val="0"/>
                                          </p:val>
                                        </p:tav>
                                        <p:tav tm="100000">
                                          <p:val>
                                            <p:strVal val="#ppt_w"/>
                                          </p:val>
                                        </p:tav>
                                      </p:tavLst>
                                    </p:anim>
                                    <p:anim calcmode="lin" valueType="num">
                                      <p:cBhvr>
                                        <p:cTn dur="1500" fill="hold" id="59"/>
                                        <p:tgtEl>
                                          <p:spTgt spid="13"/>
                                        </p:tgtEl>
                                        <p:attrNameLst>
                                          <p:attrName>ppt_h</p:attrName>
                                        </p:attrNameLst>
                                      </p:cBhvr>
                                      <p:tavLst>
                                        <p:tav tm="0">
                                          <p:val>
                                            <p:fltVal val="0"/>
                                          </p:val>
                                        </p:tav>
                                        <p:tav tm="100000">
                                          <p:val>
                                            <p:strVal val="#ppt_h"/>
                                          </p:val>
                                        </p:tav>
                                      </p:tavLst>
                                    </p:anim>
                                    <p:anim calcmode="lin" valueType="num">
                                      <p:cBhvr>
                                        <p:cTn dur="1500" fill="hold" id="60"/>
                                        <p:tgtEl>
                                          <p:spTgt spid="13"/>
                                        </p:tgtEl>
                                        <p:attrNameLst>
                                          <p:attrName>style.rotation</p:attrName>
                                        </p:attrNameLst>
                                      </p:cBhvr>
                                      <p:tavLst>
                                        <p:tav tm="0">
                                          <p:val>
                                            <p:fltVal val="90"/>
                                          </p:val>
                                        </p:tav>
                                        <p:tav tm="100000">
                                          <p:val>
                                            <p:fltVal val="0"/>
                                          </p:val>
                                        </p:tav>
                                      </p:tavLst>
                                    </p:anim>
                                    <p:animEffect filter="fade" transition="in">
                                      <p:cBhvr>
                                        <p:cTn dur="1500" id="61"/>
                                        <p:tgtEl>
                                          <p:spTgt spid="13"/>
                                        </p:tgtEl>
                                      </p:cBhvr>
                                    </p:animEffect>
                                  </p:childTnLst>
                                </p:cTn>
                              </p:par>
                              <p:par>
                                <p:cTn fill="hold" grpId="0" id="62" nodeType="withEffect" presetClass="entr" presetID="2" presetSubtype="2">
                                  <p:stCondLst>
                                    <p:cond delay="500"/>
                                  </p:stCondLst>
                                  <p:childTnLst>
                                    <p:set>
                                      <p:cBhvr>
                                        <p:cTn dur="1" fill="hold" id="63">
                                          <p:stCondLst>
                                            <p:cond delay="0"/>
                                          </p:stCondLst>
                                        </p:cTn>
                                        <p:tgtEl>
                                          <p:spTgt spid="14"/>
                                        </p:tgtEl>
                                        <p:attrNameLst>
                                          <p:attrName>style.visibility</p:attrName>
                                        </p:attrNameLst>
                                      </p:cBhvr>
                                      <p:to>
                                        <p:strVal val="visible"/>
                                      </p:to>
                                    </p:set>
                                    <p:anim calcmode="lin" valueType="num">
                                      <p:cBhvr additive="base">
                                        <p:cTn dur="1250" fill="hold" id="64"/>
                                        <p:tgtEl>
                                          <p:spTgt spid="14"/>
                                        </p:tgtEl>
                                        <p:attrNameLst>
                                          <p:attrName>ppt_x</p:attrName>
                                        </p:attrNameLst>
                                      </p:cBhvr>
                                      <p:tavLst>
                                        <p:tav tm="0">
                                          <p:val>
                                            <p:strVal val="1+#ppt_w/2"/>
                                          </p:val>
                                        </p:tav>
                                        <p:tav tm="100000">
                                          <p:val>
                                            <p:strVal val="#ppt_x"/>
                                          </p:val>
                                        </p:tav>
                                      </p:tavLst>
                                    </p:anim>
                                    <p:anim calcmode="lin" valueType="num">
                                      <p:cBhvr additive="base">
                                        <p:cTn dur="1250" fill="hold" id="65"/>
                                        <p:tgtEl>
                                          <p:spTgt spid="14"/>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9000"/>
                            </p:stCondLst>
                            <p:childTnLst>
                              <p:par>
                                <p:cTn fill="hold" grpId="0" id="67" nodeType="afterEffect" presetClass="entr" presetID="42" presetSubtype="0">
                                  <p:stCondLst>
                                    <p:cond delay="0"/>
                                  </p:stCondLst>
                                  <p:childTnLst>
                                    <p:set>
                                      <p:cBhvr>
                                        <p:cTn dur="1" fill="hold" id="68">
                                          <p:stCondLst>
                                            <p:cond delay="0"/>
                                          </p:stCondLst>
                                        </p:cTn>
                                        <p:tgtEl>
                                          <p:spTgt spid="7"/>
                                        </p:tgtEl>
                                        <p:attrNameLst>
                                          <p:attrName>style.visibility</p:attrName>
                                        </p:attrNameLst>
                                      </p:cBhvr>
                                      <p:to>
                                        <p:strVal val="visible"/>
                                      </p:to>
                                    </p:set>
                                    <p:animEffect filter="fade" transition="in">
                                      <p:cBhvr>
                                        <p:cTn dur="1000" id="69"/>
                                        <p:tgtEl>
                                          <p:spTgt spid="7"/>
                                        </p:tgtEl>
                                      </p:cBhvr>
                                    </p:animEffect>
                                    <p:anim calcmode="lin" valueType="num">
                                      <p:cBhvr>
                                        <p:cTn dur="1000" fill="hold" id="70"/>
                                        <p:tgtEl>
                                          <p:spTgt spid="7"/>
                                        </p:tgtEl>
                                        <p:attrNameLst>
                                          <p:attrName>ppt_x</p:attrName>
                                        </p:attrNameLst>
                                      </p:cBhvr>
                                      <p:tavLst>
                                        <p:tav tm="0">
                                          <p:val>
                                            <p:strVal val="#ppt_x"/>
                                          </p:val>
                                        </p:tav>
                                        <p:tav tm="100000">
                                          <p:val>
                                            <p:strVal val="#ppt_x"/>
                                          </p:val>
                                        </p:tav>
                                      </p:tavLst>
                                    </p:anim>
                                    <p:anim calcmode="lin" valueType="num">
                                      <p:cBhvr>
                                        <p:cTn dur="1000" fill="hold" id="71"/>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225910" cy="422047"/>
          </a:xfrm>
        </p:spPr>
        <p:txBody>
          <a:bodyPr/>
          <a:lstStyle/>
          <a:p>
            <a:r>
              <a:rPr altLang="en-US" lang="zh-CN"/>
              <a:t>主要措施：做到五个能否</a:t>
            </a:r>
          </a:p>
        </p:txBody>
      </p:sp>
      <p:grpSp>
        <p:nvGrpSpPr>
          <p:cNvPr id="3" name="组合 2"/>
          <p:cNvGrpSpPr/>
          <p:nvPr/>
        </p:nvGrpSpPr>
        <p:grpSpPr>
          <a:xfrm>
            <a:off x="1805080" y="2469997"/>
            <a:ext cx="8827252" cy="647549"/>
            <a:chOff x="3419872" y="1672334"/>
            <a:chExt cx="6685850" cy="469575"/>
          </a:xfrm>
        </p:grpSpPr>
        <p:sp>
          <p:nvSpPr>
            <p:cNvPr id="4" name="矩形 3"/>
            <p:cNvSpPr/>
            <p:nvPr/>
          </p:nvSpPr>
          <p:spPr>
            <a:xfrm>
              <a:off x="4276841" y="1773608"/>
              <a:ext cx="2889580" cy="287336"/>
            </a:xfrm>
            <a:prstGeom prst="rect">
              <a:avLst/>
            </a:prstGeom>
          </p:spPr>
          <p:txBody>
            <a:bodyPr wrap="non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能否 坚守共产党人信仰信念宗旨</a:t>
              </a:r>
            </a:p>
          </p:txBody>
        </p:sp>
        <p:sp>
          <p:nvSpPr>
            <p:cNvPr id="5" name="矩形 4"/>
            <p:cNvSpPr/>
            <p:nvPr/>
          </p:nvSpPr>
          <p:spPr>
            <a:xfrm>
              <a:off x="4256842" y="1672334"/>
              <a:ext cx="5848880"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6" name="矩形 5"/>
            <p:cNvSpPr/>
            <p:nvPr/>
          </p:nvSpPr>
          <p:spPr>
            <a:xfrm>
              <a:off x="3419872" y="1673909"/>
              <a:ext cx="720000" cy="468000"/>
            </a:xfrm>
            <a:prstGeom prst="rect">
              <a:avLst/>
            </a:prstGeom>
            <a:solidFill>
              <a:srgbClr val="C00000"/>
            </a:solidFill>
            <a:ln w="952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bg1"/>
                  </a:solidFill>
                  <a:latin charset="-122" panose="020b0503020204020204" pitchFamily="34" typeface="微软雅黑"/>
                  <a:ea charset="-122" panose="020b0503020204020204" pitchFamily="34" typeface="微软雅黑"/>
                </a:rPr>
                <a:t>一</a:t>
              </a:r>
            </a:p>
          </p:txBody>
        </p:sp>
      </p:grpSp>
      <p:grpSp>
        <p:nvGrpSpPr>
          <p:cNvPr id="7" name="组合 6"/>
          <p:cNvGrpSpPr/>
          <p:nvPr/>
        </p:nvGrpSpPr>
        <p:grpSpPr>
          <a:xfrm>
            <a:off x="1805080" y="3253161"/>
            <a:ext cx="8827252" cy="591906"/>
            <a:chOff x="3419872" y="2243899"/>
            <a:chExt cx="6685852" cy="468000"/>
          </a:xfrm>
        </p:grpSpPr>
        <p:sp>
          <p:nvSpPr>
            <p:cNvPr id="8" name="矩形 7"/>
            <p:cNvSpPr/>
            <p:nvPr/>
          </p:nvSpPr>
          <p:spPr>
            <a:xfrm>
              <a:off x="4256842" y="2308591"/>
              <a:ext cx="5797307" cy="313294"/>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能否  正确处理公与私、义与利、个人与组织、个人与群众的关系  </a:t>
              </a:r>
            </a:p>
          </p:txBody>
        </p:sp>
        <p:sp>
          <p:nvSpPr>
            <p:cNvPr id="9" name="矩形 8"/>
            <p:cNvSpPr/>
            <p:nvPr/>
          </p:nvSpPr>
          <p:spPr>
            <a:xfrm>
              <a:off x="4256842" y="2243899"/>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0" name="矩形 9"/>
            <p:cNvSpPr/>
            <p:nvPr/>
          </p:nvSpPr>
          <p:spPr>
            <a:xfrm>
              <a:off x="3419872" y="2243899"/>
              <a:ext cx="720000" cy="468000"/>
            </a:xfrm>
            <a:prstGeom prst="rect">
              <a:avLst/>
            </a:prstGeom>
            <a:solidFill>
              <a:srgbClr val="C00000"/>
            </a:solidFill>
            <a:ln w="952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bg1"/>
                  </a:solidFill>
                  <a:latin charset="-122" panose="020b0503020204020204" pitchFamily="34" typeface="微软雅黑"/>
                  <a:ea charset="-122" panose="020b0503020204020204" pitchFamily="34" typeface="微软雅黑"/>
                </a:rPr>
                <a:t>二</a:t>
              </a:r>
            </a:p>
          </p:txBody>
        </p:sp>
      </p:grpSp>
      <p:grpSp>
        <p:nvGrpSpPr>
          <p:cNvPr id="11" name="组合 10"/>
          <p:cNvGrpSpPr/>
          <p:nvPr/>
        </p:nvGrpSpPr>
        <p:grpSpPr>
          <a:xfrm>
            <a:off x="1805080" y="3988195"/>
            <a:ext cx="8827252" cy="737647"/>
            <a:chOff x="3419872" y="2775790"/>
            <a:chExt cx="6685852" cy="468000"/>
          </a:xfrm>
        </p:grpSpPr>
        <p:sp>
          <p:nvSpPr>
            <p:cNvPr id="12" name="矩形 11"/>
            <p:cNvSpPr/>
            <p:nvPr/>
          </p:nvSpPr>
          <p:spPr>
            <a:xfrm>
              <a:off x="4261141" y="2797556"/>
              <a:ext cx="5844582" cy="444775"/>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能否  努力追求高尚道德、带头践行社会主义核心价值观、保持积极健康生活方式</a:t>
              </a:r>
            </a:p>
          </p:txBody>
        </p:sp>
        <p:sp>
          <p:nvSpPr>
            <p:cNvPr id="13" name="矩形 12"/>
            <p:cNvSpPr/>
            <p:nvPr/>
          </p:nvSpPr>
          <p:spPr>
            <a:xfrm>
              <a:off x="4256842" y="2775790"/>
              <a:ext cx="5848882"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4" name="矩形 13"/>
            <p:cNvSpPr/>
            <p:nvPr/>
          </p:nvSpPr>
          <p:spPr>
            <a:xfrm>
              <a:off x="3419872" y="2775790"/>
              <a:ext cx="720000" cy="468000"/>
            </a:xfrm>
            <a:prstGeom prst="rect">
              <a:avLst/>
            </a:prstGeom>
            <a:solidFill>
              <a:srgbClr val="C00000"/>
            </a:solidFill>
            <a:ln w="952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bg1"/>
                  </a:solidFill>
                  <a:latin charset="-122" panose="020b0503020204020204" pitchFamily="34" typeface="微软雅黑"/>
                  <a:ea charset="-122" panose="020b0503020204020204" pitchFamily="34" typeface="微软雅黑"/>
                </a:rPr>
                <a:t>三</a:t>
              </a:r>
            </a:p>
          </p:txBody>
        </p:sp>
      </p:grpSp>
      <p:grpSp>
        <p:nvGrpSpPr>
          <p:cNvPr id="15" name="组合 14"/>
          <p:cNvGrpSpPr/>
          <p:nvPr/>
        </p:nvGrpSpPr>
        <p:grpSpPr>
          <a:xfrm>
            <a:off x="1805080" y="4818618"/>
            <a:ext cx="8827252" cy="640594"/>
            <a:chOff x="3419872" y="3291381"/>
            <a:chExt cx="6685845" cy="485192"/>
          </a:xfrm>
        </p:grpSpPr>
        <p:sp>
          <p:nvSpPr>
            <p:cNvPr id="16" name="矩形 15"/>
            <p:cNvSpPr/>
            <p:nvPr/>
          </p:nvSpPr>
          <p:spPr>
            <a:xfrm>
              <a:off x="4261142" y="3364125"/>
              <a:ext cx="3716821" cy="300116"/>
            </a:xfrm>
            <a:prstGeom prst="rect">
              <a:avLst/>
            </a:prstGeom>
          </p:spPr>
          <p:txBody>
            <a:bodyPr wrap="non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能否  自觉做到党规党纪面前知敬畏守规矩</a:t>
              </a:r>
            </a:p>
          </p:txBody>
        </p:sp>
        <p:sp>
          <p:nvSpPr>
            <p:cNvPr id="17" name="矩形 16"/>
            <p:cNvSpPr/>
            <p:nvPr/>
          </p:nvSpPr>
          <p:spPr>
            <a:xfrm>
              <a:off x="4256842" y="3291381"/>
              <a:ext cx="5848875"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8" name="矩形 17"/>
            <p:cNvSpPr/>
            <p:nvPr/>
          </p:nvSpPr>
          <p:spPr>
            <a:xfrm>
              <a:off x="3419872" y="3308573"/>
              <a:ext cx="720000" cy="468000"/>
            </a:xfrm>
            <a:prstGeom prst="rect">
              <a:avLst/>
            </a:prstGeom>
            <a:solidFill>
              <a:srgbClr val="C00000"/>
            </a:solidFill>
            <a:ln w="952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chemeClr val="bg1"/>
                  </a:solidFill>
                  <a:latin charset="-122" panose="020b0503020204020204" pitchFamily="34" typeface="微软雅黑"/>
                  <a:ea charset="-122" panose="020b0503020204020204" pitchFamily="34" typeface="微软雅黑"/>
                </a:rPr>
                <a:t>四</a:t>
              </a:r>
            </a:p>
          </p:txBody>
        </p:sp>
      </p:grpSp>
      <p:grpSp>
        <p:nvGrpSpPr>
          <p:cNvPr id="19" name="组合 18"/>
          <p:cNvGrpSpPr/>
          <p:nvPr/>
        </p:nvGrpSpPr>
        <p:grpSpPr>
          <a:xfrm>
            <a:off x="1805080" y="5682691"/>
            <a:ext cx="8827252" cy="640282"/>
            <a:chOff x="3419872" y="3814986"/>
            <a:chExt cx="6685849" cy="484956"/>
          </a:xfrm>
        </p:grpSpPr>
        <p:sp>
          <p:nvSpPr>
            <p:cNvPr id="20" name="矩形 19"/>
            <p:cNvSpPr/>
            <p:nvPr/>
          </p:nvSpPr>
          <p:spPr>
            <a:xfrm>
              <a:off x="4261141" y="3912055"/>
              <a:ext cx="4486352" cy="300116"/>
            </a:xfrm>
            <a:prstGeom prst="rect">
              <a:avLst/>
            </a:prstGeom>
          </p:spPr>
          <p:txBody>
            <a:bodyPr wrap="non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能否  保持良好精神状态、积极为党的事业担当作为</a:t>
              </a:r>
            </a:p>
          </p:txBody>
        </p:sp>
        <p:sp>
          <p:nvSpPr>
            <p:cNvPr id="21" name="矩形 20"/>
            <p:cNvSpPr/>
            <p:nvPr/>
          </p:nvSpPr>
          <p:spPr>
            <a:xfrm>
              <a:off x="4256842" y="3831942"/>
              <a:ext cx="5848879" cy="468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22" name="矩形 21"/>
            <p:cNvSpPr/>
            <p:nvPr/>
          </p:nvSpPr>
          <p:spPr>
            <a:xfrm>
              <a:off x="3419872" y="3814986"/>
              <a:ext cx="720000" cy="468000"/>
            </a:xfrm>
            <a:prstGeom prst="rect">
              <a:avLst/>
            </a:prstGeom>
            <a:solidFill>
              <a:srgbClr val="C8020B"/>
            </a:solidFill>
            <a:ln w="952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bg1"/>
                  </a:solidFill>
                  <a:latin charset="-122" panose="020b0503020204020204" pitchFamily="34" typeface="微软雅黑"/>
                  <a:ea charset="-122" panose="020b0503020204020204" pitchFamily="34" typeface="微软雅黑"/>
                </a:rPr>
                <a:t>五</a:t>
              </a:r>
            </a:p>
          </p:txBody>
        </p:sp>
      </p:grpSp>
      <p:grpSp>
        <p:nvGrpSpPr>
          <p:cNvPr id="23" name="组合 22"/>
          <p:cNvGrpSpPr/>
          <p:nvPr/>
        </p:nvGrpSpPr>
        <p:grpSpPr>
          <a:xfrm>
            <a:off x="3333045" y="1168462"/>
            <a:ext cx="5010441" cy="1209594"/>
            <a:chOff x="2115188" y="1232523"/>
            <a:chExt cx="5010441" cy="1209594"/>
          </a:xfrm>
        </p:grpSpPr>
        <p:pic>
          <p:nvPicPr>
            <p:cNvPr id="24" name="图片 23"/>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25" name="图片 24"/>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26" name="TextBox 46"/>
          <p:cNvSpPr txBox="1"/>
          <p:nvPr/>
        </p:nvSpPr>
        <p:spPr>
          <a:xfrm>
            <a:off x="4673474" y="1491754"/>
            <a:ext cx="3449124"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做到五个能否</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1+#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500"/>
                            </p:stCondLst>
                            <p:childTnLst>
                              <p:par>
                                <p:cTn fill="hold"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500" fill="hold" id="12"/>
                                        <p:tgtEl>
                                          <p:spTgt spid="7"/>
                                        </p:tgtEl>
                                        <p:attrNameLst>
                                          <p:attrName>ppt_x</p:attrName>
                                        </p:attrNameLst>
                                      </p:cBhvr>
                                      <p:tavLst>
                                        <p:tav tm="0">
                                          <p:val>
                                            <p:strVal val="1+#ppt_w/2"/>
                                          </p:val>
                                        </p:tav>
                                        <p:tav tm="100000">
                                          <p:val>
                                            <p:strVal val="#ppt_x"/>
                                          </p:val>
                                        </p:tav>
                                      </p:tavLst>
                                    </p:anim>
                                    <p:anim calcmode="lin" valueType="num">
                                      <p:cBhvr additive="base">
                                        <p:cTn dur="15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3000"/>
                            </p:stCondLst>
                            <p:childTnLst>
                              <p:par>
                                <p:cTn fill="hold" id="15" nodeType="afterEffect" presetClass="entr" presetID="2" presetSubtype="2">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1500" fill="hold" id="17"/>
                                        <p:tgtEl>
                                          <p:spTgt spid="11"/>
                                        </p:tgtEl>
                                        <p:attrNameLst>
                                          <p:attrName>ppt_x</p:attrName>
                                        </p:attrNameLst>
                                      </p:cBhvr>
                                      <p:tavLst>
                                        <p:tav tm="0">
                                          <p:val>
                                            <p:strVal val="1+#ppt_w/2"/>
                                          </p:val>
                                        </p:tav>
                                        <p:tav tm="100000">
                                          <p:val>
                                            <p:strVal val="#ppt_x"/>
                                          </p:val>
                                        </p:tav>
                                      </p:tavLst>
                                    </p:anim>
                                    <p:anim calcmode="lin" valueType="num">
                                      <p:cBhvr additive="base">
                                        <p:cTn dur="1500" fill="hold" id="18"/>
                                        <p:tgtEl>
                                          <p:spTgt spid="1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4500"/>
                            </p:stCondLst>
                            <p:childTnLst>
                              <p:par>
                                <p:cTn fill="hold" id="20" nodeType="afterEffect" presetClass="entr" presetID="2" presetSubtype="2">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1500" fill="hold" id="22"/>
                                        <p:tgtEl>
                                          <p:spTgt spid="15"/>
                                        </p:tgtEl>
                                        <p:attrNameLst>
                                          <p:attrName>ppt_x</p:attrName>
                                        </p:attrNameLst>
                                      </p:cBhvr>
                                      <p:tavLst>
                                        <p:tav tm="0">
                                          <p:val>
                                            <p:strVal val="1+#ppt_w/2"/>
                                          </p:val>
                                        </p:tav>
                                        <p:tav tm="100000">
                                          <p:val>
                                            <p:strVal val="#ppt_x"/>
                                          </p:val>
                                        </p:tav>
                                      </p:tavLst>
                                    </p:anim>
                                    <p:anim calcmode="lin" valueType="num">
                                      <p:cBhvr additive="base">
                                        <p:cTn dur="1500" fill="hold" id="23"/>
                                        <p:tgtEl>
                                          <p:spTgt spid="1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6000"/>
                            </p:stCondLst>
                            <p:childTnLst>
                              <p:par>
                                <p:cTn fill="hold" id="25" nodeType="afterEffect" presetClass="entr" presetID="2" presetSubtype="2">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1500" fill="hold" id="27"/>
                                        <p:tgtEl>
                                          <p:spTgt spid="19"/>
                                        </p:tgtEl>
                                        <p:attrNameLst>
                                          <p:attrName>ppt_x</p:attrName>
                                        </p:attrNameLst>
                                      </p:cBhvr>
                                      <p:tavLst>
                                        <p:tav tm="0">
                                          <p:val>
                                            <p:strVal val="1+#ppt_w/2"/>
                                          </p:val>
                                        </p:tav>
                                        <p:tav tm="100000">
                                          <p:val>
                                            <p:strVal val="#ppt_x"/>
                                          </p:val>
                                        </p:tav>
                                      </p:tavLst>
                                    </p:anim>
                                    <p:anim calcmode="lin" valueType="num">
                                      <p:cBhvr additive="base">
                                        <p:cTn dur="1500" fill="hold" id="28"/>
                                        <p:tgtEl>
                                          <p:spTgt spid="1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7500"/>
                            </p:stCondLst>
                            <p:childTnLst>
                              <p:par>
                                <p:cTn fill="hold" id="30" nodeType="afterEffect" presetClass="entr" presetID="12" presetSubtype="8">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500" id="32"/>
                                        <p:tgtEl>
                                          <p:spTgt spid="23"/>
                                        </p:tgtEl>
                                        <p:attrNameLst>
                                          <p:attrName>ppt_x</p:attrName>
                                        </p:attrNameLst>
                                      </p:cBhvr>
                                      <p:tavLst>
                                        <p:tav tm="0">
                                          <p:val>
                                            <p:strVal val="#ppt_x-#ppt_w*1.125000"/>
                                          </p:val>
                                        </p:tav>
                                        <p:tav tm="100000">
                                          <p:val>
                                            <p:strVal val="#ppt_x"/>
                                          </p:val>
                                        </p:tav>
                                      </p:tavLst>
                                    </p:anim>
                                    <p:animEffect filter="wipe(right)" transition="in">
                                      <p:cBhvr>
                                        <p:cTn dur="500" id="33"/>
                                        <p:tgtEl>
                                          <p:spTgt spid="23"/>
                                        </p:tgtEl>
                                      </p:cBhvr>
                                    </p:animEffect>
                                  </p:childTnLst>
                                </p:cTn>
                              </p:par>
                            </p:childTnLst>
                          </p:cTn>
                        </p:par>
                        <p:par>
                          <p:cTn fill="hold" id="34" nodeType="afterGroup">
                            <p:stCondLst>
                              <p:cond delay="8000"/>
                            </p:stCondLst>
                            <p:childTnLst>
                              <p:par>
                                <p:cTn fill="hold" grpId="0" id="35" nodeType="afterEffect" presetClass="entr" presetID="10" presetSubtype="0">
                                  <p:stCondLst>
                                    <p:cond delay="0"/>
                                  </p:stCondLst>
                                  <p:iterate type="lt">
                                    <p:tmPct val="10000"/>
                                  </p:iterate>
                                  <p:childTnLst>
                                    <p:set>
                                      <p:cBhvr>
                                        <p:cTn dur="1" fill="hold" id="36">
                                          <p:stCondLst>
                                            <p:cond delay="0"/>
                                          </p:stCondLst>
                                        </p:cTn>
                                        <p:tgtEl>
                                          <p:spTgt spid="26"/>
                                        </p:tgtEl>
                                        <p:attrNameLst>
                                          <p:attrName>style.visibility</p:attrName>
                                        </p:attrNameLst>
                                      </p:cBhvr>
                                      <p:to>
                                        <p:strVal val="visible"/>
                                      </p:to>
                                    </p:set>
                                    <p:animEffect filter="fade" transition="in">
                                      <p:cBhvr>
                                        <p:cTn dur="10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1000" t="-1000"/>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3032054"/>
            <a:ext cx="12192000" cy="3920216"/>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0" y="5933424"/>
            <a:ext cx="10058400" cy="1018846"/>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4967926" y="3585556"/>
            <a:ext cx="7224074" cy="3272443"/>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402871" y="272283"/>
            <a:ext cx="1850136" cy="1721654"/>
          </a:xfrm>
          <a:prstGeom prst="rect">
            <a:avLst/>
          </a:prstGeom>
        </p:spPr>
      </p:pic>
      <p:cxnSp>
        <p:nvCxnSpPr>
          <p:cNvPr id="9" name="直接连接符 8"/>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10" name="TextBox 28"/>
          <p:cNvSpPr txBox="1"/>
          <p:nvPr/>
        </p:nvSpPr>
        <p:spPr>
          <a:xfrm flipH="1" flipV="1" rot="10800000">
            <a:off x="2525191" y="1747118"/>
            <a:ext cx="6696744" cy="2834640"/>
          </a:xfrm>
          <a:prstGeom prst="rect">
            <a:avLst/>
          </a:prstGeom>
          <a:noFill/>
        </p:spPr>
        <p:txBody>
          <a:bodyPr rtlCol="0" wrap="square">
            <a:spAutoFit/>
          </a:bodyPr>
          <a:lstStyle/>
          <a:p>
            <a:pPr>
              <a:lnSpc>
                <a:spcPct val="150000"/>
              </a:lnSpc>
            </a:pPr>
            <a:r>
              <a:rPr altLang="en-US" b="1" lang="zh-CN" smtClean="0" sz="2000">
                <a:solidFill>
                  <a:srgbClr val="C8020B"/>
                </a:solidFill>
                <a:latin charset="-122" panose="020b0503020204020204" pitchFamily="34" typeface="微软雅黑"/>
                <a:ea charset="-122" panose="020b0503020204020204" pitchFamily="34" typeface="微软雅黑"/>
              </a:rPr>
              <a:t>       2016年2月，中共中央办公厅印发了《关于在全体党员中开展“学党章党规、学系列讲话，做合格党员”学习教育方案》，并发出通知，要求各地区各部门认真贯彻执行。开展“两学一做”学习教育，是面向全体党员深化党内教育的重要实践，是推动党内教育从“关键少数”向广大党员拓展、从集中性教育向经常性教育延伸的重要举措。</a:t>
            </a:r>
          </a:p>
        </p:txBody>
      </p:sp>
      <p:sp>
        <p:nvSpPr>
          <p:cNvPr id="11" name="TextBox 29"/>
          <p:cNvSpPr txBox="1"/>
          <p:nvPr/>
        </p:nvSpPr>
        <p:spPr>
          <a:xfrm>
            <a:off x="3955829" y="952668"/>
            <a:ext cx="2230755" cy="579120"/>
          </a:xfrm>
          <a:prstGeom prst="rect">
            <a:avLst/>
          </a:prstGeom>
          <a:noFill/>
        </p:spPr>
        <p:txBody>
          <a:bodyPr rtlCol="0" wrap="none">
            <a:spAutoFit/>
          </a:bodyPr>
          <a:lstStyle/>
          <a:p>
            <a:r>
              <a:rPr altLang="zh-CN" lang="en-US" smtClean="0" sz="3200">
                <a:solidFill>
                  <a:srgbClr val="C00000"/>
                </a:solidFill>
                <a:latin charset="-122" pitchFamily="34" typeface="Arial Unicode MS"/>
                <a:ea charset="-122" pitchFamily="34" typeface="Arial Unicode MS"/>
                <a:cs charset="-122" pitchFamily="34" typeface="Arial Unicode MS"/>
              </a:rPr>
              <a:t>QIAN YAN</a:t>
            </a:r>
          </a:p>
        </p:txBody>
      </p:sp>
      <p:sp>
        <p:nvSpPr>
          <p:cNvPr id="14" name="文本框 13"/>
          <p:cNvSpPr txBox="1"/>
          <p:nvPr/>
        </p:nvSpPr>
        <p:spPr>
          <a:xfrm>
            <a:off x="2699922" y="748389"/>
            <a:ext cx="1300480"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前言</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750" id="15"/>
                                        <p:tgtEl>
                                          <p:spTgt spid="7"/>
                                        </p:tgtEl>
                                      </p:cBhvr>
                                    </p:animEffect>
                                    <p:anim calcmode="lin" valueType="num">
                                      <p:cBhvr>
                                        <p:cTn dur="750" fill="hold" id="16"/>
                                        <p:tgtEl>
                                          <p:spTgt spid="7"/>
                                        </p:tgtEl>
                                        <p:attrNameLst>
                                          <p:attrName>ppt_x</p:attrName>
                                        </p:attrNameLst>
                                      </p:cBhvr>
                                      <p:tavLst>
                                        <p:tav tm="0">
                                          <p:val>
                                            <p:strVal val="#ppt_x"/>
                                          </p:val>
                                        </p:tav>
                                        <p:tav tm="100000">
                                          <p:val>
                                            <p:strVal val="#ppt_x"/>
                                          </p:val>
                                        </p:tav>
                                      </p:tavLst>
                                    </p:anim>
                                    <p:anim calcmode="lin" valueType="num">
                                      <p:cBhvr>
                                        <p:cTn dur="750" fill="hold" id="17"/>
                                        <p:tgtEl>
                                          <p:spTgt spid="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750"/>
                            </p:stCondLst>
                            <p:childTnLst>
                              <p:par>
                                <p:cTn fill="hold"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22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4"/>
                                        </p:tgtEl>
                                        <p:attrNameLst>
                                          <p:attrName>ppt_y</p:attrName>
                                        </p:attrNameLst>
                                      </p:cBhvr>
                                      <p:tavLst>
                                        <p:tav tm="0">
                                          <p:val>
                                            <p:strVal val="#ppt_y"/>
                                          </p:val>
                                        </p:tav>
                                        <p:tav tm="100000">
                                          <p:val>
                                            <p:strVal val="#ppt_y"/>
                                          </p:val>
                                        </p:tav>
                                      </p:tavLst>
                                    </p:anim>
                                    <p:anim calcmode="lin" valueType="num">
                                      <p:cBhvr>
                                        <p:cTn dur="500" fill="hold" id="2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4"/>
                                        </p:tgtEl>
                                      </p:cBhvr>
                                    </p:animEffect>
                                  </p:childTnLst>
                                </p:cTn>
                              </p:par>
                            </p:childTnLst>
                          </p:cTn>
                        </p:par>
                        <p:par>
                          <p:cTn fill="hold" id="32" nodeType="afterGroup">
                            <p:stCondLst>
                              <p:cond delay="2750"/>
                            </p:stCondLst>
                            <p:childTnLst>
                              <p:par>
                                <p:cTn fill="hold" grpId="0" id="33" nodeType="afterEffect" presetClass="entr" presetID="22" presetSubtype="8">
                                  <p:stCondLst>
                                    <p:cond delay="0"/>
                                  </p:stCondLst>
                                  <p:childTnLst>
                                    <p:set>
                                      <p:cBhvr>
                                        <p:cTn dur="1" fill="hold" id="34">
                                          <p:stCondLst>
                                            <p:cond delay="0"/>
                                          </p:stCondLst>
                                        </p:cTn>
                                        <p:tgtEl>
                                          <p:spTgt spid="11"/>
                                        </p:tgtEl>
                                        <p:attrNameLst>
                                          <p:attrName>style.visibility</p:attrName>
                                        </p:attrNameLst>
                                      </p:cBhvr>
                                      <p:to>
                                        <p:strVal val="visible"/>
                                      </p:to>
                                    </p:set>
                                    <p:animEffect filter="wipe(left)" transition="in">
                                      <p:cBhvr>
                                        <p:cTn dur="500" id="35"/>
                                        <p:tgtEl>
                                          <p:spTgt spid="11"/>
                                        </p:tgtEl>
                                      </p:cBhvr>
                                    </p:animEffect>
                                  </p:childTnLst>
                                </p:cTn>
                              </p:par>
                              <p:par>
                                <p:cTn fill="hold" id="36" nodeType="withEffect" presetClass="entr" presetID="22" presetSubtype="8">
                                  <p:stCondLst>
                                    <p:cond delay="0"/>
                                  </p:stCondLst>
                                  <p:childTnLst>
                                    <p:set>
                                      <p:cBhvr>
                                        <p:cTn dur="1" fill="hold" id="37">
                                          <p:stCondLst>
                                            <p:cond delay="0"/>
                                          </p:stCondLst>
                                        </p:cTn>
                                        <p:tgtEl>
                                          <p:spTgt spid="9"/>
                                        </p:tgtEl>
                                        <p:attrNameLst>
                                          <p:attrName>style.visibility</p:attrName>
                                        </p:attrNameLst>
                                      </p:cBhvr>
                                      <p:to>
                                        <p:strVal val="visible"/>
                                      </p:to>
                                    </p:set>
                                    <p:animEffect filter="wipe(left)" transition="in">
                                      <p:cBhvr>
                                        <p:cTn dur="500" id="38"/>
                                        <p:tgtEl>
                                          <p:spTgt spid="9"/>
                                        </p:tgtEl>
                                      </p:cBhvr>
                                    </p:animEffect>
                                  </p:childTnLst>
                                </p:cTn>
                              </p:par>
                            </p:childTnLst>
                          </p:cTn>
                        </p:par>
                        <p:par>
                          <p:cTn fill="hold" id="39" nodeType="afterGroup">
                            <p:stCondLst>
                              <p:cond delay="3250"/>
                            </p:stCondLst>
                            <p:childTnLst>
                              <p:par>
                                <p:cTn fill="hold" grpId="0" id="40" nodeType="afterEffect" presetClass="entr" presetID="22" presetSubtype="1">
                                  <p:stCondLst>
                                    <p:cond delay="0"/>
                                  </p:stCondLst>
                                  <p:childTnLst>
                                    <p:set>
                                      <p:cBhvr>
                                        <p:cTn dur="1" fill="hold" id="41">
                                          <p:stCondLst>
                                            <p:cond delay="0"/>
                                          </p:stCondLst>
                                        </p:cTn>
                                        <p:tgtEl>
                                          <p:spTgt spid="10"/>
                                        </p:tgtEl>
                                        <p:attrNameLst>
                                          <p:attrName>style.visibility</p:attrName>
                                        </p:attrNameLst>
                                      </p:cBhvr>
                                      <p:to>
                                        <p:strVal val="visible"/>
                                      </p:to>
                                    </p:set>
                                    <p:animEffect filter="wipe(up)"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527468" cy="422047"/>
          </a:xfrm>
        </p:spPr>
        <p:txBody>
          <a:bodyPr/>
          <a:lstStyle/>
          <a:p>
            <a:r>
              <a:rPr altLang="en-US" lang="zh-CN"/>
              <a:t>主要措施：创新方式讲党课</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774611" y="1590389"/>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885867" y="3390988"/>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措施之二</a:t>
            </a:r>
          </a:p>
        </p:txBody>
      </p:sp>
      <p:sp>
        <p:nvSpPr>
          <p:cNvPr id="5" name="文本框 4"/>
          <p:cNvSpPr txBox="1"/>
          <p:nvPr/>
        </p:nvSpPr>
        <p:spPr>
          <a:xfrm>
            <a:off x="1970642" y="4145267"/>
            <a:ext cx="14020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创新方式</a:t>
            </a:r>
          </a:p>
        </p:txBody>
      </p:sp>
      <p:sp>
        <p:nvSpPr>
          <p:cNvPr id="6" name="文本框 5"/>
          <p:cNvSpPr txBox="1"/>
          <p:nvPr/>
        </p:nvSpPr>
        <p:spPr>
          <a:xfrm>
            <a:off x="1504458" y="4699065"/>
            <a:ext cx="2468880" cy="1005840"/>
          </a:xfrm>
          <a:prstGeom prst="rect">
            <a:avLst/>
          </a:prstGeom>
          <a:noFill/>
        </p:spPr>
        <p:txBody>
          <a:bodyPr rtlCol="0" wrap="none">
            <a:spAutoFit/>
          </a:bodyPr>
          <a:lstStyle/>
          <a:p>
            <a:r>
              <a:rPr altLang="en-US" b="1" lang="zh-CN" smtClean="0" sz="6000">
                <a:solidFill>
                  <a:srgbClr val="C00000"/>
                </a:solidFill>
                <a:latin charset="-122" panose="02000000000000000000" pitchFamily="2" typeface="方正清刻本悦宋简体"/>
                <a:ea charset="-122" panose="02000000000000000000" pitchFamily="2" typeface="方正清刻本悦宋简体"/>
              </a:rPr>
              <a:t>讲党课</a:t>
            </a:r>
          </a:p>
        </p:txBody>
      </p:sp>
      <p:sp>
        <p:nvSpPr>
          <p:cNvPr id="7" name="矩形 6"/>
          <p:cNvSpPr/>
          <p:nvPr/>
        </p:nvSpPr>
        <p:spPr>
          <a:xfrm>
            <a:off x="5829805" y="1590389"/>
            <a:ext cx="3535680" cy="457200"/>
          </a:xfrm>
          <a:prstGeom prst="rect">
            <a:avLst/>
          </a:prstGeom>
        </p:spPr>
        <p:txBody>
          <a:bodyPr wrap="none">
            <a:spAutoFit/>
          </a:bodyPr>
          <a:lstStyle/>
          <a:p>
            <a:r>
              <a:rPr altLang="en-US" b="1" lang="zh-CN" sz="2400">
                <a:solidFill>
                  <a:srgbClr val="C00000"/>
                </a:solidFill>
                <a:latin charset="-122" panose="020b0503020204020204" pitchFamily="34" typeface="微软雅黑"/>
                <a:ea charset="-122" panose="020b0503020204020204" pitchFamily="34" typeface="微软雅黑"/>
              </a:rPr>
              <a:t>一般在党支部范围内进行</a:t>
            </a:r>
          </a:p>
        </p:txBody>
      </p:sp>
      <p:sp>
        <p:nvSpPr>
          <p:cNvPr id="8" name="矩形 7"/>
          <p:cNvSpPr/>
          <p:nvPr/>
        </p:nvSpPr>
        <p:spPr>
          <a:xfrm>
            <a:off x="4984699" y="2256817"/>
            <a:ext cx="5783820" cy="44747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500">
                <a:solidFill>
                  <a:schemeClr val="bg1"/>
                </a:solidFill>
                <a:latin charset="-122" panose="020b0503020204020204" pitchFamily="34" typeface="微软雅黑"/>
                <a:ea charset="-122" panose="020b0503020204020204" pitchFamily="34" typeface="微软雅黑"/>
              </a:rPr>
              <a:t>党支部要结合专题学习讨论，对党课内容、时间和方式等作出安排</a:t>
            </a:r>
          </a:p>
        </p:txBody>
      </p:sp>
      <p:grpSp>
        <p:nvGrpSpPr>
          <p:cNvPr id="9" name="组合 8"/>
          <p:cNvGrpSpPr/>
          <p:nvPr/>
        </p:nvGrpSpPr>
        <p:grpSpPr>
          <a:xfrm>
            <a:off x="4984699" y="2829189"/>
            <a:ext cx="5851914" cy="2112464"/>
            <a:chOff x="412699" y="2792533"/>
            <a:chExt cx="5472608" cy="1120816"/>
          </a:xfrm>
        </p:grpSpPr>
        <p:sp>
          <p:nvSpPr>
            <p:cNvPr id="10" name="矩形 9"/>
            <p:cNvSpPr/>
            <p:nvPr/>
          </p:nvSpPr>
          <p:spPr>
            <a:xfrm>
              <a:off x="412699" y="2792533"/>
              <a:ext cx="5472608" cy="11208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grpSp>
          <p:nvGrpSpPr>
            <p:cNvPr id="11" name="组合 10"/>
            <p:cNvGrpSpPr/>
            <p:nvPr/>
          </p:nvGrpSpPr>
          <p:grpSpPr>
            <a:xfrm>
              <a:off x="628723" y="2846019"/>
              <a:ext cx="5016809" cy="277606"/>
              <a:chOff x="3437035" y="2939252"/>
              <a:chExt cx="5016809" cy="277606"/>
            </a:xfrm>
          </p:grpSpPr>
          <p:sp>
            <p:nvSpPr>
              <p:cNvPr id="21" name="矩形 20"/>
              <p:cNvSpPr/>
              <p:nvPr/>
            </p:nvSpPr>
            <p:spPr>
              <a:xfrm>
                <a:off x="3684706" y="2939252"/>
                <a:ext cx="4769139" cy="274922"/>
              </a:xfrm>
              <a:prstGeom prst="rect">
                <a:avLst/>
              </a:prstGeom>
              <a:ln>
                <a:noFill/>
              </a:ln>
            </p:spPr>
            <p:txBody>
              <a:bodyPr wrap="square">
                <a:spAutoFit/>
              </a:bodyPr>
              <a:lstStyle/>
              <a:p>
                <a:r>
                  <a:rPr altLang="en-US" lang="zh-CN" sz="1400">
                    <a:latin charset="-122" panose="020b0503020204020204" pitchFamily="34" typeface="微软雅黑"/>
                    <a:ea charset="-122" panose="020b0503020204020204" pitchFamily="34" typeface="微软雅黑"/>
                  </a:rPr>
                  <a:t>党员领导干部要在所在党支部讲党课，到农村、社区、企业、学校等基层单位讲党课</a:t>
                </a:r>
              </a:p>
            </p:txBody>
          </p:sp>
          <p:sp>
            <p:nvSpPr>
              <p:cNvPr id="22" name="矩形 21"/>
              <p:cNvSpPr/>
              <p:nvPr/>
            </p:nvSpPr>
            <p:spPr>
              <a:xfrm>
                <a:off x="3437035" y="2994961"/>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grpSp>
          <p:nvGrpSpPr>
            <p:cNvPr id="12" name="组合 11"/>
            <p:cNvGrpSpPr/>
            <p:nvPr/>
          </p:nvGrpSpPr>
          <p:grpSpPr>
            <a:xfrm>
              <a:off x="628723" y="3691428"/>
              <a:ext cx="5125637" cy="165211"/>
              <a:chOff x="3437035" y="3755305"/>
              <a:chExt cx="5125637" cy="165211"/>
            </a:xfrm>
          </p:grpSpPr>
          <p:sp>
            <p:nvSpPr>
              <p:cNvPr id="19" name="矩形 18"/>
              <p:cNvSpPr/>
              <p:nvPr/>
            </p:nvSpPr>
            <p:spPr>
              <a:xfrm>
                <a:off x="3437035" y="377651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0" name="矩形 19"/>
              <p:cNvSpPr/>
              <p:nvPr/>
            </p:nvSpPr>
            <p:spPr>
              <a:xfrm>
                <a:off x="3744416" y="3755305"/>
                <a:ext cx="4818257" cy="161719"/>
              </a:xfrm>
              <a:prstGeom prst="rect">
                <a:avLst/>
              </a:prstGeom>
              <a:ln>
                <a:noFill/>
              </a:ln>
            </p:spPr>
            <p:txBody>
              <a:bodyPr wrap="square">
                <a:spAutoFit/>
              </a:bodyPr>
              <a:lstStyle/>
              <a:p>
                <a:r>
                  <a:rPr altLang="en-US" lang="zh-CN" sz="1400">
                    <a:latin charset="-122" panose="020b0503020204020204" pitchFamily="34" typeface="微软雅黑"/>
                    <a:ea charset="-122" panose="020b0503020204020204" pitchFamily="34" typeface="微软雅黑"/>
                  </a:rPr>
                  <a:t>注重运用身边事例、现身说法，强化互动交流、答疑释</a:t>
                </a:r>
              </a:p>
            </p:txBody>
          </p:sp>
        </p:grpSp>
        <p:grpSp>
          <p:nvGrpSpPr>
            <p:cNvPr id="13" name="组合 12"/>
            <p:cNvGrpSpPr/>
            <p:nvPr/>
          </p:nvGrpSpPr>
          <p:grpSpPr>
            <a:xfrm>
              <a:off x="628723" y="3437920"/>
              <a:ext cx="5125637" cy="166120"/>
              <a:chOff x="3437035" y="3518043"/>
              <a:chExt cx="5125637" cy="166120"/>
            </a:xfrm>
          </p:grpSpPr>
          <p:sp>
            <p:nvSpPr>
              <p:cNvPr id="17" name="矩形 16"/>
              <p:cNvSpPr/>
              <p:nvPr/>
            </p:nvSpPr>
            <p:spPr>
              <a:xfrm>
                <a:off x="3437035" y="3540163"/>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8" name="矩形 17"/>
              <p:cNvSpPr/>
              <p:nvPr/>
            </p:nvSpPr>
            <p:spPr>
              <a:xfrm>
                <a:off x="3744416" y="3518043"/>
                <a:ext cx="4818257" cy="161719"/>
              </a:xfrm>
              <a:prstGeom prst="rect">
                <a:avLst/>
              </a:prstGeom>
              <a:ln>
                <a:noFill/>
              </a:ln>
            </p:spPr>
            <p:txBody>
              <a:bodyPr wrap="square">
                <a:spAutoFit/>
              </a:bodyPr>
              <a:lstStyle/>
              <a:p>
                <a:r>
                  <a:rPr altLang="en-US" lang="zh-CN" sz="1400">
                    <a:latin charset="-122" panose="020b0503020204020204" pitchFamily="34" typeface="微软雅黑"/>
                    <a:ea charset="-122" panose="020b0503020204020204" pitchFamily="34" typeface="微软雅黑"/>
                  </a:rPr>
                  <a:t>要鼓励和指导基层党组织书记、普通党员联系实际讲党</a:t>
                </a:r>
              </a:p>
            </p:txBody>
          </p:sp>
        </p:grpSp>
        <p:grpSp>
          <p:nvGrpSpPr>
            <p:cNvPr id="14" name="组合 13"/>
            <p:cNvGrpSpPr/>
            <p:nvPr/>
          </p:nvGrpSpPr>
          <p:grpSpPr>
            <a:xfrm>
              <a:off x="633448" y="3163144"/>
              <a:ext cx="4897490" cy="277607"/>
              <a:chOff x="3436048" y="3259514"/>
              <a:chExt cx="4897490" cy="277607"/>
            </a:xfrm>
          </p:grpSpPr>
          <p:sp>
            <p:nvSpPr>
              <p:cNvPr id="15" name="矩形 14"/>
              <p:cNvSpPr/>
              <p:nvPr/>
            </p:nvSpPr>
            <p:spPr>
              <a:xfrm>
                <a:off x="3436048" y="3305096"/>
                <a:ext cx="144000"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6" name="矩形 15"/>
              <p:cNvSpPr/>
              <p:nvPr/>
            </p:nvSpPr>
            <p:spPr>
              <a:xfrm>
                <a:off x="3695242" y="3259514"/>
                <a:ext cx="4638297" cy="274922"/>
              </a:xfrm>
              <a:prstGeom prst="rect">
                <a:avLst/>
              </a:prstGeom>
              <a:ln>
                <a:noFill/>
              </a:ln>
            </p:spPr>
            <p:txBody>
              <a:bodyPr wrap="square">
                <a:spAutoFit/>
              </a:bodyPr>
              <a:lstStyle/>
              <a:p>
                <a:r>
                  <a:rPr altLang="en-US" lang="zh-CN" sz="1400">
                    <a:latin charset="-122" panose="020b0503020204020204" pitchFamily="34" typeface="微软雅黑"/>
                    <a:ea charset="-122" panose="020b0503020204020204" pitchFamily="34" typeface="微软雅黑"/>
                  </a:rPr>
                  <a:t>组织党校教师、讲师团成员、先进模范到基层一线党支部讲党课</a:t>
                </a:r>
              </a:p>
            </p:txBody>
          </p:sp>
        </p:grpSp>
      </p:grpSp>
      <p:sp>
        <p:nvSpPr>
          <p:cNvPr id="23" name="矩形 22"/>
          <p:cNvSpPr/>
          <p:nvPr/>
        </p:nvSpPr>
        <p:spPr>
          <a:xfrm>
            <a:off x="4860625" y="5109622"/>
            <a:ext cx="6112175" cy="579120"/>
          </a:xfrm>
          <a:prstGeom prst="rect">
            <a:avLst/>
          </a:prstGeom>
          <a:ln w="19050">
            <a:noFill/>
          </a:ln>
        </p:spPr>
        <p:txBody>
          <a:bodyPr wrap="square">
            <a:spAutoFit/>
          </a:bodyPr>
          <a:lstStyle/>
          <a:p>
            <a:r>
              <a:rPr altLang="zh-CN" b="1" lang="en-US" smtClean="0" sz="1600">
                <a:solidFill>
                  <a:srgbClr val="C00000"/>
                </a:solidFill>
                <a:latin charset="-122" panose="020b0503020204020204" pitchFamily="34" typeface="微软雅黑"/>
                <a:ea charset="-122" panose="020b0503020204020204" pitchFamily="34" typeface="微软雅黑"/>
              </a:rPr>
              <a:t>【方案】提出：七一前后，党支部要结合开展纪念建党95周年活动，集中安排一次党课。</a:t>
            </a:r>
          </a:p>
        </p:txBody>
      </p:sp>
      <p:sp>
        <p:nvSpPr>
          <p:cNvPr id="24" name="矩形 23"/>
          <p:cNvSpPr/>
          <p:nvPr>
            <p:custDataLst>
              <p:tags r:id="rId4"/>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grpId="0" id="31" nodeType="after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750" id="33"/>
                                        <p:tgtEl>
                                          <p:spTgt spid="7"/>
                                        </p:tgtEl>
                                      </p:cBhvr>
                                    </p:animEffect>
                                  </p:childTnLst>
                                </p:cTn>
                              </p:par>
                            </p:childTnLst>
                          </p:cTn>
                        </p:par>
                        <p:par>
                          <p:cTn fill="hold" id="34" nodeType="afterGroup">
                            <p:stCondLst>
                              <p:cond delay="4000"/>
                            </p:stCondLst>
                            <p:childTnLst>
                              <p:par>
                                <p:cTn fill="hold" grpId="0" id="35" nodeType="afterEffect" presetClass="entr" presetID="42"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750" id="37"/>
                                        <p:tgtEl>
                                          <p:spTgt spid="8"/>
                                        </p:tgtEl>
                                      </p:cBhvr>
                                    </p:animEffect>
                                    <p:anim calcmode="lin" valueType="num">
                                      <p:cBhvr>
                                        <p:cTn dur="1750" fill="hold" id="38"/>
                                        <p:tgtEl>
                                          <p:spTgt spid="8"/>
                                        </p:tgtEl>
                                        <p:attrNameLst>
                                          <p:attrName>ppt_x</p:attrName>
                                        </p:attrNameLst>
                                      </p:cBhvr>
                                      <p:tavLst>
                                        <p:tav tm="0">
                                          <p:val>
                                            <p:strVal val="#ppt_x"/>
                                          </p:val>
                                        </p:tav>
                                        <p:tav tm="100000">
                                          <p:val>
                                            <p:strVal val="#ppt_x"/>
                                          </p:val>
                                        </p:tav>
                                      </p:tavLst>
                                    </p:anim>
                                    <p:anim calcmode="lin" valueType="num">
                                      <p:cBhvr>
                                        <p:cTn dur="1750" fill="hold" id="39"/>
                                        <p:tgtEl>
                                          <p:spTgt spid="8"/>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5750"/>
                            </p:stCondLst>
                            <p:childTnLst>
                              <p:par>
                                <p:cTn fill="hold" id="41" nodeType="afterEffect" presetClass="entr" presetID="14" presetSubtype="10">
                                  <p:stCondLst>
                                    <p:cond delay="0"/>
                                  </p:stCondLst>
                                  <p:childTnLst>
                                    <p:set>
                                      <p:cBhvr>
                                        <p:cTn dur="1" fill="hold" id="42">
                                          <p:stCondLst>
                                            <p:cond delay="0"/>
                                          </p:stCondLst>
                                        </p:cTn>
                                        <p:tgtEl>
                                          <p:spTgt spid="9"/>
                                        </p:tgtEl>
                                        <p:attrNameLst>
                                          <p:attrName>style.visibility</p:attrName>
                                        </p:attrNameLst>
                                      </p:cBhvr>
                                      <p:to>
                                        <p:strVal val="visible"/>
                                      </p:to>
                                    </p:set>
                                    <p:animEffect filter="randombar(horizontal)" transition="in">
                                      <p:cBhvr>
                                        <p:cTn dur="1500" id="43"/>
                                        <p:tgtEl>
                                          <p:spTgt spid="9"/>
                                        </p:tgtEl>
                                      </p:cBhvr>
                                    </p:animEffect>
                                  </p:childTnLst>
                                </p:cTn>
                              </p:par>
                            </p:childTnLst>
                          </p:cTn>
                        </p:par>
                        <p:par>
                          <p:cTn fill="hold" id="44" nodeType="afterGroup">
                            <p:stCondLst>
                              <p:cond delay="7250"/>
                            </p:stCondLst>
                            <p:childTnLst>
                              <p:par>
                                <p:cTn fill="hold" grpId="0" id="45" nodeType="afterEffect" presetClass="entr" presetID="1" presetSubtype="0">
                                  <p:stCondLst>
                                    <p:cond delay="0"/>
                                  </p:stCondLst>
                                  <p:iterate type="lt">
                                    <p:tmAbs val="80"/>
                                  </p:iterate>
                                  <p:childTnLst>
                                    <p:set>
                                      <p:cBhvr>
                                        <p:cTn dur="1" fill="hold" id="46">
                                          <p:stCondLst>
                                            <p:cond delay="0"/>
                                          </p:stCondLst>
                                        </p:cTn>
                                        <p:tgtEl>
                                          <p:spTgt spid="2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6278447" cy="422047"/>
          </a:xfrm>
        </p:spPr>
        <p:txBody>
          <a:bodyPr/>
          <a:lstStyle/>
          <a:p>
            <a:r>
              <a:rPr altLang="en-US" lang="zh-CN"/>
              <a:t>主要措施：召开党支部专题组织生活会</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862163" y="1722741"/>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973419" y="3523340"/>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措施之三</a:t>
            </a:r>
          </a:p>
        </p:txBody>
      </p:sp>
      <p:sp>
        <p:nvSpPr>
          <p:cNvPr id="5" name="文本框 4"/>
          <p:cNvSpPr txBox="1"/>
          <p:nvPr/>
        </p:nvSpPr>
        <p:spPr>
          <a:xfrm>
            <a:off x="1668954" y="4277620"/>
            <a:ext cx="23164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召开党支部专题</a:t>
            </a:r>
          </a:p>
        </p:txBody>
      </p:sp>
      <p:sp>
        <p:nvSpPr>
          <p:cNvPr id="6" name="文本框 5"/>
          <p:cNvSpPr txBox="1"/>
          <p:nvPr/>
        </p:nvSpPr>
        <p:spPr>
          <a:xfrm>
            <a:off x="988892" y="4831497"/>
            <a:ext cx="3992880" cy="1005840"/>
          </a:xfrm>
          <a:prstGeom prst="rect">
            <a:avLst/>
          </a:prstGeom>
          <a:noFill/>
        </p:spPr>
        <p:txBody>
          <a:bodyPr rtlCol="0" wrap="none">
            <a:spAutoFit/>
          </a:bodyPr>
          <a:lstStyle/>
          <a:p>
            <a:r>
              <a:rPr altLang="en-US" b="1" lang="zh-CN" smtClean="0" sz="6000">
                <a:solidFill>
                  <a:srgbClr val="C00000"/>
                </a:solidFill>
                <a:latin charset="-122" panose="02000000000000000000" pitchFamily="2" typeface="方正清刻本悦宋简体"/>
                <a:ea charset="-122" panose="02000000000000000000" pitchFamily="2" typeface="方正清刻本悦宋简体"/>
              </a:rPr>
              <a:t>组织生活会</a:t>
            </a:r>
          </a:p>
        </p:txBody>
      </p:sp>
      <p:sp>
        <p:nvSpPr>
          <p:cNvPr id="7" name="矩形 6"/>
          <p:cNvSpPr/>
          <p:nvPr/>
        </p:nvSpPr>
        <p:spPr>
          <a:xfrm>
            <a:off x="5350214" y="1618383"/>
            <a:ext cx="4334996"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zh-CN" sz="2000">
                <a:latin charset="-122" panose="020b0503020204020204" pitchFamily="34" typeface="微软雅黑"/>
                <a:ea charset="-122" panose="020b0503020204020204" pitchFamily="34" typeface="微软雅黑"/>
              </a:rPr>
              <a:t>党支部召开专题组织生活会</a:t>
            </a:r>
          </a:p>
        </p:txBody>
      </p:sp>
      <p:sp>
        <p:nvSpPr>
          <p:cNvPr id="8" name="矩形 7"/>
          <p:cNvSpPr/>
          <p:nvPr/>
        </p:nvSpPr>
        <p:spPr>
          <a:xfrm>
            <a:off x="9685210" y="1621860"/>
            <a:ext cx="1393138"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solidFill>
                  <a:srgbClr val="C00000"/>
                </a:solidFill>
                <a:latin charset="-122" panose="020b0503020204020204" pitchFamily="34" typeface="微软雅黑"/>
                <a:ea charset="-122" panose="020b0503020204020204" pitchFamily="34" typeface="微软雅黑"/>
              </a:rPr>
              <a:t>年底前</a:t>
            </a:r>
          </a:p>
        </p:txBody>
      </p:sp>
      <p:sp>
        <p:nvSpPr>
          <p:cNvPr id="9" name="矩形 8"/>
          <p:cNvSpPr/>
          <p:nvPr/>
        </p:nvSpPr>
        <p:spPr>
          <a:xfrm>
            <a:off x="5353668" y="2645217"/>
            <a:ext cx="5724680" cy="218627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10" name="矩形 9"/>
          <p:cNvSpPr/>
          <p:nvPr/>
        </p:nvSpPr>
        <p:spPr>
          <a:xfrm>
            <a:off x="5488798" y="2852921"/>
            <a:ext cx="2214880" cy="396240"/>
          </a:xfrm>
          <a:prstGeom prst="rect">
            <a:avLst/>
          </a:prstGeom>
        </p:spPr>
        <p:txBody>
          <a:bodyPr wrap="none">
            <a:spAutoFit/>
          </a:bodyPr>
          <a:lstStyle/>
          <a:p>
            <a:r>
              <a:rPr altLang="en-US" b="1" lang="zh-CN" sz="2000">
                <a:solidFill>
                  <a:srgbClr val="C00000"/>
                </a:solidFill>
                <a:latin charset="-122" panose="020b0503020204020204" pitchFamily="34" typeface="微软雅黑"/>
                <a:ea charset="-122" panose="020b0503020204020204" pitchFamily="34" typeface="微软雅黑"/>
              </a:rPr>
              <a:t>支部班子及其成员</a:t>
            </a:r>
          </a:p>
        </p:txBody>
      </p:sp>
      <p:sp>
        <p:nvSpPr>
          <p:cNvPr id="11" name="矩形 10"/>
          <p:cNvSpPr/>
          <p:nvPr/>
        </p:nvSpPr>
        <p:spPr>
          <a:xfrm>
            <a:off x="5466904" y="3364473"/>
            <a:ext cx="3432563" cy="1066800"/>
          </a:xfrm>
          <a:prstGeom prst="rect">
            <a:avLst/>
          </a:prstGeom>
        </p:spPr>
        <p:txBody>
          <a:bodyPr wrap="square">
            <a:spAutoFit/>
          </a:bodyPr>
          <a:lstStyle/>
          <a:p>
            <a:r>
              <a:rPr altLang="en-US" lang="zh-CN" sz="1600">
                <a:latin charset="-122" panose="020b0503020204020204" pitchFamily="34" typeface="微软雅黑"/>
                <a:ea charset="-122" panose="020b0503020204020204" pitchFamily="34" typeface="微软雅黑"/>
              </a:rPr>
              <a:t>对照职能职责，进行党性分析，查摆问题。要面向党员和群众广泛征求意见，开展批评和自我批评，针对突出问题和薄弱环节提出整改措施。</a:t>
            </a:r>
          </a:p>
        </p:txBody>
      </p:sp>
      <p:sp>
        <p:nvSpPr>
          <p:cNvPr id="12" name="矩形 11"/>
          <p:cNvSpPr/>
          <p:nvPr/>
        </p:nvSpPr>
        <p:spPr>
          <a:xfrm>
            <a:off x="9057294" y="2866795"/>
            <a:ext cx="1198880" cy="396240"/>
          </a:xfrm>
          <a:prstGeom prst="rect">
            <a:avLst/>
          </a:prstGeom>
        </p:spPr>
        <p:txBody>
          <a:bodyPr wrap="none">
            <a:spAutoFit/>
          </a:bodyPr>
          <a:lstStyle/>
          <a:p>
            <a:r>
              <a:rPr altLang="zh-CN" b="1" lang="zh-CN" sz="2000">
                <a:solidFill>
                  <a:srgbClr val="C00000"/>
                </a:solidFill>
                <a:latin charset="-122" panose="020b0503020204020204" pitchFamily="34" typeface="微软雅黑"/>
                <a:ea charset="-122" panose="020b0503020204020204" pitchFamily="34" typeface="微软雅黑"/>
              </a:rPr>
              <a:t>全体党员</a:t>
            </a:r>
          </a:p>
        </p:txBody>
      </p:sp>
      <p:sp>
        <p:nvSpPr>
          <p:cNvPr id="13" name="矩形 12"/>
          <p:cNvSpPr/>
          <p:nvPr/>
        </p:nvSpPr>
        <p:spPr>
          <a:xfrm>
            <a:off x="9012701" y="3407797"/>
            <a:ext cx="1869989" cy="822960"/>
          </a:xfrm>
          <a:prstGeom prst="rect">
            <a:avLst/>
          </a:prstGeom>
        </p:spPr>
        <p:txBody>
          <a:bodyPr wrap="square">
            <a:spAutoFit/>
          </a:bodyPr>
          <a:lstStyle/>
          <a:p>
            <a:r>
              <a:rPr altLang="zh-CN" lang="zh-CN" sz="1600">
                <a:latin charset="-122" panose="020b0503020204020204" pitchFamily="34" typeface="微软雅黑"/>
                <a:ea charset="-122" panose="020b0503020204020204" pitchFamily="34" typeface="微软雅黑"/>
              </a:rPr>
              <a:t>组织全体党员对支部班子的工作、作风等进行评议</a:t>
            </a:r>
          </a:p>
        </p:txBody>
      </p:sp>
      <p:cxnSp>
        <p:nvCxnSpPr>
          <p:cNvPr id="14" name="直接连接符 13"/>
          <p:cNvCxnSpPr/>
          <p:nvPr/>
        </p:nvCxnSpPr>
        <p:spPr>
          <a:xfrm flipH="1">
            <a:off x="8881989" y="2958681"/>
            <a:ext cx="0" cy="17292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158009" y="5057323"/>
            <a:ext cx="6079485" cy="701040"/>
          </a:xfrm>
          <a:prstGeom prst="rect">
            <a:avLst/>
          </a:prstGeom>
          <a:ln w="19050">
            <a:noFill/>
          </a:ln>
        </p:spPr>
        <p:txBody>
          <a:bodyPr wrap="square">
            <a:spAutoFit/>
          </a:bodyPr>
          <a:lstStyle/>
          <a:p>
            <a:r>
              <a:rPr altLang="zh-CN" b="1" lang="en-US" sz="2000">
                <a:solidFill>
                  <a:srgbClr val="C00000"/>
                </a:solidFill>
                <a:latin charset="-122" panose="020b0503020204020204" pitchFamily="34" typeface="微软雅黑"/>
                <a:ea charset="-122" panose="020b0503020204020204" pitchFamily="34" typeface="微软雅黑"/>
              </a:rPr>
              <a:t>【方案】提出：党小组可参照党支部要求，召开专题组织生活会</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grpId="0" id="31" nodeType="afterEffect" presetClass="entr" presetID="2" presetSubtype="2">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1250" fill="hold" id="33"/>
                                        <p:tgtEl>
                                          <p:spTgt spid="7"/>
                                        </p:tgtEl>
                                        <p:attrNameLst>
                                          <p:attrName>ppt_x</p:attrName>
                                        </p:attrNameLst>
                                      </p:cBhvr>
                                      <p:tavLst>
                                        <p:tav tm="0">
                                          <p:val>
                                            <p:strVal val="1+#ppt_w/2"/>
                                          </p:val>
                                        </p:tav>
                                        <p:tav tm="100000">
                                          <p:val>
                                            <p:strVal val="#ppt_x"/>
                                          </p:val>
                                        </p:tav>
                                      </p:tavLst>
                                    </p:anim>
                                    <p:anim calcmode="lin" valueType="num">
                                      <p:cBhvr additive="base">
                                        <p:cTn dur="1250" fill="hold" id="34"/>
                                        <p:tgtEl>
                                          <p:spTgt spid="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500"/>
                            </p:stCondLst>
                            <p:childTnLst>
                              <p:par>
                                <p:cTn fill="hold" grpId="0" id="36" nodeType="afterEffect" presetClass="entr" presetID="2" presetSubtype="2">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1250" fill="hold" id="38"/>
                                        <p:tgtEl>
                                          <p:spTgt spid="8"/>
                                        </p:tgtEl>
                                        <p:attrNameLst>
                                          <p:attrName>ppt_x</p:attrName>
                                        </p:attrNameLst>
                                      </p:cBhvr>
                                      <p:tavLst>
                                        <p:tav tm="0">
                                          <p:val>
                                            <p:strVal val="1+#ppt_w/2"/>
                                          </p:val>
                                        </p:tav>
                                        <p:tav tm="100000">
                                          <p:val>
                                            <p:strVal val="#ppt_x"/>
                                          </p:val>
                                        </p:tav>
                                      </p:tavLst>
                                    </p:anim>
                                    <p:anim calcmode="lin" valueType="num">
                                      <p:cBhvr additive="base">
                                        <p:cTn dur="1250" fill="hold" id="39"/>
                                        <p:tgtEl>
                                          <p:spTgt spid="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750"/>
                            </p:stCondLst>
                            <p:childTnLst>
                              <p:par>
                                <p:cTn fill="hold" grpId="0" id="41" nodeType="afterEffect" presetClass="entr" presetID="53"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ur="1500" fill="hold" id="43"/>
                                        <p:tgtEl>
                                          <p:spTgt spid="9"/>
                                        </p:tgtEl>
                                        <p:attrNameLst>
                                          <p:attrName>ppt_w</p:attrName>
                                        </p:attrNameLst>
                                      </p:cBhvr>
                                      <p:tavLst>
                                        <p:tav tm="0">
                                          <p:val>
                                            <p:fltVal val="0"/>
                                          </p:val>
                                        </p:tav>
                                        <p:tav tm="100000">
                                          <p:val>
                                            <p:strVal val="#ppt_w"/>
                                          </p:val>
                                        </p:tav>
                                      </p:tavLst>
                                    </p:anim>
                                    <p:anim calcmode="lin" valueType="num">
                                      <p:cBhvr>
                                        <p:cTn dur="1500" fill="hold" id="44"/>
                                        <p:tgtEl>
                                          <p:spTgt spid="9"/>
                                        </p:tgtEl>
                                        <p:attrNameLst>
                                          <p:attrName>ppt_h</p:attrName>
                                        </p:attrNameLst>
                                      </p:cBhvr>
                                      <p:tavLst>
                                        <p:tav tm="0">
                                          <p:val>
                                            <p:fltVal val="0"/>
                                          </p:val>
                                        </p:tav>
                                        <p:tav tm="100000">
                                          <p:val>
                                            <p:strVal val="#ppt_h"/>
                                          </p:val>
                                        </p:tav>
                                      </p:tavLst>
                                    </p:anim>
                                    <p:animEffect filter="fade" transition="in">
                                      <p:cBhvr>
                                        <p:cTn dur="1500" id="45"/>
                                        <p:tgtEl>
                                          <p:spTgt spid="9"/>
                                        </p:tgtEl>
                                      </p:cBhvr>
                                    </p:animEffect>
                                  </p:childTnLst>
                                </p:cTn>
                              </p:par>
                            </p:childTnLst>
                          </p:cTn>
                        </p:par>
                        <p:par>
                          <p:cTn fill="hold" id="46" nodeType="afterGroup">
                            <p:stCondLst>
                              <p:cond delay="7250"/>
                            </p:stCondLst>
                            <p:childTnLst>
                              <p:par>
                                <p:cTn fill="hold" grpId="0" id="47" nodeType="afterEffect" presetClass="entr" presetID="42" presetSubtype="0">
                                  <p:stCondLst>
                                    <p:cond delay="0"/>
                                  </p:stCondLst>
                                  <p:childTnLst>
                                    <p:set>
                                      <p:cBhvr>
                                        <p:cTn dur="1" fill="hold" id="48">
                                          <p:stCondLst>
                                            <p:cond delay="0"/>
                                          </p:stCondLst>
                                        </p:cTn>
                                        <p:tgtEl>
                                          <p:spTgt spid="10"/>
                                        </p:tgtEl>
                                        <p:attrNameLst>
                                          <p:attrName>style.visibility</p:attrName>
                                        </p:attrNameLst>
                                      </p:cBhvr>
                                      <p:to>
                                        <p:strVal val="visible"/>
                                      </p:to>
                                    </p:set>
                                    <p:animEffect filter="fade" transition="in">
                                      <p:cBhvr>
                                        <p:cTn dur="1500" id="49"/>
                                        <p:tgtEl>
                                          <p:spTgt spid="10"/>
                                        </p:tgtEl>
                                      </p:cBhvr>
                                    </p:animEffect>
                                    <p:anim calcmode="lin" valueType="num">
                                      <p:cBhvr>
                                        <p:cTn dur="1500" fill="hold" id="50"/>
                                        <p:tgtEl>
                                          <p:spTgt spid="10"/>
                                        </p:tgtEl>
                                        <p:attrNameLst>
                                          <p:attrName>ppt_x</p:attrName>
                                        </p:attrNameLst>
                                      </p:cBhvr>
                                      <p:tavLst>
                                        <p:tav tm="0">
                                          <p:val>
                                            <p:strVal val="#ppt_x"/>
                                          </p:val>
                                        </p:tav>
                                        <p:tav tm="100000">
                                          <p:val>
                                            <p:strVal val="#ppt_x"/>
                                          </p:val>
                                        </p:tav>
                                      </p:tavLst>
                                    </p:anim>
                                    <p:anim calcmode="lin" valueType="num">
                                      <p:cBhvr>
                                        <p:cTn dur="1500" fill="hold" id="51"/>
                                        <p:tgtEl>
                                          <p:spTgt spid="10"/>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11"/>
                                        </p:tgtEl>
                                        <p:attrNameLst>
                                          <p:attrName>style.visibility</p:attrName>
                                        </p:attrNameLst>
                                      </p:cBhvr>
                                      <p:to>
                                        <p:strVal val="visible"/>
                                      </p:to>
                                    </p:set>
                                    <p:animEffect filter="fade" transition="in">
                                      <p:cBhvr>
                                        <p:cTn dur="1500" id="54"/>
                                        <p:tgtEl>
                                          <p:spTgt spid="11"/>
                                        </p:tgtEl>
                                      </p:cBhvr>
                                    </p:animEffect>
                                    <p:anim calcmode="lin" valueType="num">
                                      <p:cBhvr>
                                        <p:cTn dur="1500" fill="hold" id="55"/>
                                        <p:tgtEl>
                                          <p:spTgt spid="11"/>
                                        </p:tgtEl>
                                        <p:attrNameLst>
                                          <p:attrName>ppt_x</p:attrName>
                                        </p:attrNameLst>
                                      </p:cBhvr>
                                      <p:tavLst>
                                        <p:tav tm="0">
                                          <p:val>
                                            <p:strVal val="#ppt_x"/>
                                          </p:val>
                                        </p:tav>
                                        <p:tav tm="100000">
                                          <p:val>
                                            <p:strVal val="#ppt_x"/>
                                          </p:val>
                                        </p:tav>
                                      </p:tavLst>
                                    </p:anim>
                                    <p:anim calcmode="lin" valueType="num">
                                      <p:cBhvr>
                                        <p:cTn dur="1500" fill="hold" id="56"/>
                                        <p:tgtEl>
                                          <p:spTgt spid="1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8750"/>
                            </p:stCondLst>
                            <p:childTnLst>
                              <p:par>
                                <p:cTn fill="hold" id="58" nodeType="afterEffect" presetClass="entr" presetID="22" presetSubtype="1">
                                  <p:stCondLst>
                                    <p:cond delay="0"/>
                                  </p:stCondLst>
                                  <p:childTnLst>
                                    <p:set>
                                      <p:cBhvr>
                                        <p:cTn dur="1" fill="hold" id="59">
                                          <p:stCondLst>
                                            <p:cond delay="0"/>
                                          </p:stCondLst>
                                        </p:cTn>
                                        <p:tgtEl>
                                          <p:spTgt spid="14"/>
                                        </p:tgtEl>
                                        <p:attrNameLst>
                                          <p:attrName>style.visibility</p:attrName>
                                        </p:attrNameLst>
                                      </p:cBhvr>
                                      <p:to>
                                        <p:strVal val="visible"/>
                                      </p:to>
                                    </p:set>
                                    <p:animEffect filter="wipe(up)" transition="in">
                                      <p:cBhvr>
                                        <p:cTn dur="1250" id="60"/>
                                        <p:tgtEl>
                                          <p:spTgt spid="14"/>
                                        </p:tgtEl>
                                      </p:cBhvr>
                                    </p:animEffect>
                                  </p:childTnLst>
                                </p:cTn>
                              </p:par>
                            </p:childTnLst>
                          </p:cTn>
                        </p:par>
                        <p:par>
                          <p:cTn fill="hold" id="61" nodeType="afterGroup">
                            <p:stCondLst>
                              <p:cond delay="10000"/>
                            </p:stCondLst>
                            <p:childTnLst>
                              <p:par>
                                <p:cTn fill="hold" grpId="0" id="62" nodeType="afterEffect" presetClass="entr" presetID="42" presetSubtype="0">
                                  <p:stCondLst>
                                    <p:cond delay="0"/>
                                  </p:stCondLst>
                                  <p:childTnLst>
                                    <p:set>
                                      <p:cBhvr>
                                        <p:cTn dur="1" fill="hold" id="63">
                                          <p:stCondLst>
                                            <p:cond delay="0"/>
                                          </p:stCondLst>
                                        </p:cTn>
                                        <p:tgtEl>
                                          <p:spTgt spid="12"/>
                                        </p:tgtEl>
                                        <p:attrNameLst>
                                          <p:attrName>style.visibility</p:attrName>
                                        </p:attrNameLst>
                                      </p:cBhvr>
                                      <p:to>
                                        <p:strVal val="visible"/>
                                      </p:to>
                                    </p:set>
                                    <p:animEffect filter="fade" transition="in">
                                      <p:cBhvr>
                                        <p:cTn dur="1500" id="64"/>
                                        <p:tgtEl>
                                          <p:spTgt spid="12"/>
                                        </p:tgtEl>
                                      </p:cBhvr>
                                    </p:animEffect>
                                    <p:anim calcmode="lin" valueType="num">
                                      <p:cBhvr>
                                        <p:cTn dur="1500" fill="hold" id="65"/>
                                        <p:tgtEl>
                                          <p:spTgt spid="12"/>
                                        </p:tgtEl>
                                        <p:attrNameLst>
                                          <p:attrName>ppt_x</p:attrName>
                                        </p:attrNameLst>
                                      </p:cBhvr>
                                      <p:tavLst>
                                        <p:tav tm="0">
                                          <p:val>
                                            <p:strVal val="#ppt_x"/>
                                          </p:val>
                                        </p:tav>
                                        <p:tav tm="100000">
                                          <p:val>
                                            <p:strVal val="#ppt_x"/>
                                          </p:val>
                                        </p:tav>
                                      </p:tavLst>
                                    </p:anim>
                                    <p:anim calcmode="lin" valueType="num">
                                      <p:cBhvr>
                                        <p:cTn dur="1500" fill="hold" id="66"/>
                                        <p:tgtEl>
                                          <p:spTgt spid="12"/>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13"/>
                                        </p:tgtEl>
                                        <p:attrNameLst>
                                          <p:attrName>style.visibility</p:attrName>
                                        </p:attrNameLst>
                                      </p:cBhvr>
                                      <p:to>
                                        <p:strVal val="visible"/>
                                      </p:to>
                                    </p:set>
                                    <p:animEffect filter="fade" transition="in">
                                      <p:cBhvr>
                                        <p:cTn dur="1500" id="69"/>
                                        <p:tgtEl>
                                          <p:spTgt spid="13"/>
                                        </p:tgtEl>
                                      </p:cBhvr>
                                    </p:animEffect>
                                    <p:anim calcmode="lin" valueType="num">
                                      <p:cBhvr>
                                        <p:cTn dur="1500" fill="hold" id="70"/>
                                        <p:tgtEl>
                                          <p:spTgt spid="13"/>
                                        </p:tgtEl>
                                        <p:attrNameLst>
                                          <p:attrName>ppt_x</p:attrName>
                                        </p:attrNameLst>
                                      </p:cBhvr>
                                      <p:tavLst>
                                        <p:tav tm="0">
                                          <p:val>
                                            <p:strVal val="#ppt_x"/>
                                          </p:val>
                                        </p:tav>
                                        <p:tav tm="100000">
                                          <p:val>
                                            <p:strVal val="#ppt_x"/>
                                          </p:val>
                                        </p:tav>
                                      </p:tavLst>
                                    </p:anim>
                                    <p:anim calcmode="lin" valueType="num">
                                      <p:cBhvr>
                                        <p:cTn dur="1500" fill="hold" id="71"/>
                                        <p:tgtEl>
                                          <p:spTgt spid="13"/>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11500"/>
                            </p:stCondLst>
                            <p:childTnLst>
                              <p:par>
                                <p:cTn fill="hold" grpId="0" id="73" nodeType="afterEffect" presetClass="entr" presetID="1" presetSubtype="0">
                                  <p:stCondLst>
                                    <p:cond delay="0"/>
                                  </p:stCondLst>
                                  <p:iterate type="lt">
                                    <p:tmAbs val="80"/>
                                  </p:iterate>
                                  <p:childTnLst>
                                    <p:set>
                                      <p:cBhvr>
                                        <p:cTn dur="1" fill="hold" id="74">
                                          <p:stCondLst>
                                            <p:cond delay="0"/>
                                          </p:stCondLst>
                                        </p:cTn>
                                        <p:tgtEl>
                                          <p:spTgt spid="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926302" cy="422047"/>
          </a:xfrm>
        </p:spPr>
        <p:txBody>
          <a:bodyPr/>
          <a:lstStyle/>
          <a:p>
            <a:r>
              <a:rPr altLang="en-US" lang="zh-CN"/>
              <a:t>主要措施：开展民主评议党员</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97459" y="1722741"/>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708715" y="3523340"/>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措施之四</a:t>
            </a:r>
          </a:p>
        </p:txBody>
      </p:sp>
      <p:sp>
        <p:nvSpPr>
          <p:cNvPr id="5" name="文本框 4"/>
          <p:cNvSpPr txBox="1"/>
          <p:nvPr/>
        </p:nvSpPr>
        <p:spPr>
          <a:xfrm>
            <a:off x="1813332" y="4277620"/>
            <a:ext cx="14020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民主评议</a:t>
            </a:r>
          </a:p>
        </p:txBody>
      </p:sp>
      <p:sp>
        <p:nvSpPr>
          <p:cNvPr id="6" name="文本框 5"/>
          <p:cNvSpPr txBox="1"/>
          <p:nvPr/>
        </p:nvSpPr>
        <p:spPr>
          <a:xfrm>
            <a:off x="984283" y="4739284"/>
            <a:ext cx="3230880" cy="1005840"/>
          </a:xfrm>
          <a:prstGeom prst="rect">
            <a:avLst/>
          </a:prstGeom>
          <a:noFill/>
        </p:spPr>
        <p:txBody>
          <a:bodyPr rtlCol="0" wrap="none">
            <a:spAutoFit/>
          </a:bodyPr>
          <a:lstStyle/>
          <a:p>
            <a:r>
              <a:rPr altLang="en-US" b="1" lang="zh-CN" smtClean="0" sz="6000">
                <a:solidFill>
                  <a:srgbClr val="C00000"/>
                </a:solidFill>
                <a:latin charset="-122" panose="02000000000000000000" pitchFamily="2" typeface="方正清刻本悦宋简体"/>
                <a:ea charset="-122" panose="02000000000000000000" pitchFamily="2" typeface="方正清刻本悦宋简体"/>
              </a:rPr>
              <a:t>开展党员</a:t>
            </a:r>
          </a:p>
        </p:txBody>
      </p:sp>
      <p:sp>
        <p:nvSpPr>
          <p:cNvPr id="7" name="矩形 6"/>
          <p:cNvSpPr/>
          <p:nvPr/>
        </p:nvSpPr>
        <p:spPr>
          <a:xfrm>
            <a:off x="4379493" y="1618383"/>
            <a:ext cx="4716379" cy="52051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召开全体党员会议，组织党员开展民主评议</a:t>
            </a:r>
          </a:p>
        </p:txBody>
      </p:sp>
      <p:sp>
        <p:nvSpPr>
          <p:cNvPr id="8" name="矩形 7"/>
          <p:cNvSpPr/>
          <p:nvPr/>
        </p:nvSpPr>
        <p:spPr>
          <a:xfrm>
            <a:off x="9408693" y="1621860"/>
            <a:ext cx="1672385" cy="5131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solidFill>
                  <a:srgbClr val="C00000"/>
                </a:solidFill>
                <a:latin charset="-122" panose="020b0503020204020204" pitchFamily="34" typeface="微软雅黑"/>
                <a:ea charset="-122" panose="020b0503020204020204" pitchFamily="34" typeface="微软雅黑"/>
              </a:rPr>
              <a:t>以支部为单位</a:t>
            </a:r>
          </a:p>
        </p:txBody>
      </p:sp>
      <p:sp>
        <p:nvSpPr>
          <p:cNvPr id="9" name="矩形 8"/>
          <p:cNvSpPr/>
          <p:nvPr/>
        </p:nvSpPr>
        <p:spPr>
          <a:xfrm>
            <a:off x="4372073" y="2394285"/>
            <a:ext cx="6757133" cy="24372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10" name="矩形 9"/>
          <p:cNvSpPr/>
          <p:nvPr/>
        </p:nvSpPr>
        <p:spPr>
          <a:xfrm>
            <a:off x="4294843" y="5017129"/>
            <a:ext cx="7123122" cy="701040"/>
          </a:xfrm>
          <a:prstGeom prst="rect">
            <a:avLst/>
          </a:prstGeom>
          <a:ln w="19050">
            <a:noFill/>
          </a:ln>
        </p:spPr>
        <p:txBody>
          <a:bodyPr wrap="square">
            <a:spAutoFit/>
          </a:bodyPr>
          <a:lstStyle/>
          <a:p>
            <a:r>
              <a:rPr altLang="zh-CN" b="1" lang="en-US" sz="2000">
                <a:solidFill>
                  <a:srgbClr val="C00000"/>
                </a:solidFill>
                <a:latin charset="-122" panose="020b0503020204020204" pitchFamily="34" typeface="微软雅黑"/>
                <a:ea charset="-122" panose="020b0503020204020204" pitchFamily="34" typeface="微软雅黑"/>
              </a:rPr>
              <a:t>【方案】提出：党员人数较多的党支部，个人自评和党员互评可分党小组进行。</a:t>
            </a:r>
          </a:p>
        </p:txBody>
      </p:sp>
      <p:grpSp>
        <p:nvGrpSpPr>
          <p:cNvPr id="11" name="组合 10"/>
          <p:cNvGrpSpPr/>
          <p:nvPr/>
        </p:nvGrpSpPr>
        <p:grpSpPr>
          <a:xfrm>
            <a:off x="4617816" y="2550511"/>
            <a:ext cx="6463262" cy="646331"/>
            <a:chOff x="4617816" y="2550511"/>
            <a:chExt cx="6463262" cy="646331"/>
          </a:xfrm>
        </p:grpSpPr>
        <p:pic>
          <p:nvPicPr>
            <p:cNvPr id="12" name="Picture 2"/>
            <p:cNvPicPr>
              <a:picLocks noChangeArrowheads="1" noChangeAspect="1"/>
            </p:cNvPicPr>
            <p:nvPr/>
          </p:nvPicPr>
          <p:blipFill>
            <a:blip r:embed="rId4">
              <a:extLst>
                <a:ext uri="{28A0092B-C50C-407E-A947-70E740481C1C}">
                  <a14:useLocalDpi val="0"/>
                </a:ext>
              </a:extLst>
            </a:blip>
            <a:stretch>
              <a:fillRect/>
            </a:stretch>
          </p:blipFill>
          <p:spPr bwMode="auto">
            <a:xfrm>
              <a:off x="4617816" y="2596315"/>
              <a:ext cx="399354" cy="388079"/>
            </a:xfrm>
            <a:prstGeom prst="rect">
              <a:avLst/>
            </a:prstGeom>
            <a:noFill/>
            <a:effectLst/>
            <a:extLst>
              <a:ext uri="{909E8E84-426E-40DD-AFC4-6F175D3DCCD1}">
                <a14:hiddenFill>
                  <a:solidFill>
                    <a:srgbClr val="FFFFFF"/>
                  </a:solidFill>
                </a14:hiddenFill>
              </a:ext>
            </a:extLst>
          </p:spPr>
        </p:pic>
        <p:sp>
          <p:nvSpPr>
            <p:cNvPr id="13" name="矩形 12"/>
            <p:cNvSpPr/>
            <p:nvPr/>
          </p:nvSpPr>
          <p:spPr>
            <a:xfrm>
              <a:off x="5045243" y="2550511"/>
              <a:ext cx="6035835" cy="640080"/>
            </a:xfrm>
            <a:prstGeom prst="rect">
              <a:avLst/>
            </a:prstGeom>
          </p:spPr>
          <p:txBody>
            <a:bodyPr wrap="square">
              <a:spAutoFit/>
            </a:bodyPr>
            <a:lstStyle/>
            <a:p>
              <a:r>
                <a:rPr altLang="en-US" lang="zh-CN" smtClean="0">
                  <a:latin charset="-122" panose="020b0503020204020204" pitchFamily="34" typeface="微软雅黑"/>
                  <a:ea charset="-122" panose="020b0503020204020204" pitchFamily="34" typeface="微软雅黑"/>
                </a:rPr>
                <a:t>对照党员标准，按照个人自评、党员互评、民主测评、组织评定的程序进行评议</a:t>
              </a:r>
            </a:p>
          </p:txBody>
        </p:sp>
      </p:grpSp>
      <p:grpSp>
        <p:nvGrpSpPr>
          <p:cNvPr id="14" name="组合 13"/>
          <p:cNvGrpSpPr/>
          <p:nvPr/>
        </p:nvGrpSpPr>
        <p:grpSpPr>
          <a:xfrm>
            <a:off x="4637403" y="3293094"/>
            <a:ext cx="6178981" cy="407752"/>
            <a:chOff x="4637403" y="3293094"/>
            <a:chExt cx="6178981" cy="407752"/>
          </a:xfrm>
        </p:grpSpPr>
        <p:pic>
          <p:nvPicPr>
            <p:cNvPr id="15" name="Picture 2"/>
            <p:cNvPicPr>
              <a:picLocks noChangeArrowheads="1" noChangeAspect="1"/>
            </p:cNvPicPr>
            <p:nvPr/>
          </p:nvPicPr>
          <p:blipFill>
            <a:blip r:embed="rId4">
              <a:extLst>
                <a:ext uri="{28A0092B-C50C-407E-A947-70E740481C1C}">
                  <a14:useLocalDpi val="0"/>
                </a:ext>
              </a:extLst>
            </a:blip>
            <a:stretch>
              <a:fillRect/>
            </a:stretch>
          </p:blipFill>
          <p:spPr bwMode="auto">
            <a:xfrm>
              <a:off x="4637403" y="3293094"/>
              <a:ext cx="399354" cy="388079"/>
            </a:xfrm>
            <a:prstGeom prst="rect">
              <a:avLst/>
            </a:prstGeom>
            <a:noFill/>
            <a:effectLst/>
            <a:extLst>
              <a:ext uri="{909E8E84-426E-40DD-AFC4-6F175D3DCCD1}">
                <a14:hiddenFill>
                  <a:solidFill>
                    <a:srgbClr val="FFFFFF"/>
                  </a:solidFill>
                </a14:hiddenFill>
              </a:ext>
            </a:extLst>
          </p:spPr>
        </p:pic>
        <p:sp>
          <p:nvSpPr>
            <p:cNvPr id="16" name="矩形 15"/>
            <p:cNvSpPr/>
            <p:nvPr/>
          </p:nvSpPr>
          <p:spPr>
            <a:xfrm>
              <a:off x="5064830" y="3331514"/>
              <a:ext cx="5751554" cy="365760"/>
            </a:xfrm>
            <a:prstGeom prst="rect">
              <a:avLst/>
            </a:prstGeom>
          </p:spPr>
          <p:txBody>
            <a:bodyPr wrap="square">
              <a:spAutoFit/>
            </a:bodyPr>
            <a:lstStyle/>
            <a:p>
              <a:r>
                <a:rPr altLang="en-US" lang="zh-CN" smtClean="0">
                  <a:latin charset="-122" panose="020b0503020204020204" pitchFamily="34" typeface="微软雅黑"/>
                  <a:ea charset="-122" panose="020b0503020204020204" pitchFamily="34" typeface="微软雅黑"/>
                </a:rPr>
                <a:t>结合民主评议，支部班子成员要与每名党员谈心谈话</a:t>
              </a:r>
            </a:p>
          </p:txBody>
        </p:sp>
      </p:grpSp>
      <p:grpSp>
        <p:nvGrpSpPr>
          <p:cNvPr id="17" name="组合 16"/>
          <p:cNvGrpSpPr/>
          <p:nvPr/>
        </p:nvGrpSpPr>
        <p:grpSpPr>
          <a:xfrm>
            <a:off x="4665935" y="3879032"/>
            <a:ext cx="6415143" cy="923330"/>
            <a:chOff x="4665935" y="3879032"/>
            <a:chExt cx="6415143" cy="923330"/>
          </a:xfrm>
        </p:grpSpPr>
        <p:pic>
          <p:nvPicPr>
            <p:cNvPr id="18" name="Picture 2"/>
            <p:cNvPicPr>
              <a:picLocks noChangeArrowheads="1" noChangeAspect="1"/>
            </p:cNvPicPr>
            <p:nvPr/>
          </p:nvPicPr>
          <p:blipFill>
            <a:blip r:embed="rId4">
              <a:extLst>
                <a:ext uri="{28A0092B-C50C-407E-A947-70E740481C1C}">
                  <a14:useLocalDpi val="0"/>
                </a:ext>
              </a:extLst>
            </a:blip>
            <a:stretch>
              <a:fillRect/>
            </a:stretch>
          </p:blipFill>
          <p:spPr bwMode="auto">
            <a:xfrm>
              <a:off x="4665935" y="4009057"/>
              <a:ext cx="399354" cy="388079"/>
            </a:xfrm>
            <a:prstGeom prst="rect">
              <a:avLst/>
            </a:prstGeom>
            <a:noFill/>
            <a:effectLst/>
            <a:extLst>
              <a:ext uri="{909E8E84-426E-40DD-AFC4-6F175D3DCCD1}">
                <a14:hiddenFill>
                  <a:solidFill>
                    <a:srgbClr val="FFFFFF"/>
                  </a:solidFill>
                </a14:hiddenFill>
              </a:ext>
            </a:extLst>
          </p:spPr>
        </p:pic>
        <p:sp>
          <p:nvSpPr>
            <p:cNvPr id="19" name="矩形 18"/>
            <p:cNvSpPr/>
            <p:nvPr/>
          </p:nvSpPr>
          <p:spPr>
            <a:xfrm>
              <a:off x="5081330" y="3879032"/>
              <a:ext cx="5999748" cy="914400"/>
            </a:xfrm>
            <a:prstGeom prst="rect">
              <a:avLst/>
            </a:prstGeom>
          </p:spPr>
          <p:txBody>
            <a:bodyPr wrap="square">
              <a:spAutoFit/>
            </a:bodyPr>
            <a:lstStyle/>
            <a:p>
              <a:r>
                <a:rPr altLang="en-US" lang="zh-CN" smtClean="0">
                  <a:latin charset="-122" panose="020b0503020204020204" pitchFamily="34" typeface="微软雅黑"/>
                  <a:ea charset="-122" panose="020b0503020204020204" pitchFamily="34" typeface="微软雅黑"/>
                </a:rPr>
                <a:t>党支部综合民主评议情况和党员日常表现，确定评议等次，对优秀党员予以表扬；对有不合格表现的党员，区别情况给予组织处置。</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grpId="0" id="31" nodeType="afterEffect" presetClass="entr" presetID="2" presetSubtype="2">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1250" fill="hold" id="33"/>
                                        <p:tgtEl>
                                          <p:spTgt spid="7"/>
                                        </p:tgtEl>
                                        <p:attrNameLst>
                                          <p:attrName>ppt_x</p:attrName>
                                        </p:attrNameLst>
                                      </p:cBhvr>
                                      <p:tavLst>
                                        <p:tav tm="0">
                                          <p:val>
                                            <p:strVal val="1+#ppt_w/2"/>
                                          </p:val>
                                        </p:tav>
                                        <p:tav tm="100000">
                                          <p:val>
                                            <p:strVal val="#ppt_x"/>
                                          </p:val>
                                        </p:tav>
                                      </p:tavLst>
                                    </p:anim>
                                    <p:anim calcmode="lin" valueType="num">
                                      <p:cBhvr additive="base">
                                        <p:cTn dur="1250" fill="hold" id="34"/>
                                        <p:tgtEl>
                                          <p:spTgt spid="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500"/>
                            </p:stCondLst>
                            <p:childTnLst>
                              <p:par>
                                <p:cTn fill="hold" grpId="0" id="36" nodeType="afterEffect" presetClass="entr" presetID="2" presetSubtype="2">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1250" fill="hold" id="38"/>
                                        <p:tgtEl>
                                          <p:spTgt spid="8"/>
                                        </p:tgtEl>
                                        <p:attrNameLst>
                                          <p:attrName>ppt_x</p:attrName>
                                        </p:attrNameLst>
                                      </p:cBhvr>
                                      <p:tavLst>
                                        <p:tav tm="0">
                                          <p:val>
                                            <p:strVal val="1+#ppt_w/2"/>
                                          </p:val>
                                        </p:tav>
                                        <p:tav tm="100000">
                                          <p:val>
                                            <p:strVal val="#ppt_x"/>
                                          </p:val>
                                        </p:tav>
                                      </p:tavLst>
                                    </p:anim>
                                    <p:anim calcmode="lin" valueType="num">
                                      <p:cBhvr additive="base">
                                        <p:cTn dur="1250" fill="hold" id="39"/>
                                        <p:tgtEl>
                                          <p:spTgt spid="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750"/>
                            </p:stCondLst>
                            <p:childTnLst>
                              <p:par>
                                <p:cTn fill="hold" grpId="0" id="41" nodeType="afterEffect" presetClass="entr" presetID="53"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ur="1500" fill="hold" id="43"/>
                                        <p:tgtEl>
                                          <p:spTgt spid="9"/>
                                        </p:tgtEl>
                                        <p:attrNameLst>
                                          <p:attrName>ppt_w</p:attrName>
                                        </p:attrNameLst>
                                      </p:cBhvr>
                                      <p:tavLst>
                                        <p:tav tm="0">
                                          <p:val>
                                            <p:fltVal val="0"/>
                                          </p:val>
                                        </p:tav>
                                        <p:tav tm="100000">
                                          <p:val>
                                            <p:strVal val="#ppt_w"/>
                                          </p:val>
                                        </p:tav>
                                      </p:tavLst>
                                    </p:anim>
                                    <p:anim calcmode="lin" valueType="num">
                                      <p:cBhvr>
                                        <p:cTn dur="1500" fill="hold" id="44"/>
                                        <p:tgtEl>
                                          <p:spTgt spid="9"/>
                                        </p:tgtEl>
                                        <p:attrNameLst>
                                          <p:attrName>ppt_h</p:attrName>
                                        </p:attrNameLst>
                                      </p:cBhvr>
                                      <p:tavLst>
                                        <p:tav tm="0">
                                          <p:val>
                                            <p:fltVal val="0"/>
                                          </p:val>
                                        </p:tav>
                                        <p:tav tm="100000">
                                          <p:val>
                                            <p:strVal val="#ppt_h"/>
                                          </p:val>
                                        </p:tav>
                                      </p:tavLst>
                                    </p:anim>
                                    <p:animEffect filter="fade" transition="in">
                                      <p:cBhvr>
                                        <p:cTn dur="1500" id="45"/>
                                        <p:tgtEl>
                                          <p:spTgt spid="9"/>
                                        </p:tgtEl>
                                      </p:cBhvr>
                                    </p:animEffect>
                                  </p:childTnLst>
                                </p:cTn>
                              </p:par>
                            </p:childTnLst>
                          </p:cTn>
                        </p:par>
                        <p:par>
                          <p:cTn fill="hold" id="46" nodeType="afterGroup">
                            <p:stCondLst>
                              <p:cond delay="7250"/>
                            </p:stCondLst>
                            <p:childTnLst>
                              <p:par>
                                <p:cTn fill="hold" id="47" nodeType="after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750" id="49"/>
                                        <p:tgtEl>
                                          <p:spTgt spid="11"/>
                                        </p:tgtEl>
                                      </p:cBhvr>
                                    </p:animEffect>
                                    <p:anim calcmode="lin" valueType="num">
                                      <p:cBhvr>
                                        <p:cTn dur="750" fill="hold" id="50"/>
                                        <p:tgtEl>
                                          <p:spTgt spid="11"/>
                                        </p:tgtEl>
                                        <p:attrNameLst>
                                          <p:attrName>ppt_x</p:attrName>
                                        </p:attrNameLst>
                                      </p:cBhvr>
                                      <p:tavLst>
                                        <p:tav tm="0">
                                          <p:val>
                                            <p:strVal val="#ppt_x"/>
                                          </p:val>
                                        </p:tav>
                                        <p:tav tm="100000">
                                          <p:val>
                                            <p:strVal val="#ppt_x"/>
                                          </p:val>
                                        </p:tav>
                                      </p:tavLst>
                                    </p:anim>
                                    <p:anim calcmode="lin" valueType="num">
                                      <p:cBhvr>
                                        <p:cTn dur="750" fill="hold" id="51"/>
                                        <p:tgtEl>
                                          <p:spTgt spid="1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id="53" nodeType="afterEffect" presetClass="entr" presetID="42"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750" id="55"/>
                                        <p:tgtEl>
                                          <p:spTgt spid="14"/>
                                        </p:tgtEl>
                                      </p:cBhvr>
                                    </p:animEffect>
                                    <p:anim calcmode="lin" valueType="num">
                                      <p:cBhvr>
                                        <p:cTn dur="750" fill="hold" id="56"/>
                                        <p:tgtEl>
                                          <p:spTgt spid="14"/>
                                        </p:tgtEl>
                                        <p:attrNameLst>
                                          <p:attrName>ppt_x</p:attrName>
                                        </p:attrNameLst>
                                      </p:cBhvr>
                                      <p:tavLst>
                                        <p:tav tm="0">
                                          <p:val>
                                            <p:strVal val="#ppt_x"/>
                                          </p:val>
                                        </p:tav>
                                        <p:tav tm="100000">
                                          <p:val>
                                            <p:strVal val="#ppt_x"/>
                                          </p:val>
                                        </p:tav>
                                      </p:tavLst>
                                    </p:anim>
                                    <p:anim calcmode="lin" valueType="num">
                                      <p:cBhvr>
                                        <p:cTn dur="750" fill="hold" id="57"/>
                                        <p:tgtEl>
                                          <p:spTgt spid="1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8750"/>
                            </p:stCondLst>
                            <p:childTnLst>
                              <p:par>
                                <p:cTn fill="hold" id="59" nodeType="afterEffect" presetClass="entr" presetID="42" presetSubtype="0">
                                  <p:stCondLst>
                                    <p:cond delay="0"/>
                                  </p:stCondLst>
                                  <p:childTnLst>
                                    <p:set>
                                      <p:cBhvr>
                                        <p:cTn dur="1" fill="hold" id="60">
                                          <p:stCondLst>
                                            <p:cond delay="0"/>
                                          </p:stCondLst>
                                        </p:cTn>
                                        <p:tgtEl>
                                          <p:spTgt spid="17"/>
                                        </p:tgtEl>
                                        <p:attrNameLst>
                                          <p:attrName>style.visibility</p:attrName>
                                        </p:attrNameLst>
                                      </p:cBhvr>
                                      <p:to>
                                        <p:strVal val="visible"/>
                                      </p:to>
                                    </p:set>
                                    <p:animEffect filter="fade" transition="in">
                                      <p:cBhvr>
                                        <p:cTn dur="750" id="61"/>
                                        <p:tgtEl>
                                          <p:spTgt spid="17"/>
                                        </p:tgtEl>
                                      </p:cBhvr>
                                    </p:animEffect>
                                    <p:anim calcmode="lin" valueType="num">
                                      <p:cBhvr>
                                        <p:cTn dur="750" fill="hold" id="62"/>
                                        <p:tgtEl>
                                          <p:spTgt spid="17"/>
                                        </p:tgtEl>
                                        <p:attrNameLst>
                                          <p:attrName>ppt_x</p:attrName>
                                        </p:attrNameLst>
                                      </p:cBhvr>
                                      <p:tavLst>
                                        <p:tav tm="0">
                                          <p:val>
                                            <p:strVal val="#ppt_x"/>
                                          </p:val>
                                        </p:tav>
                                        <p:tav tm="100000">
                                          <p:val>
                                            <p:strVal val="#ppt_x"/>
                                          </p:val>
                                        </p:tav>
                                      </p:tavLst>
                                    </p:anim>
                                    <p:anim calcmode="lin" valueType="num">
                                      <p:cBhvr>
                                        <p:cTn dur="750" fill="hold" id="63"/>
                                        <p:tgtEl>
                                          <p:spTgt spid="17"/>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9500"/>
                            </p:stCondLst>
                            <p:childTnLst>
                              <p:par>
                                <p:cTn fill="hold" grpId="0" id="65" nodeType="afterEffect" presetClass="entr" presetID="1" presetSubtype="0">
                                  <p:stCondLst>
                                    <p:cond delay="0"/>
                                  </p:stCondLst>
                                  <p:iterate type="lt">
                                    <p:tmAbs val="80"/>
                                  </p:iterate>
                                  <p:childTnLst>
                                    <p:set>
                                      <p:cBhvr>
                                        <p:cTn dur="1" fill="hold" id="66">
                                          <p:stCondLst>
                                            <p:cond delay="0"/>
                                          </p:stCondLst>
                                        </p:cTn>
                                        <p:tgtEl>
                                          <p:spTgt spid="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741476" cy="422047"/>
          </a:xfrm>
        </p:spPr>
        <p:txBody>
          <a:bodyPr/>
          <a:lstStyle/>
          <a:p>
            <a:r>
              <a:rPr altLang="en-US" lang="zh-CN"/>
              <a:t>两学一做：立足岗位做贡献</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97459" y="1722741"/>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708715" y="3523340"/>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措施之五</a:t>
            </a:r>
          </a:p>
        </p:txBody>
      </p:sp>
      <p:sp>
        <p:nvSpPr>
          <p:cNvPr id="5" name="文本框 4"/>
          <p:cNvSpPr txBox="1"/>
          <p:nvPr/>
        </p:nvSpPr>
        <p:spPr>
          <a:xfrm>
            <a:off x="1813332" y="4277620"/>
            <a:ext cx="14020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立足岗位</a:t>
            </a:r>
          </a:p>
        </p:txBody>
      </p:sp>
      <p:sp>
        <p:nvSpPr>
          <p:cNvPr id="6" name="文本框 5"/>
          <p:cNvSpPr txBox="1"/>
          <p:nvPr/>
        </p:nvSpPr>
        <p:spPr>
          <a:xfrm>
            <a:off x="1294179" y="4775433"/>
            <a:ext cx="2468880" cy="1005840"/>
          </a:xfrm>
          <a:prstGeom prst="rect">
            <a:avLst/>
          </a:prstGeom>
          <a:noFill/>
        </p:spPr>
        <p:txBody>
          <a:bodyPr rtlCol="0" wrap="none">
            <a:spAutoFit/>
          </a:bodyPr>
          <a:lstStyle/>
          <a:p>
            <a:r>
              <a:rPr altLang="en-US" b="1" lang="zh-CN" smtClean="0" sz="6000">
                <a:solidFill>
                  <a:srgbClr val="C00000"/>
                </a:solidFill>
                <a:latin charset="-122" panose="02000000000000000000" pitchFamily="2" typeface="方正清刻本悦宋简体"/>
                <a:ea charset="-122" panose="02000000000000000000" pitchFamily="2" typeface="方正清刻本悦宋简体"/>
              </a:rPr>
              <a:t>做贡献</a:t>
            </a:r>
          </a:p>
        </p:txBody>
      </p:sp>
      <p:sp>
        <p:nvSpPr>
          <p:cNvPr id="7" name="矩形 6"/>
          <p:cNvSpPr/>
          <p:nvPr/>
        </p:nvSpPr>
        <p:spPr>
          <a:xfrm>
            <a:off x="4372073" y="1664808"/>
            <a:ext cx="6757133" cy="365760"/>
          </a:xfrm>
          <a:prstGeom prst="rect">
            <a:avLst/>
          </a:prstGeom>
          <a:solidFill>
            <a:srgbClr val="C00000"/>
          </a:solidFill>
          <a:ln>
            <a:noFill/>
          </a:ln>
        </p:spPr>
        <p:txBody>
          <a:bodyPr wrap="square">
            <a:spAutoFit/>
          </a:bodyPr>
          <a:lstStyle/>
          <a:p>
            <a:r>
              <a:rPr altLang="en-US" b="1" lang="zh-CN" smtClean="0">
                <a:solidFill>
                  <a:schemeClr val="accent2">
                    <a:lumMod val="20000"/>
                    <a:lumOff val="80000"/>
                  </a:schemeClr>
                </a:solidFill>
                <a:latin charset="-122" panose="020b0503020204020204" pitchFamily="34" typeface="微软雅黑"/>
                <a:ea charset="-122" panose="020b0503020204020204" pitchFamily="34" typeface="微软雅黑"/>
              </a:rPr>
              <a:t>结合不同领域不同行业实际，组织引导党员立足岗位、履尽职责</a:t>
            </a:r>
          </a:p>
        </p:txBody>
      </p:sp>
      <p:sp>
        <p:nvSpPr>
          <p:cNvPr id="8" name="矩形 7"/>
          <p:cNvSpPr/>
          <p:nvPr/>
        </p:nvSpPr>
        <p:spPr>
          <a:xfrm>
            <a:off x="4372073" y="2073674"/>
            <a:ext cx="6757133" cy="27906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9" name="矩形 8"/>
          <p:cNvSpPr/>
          <p:nvPr/>
        </p:nvSpPr>
        <p:spPr>
          <a:xfrm>
            <a:off x="4467707" y="2158644"/>
            <a:ext cx="6432901" cy="365760"/>
          </a:xfrm>
          <a:prstGeom prst="rect">
            <a:avLst/>
          </a:prstGeom>
        </p:spPr>
        <p:txBody>
          <a:bodyPr wrap="square">
            <a:spAutoFit/>
          </a:bodyPr>
          <a:lstStyle/>
          <a:p>
            <a:r>
              <a:rPr altLang="en-US" b="1" lang="zh-CN">
                <a:solidFill>
                  <a:srgbClr val="C00000"/>
                </a:solidFill>
                <a:latin charset="-122" panose="020b0503020204020204" pitchFamily="34" typeface="微软雅黑"/>
                <a:ea charset="-122" panose="020b0503020204020204" pitchFamily="34" typeface="微软雅黑"/>
              </a:rPr>
              <a:t>农村、社区，重点落实党员设岗定责和承诺践诺制度</a:t>
            </a:r>
          </a:p>
        </p:txBody>
      </p:sp>
      <p:sp>
        <p:nvSpPr>
          <p:cNvPr id="10" name="矩形 9"/>
          <p:cNvSpPr/>
          <p:nvPr/>
        </p:nvSpPr>
        <p:spPr>
          <a:xfrm>
            <a:off x="4455674" y="2527492"/>
            <a:ext cx="6601340" cy="640080"/>
          </a:xfrm>
          <a:prstGeom prst="rect">
            <a:avLst/>
          </a:prstGeom>
        </p:spPr>
        <p:txBody>
          <a:bodyPr wrap="square">
            <a:spAutoFit/>
          </a:bodyPr>
          <a:lstStyle/>
          <a:p>
            <a:r>
              <a:rPr altLang="zh-CN" b="1" lang="zh-CN" smtClean="0">
                <a:solidFill>
                  <a:srgbClr val="C00000"/>
                </a:solidFill>
                <a:latin charset="-122" panose="020b0503020204020204" pitchFamily="34" typeface="微软雅黑"/>
                <a:ea charset="-122" panose="020b0503020204020204" pitchFamily="34" typeface="微软雅黑"/>
              </a:rPr>
              <a:t>国有企业和非公有制企业、社会组织，重点落实党员示范岗和党员责任区制度</a:t>
            </a:r>
          </a:p>
        </p:txBody>
      </p:sp>
      <p:sp>
        <p:nvSpPr>
          <p:cNvPr id="11" name="矩形 10"/>
          <p:cNvSpPr/>
          <p:nvPr/>
        </p:nvSpPr>
        <p:spPr>
          <a:xfrm>
            <a:off x="4455674" y="3168504"/>
            <a:ext cx="6601340" cy="365760"/>
          </a:xfrm>
          <a:prstGeom prst="rect">
            <a:avLst/>
          </a:prstGeom>
        </p:spPr>
        <p:txBody>
          <a:bodyPr wrap="square">
            <a:spAutoFit/>
          </a:bodyPr>
          <a:lstStyle/>
          <a:p>
            <a:r>
              <a:rPr altLang="en-US" b="1" lang="zh-CN">
                <a:solidFill>
                  <a:srgbClr val="C00000"/>
                </a:solidFill>
                <a:latin charset="-122" panose="020b0503020204020204" pitchFamily="34" typeface="微软雅黑"/>
                <a:ea charset="-122" panose="020b0503020204020204" pitchFamily="34" typeface="微软雅黑"/>
              </a:rPr>
              <a:t>窗口单位和服务行业，重点落实党员挂牌上岗、亮明身份制度</a:t>
            </a:r>
          </a:p>
        </p:txBody>
      </p:sp>
      <p:sp>
        <p:nvSpPr>
          <p:cNvPr id="12" name="矩形 11"/>
          <p:cNvSpPr/>
          <p:nvPr/>
        </p:nvSpPr>
        <p:spPr>
          <a:xfrm>
            <a:off x="4455673" y="3580626"/>
            <a:ext cx="6769787" cy="640080"/>
          </a:xfrm>
          <a:prstGeom prst="rect">
            <a:avLst/>
          </a:prstGeom>
        </p:spPr>
        <p:txBody>
          <a:bodyPr wrap="square">
            <a:spAutoFit/>
          </a:bodyPr>
          <a:lstStyle/>
          <a:p>
            <a:r>
              <a:rPr altLang="zh-CN" b="1" lang="zh-CN">
                <a:solidFill>
                  <a:srgbClr val="C00000"/>
                </a:solidFill>
                <a:latin charset="-122" panose="020b0503020204020204" pitchFamily="34" typeface="微软雅黑"/>
                <a:ea charset="-122" panose="020b0503020204020204" pitchFamily="34" typeface="微软雅黑"/>
              </a:rPr>
              <a:t>机关事业单位促进党员模范履行岗位职责，落实到社区报到、直接联系服务群众制度</a:t>
            </a:r>
          </a:p>
        </p:txBody>
      </p:sp>
      <p:sp>
        <p:nvSpPr>
          <p:cNvPr id="13" name="矩形 12"/>
          <p:cNvSpPr/>
          <p:nvPr/>
        </p:nvSpPr>
        <p:spPr>
          <a:xfrm>
            <a:off x="4467706" y="4156437"/>
            <a:ext cx="6661500" cy="640080"/>
          </a:xfrm>
          <a:prstGeom prst="rect">
            <a:avLst/>
          </a:prstGeom>
        </p:spPr>
        <p:txBody>
          <a:bodyPr wrap="square">
            <a:spAutoFit/>
          </a:bodyPr>
          <a:lstStyle/>
          <a:p>
            <a:r>
              <a:rPr altLang="zh-CN" b="1" lang="zh-CN">
                <a:solidFill>
                  <a:srgbClr val="C00000"/>
                </a:solidFill>
                <a:latin charset="-122" panose="020b0503020204020204" pitchFamily="34" typeface="微软雅黑"/>
                <a:ea charset="-122" panose="020b0503020204020204" pitchFamily="34" typeface="微软雅黑"/>
              </a:rPr>
              <a:t>学校，重点要求党员增强党的意识，自觉爱党护党为党，敬业修德，奉献社会</a:t>
            </a:r>
          </a:p>
        </p:txBody>
      </p:sp>
      <p:sp>
        <p:nvSpPr>
          <p:cNvPr id="14" name="矩形 13"/>
          <p:cNvSpPr/>
          <p:nvPr/>
        </p:nvSpPr>
        <p:spPr>
          <a:xfrm>
            <a:off x="4372073" y="4964017"/>
            <a:ext cx="6757133" cy="701040"/>
          </a:xfrm>
          <a:prstGeom prst="rect">
            <a:avLst/>
          </a:prstGeom>
          <a:solidFill>
            <a:srgbClr val="C00000"/>
          </a:solidFill>
          <a:ln>
            <a:noFill/>
          </a:ln>
        </p:spPr>
        <p:txBody>
          <a:bodyPr wrap="square">
            <a:spAutoFit/>
          </a:bodyPr>
          <a:lstStyle/>
          <a:p>
            <a:r>
              <a:rPr altLang="zh-CN" b="1" lang="zh-CN" sz="2000">
                <a:solidFill>
                  <a:schemeClr val="bg1"/>
                </a:solidFill>
                <a:latin charset="-122" panose="020b0503020204020204" pitchFamily="34" typeface="微软雅黑"/>
                <a:ea charset="-122" panose="020b0503020204020204" pitchFamily="34" typeface="微软雅黑"/>
              </a:rPr>
              <a:t>在纪念建党95周年活动中，评选表彰优秀共产党员、优秀党务工作者、先进基层党组织。</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grpId="0" id="31" nodeType="afterEffect" presetClass="entr" presetID="6" presetSubtype="16">
                                  <p:stCondLst>
                                    <p:cond delay="0"/>
                                  </p:stCondLst>
                                  <p:childTnLst>
                                    <p:set>
                                      <p:cBhvr>
                                        <p:cTn dur="1" fill="hold" id="32">
                                          <p:stCondLst>
                                            <p:cond delay="0"/>
                                          </p:stCondLst>
                                        </p:cTn>
                                        <p:tgtEl>
                                          <p:spTgt spid="7"/>
                                        </p:tgtEl>
                                        <p:attrNameLst>
                                          <p:attrName>style.visibility</p:attrName>
                                        </p:attrNameLst>
                                      </p:cBhvr>
                                      <p:to>
                                        <p:strVal val="visible"/>
                                      </p:to>
                                    </p:set>
                                    <p:animEffect filter="circle(in)" transition="in">
                                      <p:cBhvr>
                                        <p:cTn dur="2000" id="33"/>
                                        <p:tgtEl>
                                          <p:spTgt spid="7"/>
                                        </p:tgtEl>
                                      </p:cBhvr>
                                    </p:animEffect>
                                  </p:childTnLst>
                                </p:cTn>
                              </p:par>
                            </p:childTnLst>
                          </p:cTn>
                        </p:par>
                        <p:par>
                          <p:cTn fill="hold" id="34" nodeType="afterGroup">
                            <p:stCondLst>
                              <p:cond delay="5250"/>
                            </p:stCondLst>
                            <p:childTnLst>
                              <p:par>
                                <p:cTn fill="hold" grpId="0"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1500" fill="hold" id="37"/>
                                        <p:tgtEl>
                                          <p:spTgt spid="8"/>
                                        </p:tgtEl>
                                        <p:attrNameLst>
                                          <p:attrName>ppt_w</p:attrName>
                                        </p:attrNameLst>
                                      </p:cBhvr>
                                      <p:tavLst>
                                        <p:tav tm="0">
                                          <p:val>
                                            <p:fltVal val="0"/>
                                          </p:val>
                                        </p:tav>
                                        <p:tav tm="100000">
                                          <p:val>
                                            <p:strVal val="#ppt_w"/>
                                          </p:val>
                                        </p:tav>
                                      </p:tavLst>
                                    </p:anim>
                                    <p:anim calcmode="lin" valueType="num">
                                      <p:cBhvr>
                                        <p:cTn dur="1500" fill="hold" id="38"/>
                                        <p:tgtEl>
                                          <p:spTgt spid="8"/>
                                        </p:tgtEl>
                                        <p:attrNameLst>
                                          <p:attrName>ppt_h</p:attrName>
                                        </p:attrNameLst>
                                      </p:cBhvr>
                                      <p:tavLst>
                                        <p:tav tm="0">
                                          <p:val>
                                            <p:fltVal val="0"/>
                                          </p:val>
                                        </p:tav>
                                        <p:tav tm="100000">
                                          <p:val>
                                            <p:strVal val="#ppt_h"/>
                                          </p:val>
                                        </p:tav>
                                      </p:tavLst>
                                    </p:anim>
                                    <p:animEffect filter="fade" transition="in">
                                      <p:cBhvr>
                                        <p:cTn dur="1500" id="39"/>
                                        <p:tgtEl>
                                          <p:spTgt spid="8"/>
                                        </p:tgtEl>
                                      </p:cBhvr>
                                    </p:animEffect>
                                  </p:childTnLst>
                                </p:cTn>
                              </p:par>
                            </p:childTnLst>
                          </p:cTn>
                        </p:par>
                        <p:par>
                          <p:cTn fill="hold" id="40" nodeType="afterGroup">
                            <p:stCondLst>
                              <p:cond delay="6750"/>
                            </p:stCondLst>
                            <p:childTnLst>
                              <p:par>
                                <p:cTn fill="hold" grpId="0" id="41" nodeType="afterEffect" presetClass="entr" presetID="14" presetSubtype="10">
                                  <p:stCondLst>
                                    <p:cond delay="0"/>
                                  </p:stCondLst>
                                  <p:childTnLst>
                                    <p:set>
                                      <p:cBhvr>
                                        <p:cTn dur="1" fill="hold" id="42">
                                          <p:stCondLst>
                                            <p:cond delay="0"/>
                                          </p:stCondLst>
                                        </p:cTn>
                                        <p:tgtEl>
                                          <p:spTgt spid="9"/>
                                        </p:tgtEl>
                                        <p:attrNameLst>
                                          <p:attrName>style.visibility</p:attrName>
                                        </p:attrNameLst>
                                      </p:cBhvr>
                                      <p:to>
                                        <p:strVal val="visible"/>
                                      </p:to>
                                    </p:set>
                                    <p:animEffect filter="randombar(horizontal)" transition="in">
                                      <p:cBhvr>
                                        <p:cTn dur="2000" id="43"/>
                                        <p:tgtEl>
                                          <p:spTgt spid="9"/>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10"/>
                                        </p:tgtEl>
                                        <p:attrNameLst>
                                          <p:attrName>style.visibility</p:attrName>
                                        </p:attrNameLst>
                                      </p:cBhvr>
                                      <p:to>
                                        <p:strVal val="visible"/>
                                      </p:to>
                                    </p:set>
                                    <p:animEffect filter="randombar(horizontal)" transition="in">
                                      <p:cBhvr>
                                        <p:cTn dur="2000" id="46"/>
                                        <p:tgtEl>
                                          <p:spTgt spid="10"/>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11"/>
                                        </p:tgtEl>
                                        <p:attrNameLst>
                                          <p:attrName>style.visibility</p:attrName>
                                        </p:attrNameLst>
                                      </p:cBhvr>
                                      <p:to>
                                        <p:strVal val="visible"/>
                                      </p:to>
                                    </p:set>
                                    <p:animEffect filter="randombar(horizontal)" transition="in">
                                      <p:cBhvr>
                                        <p:cTn dur="2000" id="49"/>
                                        <p:tgtEl>
                                          <p:spTgt spid="11"/>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12"/>
                                        </p:tgtEl>
                                        <p:attrNameLst>
                                          <p:attrName>style.visibility</p:attrName>
                                        </p:attrNameLst>
                                      </p:cBhvr>
                                      <p:to>
                                        <p:strVal val="visible"/>
                                      </p:to>
                                    </p:set>
                                    <p:animEffect filter="randombar(horizontal)" transition="in">
                                      <p:cBhvr>
                                        <p:cTn dur="2000" id="52"/>
                                        <p:tgtEl>
                                          <p:spTgt spid="12"/>
                                        </p:tgtEl>
                                      </p:cBhvr>
                                    </p:animEffect>
                                  </p:childTnLst>
                                </p:cTn>
                              </p:par>
                              <p:par>
                                <p:cTn fill="hold" grpId="0" id="53" nodeType="withEffect" presetClass="entr" presetID="14" presetSubtype="10">
                                  <p:stCondLst>
                                    <p:cond delay="0"/>
                                  </p:stCondLst>
                                  <p:childTnLst>
                                    <p:set>
                                      <p:cBhvr>
                                        <p:cTn dur="1" fill="hold" id="54">
                                          <p:stCondLst>
                                            <p:cond delay="0"/>
                                          </p:stCondLst>
                                        </p:cTn>
                                        <p:tgtEl>
                                          <p:spTgt spid="13"/>
                                        </p:tgtEl>
                                        <p:attrNameLst>
                                          <p:attrName>style.visibility</p:attrName>
                                        </p:attrNameLst>
                                      </p:cBhvr>
                                      <p:to>
                                        <p:strVal val="visible"/>
                                      </p:to>
                                    </p:set>
                                    <p:animEffect filter="randombar(horizontal)" transition="in">
                                      <p:cBhvr>
                                        <p:cTn dur="2000" id="55"/>
                                        <p:tgtEl>
                                          <p:spTgt spid="13"/>
                                        </p:tgtEl>
                                      </p:cBhvr>
                                    </p:animEffect>
                                  </p:childTnLst>
                                </p:cTn>
                              </p:par>
                            </p:childTnLst>
                          </p:cTn>
                        </p:par>
                        <p:par>
                          <p:cTn fill="hold" id="56" nodeType="afterGroup">
                            <p:stCondLst>
                              <p:cond delay="8750"/>
                            </p:stCondLst>
                            <p:childTnLst>
                              <p:par>
                                <p:cTn fill="hold" grpId="0" id="57" nodeType="afterEffect" presetClass="entr" presetID="6" presetSubtype="16">
                                  <p:stCondLst>
                                    <p:cond delay="0"/>
                                  </p:stCondLst>
                                  <p:childTnLst>
                                    <p:set>
                                      <p:cBhvr>
                                        <p:cTn dur="1" fill="hold" id="58">
                                          <p:stCondLst>
                                            <p:cond delay="0"/>
                                          </p:stCondLst>
                                        </p:cTn>
                                        <p:tgtEl>
                                          <p:spTgt spid="14"/>
                                        </p:tgtEl>
                                        <p:attrNameLst>
                                          <p:attrName>style.visibility</p:attrName>
                                        </p:attrNameLst>
                                      </p:cBhvr>
                                      <p:to>
                                        <p:strVal val="visible"/>
                                      </p:to>
                                    </p:set>
                                    <p:animEffect filter="circle(in)" transition="in">
                                      <p:cBhvr>
                                        <p:cTn dur="2000" id="5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976889" cy="422047"/>
          </a:xfrm>
        </p:spPr>
        <p:txBody>
          <a:bodyPr/>
          <a:lstStyle/>
          <a:p>
            <a:r>
              <a:rPr altLang="en-US" lang="zh-CN"/>
              <a:t>主要措施：领导机关领导干部做表率</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97459" y="1722741"/>
            <a:ext cx="1615140" cy="1569540"/>
          </a:xfrm>
          <a:prstGeom prst="rect">
            <a:avLst/>
          </a:prstGeom>
          <a:noFill/>
          <a:effectLst/>
          <a:extLst>
            <a:ext uri="{909E8E84-426E-40DD-AFC4-6F175D3DCCD1}">
              <a14:hiddenFill>
                <a:solidFill>
                  <a:srgbClr val="FFFFFF"/>
                </a:solidFill>
              </a14:hiddenFill>
            </a:ext>
          </a:extLst>
        </p:spPr>
      </p:pic>
      <p:sp>
        <p:nvSpPr>
          <p:cNvPr id="4" name="文本框 3"/>
          <p:cNvSpPr txBox="1"/>
          <p:nvPr/>
        </p:nvSpPr>
        <p:spPr>
          <a:xfrm>
            <a:off x="1708715" y="3523340"/>
            <a:ext cx="1730172" cy="518160"/>
          </a:xfrm>
          <a:prstGeom prst="rect">
            <a:avLst/>
          </a:prstGeom>
          <a:solidFill>
            <a:srgbClr val="C00000"/>
          </a:solid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措施之六</a:t>
            </a:r>
          </a:p>
        </p:txBody>
      </p:sp>
      <p:sp>
        <p:nvSpPr>
          <p:cNvPr id="5" name="文本框 4"/>
          <p:cNvSpPr txBox="1"/>
          <p:nvPr/>
        </p:nvSpPr>
        <p:spPr>
          <a:xfrm>
            <a:off x="1813332" y="4277620"/>
            <a:ext cx="1402080" cy="457200"/>
          </a:xfrm>
          <a:prstGeom prst="rect">
            <a:avLst/>
          </a:prstGeom>
          <a:noFill/>
        </p:spPr>
        <p:txBody>
          <a:bodyPr rtlCol="0"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领导干部</a:t>
            </a:r>
          </a:p>
        </p:txBody>
      </p:sp>
      <p:sp>
        <p:nvSpPr>
          <p:cNvPr id="6" name="文本框 5"/>
          <p:cNvSpPr txBox="1"/>
          <p:nvPr/>
        </p:nvSpPr>
        <p:spPr>
          <a:xfrm>
            <a:off x="1274723" y="4843528"/>
            <a:ext cx="2468880" cy="1005840"/>
          </a:xfrm>
          <a:prstGeom prst="rect">
            <a:avLst/>
          </a:prstGeom>
          <a:noFill/>
        </p:spPr>
        <p:txBody>
          <a:bodyPr rtlCol="0" wrap="none">
            <a:spAutoFit/>
          </a:bodyPr>
          <a:lstStyle/>
          <a:p>
            <a:r>
              <a:rPr altLang="en-US" b="1" lang="zh-CN" smtClean="0" sz="6000">
                <a:solidFill>
                  <a:srgbClr val="C00000"/>
                </a:solidFill>
                <a:latin charset="-122" panose="020b0503020204020204" pitchFamily="34" typeface="微软雅黑"/>
                <a:ea charset="-122" panose="020b0503020204020204" pitchFamily="34" typeface="微软雅黑"/>
              </a:rPr>
              <a:t>做表率</a:t>
            </a:r>
          </a:p>
        </p:txBody>
      </p:sp>
      <p:grpSp>
        <p:nvGrpSpPr>
          <p:cNvPr id="7" name="组合 6"/>
          <p:cNvGrpSpPr/>
          <p:nvPr/>
        </p:nvGrpSpPr>
        <p:grpSpPr>
          <a:xfrm>
            <a:off x="4243566" y="2094374"/>
            <a:ext cx="2058923" cy="3567125"/>
            <a:chOff x="3204048" y="2385778"/>
            <a:chExt cx="1872000" cy="2342012"/>
          </a:xfrm>
        </p:grpSpPr>
        <p:sp>
          <p:nvSpPr>
            <p:cNvPr id="8" name="矩形 7"/>
            <p:cNvSpPr/>
            <p:nvPr/>
          </p:nvSpPr>
          <p:spPr>
            <a:xfrm>
              <a:off x="3204048" y="2391942"/>
              <a:ext cx="1872000" cy="23358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chemeClr val="bg1"/>
                </a:solidFill>
              </a:endParaRPr>
            </a:p>
          </p:txBody>
        </p:sp>
        <p:sp>
          <p:nvSpPr>
            <p:cNvPr id="9" name="矩形 8"/>
            <p:cNvSpPr/>
            <p:nvPr/>
          </p:nvSpPr>
          <p:spPr>
            <a:xfrm>
              <a:off x="3204048" y="2829461"/>
              <a:ext cx="1872000" cy="1180695"/>
            </a:xfrm>
            <a:prstGeom prst="rect">
              <a:avLst/>
            </a:prstGeom>
          </p:spPr>
          <p:txBody>
            <a:bodyPr wrap="square">
              <a:spAutoFit/>
            </a:bodyPr>
            <a:lstStyle/>
            <a:p>
              <a:r>
                <a:rPr altLang="zh-CN" lang="zh-CN" sz="1600">
                  <a:latin charset="-122" panose="020b0503020204020204" pitchFamily="34" typeface="微软雅黑"/>
                  <a:ea charset="-122" panose="020b0503020204020204" pitchFamily="34" typeface="微软雅黑"/>
                </a:rPr>
                <a:t>党员领导干部要在“两学一做”学习教育中走在前面、深学一层，严格执行双重组织生活制度，以普通党员身份参加所在支部的组织生活</a:t>
              </a:r>
            </a:p>
          </p:txBody>
        </p:sp>
        <p:sp>
          <p:nvSpPr>
            <p:cNvPr id="10" name="矩形 9"/>
            <p:cNvSpPr/>
            <p:nvPr/>
          </p:nvSpPr>
          <p:spPr>
            <a:xfrm>
              <a:off x="3204048" y="2385778"/>
              <a:ext cx="1872000"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党员干部</a:t>
              </a:r>
            </a:p>
          </p:txBody>
        </p:sp>
      </p:grpSp>
      <p:grpSp>
        <p:nvGrpSpPr>
          <p:cNvPr id="11" name="组合 10"/>
          <p:cNvGrpSpPr/>
          <p:nvPr/>
        </p:nvGrpSpPr>
        <p:grpSpPr>
          <a:xfrm>
            <a:off x="6512550" y="2091100"/>
            <a:ext cx="2058923" cy="3570398"/>
            <a:chOff x="5192675" y="2391942"/>
            <a:chExt cx="1872000" cy="2344161"/>
          </a:xfrm>
        </p:grpSpPr>
        <p:sp>
          <p:nvSpPr>
            <p:cNvPr id="12" name="矩形 11"/>
            <p:cNvSpPr/>
            <p:nvPr/>
          </p:nvSpPr>
          <p:spPr>
            <a:xfrm>
              <a:off x="5192674" y="2849473"/>
              <a:ext cx="1871999" cy="1180695"/>
            </a:xfrm>
            <a:prstGeom prst="rect">
              <a:avLst/>
            </a:prstGeom>
          </p:spPr>
          <p:txBody>
            <a:bodyPr wrap="square">
              <a:spAutoFit/>
            </a:bodyPr>
            <a:lstStyle/>
            <a:p>
              <a:r>
                <a:rPr altLang="en-US" lang="zh-CN" sz="1600">
                  <a:latin charset="-122" panose="020b0503020204020204" pitchFamily="34" typeface="微软雅黑"/>
                  <a:ea charset="-122" panose="020b0503020204020204" pitchFamily="34" typeface="微软雅黑"/>
                </a:rPr>
                <a:t>要召开党委(党组)会，专题学习党章党规和习近平总书记系列重要讲话；要以党委(党组)中心组等形式组织集中研讨，深化学习效果</a:t>
              </a:r>
            </a:p>
          </p:txBody>
        </p:sp>
        <p:sp>
          <p:nvSpPr>
            <p:cNvPr id="13" name="矩形 12"/>
            <p:cNvSpPr/>
            <p:nvPr/>
          </p:nvSpPr>
          <p:spPr>
            <a:xfrm>
              <a:off x="5192675" y="2391942"/>
              <a:ext cx="1872000" cy="23441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chemeClr val="bg1"/>
                </a:solidFill>
                <a:latin charset="-122" panose="020b0503020204020204" pitchFamily="34" typeface="微软雅黑"/>
                <a:ea charset="-122" panose="020b0503020204020204" pitchFamily="34" typeface="微软雅黑"/>
              </a:endParaRPr>
            </a:p>
          </p:txBody>
        </p:sp>
        <p:sp>
          <p:nvSpPr>
            <p:cNvPr id="14" name="矩形 13"/>
            <p:cNvSpPr/>
            <p:nvPr/>
          </p:nvSpPr>
          <p:spPr>
            <a:xfrm>
              <a:off x="5192675" y="2405812"/>
              <a:ext cx="1871999"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党委党组</a:t>
              </a:r>
            </a:p>
          </p:txBody>
        </p:sp>
      </p:grpSp>
      <p:grpSp>
        <p:nvGrpSpPr>
          <p:cNvPr id="15" name="组合 14"/>
          <p:cNvGrpSpPr/>
          <p:nvPr/>
        </p:nvGrpSpPr>
        <p:grpSpPr>
          <a:xfrm>
            <a:off x="8781533" y="2079068"/>
            <a:ext cx="2058924" cy="3582431"/>
            <a:chOff x="7181301" y="2391942"/>
            <a:chExt cx="1872001" cy="2352061"/>
          </a:xfrm>
        </p:grpSpPr>
        <p:sp>
          <p:nvSpPr>
            <p:cNvPr id="16" name="矩形 15"/>
            <p:cNvSpPr/>
            <p:nvPr/>
          </p:nvSpPr>
          <p:spPr>
            <a:xfrm>
              <a:off x="7181303" y="2909504"/>
              <a:ext cx="1872000" cy="860506"/>
            </a:xfrm>
            <a:prstGeom prst="rect">
              <a:avLst/>
            </a:prstGeom>
          </p:spPr>
          <p:txBody>
            <a:bodyPr wrap="square">
              <a:spAutoFit/>
            </a:bodyPr>
            <a:lstStyle/>
            <a:p>
              <a:r>
                <a:rPr altLang="en-US" lang="zh-CN" sz="1600">
                  <a:latin charset="-122" panose="020b0503020204020204" pitchFamily="34" typeface="微软雅黑"/>
                  <a:ea charset="-122" panose="020b0503020204020204" pitchFamily="34" typeface="微软雅黑"/>
                </a:rPr>
                <a:t>年度民主生活会要以“两学一做”为主题，领导班子和领导干部把自己摆进去，查找存在的问题</a:t>
              </a:r>
            </a:p>
          </p:txBody>
        </p:sp>
        <p:sp>
          <p:nvSpPr>
            <p:cNvPr id="17" name="矩形 16"/>
            <p:cNvSpPr/>
            <p:nvPr/>
          </p:nvSpPr>
          <p:spPr>
            <a:xfrm>
              <a:off x="7181302" y="2391942"/>
              <a:ext cx="1872000" cy="2352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chemeClr val="bg1"/>
                </a:solidFill>
                <a:latin charset="-122" panose="020b0503020204020204" pitchFamily="34" typeface="微软雅黑"/>
                <a:ea charset="-122" panose="020b0503020204020204" pitchFamily="34" typeface="微软雅黑"/>
              </a:endParaRPr>
            </a:p>
          </p:txBody>
        </p:sp>
        <p:sp>
          <p:nvSpPr>
            <p:cNvPr id="18" name="矩形 17"/>
            <p:cNvSpPr/>
            <p:nvPr/>
          </p:nvSpPr>
          <p:spPr>
            <a:xfrm>
              <a:off x="7181301" y="2391942"/>
              <a:ext cx="1872001" cy="36000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民主生活会</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42" presetSubtype="0">
                                  <p:stCondLst>
                                    <p:cond delay="0"/>
                                  </p:stCondLst>
                                  <p:iterate type="lt">
                                    <p:tmPct val="10000"/>
                                  </p:iterate>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childTnLst>
                          </p:cTn>
                        </p:par>
                        <p:par>
                          <p:cTn fill="hold" id="24" nodeType="afterGroup">
                            <p:stCondLst>
                              <p:cond delay="225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childTnLst>
                          </p:cTn>
                        </p:par>
                        <p:par>
                          <p:cTn fill="hold" id="30" nodeType="afterGroup">
                            <p:stCondLst>
                              <p:cond delay="3250"/>
                            </p:stCondLst>
                            <p:childTnLst>
                              <p:par>
                                <p:cTn fill="hold" id="31" nodeType="afterEffect" presetClass="entr" presetID="42" presetSubtype="0">
                                  <p:stCondLst>
                                    <p:cond delay="0"/>
                                  </p:stCondLst>
                                  <p:childTnLst>
                                    <p:set>
                                      <p:cBhvr>
                                        <p:cTn dur="1" fill="hold" id="32">
                                          <p:stCondLst>
                                            <p:cond delay="0"/>
                                          </p:stCondLst>
                                        </p:cTn>
                                        <p:tgtEl>
                                          <p:spTgt spid="7"/>
                                        </p:tgtEl>
                                        <p:attrNameLst>
                                          <p:attrName>style.visibility</p:attrName>
                                        </p:attrNameLst>
                                      </p:cBhvr>
                                      <p:to>
                                        <p:strVal val="visible"/>
                                      </p:to>
                                    </p:set>
                                    <p:animEffect filter="fade" transition="in">
                                      <p:cBhvr>
                                        <p:cTn dur="1750" id="33"/>
                                        <p:tgtEl>
                                          <p:spTgt spid="7"/>
                                        </p:tgtEl>
                                      </p:cBhvr>
                                    </p:animEffect>
                                    <p:anim calcmode="lin" valueType="num">
                                      <p:cBhvr>
                                        <p:cTn dur="1750" fill="hold" id="34"/>
                                        <p:tgtEl>
                                          <p:spTgt spid="7"/>
                                        </p:tgtEl>
                                        <p:attrNameLst>
                                          <p:attrName>ppt_x</p:attrName>
                                        </p:attrNameLst>
                                      </p:cBhvr>
                                      <p:tavLst>
                                        <p:tav tm="0">
                                          <p:val>
                                            <p:strVal val="#ppt_x"/>
                                          </p:val>
                                        </p:tav>
                                        <p:tav tm="100000">
                                          <p:val>
                                            <p:strVal val="#ppt_x"/>
                                          </p:val>
                                        </p:tav>
                                      </p:tavLst>
                                    </p:anim>
                                    <p:anim calcmode="lin" valueType="num">
                                      <p:cBhvr>
                                        <p:cTn dur="1750" fill="hold" id="35"/>
                                        <p:tgtEl>
                                          <p:spTgt spid="7"/>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id="37" nodeType="afterEffect" presetClass="entr" presetID="42"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1750" id="39"/>
                                        <p:tgtEl>
                                          <p:spTgt spid="11"/>
                                        </p:tgtEl>
                                      </p:cBhvr>
                                    </p:animEffect>
                                    <p:anim calcmode="lin" valueType="num">
                                      <p:cBhvr>
                                        <p:cTn dur="1750" fill="hold" id="40"/>
                                        <p:tgtEl>
                                          <p:spTgt spid="11"/>
                                        </p:tgtEl>
                                        <p:attrNameLst>
                                          <p:attrName>ppt_x</p:attrName>
                                        </p:attrNameLst>
                                      </p:cBhvr>
                                      <p:tavLst>
                                        <p:tav tm="0">
                                          <p:val>
                                            <p:strVal val="#ppt_x"/>
                                          </p:val>
                                        </p:tav>
                                        <p:tav tm="100000">
                                          <p:val>
                                            <p:strVal val="#ppt_x"/>
                                          </p:val>
                                        </p:tav>
                                      </p:tavLst>
                                    </p:anim>
                                    <p:anim calcmode="lin" valueType="num">
                                      <p:cBhvr>
                                        <p:cTn dur="1750" fill="hold" id="41"/>
                                        <p:tgtEl>
                                          <p:spTgt spid="1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750"/>
                            </p:stCondLst>
                            <p:childTnLst>
                              <p:par>
                                <p:cTn fill="hold" id="43" nodeType="afterEffect" presetClass="entr" presetID="42"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1750" id="45"/>
                                        <p:tgtEl>
                                          <p:spTgt spid="15"/>
                                        </p:tgtEl>
                                      </p:cBhvr>
                                    </p:animEffect>
                                    <p:anim calcmode="lin" valueType="num">
                                      <p:cBhvr>
                                        <p:cTn dur="1750" fill="hold" id="46"/>
                                        <p:tgtEl>
                                          <p:spTgt spid="15"/>
                                        </p:tgtEl>
                                        <p:attrNameLst>
                                          <p:attrName>ppt_x</p:attrName>
                                        </p:attrNameLst>
                                      </p:cBhvr>
                                      <p:tavLst>
                                        <p:tav tm="0">
                                          <p:val>
                                            <p:strVal val="#ppt_x"/>
                                          </p:val>
                                        </p:tav>
                                        <p:tav tm="100000">
                                          <p:val>
                                            <p:strVal val="#ppt_x"/>
                                          </p:val>
                                        </p:tav>
                                      </p:tavLst>
                                    </p:anim>
                                    <p:anim calcmode="lin" valueType="num">
                                      <p:cBhvr>
                                        <p:cTn dur="1750" fill="hold" id="47"/>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8"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0"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1" name="组合 10"/>
          <p:cNvGrpSpPr/>
          <p:nvPr/>
        </p:nvGrpSpPr>
        <p:grpSpPr>
          <a:xfrm>
            <a:off x="1653590" y="4150129"/>
            <a:ext cx="5016731" cy="646331"/>
            <a:chOff x="4075558" y="2054456"/>
            <a:chExt cx="5785956" cy="745845"/>
          </a:xfrm>
        </p:grpSpPr>
        <p:sp>
          <p:nvSpPr>
            <p:cNvPr id="12" name="TextBox 124"/>
            <p:cNvSpPr txBox="1"/>
            <p:nvPr/>
          </p:nvSpPr>
          <p:spPr>
            <a:xfrm>
              <a:off x="4856458" y="2054456"/>
              <a:ext cx="4956652" cy="738632"/>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两学一做的组织领导</a:t>
              </a:r>
            </a:p>
          </p:txBody>
        </p:sp>
        <p:sp>
          <p:nvSpPr>
            <p:cNvPr id="13" name="圆角矩形​​ 10"/>
            <p:cNvSpPr>
              <a:spLocks noChangeArrowheads="1"/>
            </p:cNvSpPr>
            <p:nvPr/>
          </p:nvSpPr>
          <p:spPr bwMode="auto">
            <a:xfrm>
              <a:off x="4075558" y="2054456"/>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4000">
                  <a:solidFill>
                    <a:schemeClr val="lt1"/>
                  </a:solidFill>
                  <a:latin charset="0" panose="020b0604020202020204" pitchFamily="34" typeface="Arial"/>
                  <a:ea charset="-122" panose="020b0503020204020204" pitchFamily="34" typeface="微软雅黑"/>
                  <a:cs charset="0" panose="020b0604020202020204" pitchFamily="34" typeface="Arial"/>
                </a:rPr>
                <a:t>5</a:t>
              </a:r>
            </a:p>
          </p:txBody>
        </p:sp>
      </p:gr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anim calcmode="lin" valueType="num">
                                      <p:cBhvr>
                                        <p:cTn dur="500" fill="hold" id="22"/>
                                        <p:tgtEl>
                                          <p:spTgt spid="9"/>
                                        </p:tgtEl>
                                        <p:attrNameLst>
                                          <p:attrName>ppt_x</p:attrName>
                                        </p:attrNameLst>
                                      </p:cBhvr>
                                      <p:tavLst>
                                        <p:tav tm="0">
                                          <p:val>
                                            <p:strVal val="#ppt_x"/>
                                          </p:val>
                                        </p:tav>
                                        <p:tav tm="100000">
                                          <p:val>
                                            <p:strVal val="#ppt_x"/>
                                          </p:val>
                                        </p:tav>
                                      </p:tavLst>
                                    </p:anim>
                                    <p:anim calcmode="lin" valueType="num">
                                      <p:cBhvr>
                                        <p:cTn dur="500" fill="hold" id="23"/>
                                        <p:tgtEl>
                                          <p:spTgt spid="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402957" cy="422047"/>
          </a:xfrm>
        </p:spPr>
        <p:txBody>
          <a:bodyPr/>
          <a:lstStyle/>
          <a:p>
            <a:r>
              <a:rPr altLang="en-US" lang="zh-CN"/>
              <a:t>组织领导：层层落实责任</a:t>
            </a:r>
          </a:p>
        </p:txBody>
      </p:sp>
      <p:sp>
        <p:nvSpPr>
          <p:cNvPr id="5" name="矩形 47"/>
          <p:cNvSpPr>
            <a:spLocks noChangeArrowheads="1"/>
          </p:cNvSpPr>
          <p:nvPr/>
        </p:nvSpPr>
        <p:spPr bwMode="auto">
          <a:xfrm>
            <a:off x="4353800" y="1451704"/>
            <a:ext cx="6999144"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9pPr>
          </a:lstStyle>
          <a:p>
            <a:r>
              <a:rPr altLang="en-US" b="1" lang="zh-CN" sz="1800">
                <a:solidFill>
                  <a:srgbClr val="C00000"/>
                </a:solidFill>
              </a:rPr>
              <a:t>省(自治区、直辖市)和部门(系统)党委(党组)：要结合实际作出部署安排，加强具体指导。</a:t>
            </a:r>
          </a:p>
        </p:txBody>
      </p:sp>
      <p:sp>
        <p:nvSpPr>
          <p:cNvPr id="8" name="矩形 47"/>
          <p:cNvSpPr>
            <a:spLocks noChangeArrowheads="1"/>
          </p:cNvSpPr>
          <p:nvPr/>
        </p:nvSpPr>
        <p:spPr bwMode="auto">
          <a:xfrm>
            <a:off x="4363749" y="2443772"/>
            <a:ext cx="7297420"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9pPr>
          </a:lstStyle>
          <a:p>
            <a:r>
              <a:rPr altLang="en-US" b="1" lang="zh-CN" sz="1800">
                <a:solidFill>
                  <a:srgbClr val="C00000"/>
                </a:solidFill>
              </a:rPr>
              <a:t>县级党委：要发挥关键作用，制定具体实施方案，保障工作力量，加强督促指导把关。</a:t>
            </a:r>
          </a:p>
        </p:txBody>
      </p:sp>
      <p:sp>
        <p:nvSpPr>
          <p:cNvPr id="11" name="矩形 47"/>
          <p:cNvSpPr>
            <a:spLocks noChangeArrowheads="1"/>
          </p:cNvSpPr>
          <p:nvPr/>
        </p:nvSpPr>
        <p:spPr bwMode="auto">
          <a:xfrm>
            <a:off x="4364472" y="3484576"/>
            <a:ext cx="7296697"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9pPr>
          </a:lstStyle>
          <a:p>
            <a:r>
              <a:rPr altLang="en-US" b="1" lang="zh-CN" sz="1800">
                <a:solidFill>
                  <a:srgbClr val="C00000"/>
                </a:solidFill>
              </a:rPr>
              <a:t>基层党委：要对所辖党支部进行全覆盖、全过程的现场指导，帮助党支部制定学习教育计划，派员参加党支部各项活动。</a:t>
            </a:r>
          </a:p>
        </p:txBody>
      </p:sp>
      <p:sp>
        <p:nvSpPr>
          <p:cNvPr id="14" name="矩形 47"/>
          <p:cNvSpPr>
            <a:spLocks noChangeArrowheads="1"/>
          </p:cNvSpPr>
          <p:nvPr/>
        </p:nvSpPr>
        <p:spPr bwMode="auto">
          <a:xfrm>
            <a:off x="4354718" y="4479123"/>
            <a:ext cx="6998226"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typeface="Calibri"/>
              </a:defRPr>
            </a:lvl9pPr>
          </a:lstStyle>
          <a:p>
            <a:r>
              <a:rPr altLang="en-US" b="1" lang="zh-CN" sz="1800">
                <a:solidFill>
                  <a:srgbClr val="C00000"/>
                </a:solidFill>
              </a:rPr>
              <a:t>各级党组织书记：要承担起主体责任，不仅要管好干部、带好班子，还要管好党员、带好队伍，层层传导压力，从严从实抓好学习教育。</a:t>
            </a:r>
          </a:p>
        </p:txBody>
      </p:sp>
      <p:sp>
        <p:nvSpPr>
          <p:cNvPr id="18" name="Oval 64"/>
          <p:cNvSpPr/>
          <p:nvPr/>
        </p:nvSpPr>
        <p:spPr>
          <a:xfrm>
            <a:off x="4130338" y="4718926"/>
            <a:ext cx="170857" cy="170857"/>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5"/>
          </a:p>
        </p:txBody>
      </p:sp>
      <p:grpSp>
        <p:nvGrpSpPr>
          <p:cNvPr id="64" name="组合 63"/>
          <p:cNvGrpSpPr/>
          <p:nvPr/>
        </p:nvGrpSpPr>
        <p:grpSpPr>
          <a:xfrm>
            <a:off x="1523771" y="1323838"/>
            <a:ext cx="2600492" cy="861145"/>
            <a:chOff x="1523771" y="1323838"/>
            <a:chExt cx="2600492" cy="861145"/>
          </a:xfrm>
        </p:grpSpPr>
        <p:grpSp>
          <p:nvGrpSpPr>
            <p:cNvPr id="20" name="Group 30"/>
            <p:cNvGrpSpPr/>
            <p:nvPr/>
          </p:nvGrpSpPr>
          <p:grpSpPr>
            <a:xfrm>
              <a:off x="1523771" y="1323838"/>
              <a:ext cx="2600492" cy="861145"/>
              <a:chOff x="1403618" y="1255635"/>
              <a:chExt cx="2301096" cy="762000"/>
            </a:xfrm>
          </p:grpSpPr>
          <p:sp>
            <p:nvSpPr>
              <p:cNvPr id="22" name="Flowchart: Off-page Connector 22"/>
              <p:cNvSpPr/>
              <p:nvPr/>
            </p:nvSpPr>
            <p:spPr>
              <a:xfrm rot="16200000">
                <a:off x="1829116" y="830137"/>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5865"/>
              </a:p>
            </p:txBody>
          </p:sp>
          <p:cxnSp>
            <p:nvCxnSpPr>
              <p:cNvPr id="24" name="Straight Connector 24"/>
              <p:cNvCxnSpPr/>
              <p:nvPr/>
            </p:nvCxnSpPr>
            <p:spPr>
              <a:xfrm flipV="1">
                <a:off x="3033991" y="1628052"/>
                <a:ext cx="670723" cy="8581"/>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6" name="文本框 55"/>
            <p:cNvSpPr txBox="1"/>
            <p:nvPr/>
          </p:nvSpPr>
          <p:spPr>
            <a:xfrm>
              <a:off x="1756221" y="1510632"/>
              <a:ext cx="1097280" cy="45720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第一层</a:t>
              </a:r>
            </a:p>
          </p:txBody>
        </p:sp>
      </p:grpSp>
      <p:grpSp>
        <p:nvGrpSpPr>
          <p:cNvPr id="65" name="组合 64"/>
          <p:cNvGrpSpPr/>
          <p:nvPr/>
        </p:nvGrpSpPr>
        <p:grpSpPr>
          <a:xfrm>
            <a:off x="1523772" y="2326595"/>
            <a:ext cx="2586948" cy="861144"/>
            <a:chOff x="1523772" y="2326595"/>
            <a:chExt cx="2586948" cy="861144"/>
          </a:xfrm>
        </p:grpSpPr>
        <p:grpSp>
          <p:nvGrpSpPr>
            <p:cNvPr id="32" name="Group 31"/>
            <p:cNvGrpSpPr/>
            <p:nvPr/>
          </p:nvGrpSpPr>
          <p:grpSpPr>
            <a:xfrm>
              <a:off x="1523772" y="2326595"/>
              <a:ext cx="2586948" cy="861144"/>
              <a:chOff x="1403618" y="1255636"/>
              <a:chExt cx="2289112" cy="762000"/>
            </a:xfrm>
          </p:grpSpPr>
          <p:sp>
            <p:nvSpPr>
              <p:cNvPr id="34" name="Flowchart: Off-page Connector 32"/>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cxnSp>
            <p:nvCxnSpPr>
              <p:cNvPr id="36" name="Straight Connector 34"/>
              <p:cNvCxnSpPr/>
              <p:nvPr/>
            </p:nvCxnSpPr>
            <p:spPr>
              <a:xfrm flipV="1">
                <a:off x="302201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1758254" y="2521465"/>
              <a:ext cx="1097280" cy="45720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第二层</a:t>
              </a:r>
            </a:p>
          </p:txBody>
        </p:sp>
      </p:grpSp>
      <p:grpSp>
        <p:nvGrpSpPr>
          <p:cNvPr id="66" name="组合 65"/>
          <p:cNvGrpSpPr/>
          <p:nvPr/>
        </p:nvGrpSpPr>
        <p:grpSpPr>
          <a:xfrm>
            <a:off x="1523481" y="3347674"/>
            <a:ext cx="2585173" cy="861144"/>
            <a:chOff x="1523481" y="3347674"/>
            <a:chExt cx="2585173" cy="861144"/>
          </a:xfrm>
        </p:grpSpPr>
        <p:grpSp>
          <p:nvGrpSpPr>
            <p:cNvPr id="26" name="Group 40"/>
            <p:cNvGrpSpPr/>
            <p:nvPr/>
          </p:nvGrpSpPr>
          <p:grpSpPr>
            <a:xfrm>
              <a:off x="1523481" y="3347674"/>
              <a:ext cx="2585173" cy="861144"/>
              <a:chOff x="1403618" y="1255636"/>
              <a:chExt cx="2287542" cy="762000"/>
            </a:xfrm>
          </p:grpSpPr>
          <p:sp>
            <p:nvSpPr>
              <p:cNvPr id="28" name="Flowchart: Off-page Connector 47"/>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cxnSp>
            <p:nvCxnSpPr>
              <p:cNvPr id="30" name="Straight Connector 50"/>
              <p:cNvCxnSpPr/>
              <p:nvPr/>
            </p:nvCxnSpPr>
            <p:spPr>
              <a:xfrm flipV="1">
                <a:off x="3020435" y="1635520"/>
                <a:ext cx="670725"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nvSpPr>
          <p:spPr>
            <a:xfrm>
              <a:off x="1773494" y="3536895"/>
              <a:ext cx="1097280" cy="45720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第三层</a:t>
              </a:r>
            </a:p>
          </p:txBody>
        </p:sp>
      </p:grpSp>
      <p:grpSp>
        <p:nvGrpSpPr>
          <p:cNvPr id="67" name="组合 66"/>
          <p:cNvGrpSpPr/>
          <p:nvPr/>
        </p:nvGrpSpPr>
        <p:grpSpPr>
          <a:xfrm>
            <a:off x="1523481" y="4383477"/>
            <a:ext cx="2601323" cy="861146"/>
            <a:chOff x="1523481" y="4383477"/>
            <a:chExt cx="2601323" cy="861146"/>
          </a:xfrm>
        </p:grpSpPr>
        <p:grpSp>
          <p:nvGrpSpPr>
            <p:cNvPr id="38" name="Group 56"/>
            <p:cNvGrpSpPr/>
            <p:nvPr/>
          </p:nvGrpSpPr>
          <p:grpSpPr>
            <a:xfrm>
              <a:off x="1523481" y="4383477"/>
              <a:ext cx="2601323" cy="861146"/>
              <a:chOff x="1403618" y="1255636"/>
              <a:chExt cx="2301832" cy="762000"/>
            </a:xfrm>
          </p:grpSpPr>
          <p:sp>
            <p:nvSpPr>
              <p:cNvPr id="43" name="Flowchart: Off-page Connector 59"/>
              <p:cNvSpPr/>
              <p:nvPr/>
            </p:nvSpPr>
            <p:spPr>
              <a:xfrm rot="16200000">
                <a:off x="1829116" y="830138"/>
                <a:ext cx="762000" cy="1612995"/>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cxnSp>
            <p:nvCxnSpPr>
              <p:cNvPr id="45" name="Straight Connector 63"/>
              <p:cNvCxnSpPr/>
              <p:nvPr/>
            </p:nvCxnSpPr>
            <p:spPr>
              <a:xfrm flipV="1">
                <a:off x="3034730" y="1628058"/>
                <a:ext cx="670720" cy="857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1718998" y="4561316"/>
              <a:ext cx="1097280" cy="457200"/>
            </a:xfrm>
            <a:prstGeom prst="rect">
              <a:avLst/>
            </a:prstGeom>
            <a:noFill/>
          </p:spPr>
          <p:txBody>
            <a:bodyPr rtlCol="0"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第四层</a:t>
              </a:r>
            </a:p>
          </p:txBody>
        </p:sp>
      </p:grpSp>
      <p:sp>
        <p:nvSpPr>
          <p:cNvPr id="60" name="Oval 51"/>
          <p:cNvSpPr/>
          <p:nvPr/>
        </p:nvSpPr>
        <p:spPr>
          <a:xfrm>
            <a:off x="4149458" y="3690314"/>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5"/>
          </a:p>
        </p:txBody>
      </p:sp>
      <p:sp>
        <p:nvSpPr>
          <p:cNvPr id="61" name="Oval 51"/>
          <p:cNvSpPr/>
          <p:nvPr/>
        </p:nvSpPr>
        <p:spPr>
          <a:xfrm>
            <a:off x="4108472" y="2651110"/>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5"/>
          </a:p>
        </p:txBody>
      </p:sp>
      <p:sp>
        <p:nvSpPr>
          <p:cNvPr id="62" name="Oval 51"/>
          <p:cNvSpPr/>
          <p:nvPr/>
        </p:nvSpPr>
        <p:spPr>
          <a:xfrm>
            <a:off x="4137980" y="1653197"/>
            <a:ext cx="192723" cy="192723"/>
          </a:xfrm>
          <a:prstGeom prst="ellipse">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5"/>
          </a:p>
        </p:txBody>
      </p:sp>
      <p:sp>
        <p:nvSpPr>
          <p:cNvPr id="63" name="矩形 62"/>
          <p:cNvSpPr/>
          <p:nvPr/>
        </p:nvSpPr>
        <p:spPr>
          <a:xfrm>
            <a:off x="1956657" y="5537981"/>
            <a:ext cx="8165397" cy="701040"/>
          </a:xfrm>
          <a:prstGeom prst="rect">
            <a:avLst/>
          </a:prstGeom>
        </p:spPr>
        <p:txBody>
          <a:bodyPr wrap="square">
            <a:spAutoFit/>
          </a:bodyPr>
          <a:lstStyle/>
          <a:p>
            <a:r>
              <a:rPr altLang="zh-CN" b="1" lang="zh-CN" sz="2000">
                <a:solidFill>
                  <a:srgbClr val="C00000"/>
                </a:solidFill>
                <a:latin charset="-122" panose="020b0503020204020204" pitchFamily="34" typeface="微软雅黑"/>
                <a:ea charset="-122" panose="020b0503020204020204" pitchFamily="34" typeface="微软雅黑"/>
              </a:rPr>
              <a:t>各级党委(党组)要把开展“两学一做”学习教育作为一项重大政治任务，尽好责、抓到位、见实效。</a:t>
            </a:r>
          </a:p>
        </p:txBody>
      </p:sp>
      <p:sp>
        <p:nvSpPr>
          <p:cNvPr id="33" name="矩形 32"/>
          <p:cNvSpPr/>
          <p:nvPr>
            <p:custDataLst>
              <p:tags r:id="rId3"/>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additive="base">
                                        <p:cTn dur="500" fill="hold" id="7"/>
                                        <p:tgtEl>
                                          <p:spTgt spid="64"/>
                                        </p:tgtEl>
                                        <p:attrNameLst>
                                          <p:attrName>ppt_x</p:attrName>
                                        </p:attrNameLst>
                                      </p:cBhvr>
                                      <p:tavLst>
                                        <p:tav tm="0">
                                          <p:val>
                                            <p:strVal val="0-#ppt_w/2"/>
                                          </p:val>
                                        </p:tav>
                                        <p:tav tm="100000">
                                          <p:val>
                                            <p:strVal val="#ppt_x"/>
                                          </p:val>
                                        </p:tav>
                                      </p:tavLst>
                                    </p:anim>
                                    <p:anim calcmode="lin" valueType="num">
                                      <p:cBhvr additive="base">
                                        <p:cTn dur="500" fill="hold" id="8"/>
                                        <p:tgtEl>
                                          <p:spTgt spid="6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62"/>
                                        </p:tgtEl>
                                        <p:attrNameLst>
                                          <p:attrName>style.visibility</p:attrName>
                                        </p:attrNameLst>
                                      </p:cBhvr>
                                      <p:to>
                                        <p:strVal val="visible"/>
                                      </p:to>
                                    </p:set>
                                    <p:anim calcmode="lin" valueType="num">
                                      <p:cBhvr>
                                        <p:cTn dur="500" fill="hold" id="12"/>
                                        <p:tgtEl>
                                          <p:spTgt spid="62"/>
                                        </p:tgtEl>
                                        <p:attrNameLst>
                                          <p:attrName>ppt_w</p:attrName>
                                        </p:attrNameLst>
                                      </p:cBhvr>
                                      <p:tavLst>
                                        <p:tav tm="0">
                                          <p:val>
                                            <p:fltVal val="0"/>
                                          </p:val>
                                        </p:tav>
                                        <p:tav tm="100000">
                                          <p:val>
                                            <p:strVal val="#ppt_w"/>
                                          </p:val>
                                        </p:tav>
                                      </p:tavLst>
                                    </p:anim>
                                    <p:anim calcmode="lin" valueType="num">
                                      <p:cBhvr>
                                        <p:cTn dur="500" fill="hold" id="13"/>
                                        <p:tgtEl>
                                          <p:spTgt spid="62"/>
                                        </p:tgtEl>
                                        <p:attrNameLst>
                                          <p:attrName>ppt_h</p:attrName>
                                        </p:attrNameLst>
                                      </p:cBhvr>
                                      <p:tavLst>
                                        <p:tav tm="0">
                                          <p:val>
                                            <p:fltVal val="0"/>
                                          </p:val>
                                        </p:tav>
                                        <p:tav tm="100000">
                                          <p:val>
                                            <p:strVal val="#ppt_h"/>
                                          </p:val>
                                        </p:tav>
                                      </p:tavLst>
                                    </p:anim>
                                  </p:childTnLst>
                                </p:cTn>
                              </p:par>
                              <p:par>
                                <p:cTn decel="100000" fill="hold" id="14" nodeType="withEffect" presetClass="entr" presetID="2" presetSubtype="8">
                                  <p:stCondLst>
                                    <p:cond delay="0"/>
                                  </p:stCondLst>
                                  <p:childTnLst>
                                    <p:set>
                                      <p:cBhvr>
                                        <p:cTn dur="1" fill="hold" id="15">
                                          <p:stCondLst>
                                            <p:cond delay="0"/>
                                          </p:stCondLst>
                                        </p:cTn>
                                        <p:tgtEl>
                                          <p:spTgt spid="65"/>
                                        </p:tgtEl>
                                        <p:attrNameLst>
                                          <p:attrName>style.visibility</p:attrName>
                                        </p:attrNameLst>
                                      </p:cBhvr>
                                      <p:to>
                                        <p:strVal val="visible"/>
                                      </p:to>
                                    </p:set>
                                    <p:anim calcmode="lin" valueType="num">
                                      <p:cBhvr additive="base">
                                        <p:cTn dur="500" fill="hold" id="16"/>
                                        <p:tgtEl>
                                          <p:spTgt spid="65"/>
                                        </p:tgtEl>
                                        <p:attrNameLst>
                                          <p:attrName>ppt_x</p:attrName>
                                        </p:attrNameLst>
                                      </p:cBhvr>
                                      <p:tavLst>
                                        <p:tav tm="0">
                                          <p:val>
                                            <p:strVal val="0-#ppt_w/2"/>
                                          </p:val>
                                        </p:tav>
                                        <p:tav tm="100000">
                                          <p:val>
                                            <p:strVal val="#ppt_x"/>
                                          </p:val>
                                        </p:tav>
                                      </p:tavLst>
                                    </p:anim>
                                    <p:anim calcmode="lin" valueType="num">
                                      <p:cBhvr additive="base">
                                        <p:cTn dur="500" fill="hold" id="17"/>
                                        <p:tgtEl>
                                          <p:spTgt spid="6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3" presetSubtype="16">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p:cTn dur="500" fill="hold" id="21"/>
                                        <p:tgtEl>
                                          <p:spTgt spid="61"/>
                                        </p:tgtEl>
                                        <p:attrNameLst>
                                          <p:attrName>ppt_w</p:attrName>
                                        </p:attrNameLst>
                                      </p:cBhvr>
                                      <p:tavLst>
                                        <p:tav tm="0">
                                          <p:val>
                                            <p:fltVal val="0"/>
                                          </p:val>
                                        </p:tav>
                                        <p:tav tm="100000">
                                          <p:val>
                                            <p:strVal val="#ppt_w"/>
                                          </p:val>
                                        </p:tav>
                                      </p:tavLst>
                                    </p:anim>
                                    <p:anim calcmode="lin" valueType="num">
                                      <p:cBhvr>
                                        <p:cTn dur="500" fill="hold" id="22"/>
                                        <p:tgtEl>
                                          <p:spTgt spid="61"/>
                                        </p:tgtEl>
                                        <p:attrNameLst>
                                          <p:attrName>ppt_h</p:attrName>
                                        </p:attrNameLst>
                                      </p:cBhvr>
                                      <p:tavLst>
                                        <p:tav tm="0">
                                          <p:val>
                                            <p:fltVal val="0"/>
                                          </p:val>
                                        </p:tav>
                                        <p:tav tm="100000">
                                          <p:val>
                                            <p:strVal val="#ppt_h"/>
                                          </p:val>
                                        </p:tav>
                                      </p:tavLst>
                                    </p:anim>
                                  </p:childTnLst>
                                </p:cTn>
                              </p:par>
                              <p:par>
                                <p:cTn decel="100000" fill="hold" id="23" nodeType="withEffect" presetClass="entr" presetID="2" presetSubtype="8">
                                  <p:stCondLst>
                                    <p:cond delay="0"/>
                                  </p:stCondLst>
                                  <p:childTnLst>
                                    <p:set>
                                      <p:cBhvr>
                                        <p:cTn dur="1" fill="hold" id="24">
                                          <p:stCondLst>
                                            <p:cond delay="0"/>
                                          </p:stCondLst>
                                        </p:cTn>
                                        <p:tgtEl>
                                          <p:spTgt spid="66"/>
                                        </p:tgtEl>
                                        <p:attrNameLst>
                                          <p:attrName>style.visibility</p:attrName>
                                        </p:attrNameLst>
                                      </p:cBhvr>
                                      <p:to>
                                        <p:strVal val="visible"/>
                                      </p:to>
                                    </p:set>
                                    <p:anim calcmode="lin" valueType="num">
                                      <p:cBhvr additive="base">
                                        <p:cTn dur="500" fill="hold" id="25"/>
                                        <p:tgtEl>
                                          <p:spTgt spid="66"/>
                                        </p:tgtEl>
                                        <p:attrNameLst>
                                          <p:attrName>ppt_x</p:attrName>
                                        </p:attrNameLst>
                                      </p:cBhvr>
                                      <p:tavLst>
                                        <p:tav tm="0">
                                          <p:val>
                                            <p:strVal val="0-#ppt_w/2"/>
                                          </p:val>
                                        </p:tav>
                                        <p:tav tm="100000">
                                          <p:val>
                                            <p:strVal val="#ppt_x"/>
                                          </p:val>
                                        </p:tav>
                                      </p:tavLst>
                                    </p:anim>
                                    <p:anim calcmode="lin" valueType="num">
                                      <p:cBhvr additive="base">
                                        <p:cTn dur="500" fill="hold" id="26"/>
                                        <p:tgtEl>
                                          <p:spTgt spid="6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3" presetSubtype="16">
                                  <p:stCondLst>
                                    <p:cond delay="0"/>
                                  </p:stCondLst>
                                  <p:childTnLst>
                                    <p:set>
                                      <p:cBhvr>
                                        <p:cTn dur="1" fill="hold" id="29">
                                          <p:stCondLst>
                                            <p:cond delay="0"/>
                                          </p:stCondLst>
                                        </p:cTn>
                                        <p:tgtEl>
                                          <p:spTgt spid="60"/>
                                        </p:tgtEl>
                                        <p:attrNameLst>
                                          <p:attrName>style.visibility</p:attrName>
                                        </p:attrNameLst>
                                      </p:cBhvr>
                                      <p:to>
                                        <p:strVal val="visible"/>
                                      </p:to>
                                    </p:set>
                                    <p:anim calcmode="lin" valueType="num">
                                      <p:cBhvr>
                                        <p:cTn dur="500" fill="hold" id="30"/>
                                        <p:tgtEl>
                                          <p:spTgt spid="60"/>
                                        </p:tgtEl>
                                        <p:attrNameLst>
                                          <p:attrName>ppt_w</p:attrName>
                                        </p:attrNameLst>
                                      </p:cBhvr>
                                      <p:tavLst>
                                        <p:tav tm="0">
                                          <p:val>
                                            <p:fltVal val="0"/>
                                          </p:val>
                                        </p:tav>
                                        <p:tav tm="100000">
                                          <p:val>
                                            <p:strVal val="#ppt_w"/>
                                          </p:val>
                                        </p:tav>
                                      </p:tavLst>
                                    </p:anim>
                                    <p:anim calcmode="lin" valueType="num">
                                      <p:cBhvr>
                                        <p:cTn dur="500" fill="hold" id="31"/>
                                        <p:tgtEl>
                                          <p:spTgt spid="60"/>
                                        </p:tgtEl>
                                        <p:attrNameLst>
                                          <p:attrName>ppt_h</p:attrName>
                                        </p:attrNameLst>
                                      </p:cBhvr>
                                      <p:tavLst>
                                        <p:tav tm="0">
                                          <p:val>
                                            <p:fltVal val="0"/>
                                          </p:val>
                                        </p:tav>
                                        <p:tav tm="100000">
                                          <p:val>
                                            <p:strVal val="#ppt_h"/>
                                          </p:val>
                                        </p:tav>
                                      </p:tavLst>
                                    </p:anim>
                                  </p:childTnLst>
                                </p:cTn>
                              </p:par>
                              <p:par>
                                <p:cTn decel="100000" fill="hold" id="32" nodeType="withEffect" presetClass="entr" presetID="2" presetSubtype="8">
                                  <p:stCondLst>
                                    <p:cond delay="0"/>
                                  </p:stCondLst>
                                  <p:childTnLst>
                                    <p:set>
                                      <p:cBhvr>
                                        <p:cTn dur="1" fill="hold" id="33">
                                          <p:stCondLst>
                                            <p:cond delay="0"/>
                                          </p:stCondLst>
                                        </p:cTn>
                                        <p:tgtEl>
                                          <p:spTgt spid="67"/>
                                        </p:tgtEl>
                                        <p:attrNameLst>
                                          <p:attrName>style.visibility</p:attrName>
                                        </p:attrNameLst>
                                      </p:cBhvr>
                                      <p:to>
                                        <p:strVal val="visible"/>
                                      </p:to>
                                    </p:set>
                                    <p:anim calcmode="lin" valueType="num">
                                      <p:cBhvr additive="base">
                                        <p:cTn dur="500" fill="hold" id="34"/>
                                        <p:tgtEl>
                                          <p:spTgt spid="67"/>
                                        </p:tgtEl>
                                        <p:attrNameLst>
                                          <p:attrName>ppt_x</p:attrName>
                                        </p:attrNameLst>
                                      </p:cBhvr>
                                      <p:tavLst>
                                        <p:tav tm="0">
                                          <p:val>
                                            <p:strVal val="0-#ppt_w/2"/>
                                          </p:val>
                                        </p:tav>
                                        <p:tav tm="100000">
                                          <p:val>
                                            <p:strVal val="#ppt_x"/>
                                          </p:val>
                                        </p:tav>
                                      </p:tavLst>
                                    </p:anim>
                                    <p:anim calcmode="lin" valueType="num">
                                      <p:cBhvr additive="base">
                                        <p:cTn dur="500" fill="hold" id="35"/>
                                        <p:tgtEl>
                                          <p:spTgt spid="67"/>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23" presetSubtype="16">
                                  <p:stCondLst>
                                    <p:cond delay="0"/>
                                  </p:stCondLst>
                                  <p:childTnLst>
                                    <p:set>
                                      <p:cBhvr>
                                        <p:cTn dur="1" fill="hold" id="38">
                                          <p:stCondLst>
                                            <p:cond delay="0"/>
                                          </p:stCondLst>
                                        </p:cTn>
                                        <p:tgtEl>
                                          <p:spTgt spid="18"/>
                                        </p:tgtEl>
                                        <p:attrNameLst>
                                          <p:attrName>style.visibility</p:attrName>
                                        </p:attrNameLst>
                                      </p:cBhvr>
                                      <p:to>
                                        <p:strVal val="visible"/>
                                      </p:to>
                                    </p:set>
                                    <p:anim calcmode="lin" valueType="num">
                                      <p:cBhvr>
                                        <p:cTn dur="500" fill="hold" id="39"/>
                                        <p:tgtEl>
                                          <p:spTgt spid="18"/>
                                        </p:tgtEl>
                                        <p:attrNameLst>
                                          <p:attrName>ppt_w</p:attrName>
                                        </p:attrNameLst>
                                      </p:cBhvr>
                                      <p:tavLst>
                                        <p:tav tm="0">
                                          <p:val>
                                            <p:fltVal val="0"/>
                                          </p:val>
                                        </p:tav>
                                        <p:tav tm="100000">
                                          <p:val>
                                            <p:strVal val="#ppt_w"/>
                                          </p:val>
                                        </p:tav>
                                      </p:tavLst>
                                    </p:anim>
                                    <p:anim calcmode="lin" valueType="num">
                                      <p:cBhvr>
                                        <p:cTn dur="500" fill="hold" id="40"/>
                                        <p:tgtEl>
                                          <p:spTgt spid="18"/>
                                        </p:tgtEl>
                                        <p:attrNameLst>
                                          <p:attrName>ppt_h</p:attrName>
                                        </p:attrNameLst>
                                      </p:cBhvr>
                                      <p:tavLst>
                                        <p:tav tm="0">
                                          <p:val>
                                            <p:fltVal val="0"/>
                                          </p:val>
                                        </p:tav>
                                        <p:tav tm="100000">
                                          <p:val>
                                            <p:strVal val="#ppt_h"/>
                                          </p:val>
                                        </p:tav>
                                      </p:tavLst>
                                    </p:anim>
                                  </p:childTnLst>
                                </p:cTn>
                              </p:par>
                            </p:childTnLst>
                          </p:cTn>
                        </p:par>
                        <p:par>
                          <p:cTn fill="hold" id="41" nodeType="afterGroup">
                            <p:stCondLst>
                              <p:cond delay="2500"/>
                            </p:stCondLst>
                            <p:childTnLst>
                              <p:par>
                                <p:cTn decel="100000" fill="hold" grpId="0" id="42" nodeType="afterEffect" presetClass="entr" presetID="2" presetSubtype="2">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1+#ppt_w/2"/>
                                          </p:val>
                                        </p:tav>
                                        <p:tav tm="100000">
                                          <p:val>
                                            <p:strVal val="#ppt_x"/>
                                          </p:val>
                                        </p:tav>
                                      </p:tavLst>
                                    </p:anim>
                                    <p:anim calcmode="lin" valueType="num">
                                      <p:cBhvr additive="base">
                                        <p:cTn dur="500" fill="hold" id="45"/>
                                        <p:tgtEl>
                                          <p:spTgt spid="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000"/>
                            </p:stCondLst>
                            <p:childTnLst>
                              <p:par>
                                <p:cTn decel="100000" fill="hold" grpId="0" id="47" nodeType="afterEffect" presetClass="entr" presetID="2" presetSubtype="2">
                                  <p:stCondLst>
                                    <p:cond delay="0"/>
                                  </p:stCondLst>
                                  <p:childTnLst>
                                    <p:set>
                                      <p:cBhvr>
                                        <p:cTn dur="1" fill="hold" id="48">
                                          <p:stCondLst>
                                            <p:cond delay="0"/>
                                          </p:stCondLst>
                                        </p:cTn>
                                        <p:tgtEl>
                                          <p:spTgt spid="8"/>
                                        </p:tgtEl>
                                        <p:attrNameLst>
                                          <p:attrName>style.visibility</p:attrName>
                                        </p:attrNameLst>
                                      </p:cBhvr>
                                      <p:to>
                                        <p:strVal val="visible"/>
                                      </p:to>
                                    </p:set>
                                    <p:anim calcmode="lin" valueType="num">
                                      <p:cBhvr additive="base">
                                        <p:cTn dur="500" fill="hold" id="49"/>
                                        <p:tgtEl>
                                          <p:spTgt spid="8"/>
                                        </p:tgtEl>
                                        <p:attrNameLst>
                                          <p:attrName>ppt_x</p:attrName>
                                        </p:attrNameLst>
                                      </p:cBhvr>
                                      <p:tavLst>
                                        <p:tav tm="0">
                                          <p:val>
                                            <p:strVal val="1+#ppt_w/2"/>
                                          </p:val>
                                        </p:tav>
                                        <p:tav tm="100000">
                                          <p:val>
                                            <p:strVal val="#ppt_x"/>
                                          </p:val>
                                        </p:tav>
                                      </p:tavLst>
                                    </p:anim>
                                    <p:anim calcmode="lin" valueType="num">
                                      <p:cBhvr additive="base">
                                        <p:cTn dur="500" fill="hold" id="50"/>
                                        <p:tgtEl>
                                          <p:spTgt spid="8"/>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500"/>
                            </p:stCondLst>
                            <p:childTnLst>
                              <p:par>
                                <p:cTn decel="100000" fill="hold" grpId="0" id="52" nodeType="afterEffect" presetClass="entr" presetID="2" presetSubtype="2">
                                  <p:stCondLst>
                                    <p:cond delay="0"/>
                                  </p:stCondLst>
                                  <p:childTnLst>
                                    <p:set>
                                      <p:cBhvr>
                                        <p:cTn dur="1" fill="hold" id="53">
                                          <p:stCondLst>
                                            <p:cond delay="0"/>
                                          </p:stCondLst>
                                        </p:cTn>
                                        <p:tgtEl>
                                          <p:spTgt spid="11"/>
                                        </p:tgtEl>
                                        <p:attrNameLst>
                                          <p:attrName>style.visibility</p:attrName>
                                        </p:attrNameLst>
                                      </p:cBhvr>
                                      <p:to>
                                        <p:strVal val="visible"/>
                                      </p:to>
                                    </p:set>
                                    <p:anim calcmode="lin" valueType="num">
                                      <p:cBhvr additive="base">
                                        <p:cTn dur="500" fill="hold" id="54"/>
                                        <p:tgtEl>
                                          <p:spTgt spid="11"/>
                                        </p:tgtEl>
                                        <p:attrNameLst>
                                          <p:attrName>ppt_x</p:attrName>
                                        </p:attrNameLst>
                                      </p:cBhvr>
                                      <p:tavLst>
                                        <p:tav tm="0">
                                          <p:val>
                                            <p:strVal val="1+#ppt_w/2"/>
                                          </p:val>
                                        </p:tav>
                                        <p:tav tm="100000">
                                          <p:val>
                                            <p:strVal val="#ppt_x"/>
                                          </p:val>
                                        </p:tav>
                                      </p:tavLst>
                                    </p:anim>
                                    <p:anim calcmode="lin" valueType="num">
                                      <p:cBhvr additive="base">
                                        <p:cTn dur="500" fill="hold" id="55"/>
                                        <p:tgtEl>
                                          <p:spTgt spid="11"/>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4000"/>
                            </p:stCondLst>
                            <p:childTnLst>
                              <p:par>
                                <p:cTn decel="100000" fill="hold" grpId="0" id="57" nodeType="afterEffect" presetClass="entr" presetID="2" presetSubtype="2">
                                  <p:stCondLst>
                                    <p:cond delay="0"/>
                                  </p:stCondLst>
                                  <p:childTnLst>
                                    <p:set>
                                      <p:cBhvr>
                                        <p:cTn dur="1" fill="hold" id="58">
                                          <p:stCondLst>
                                            <p:cond delay="0"/>
                                          </p:stCondLst>
                                        </p:cTn>
                                        <p:tgtEl>
                                          <p:spTgt spid="14"/>
                                        </p:tgtEl>
                                        <p:attrNameLst>
                                          <p:attrName>style.visibility</p:attrName>
                                        </p:attrNameLst>
                                      </p:cBhvr>
                                      <p:to>
                                        <p:strVal val="visible"/>
                                      </p:to>
                                    </p:set>
                                    <p:anim calcmode="lin" valueType="num">
                                      <p:cBhvr additive="base">
                                        <p:cTn dur="500" fill="hold" id="59"/>
                                        <p:tgtEl>
                                          <p:spTgt spid="14"/>
                                        </p:tgtEl>
                                        <p:attrNameLst>
                                          <p:attrName>ppt_x</p:attrName>
                                        </p:attrNameLst>
                                      </p:cBhvr>
                                      <p:tavLst>
                                        <p:tav tm="0">
                                          <p:val>
                                            <p:strVal val="1+#ppt_w/2"/>
                                          </p:val>
                                        </p:tav>
                                        <p:tav tm="100000">
                                          <p:val>
                                            <p:strVal val="#ppt_x"/>
                                          </p:val>
                                        </p:tav>
                                      </p:tavLst>
                                    </p:anim>
                                    <p:anim calcmode="lin" valueType="num">
                                      <p:cBhvr additive="base">
                                        <p:cTn dur="500" fill="hold" id="60"/>
                                        <p:tgtEl>
                                          <p:spTgt spid="14"/>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500"/>
                            </p:stCondLst>
                            <p:childTnLst>
                              <p:par>
                                <p:cTn fill="hold" grpId="0" id="62" nodeType="afterEffect" presetClass="entr" presetID="1" presetSubtype="0">
                                  <p:stCondLst>
                                    <p:cond delay="0"/>
                                  </p:stCondLst>
                                  <p:iterate type="lt">
                                    <p:tmAbs val="80"/>
                                  </p:iterate>
                                  <p:childTnLst>
                                    <p:set>
                                      <p:cBhvr>
                                        <p:cTn dur="1" fill="hold" id="63">
                                          <p:stCondLst>
                                            <p:cond delay="0"/>
                                          </p:stCondLst>
                                        </p:cTn>
                                        <p:tgtEl>
                                          <p:spTgt spid="6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11"/>
      <p:bldP grpId="0" spid="14"/>
      <p:bldP grpId="0" spid="18"/>
      <p:bldP grpId="0" spid="60"/>
      <p:bldP grpId="0" spid="61"/>
      <p:bldP grpId="0" spid="62"/>
      <p:bldP grpId="0" spid="6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693275" cy="422047"/>
          </a:xfrm>
        </p:spPr>
        <p:txBody>
          <a:bodyPr/>
          <a:lstStyle/>
          <a:p>
            <a:r>
              <a:rPr altLang="en-US" lang="zh-CN"/>
              <a:t>组织领导：强化组织保障</a:t>
            </a:r>
          </a:p>
        </p:txBody>
      </p:sp>
      <p:grpSp>
        <p:nvGrpSpPr>
          <p:cNvPr id="10" name="组合 9"/>
          <p:cNvGrpSpPr/>
          <p:nvPr/>
        </p:nvGrpSpPr>
        <p:grpSpPr>
          <a:xfrm>
            <a:off x="1593012" y="1191871"/>
            <a:ext cx="8945448" cy="1215408"/>
            <a:chOff x="1238682" y="1626211"/>
            <a:chExt cx="8945448" cy="1215408"/>
          </a:xfrm>
        </p:grpSpPr>
        <p:pic>
          <p:nvPicPr>
            <p:cNvPr descr="天坛线" id="11" name="Picture 2"/>
            <p:cNvPicPr>
              <a:picLocks noChangeArrowheads="1" noChangeAspect="1"/>
            </p:cNvPicPr>
            <p:nvPr/>
          </p:nvPicPr>
          <p:blipFill>
            <a:blip r:embed="rId3">
              <a:extLst>
                <a:ext uri="{28A0092B-C50C-407E-A947-70E740481C1C}">
                  <a14:useLocalDpi val="0"/>
                </a:ext>
              </a:extLst>
            </a:blip>
            <a:srcRect l="25109" r="-616"/>
            <a:stretch>
              <a:fillRect/>
            </a:stretch>
          </p:blipFill>
          <p:spPr bwMode="auto">
            <a:xfrm>
              <a:off x="2811780" y="1626211"/>
              <a:ext cx="7372350" cy="1215408"/>
            </a:xfrm>
            <a:prstGeom prst="rect">
              <a:avLst/>
            </a:prstGeom>
            <a:noFill/>
            <a:extLst>
              <a:ext uri="{909E8E84-426E-40DD-AFC4-6F175D3DCCD1}">
                <a14:hiddenFill>
                  <a:solidFill>
                    <a:srgbClr val="FFFFFF"/>
                  </a:solidFill>
                </a14:hiddenFill>
              </a:ext>
            </a:extLst>
          </p:spPr>
        </p:pic>
        <p:pic>
          <p:nvPicPr>
            <p:cNvPr descr="天坛线" id="12" name="Picture 2"/>
            <p:cNvPicPr>
              <a:picLocks noChangeArrowheads="1" noChangeAspect="1"/>
            </p:cNvPicPr>
            <p:nvPr/>
          </p:nvPicPr>
          <p:blipFill>
            <a:blip r:embed="rId3">
              <a:extLst>
                <a:ext uri="{28A0092B-C50C-407E-A947-70E740481C1C}">
                  <a14:useLocalDpi val="0"/>
                </a:ext>
              </a:extLst>
            </a:blip>
            <a:srcRect r="77009"/>
            <a:stretch>
              <a:fillRect/>
            </a:stretch>
          </p:blipFill>
          <p:spPr bwMode="auto">
            <a:xfrm>
              <a:off x="1238682" y="1626211"/>
              <a:ext cx="1573098" cy="1215408"/>
            </a:xfrm>
            <a:prstGeom prst="rect">
              <a:avLst/>
            </a:prstGeom>
            <a:noFill/>
            <a:extLst>
              <a:ext uri="{909E8E84-426E-40DD-AFC4-6F175D3DCCD1}">
                <a14:hiddenFill>
                  <a:solidFill>
                    <a:srgbClr val="FFFFFF"/>
                  </a:solidFill>
                </a14:hiddenFill>
              </a:ext>
            </a:extLst>
          </p:spPr>
        </p:pic>
      </p:grpSp>
      <p:sp>
        <p:nvSpPr>
          <p:cNvPr id="13" name="矩形 12"/>
          <p:cNvSpPr/>
          <p:nvPr/>
        </p:nvSpPr>
        <p:spPr>
          <a:xfrm>
            <a:off x="3105650" y="1507187"/>
            <a:ext cx="7444240" cy="579120"/>
          </a:xfrm>
          <a:prstGeom prst="rect">
            <a:avLst/>
          </a:prstGeom>
        </p:spPr>
        <p:txBody>
          <a:bodyPr wrap="square">
            <a:spAutoFit/>
          </a:bodyPr>
          <a:lstStyle/>
          <a:p>
            <a:r>
              <a:rPr altLang="en-US" b="1" lang="zh-CN" sz="1600">
                <a:solidFill>
                  <a:srgbClr val="C00000"/>
                </a:solidFill>
                <a:latin charset="-122" panose="020b0503020204020204" pitchFamily="34" typeface="微软雅黑"/>
                <a:ea charset="-122" panose="020b0503020204020204" pitchFamily="34" typeface="微软雅黑"/>
              </a:rPr>
              <a:t>整顿软弱涣散基层党组织。加大整顿软弱涣散基层党组织工作力度，配齐配强班子特别是带头人，健全工作制度，确保“两学一做”学习教育有人抓、有人管。</a:t>
            </a:r>
          </a:p>
        </p:txBody>
      </p:sp>
      <p:grpSp>
        <p:nvGrpSpPr>
          <p:cNvPr id="14" name="组合 13"/>
          <p:cNvGrpSpPr/>
          <p:nvPr/>
        </p:nvGrpSpPr>
        <p:grpSpPr>
          <a:xfrm>
            <a:off x="1593012" y="2827169"/>
            <a:ext cx="8945448" cy="1215408"/>
            <a:chOff x="1238682" y="1626211"/>
            <a:chExt cx="8945448" cy="1215408"/>
          </a:xfrm>
        </p:grpSpPr>
        <p:pic>
          <p:nvPicPr>
            <p:cNvPr descr="天坛线" id="15" name="Picture 2"/>
            <p:cNvPicPr>
              <a:picLocks noChangeArrowheads="1" noChangeAspect="1"/>
            </p:cNvPicPr>
            <p:nvPr/>
          </p:nvPicPr>
          <p:blipFill>
            <a:blip r:embed="rId3">
              <a:extLst>
                <a:ext uri="{28A0092B-C50C-407E-A947-70E740481C1C}">
                  <a14:useLocalDpi val="0"/>
                </a:ext>
              </a:extLst>
            </a:blip>
            <a:srcRect l="25109" r="-616"/>
            <a:stretch>
              <a:fillRect/>
            </a:stretch>
          </p:blipFill>
          <p:spPr bwMode="auto">
            <a:xfrm>
              <a:off x="2811780" y="1626211"/>
              <a:ext cx="7372350" cy="1215408"/>
            </a:xfrm>
            <a:prstGeom prst="rect">
              <a:avLst/>
            </a:prstGeom>
            <a:noFill/>
            <a:extLst>
              <a:ext uri="{909E8E84-426E-40DD-AFC4-6F175D3DCCD1}">
                <a14:hiddenFill>
                  <a:solidFill>
                    <a:srgbClr val="FFFFFF"/>
                  </a:solidFill>
                </a14:hiddenFill>
              </a:ext>
            </a:extLst>
          </p:spPr>
        </p:pic>
        <p:pic>
          <p:nvPicPr>
            <p:cNvPr descr="天坛线" id="16" name="Picture 2"/>
            <p:cNvPicPr>
              <a:picLocks noChangeArrowheads="1" noChangeAspect="1"/>
            </p:cNvPicPr>
            <p:nvPr/>
          </p:nvPicPr>
          <p:blipFill>
            <a:blip r:embed="rId3">
              <a:extLst>
                <a:ext uri="{28A0092B-C50C-407E-A947-70E740481C1C}">
                  <a14:useLocalDpi val="0"/>
                </a:ext>
              </a:extLst>
            </a:blip>
            <a:srcRect r="77009"/>
            <a:stretch>
              <a:fillRect/>
            </a:stretch>
          </p:blipFill>
          <p:spPr bwMode="auto">
            <a:xfrm>
              <a:off x="1238682" y="1626211"/>
              <a:ext cx="1573098" cy="1215408"/>
            </a:xfrm>
            <a:prstGeom prst="rect">
              <a:avLst/>
            </a:prstGeom>
            <a:noFill/>
            <a:extLst>
              <a:ext uri="{909E8E84-426E-40DD-AFC4-6F175D3DCCD1}">
                <a14:hiddenFill>
                  <a:solidFill>
                    <a:srgbClr val="FFFFFF"/>
                  </a:solidFill>
                </a14:hiddenFill>
              </a:ext>
            </a:extLst>
          </p:spPr>
        </p:pic>
      </p:grpSp>
      <p:sp>
        <p:nvSpPr>
          <p:cNvPr id="17" name="矩形 16"/>
          <p:cNvSpPr/>
          <p:nvPr/>
        </p:nvSpPr>
        <p:spPr>
          <a:xfrm>
            <a:off x="3105650" y="3271727"/>
            <a:ext cx="7432810" cy="579120"/>
          </a:xfrm>
          <a:prstGeom prst="rect">
            <a:avLst/>
          </a:prstGeom>
        </p:spPr>
        <p:txBody>
          <a:bodyPr wrap="square">
            <a:spAutoFit/>
          </a:bodyPr>
          <a:lstStyle/>
          <a:p>
            <a:r>
              <a:rPr altLang="en-US" b="1" lang="zh-CN" sz="1600">
                <a:solidFill>
                  <a:srgbClr val="C00000"/>
                </a:solidFill>
                <a:latin charset="-122" panose="020b0503020204020204" pitchFamily="34" typeface="微软雅黑"/>
                <a:ea charset="-122" panose="020b0503020204020204" pitchFamily="34" typeface="微软雅黑"/>
              </a:rPr>
              <a:t>开展党员组织关系集中排查。摸清“口袋”党员、长期与党组织失去联系党员情况，理顺党员组织关系，努力使每名党员都纳入党组织有效管理，参加学习教育。</a:t>
            </a:r>
          </a:p>
        </p:txBody>
      </p:sp>
      <p:grpSp>
        <p:nvGrpSpPr>
          <p:cNvPr id="18" name="组合 17"/>
          <p:cNvGrpSpPr/>
          <p:nvPr/>
        </p:nvGrpSpPr>
        <p:grpSpPr>
          <a:xfrm>
            <a:off x="1593012" y="4495370"/>
            <a:ext cx="8945448" cy="1215408"/>
            <a:chOff x="1238682" y="1626211"/>
            <a:chExt cx="8945448" cy="1215408"/>
          </a:xfrm>
        </p:grpSpPr>
        <p:pic>
          <p:nvPicPr>
            <p:cNvPr descr="天坛线" id="19" name="Picture 2"/>
            <p:cNvPicPr>
              <a:picLocks noChangeArrowheads="1" noChangeAspect="1"/>
            </p:cNvPicPr>
            <p:nvPr/>
          </p:nvPicPr>
          <p:blipFill>
            <a:blip r:embed="rId3">
              <a:extLst>
                <a:ext uri="{28A0092B-C50C-407E-A947-70E740481C1C}">
                  <a14:useLocalDpi val="0"/>
                </a:ext>
              </a:extLst>
            </a:blip>
            <a:srcRect l="25109" r="-616"/>
            <a:stretch>
              <a:fillRect/>
            </a:stretch>
          </p:blipFill>
          <p:spPr bwMode="auto">
            <a:xfrm>
              <a:off x="2811780" y="1626211"/>
              <a:ext cx="7372350" cy="1215408"/>
            </a:xfrm>
            <a:prstGeom prst="rect">
              <a:avLst/>
            </a:prstGeom>
            <a:noFill/>
            <a:extLst>
              <a:ext uri="{909E8E84-426E-40DD-AFC4-6F175D3DCCD1}">
                <a14:hiddenFill>
                  <a:solidFill>
                    <a:srgbClr val="FFFFFF"/>
                  </a:solidFill>
                </a14:hiddenFill>
              </a:ext>
            </a:extLst>
          </p:spPr>
        </p:pic>
        <p:pic>
          <p:nvPicPr>
            <p:cNvPr descr="天坛线" id="20" name="Picture 2"/>
            <p:cNvPicPr>
              <a:picLocks noChangeArrowheads="1" noChangeAspect="1"/>
            </p:cNvPicPr>
            <p:nvPr/>
          </p:nvPicPr>
          <p:blipFill>
            <a:blip r:embed="rId3">
              <a:extLst>
                <a:ext uri="{28A0092B-C50C-407E-A947-70E740481C1C}">
                  <a14:useLocalDpi val="0"/>
                </a:ext>
              </a:extLst>
            </a:blip>
            <a:srcRect r="77009"/>
            <a:stretch>
              <a:fillRect/>
            </a:stretch>
          </p:blipFill>
          <p:spPr bwMode="auto">
            <a:xfrm>
              <a:off x="1238682" y="1626211"/>
              <a:ext cx="1573098" cy="1215408"/>
            </a:xfrm>
            <a:prstGeom prst="rect">
              <a:avLst/>
            </a:prstGeom>
            <a:noFill/>
            <a:extLst>
              <a:ext uri="{909E8E84-426E-40DD-AFC4-6F175D3DCCD1}">
                <a14:hiddenFill>
                  <a:solidFill>
                    <a:srgbClr val="FFFFFF"/>
                  </a:solidFill>
                </a14:hiddenFill>
              </a:ext>
            </a:extLst>
          </p:spPr>
        </p:pic>
      </p:grpSp>
      <p:sp>
        <p:nvSpPr>
          <p:cNvPr id="21" name="矩形 20"/>
          <p:cNvSpPr/>
          <p:nvPr/>
        </p:nvSpPr>
        <p:spPr>
          <a:xfrm>
            <a:off x="3151370" y="4872241"/>
            <a:ext cx="7432810" cy="579120"/>
          </a:xfrm>
          <a:prstGeom prst="rect">
            <a:avLst/>
          </a:prstGeom>
        </p:spPr>
        <p:txBody>
          <a:bodyPr wrap="square">
            <a:spAutoFit/>
          </a:bodyPr>
          <a:lstStyle/>
          <a:p>
            <a:r>
              <a:rPr altLang="en-US" b="1" lang="zh-CN" sz="1600">
                <a:solidFill>
                  <a:srgbClr val="C00000"/>
                </a:solidFill>
                <a:latin charset="-122" panose="020b0503020204020204" pitchFamily="34" typeface="微软雅黑"/>
                <a:ea charset="-122" panose="020b0503020204020204" pitchFamily="34" typeface="微软雅黑"/>
              </a:rPr>
              <a:t>党务骨干普遍进行培训。要对基层党组织书记、组织委员、组织员等党务骨干普遍进行培训，帮助他们掌握工作方法，明确工作要求。</a:t>
            </a:r>
          </a:p>
        </p:txBody>
      </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ppt_x"/>
                                          </p:val>
                                        </p:tav>
                                        <p:tav tm="100000">
                                          <p:val>
                                            <p:strVal val="#ppt_x"/>
                                          </p:val>
                                        </p:tav>
                                      </p:tavLst>
                                    </p:anim>
                                    <p:anim calcmode="lin" valueType="num">
                                      <p:cBhvr additive="base">
                                        <p:cTn dur="10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2" presetSubtype="1">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1000" fill="hold" id="12"/>
                                        <p:tgtEl>
                                          <p:spTgt spid="13"/>
                                        </p:tgtEl>
                                        <p:attrNameLst>
                                          <p:attrName>ppt_x</p:attrName>
                                        </p:attrNameLst>
                                      </p:cBhvr>
                                      <p:tavLst>
                                        <p:tav tm="0">
                                          <p:val>
                                            <p:strVal val="#ppt_x"/>
                                          </p:val>
                                        </p:tav>
                                        <p:tav tm="100000">
                                          <p:val>
                                            <p:strVal val="#ppt_x"/>
                                          </p:val>
                                        </p:tav>
                                      </p:tavLst>
                                    </p:anim>
                                    <p:anim calcmode="lin" valueType="num">
                                      <p:cBhvr additive="base">
                                        <p:cTn dur="1000" fill="hold" id="13"/>
                                        <p:tgtEl>
                                          <p:spTgt spid="1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2000"/>
                            </p:stCondLst>
                            <p:childTnLst>
                              <p:par>
                                <p:cTn fill="hold"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1000" fill="hold" id="17"/>
                                        <p:tgtEl>
                                          <p:spTgt spid="14"/>
                                        </p:tgtEl>
                                        <p:attrNameLst>
                                          <p:attrName>ppt_x</p:attrName>
                                        </p:attrNameLst>
                                      </p:cBhvr>
                                      <p:tavLst>
                                        <p:tav tm="0">
                                          <p:val>
                                            <p:strVal val="#ppt_x"/>
                                          </p:val>
                                        </p:tav>
                                        <p:tav tm="100000">
                                          <p:val>
                                            <p:strVal val="#ppt_x"/>
                                          </p:val>
                                        </p:tav>
                                      </p:tavLst>
                                    </p:anim>
                                    <p:anim calcmode="lin" valueType="num">
                                      <p:cBhvr additive="base">
                                        <p:cTn dur="10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000"/>
                            </p:stCondLst>
                            <p:childTnLst>
                              <p:par>
                                <p:cTn fill="hold" grpId="0" id="20" nodeType="afterEffect" presetClass="entr" presetID="2" presetSubtype="1">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1000" fill="hold" id="22"/>
                                        <p:tgtEl>
                                          <p:spTgt spid="17"/>
                                        </p:tgtEl>
                                        <p:attrNameLst>
                                          <p:attrName>ppt_x</p:attrName>
                                        </p:attrNameLst>
                                      </p:cBhvr>
                                      <p:tavLst>
                                        <p:tav tm="0">
                                          <p:val>
                                            <p:strVal val="#ppt_x"/>
                                          </p:val>
                                        </p:tav>
                                        <p:tav tm="100000">
                                          <p:val>
                                            <p:strVal val="#ppt_x"/>
                                          </p:val>
                                        </p:tav>
                                      </p:tavLst>
                                    </p:anim>
                                    <p:anim calcmode="lin" valueType="num">
                                      <p:cBhvr additive="base">
                                        <p:cTn dur="1000" fill="hold" id="23"/>
                                        <p:tgtEl>
                                          <p:spTgt spid="17"/>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4000"/>
                            </p:stCondLst>
                            <p:childTnLst>
                              <p:par>
                                <p:cTn fill="hold" id="25" nodeType="afterEffect" presetClass="entr" presetID="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1000" fill="hold" id="27"/>
                                        <p:tgtEl>
                                          <p:spTgt spid="18"/>
                                        </p:tgtEl>
                                        <p:attrNameLst>
                                          <p:attrName>ppt_x</p:attrName>
                                        </p:attrNameLst>
                                      </p:cBhvr>
                                      <p:tavLst>
                                        <p:tav tm="0">
                                          <p:val>
                                            <p:strVal val="#ppt_x"/>
                                          </p:val>
                                        </p:tav>
                                        <p:tav tm="100000">
                                          <p:val>
                                            <p:strVal val="#ppt_x"/>
                                          </p:val>
                                        </p:tav>
                                      </p:tavLst>
                                    </p:anim>
                                    <p:anim calcmode="lin" valueType="num">
                                      <p:cBhvr additive="base">
                                        <p:cTn dur="1000" fill="hold" id="28"/>
                                        <p:tgtEl>
                                          <p:spTgt spid="1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5000"/>
                            </p:stCondLst>
                            <p:childTnLst>
                              <p:par>
                                <p:cTn fill="hold" grpId="0" id="30" nodeType="afterEffect" presetClass="entr" presetID="2" presetSubtype="1">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1000" fill="hold" id="32"/>
                                        <p:tgtEl>
                                          <p:spTgt spid="21"/>
                                        </p:tgtEl>
                                        <p:attrNameLst>
                                          <p:attrName>ppt_x</p:attrName>
                                        </p:attrNameLst>
                                      </p:cBhvr>
                                      <p:tavLst>
                                        <p:tav tm="0">
                                          <p:val>
                                            <p:strVal val="#ppt_x"/>
                                          </p:val>
                                        </p:tav>
                                        <p:tav tm="100000">
                                          <p:val>
                                            <p:strVal val="#ppt_x"/>
                                          </p:val>
                                        </p:tav>
                                      </p:tavLst>
                                    </p:anim>
                                    <p:anim calcmode="lin" valueType="num">
                                      <p:cBhvr additive="base">
                                        <p:cTn dur="1000" fill="hold" id="33"/>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2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518615" cy="422047"/>
          </a:xfrm>
        </p:spPr>
        <p:txBody>
          <a:bodyPr/>
          <a:lstStyle/>
          <a:p>
            <a:r>
              <a:rPr altLang="en-US" lang="zh-CN"/>
              <a:t>组织领导：注重分类指导</a:t>
            </a:r>
          </a:p>
        </p:txBody>
      </p:sp>
      <p:sp>
        <p:nvSpPr>
          <p:cNvPr id="3" name="矩形 2"/>
          <p:cNvSpPr/>
          <p:nvPr/>
        </p:nvSpPr>
        <p:spPr>
          <a:xfrm>
            <a:off x="1628480" y="1266368"/>
            <a:ext cx="9218589" cy="640080"/>
          </a:xfrm>
          <a:prstGeom prst="rect">
            <a:avLst/>
          </a:prstGeom>
        </p:spPr>
        <p:txBody>
          <a:bodyPr wrap="square">
            <a:spAutoFit/>
          </a:bodyPr>
          <a:lstStyle/>
          <a:p>
            <a:pPr algn="ctr"/>
            <a:r>
              <a:rPr altLang="en-US" lang="zh-CN">
                <a:solidFill>
                  <a:schemeClr val="tx1">
                    <a:lumMod val="65000"/>
                    <a:lumOff val="35000"/>
                  </a:schemeClr>
                </a:solidFill>
                <a:latin charset="-122" panose="020b0503020204020204" pitchFamily="34" typeface="微软雅黑"/>
                <a:ea charset="-122" panose="020b0503020204020204" pitchFamily="34" typeface="微软雅黑"/>
              </a:rPr>
              <a:t>县(市、区)党委和企业、学校等基层党委要根据不同领域、不同行业、不同单位特点，对学习教育的内容安排、组织方式等提出具体要求。</a:t>
            </a:r>
          </a:p>
        </p:txBody>
      </p:sp>
      <p:sp>
        <p:nvSpPr>
          <p:cNvPr id="4" name="矩形 3"/>
          <p:cNvSpPr/>
          <p:nvPr/>
        </p:nvSpPr>
        <p:spPr>
          <a:xfrm>
            <a:off x="8270166" y="2019568"/>
            <a:ext cx="2476603" cy="69836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solidFill>
                  <a:schemeClr val="accent2">
                    <a:lumMod val="20000"/>
                    <a:lumOff val="80000"/>
                  </a:schemeClr>
                </a:solidFill>
                <a:latin charset="-122" panose="020b0503020204020204" pitchFamily="34" typeface="微软雅黑"/>
                <a:ea charset="-122" panose="020b0503020204020204" pitchFamily="34" typeface="微软雅黑"/>
              </a:rPr>
              <a:t>四个类别</a:t>
            </a:r>
          </a:p>
        </p:txBody>
      </p:sp>
      <p:sp>
        <p:nvSpPr>
          <p:cNvPr id="5" name="矩形 4"/>
          <p:cNvSpPr/>
          <p:nvPr/>
        </p:nvSpPr>
        <p:spPr>
          <a:xfrm>
            <a:off x="1786193" y="2023132"/>
            <a:ext cx="6483973" cy="6983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accent2">
                    <a:lumMod val="20000"/>
                    <a:lumOff val="80000"/>
                  </a:schemeClr>
                </a:solidFill>
                <a:latin charset="-122" panose="020b0503020204020204" pitchFamily="34" typeface="微软雅黑"/>
                <a:ea charset="-122" panose="020b0503020204020204" pitchFamily="34" typeface="微软雅黑"/>
              </a:rPr>
              <a:t>注重分类指导</a:t>
            </a:r>
          </a:p>
        </p:txBody>
      </p:sp>
      <p:sp>
        <p:nvSpPr>
          <p:cNvPr id="6" name="矩形 5"/>
          <p:cNvSpPr/>
          <p:nvPr/>
        </p:nvSpPr>
        <p:spPr>
          <a:xfrm>
            <a:off x="1786193" y="2729195"/>
            <a:ext cx="8960576" cy="3363380"/>
          </a:xfrm>
          <a:prstGeom prst="rect">
            <a:avLst/>
          </a:prstGeom>
          <a:noFill/>
          <a:ln w="19050">
            <a:solidFill>
              <a:srgbClr val="C8020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400">
              <a:solidFill>
                <a:schemeClr val="tx1"/>
              </a:solidFill>
            </a:endParaRPr>
          </a:p>
        </p:txBody>
      </p:sp>
      <p:grpSp>
        <p:nvGrpSpPr>
          <p:cNvPr id="7" name="组合 6"/>
          <p:cNvGrpSpPr/>
          <p:nvPr/>
        </p:nvGrpSpPr>
        <p:grpSpPr>
          <a:xfrm>
            <a:off x="1987958" y="2934939"/>
            <a:ext cx="8667712" cy="400109"/>
            <a:chOff x="3535474" y="2230760"/>
            <a:chExt cx="5363398" cy="268127"/>
          </a:xfrm>
        </p:grpSpPr>
        <p:sp>
          <p:nvSpPr>
            <p:cNvPr id="8" name="矩形 7"/>
            <p:cNvSpPr/>
            <p:nvPr/>
          </p:nvSpPr>
          <p:spPr>
            <a:xfrm>
              <a:off x="3707904" y="2230760"/>
              <a:ext cx="5190968" cy="265534"/>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非公有对非公有制企业和社会组织：可因企制宜、因岗制宜，灵活安排；</a:t>
              </a:r>
            </a:p>
          </p:txBody>
        </p:sp>
        <p:sp>
          <p:nvSpPr>
            <p:cNvPr id="9" name="矩形 8"/>
            <p:cNvSpPr/>
            <p:nvPr/>
          </p:nvSpPr>
          <p:spPr>
            <a:xfrm>
              <a:off x="3535474" y="228371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grpSp>
        <p:nvGrpSpPr>
          <p:cNvPr id="10" name="组合 9"/>
          <p:cNvGrpSpPr/>
          <p:nvPr/>
        </p:nvGrpSpPr>
        <p:grpSpPr>
          <a:xfrm>
            <a:off x="1970431" y="3553283"/>
            <a:ext cx="8685239" cy="707886"/>
            <a:chOff x="3524629" y="2828020"/>
            <a:chExt cx="5374243" cy="474378"/>
          </a:xfrm>
        </p:grpSpPr>
        <p:sp>
          <p:nvSpPr>
            <p:cNvPr id="11" name="矩形 10"/>
            <p:cNvSpPr/>
            <p:nvPr/>
          </p:nvSpPr>
          <p:spPr>
            <a:xfrm>
              <a:off x="3707903" y="2828020"/>
              <a:ext cx="5190969" cy="469790"/>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党员人数少、党员流动性强的党组织：可依托区域化党员服务中心，利用开放式组织生活等方式，组织党员参加学习教育。</a:t>
              </a:r>
            </a:p>
          </p:txBody>
        </p:sp>
        <p:sp>
          <p:nvSpPr>
            <p:cNvPr id="12" name="矩形 11"/>
            <p:cNvSpPr/>
            <p:nvPr/>
          </p:nvSpPr>
          <p:spPr>
            <a:xfrm>
              <a:off x="3524629" y="287709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grpSp>
        <p:nvGrpSpPr>
          <p:cNvPr id="13" name="组合 12"/>
          <p:cNvGrpSpPr/>
          <p:nvPr/>
        </p:nvGrpSpPr>
        <p:grpSpPr>
          <a:xfrm>
            <a:off x="1956564" y="4373185"/>
            <a:ext cx="8801611" cy="707886"/>
            <a:chOff x="3524629" y="3425279"/>
            <a:chExt cx="5446252" cy="474378"/>
          </a:xfrm>
        </p:grpSpPr>
        <p:sp>
          <p:nvSpPr>
            <p:cNvPr id="14" name="矩形 13"/>
            <p:cNvSpPr/>
            <p:nvPr/>
          </p:nvSpPr>
          <p:spPr>
            <a:xfrm>
              <a:off x="3707904" y="3425279"/>
              <a:ext cx="5262977" cy="469790"/>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流动党员：流入地、流出地党组织要加强协调配合，按照流入地为主的原则，把流动党员编入一个支部，就近就便参加学习教育。</a:t>
              </a:r>
            </a:p>
          </p:txBody>
        </p:sp>
        <p:sp>
          <p:nvSpPr>
            <p:cNvPr id="15" name="矩形 14"/>
            <p:cNvSpPr/>
            <p:nvPr/>
          </p:nvSpPr>
          <p:spPr>
            <a:xfrm>
              <a:off x="3524629" y="3474351"/>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grpSp>
        <p:nvGrpSpPr>
          <p:cNvPr id="16" name="组合 15"/>
          <p:cNvGrpSpPr/>
          <p:nvPr/>
        </p:nvGrpSpPr>
        <p:grpSpPr>
          <a:xfrm>
            <a:off x="1956565" y="5354294"/>
            <a:ext cx="8685239" cy="707886"/>
            <a:chOff x="3524629" y="3952316"/>
            <a:chExt cx="5374243" cy="474378"/>
          </a:xfrm>
        </p:grpSpPr>
        <p:sp>
          <p:nvSpPr>
            <p:cNvPr id="17" name="矩形 16"/>
            <p:cNvSpPr/>
            <p:nvPr/>
          </p:nvSpPr>
          <p:spPr>
            <a:xfrm>
              <a:off x="3707904" y="3952316"/>
              <a:ext cx="5190968" cy="469790"/>
            </a:xfrm>
            <a:prstGeom prst="rect">
              <a:avLst/>
            </a:prstGeom>
          </p:spPr>
          <p:txBody>
            <a:bodyPr wrap="square">
              <a:spAutoFit/>
            </a:bodyPr>
            <a:lstStyle/>
            <a:p>
              <a:r>
                <a:rPr altLang="en-US" b="1" lang="zh-CN" smtClean="0" sz="2000">
                  <a:solidFill>
                    <a:srgbClr val="C00000"/>
                  </a:solidFill>
                  <a:latin charset="-122" panose="020b0503020204020204" pitchFamily="34" typeface="微软雅黑"/>
                  <a:ea charset="-122" panose="020b0503020204020204" pitchFamily="34" typeface="微软雅黑"/>
                </a:rPr>
                <a:t>对离退休干部职工党员及年老体弱党员：既要体现从严要求，又要考虑实际情况，以适当方式组织他们参加学习教育。</a:t>
              </a:r>
            </a:p>
          </p:txBody>
        </p:sp>
        <p:sp>
          <p:nvSpPr>
            <p:cNvPr id="18" name="矩形 17"/>
            <p:cNvSpPr/>
            <p:nvPr/>
          </p:nvSpPr>
          <p:spPr>
            <a:xfrm>
              <a:off x="3524629" y="4001388"/>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1250" id="7"/>
                                        <p:tgtEl>
                                          <p:spTgt spid="3"/>
                                        </p:tgtEl>
                                      </p:cBhvr>
                                    </p:animEffect>
                                  </p:childTnLst>
                                </p:cTn>
                              </p:par>
                            </p:childTnLst>
                          </p:cTn>
                        </p:par>
                        <p:par>
                          <p:cTn fill="hold" id="8" nodeType="afterGroup">
                            <p:stCondLst>
                              <p:cond delay="125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500" id="11"/>
                                        <p:tgtEl>
                                          <p:spTgt spid="5"/>
                                        </p:tgtEl>
                                      </p:cBhvr>
                                    </p:animEffect>
                                    <p:anim calcmode="lin" valueType="num">
                                      <p:cBhvr>
                                        <p:cTn dur="1500" fill="hold" id="12"/>
                                        <p:tgtEl>
                                          <p:spTgt spid="5"/>
                                        </p:tgtEl>
                                        <p:attrNameLst>
                                          <p:attrName>ppt_x</p:attrName>
                                        </p:attrNameLst>
                                      </p:cBhvr>
                                      <p:tavLst>
                                        <p:tav tm="0">
                                          <p:val>
                                            <p:strVal val="#ppt_x"/>
                                          </p:val>
                                        </p:tav>
                                        <p:tav tm="100000">
                                          <p:val>
                                            <p:strVal val="#ppt_x"/>
                                          </p:val>
                                        </p:tav>
                                      </p:tavLst>
                                    </p:anim>
                                    <p:anim calcmode="lin" valueType="num">
                                      <p:cBhvr>
                                        <p:cTn dur="15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750"/>
                            </p:stCondLst>
                            <p:childTnLst>
                              <p:par>
                                <p:cTn fill="hold" grpId="0" id="15" nodeType="afterEffect" presetClass="entr" presetID="31"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500" fill="hold" id="17"/>
                                        <p:tgtEl>
                                          <p:spTgt spid="4"/>
                                        </p:tgtEl>
                                        <p:attrNameLst>
                                          <p:attrName>ppt_w</p:attrName>
                                        </p:attrNameLst>
                                      </p:cBhvr>
                                      <p:tavLst>
                                        <p:tav tm="0">
                                          <p:val>
                                            <p:fltVal val="0"/>
                                          </p:val>
                                        </p:tav>
                                        <p:tav tm="100000">
                                          <p:val>
                                            <p:strVal val="#ppt_w"/>
                                          </p:val>
                                        </p:tav>
                                      </p:tavLst>
                                    </p:anim>
                                    <p:anim calcmode="lin" valueType="num">
                                      <p:cBhvr>
                                        <p:cTn dur="1500" fill="hold" id="18"/>
                                        <p:tgtEl>
                                          <p:spTgt spid="4"/>
                                        </p:tgtEl>
                                        <p:attrNameLst>
                                          <p:attrName>ppt_h</p:attrName>
                                        </p:attrNameLst>
                                      </p:cBhvr>
                                      <p:tavLst>
                                        <p:tav tm="0">
                                          <p:val>
                                            <p:fltVal val="0"/>
                                          </p:val>
                                        </p:tav>
                                        <p:tav tm="100000">
                                          <p:val>
                                            <p:strVal val="#ppt_h"/>
                                          </p:val>
                                        </p:tav>
                                      </p:tavLst>
                                    </p:anim>
                                    <p:anim calcmode="lin" valueType="num">
                                      <p:cBhvr>
                                        <p:cTn dur="1500" fill="hold" id="19"/>
                                        <p:tgtEl>
                                          <p:spTgt spid="4"/>
                                        </p:tgtEl>
                                        <p:attrNameLst>
                                          <p:attrName>style.rotation</p:attrName>
                                        </p:attrNameLst>
                                      </p:cBhvr>
                                      <p:tavLst>
                                        <p:tav tm="0">
                                          <p:val>
                                            <p:fltVal val="90"/>
                                          </p:val>
                                        </p:tav>
                                        <p:tav tm="100000">
                                          <p:val>
                                            <p:fltVal val="0"/>
                                          </p:val>
                                        </p:tav>
                                      </p:tavLst>
                                    </p:anim>
                                    <p:animEffect filter="fade" transition="in">
                                      <p:cBhvr>
                                        <p:cTn dur="1500" id="20"/>
                                        <p:tgtEl>
                                          <p:spTgt spid="4"/>
                                        </p:tgtEl>
                                      </p:cBhvr>
                                    </p:animEffect>
                                  </p:childTnLst>
                                </p:cTn>
                              </p:par>
                            </p:childTnLst>
                          </p:cTn>
                        </p:par>
                        <p:par>
                          <p:cTn fill="hold" id="21" nodeType="afterGroup">
                            <p:stCondLst>
                              <p:cond delay="4250"/>
                            </p:stCondLst>
                            <p:childTnLst>
                              <p:par>
                                <p:cTn fill="hold" grpId="0" id="22" nodeType="afterEffect" presetClass="entr" presetID="2" presetSubtype="2">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1500" fill="hold" id="24"/>
                                        <p:tgtEl>
                                          <p:spTgt spid="6"/>
                                        </p:tgtEl>
                                        <p:attrNameLst>
                                          <p:attrName>ppt_x</p:attrName>
                                        </p:attrNameLst>
                                      </p:cBhvr>
                                      <p:tavLst>
                                        <p:tav tm="0">
                                          <p:val>
                                            <p:strVal val="1+#ppt_w/2"/>
                                          </p:val>
                                        </p:tav>
                                        <p:tav tm="100000">
                                          <p:val>
                                            <p:strVal val="#ppt_x"/>
                                          </p:val>
                                        </p:tav>
                                      </p:tavLst>
                                    </p:anim>
                                    <p:anim calcmode="lin" valueType="num">
                                      <p:cBhvr additive="base">
                                        <p:cTn dur="1500" fill="hold" id="25"/>
                                        <p:tgtEl>
                                          <p:spTgt spid="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5750"/>
                            </p:stCondLst>
                            <p:childTnLst>
                              <p:par>
                                <p:cTn fill="hold" id="27" nodeType="afterEffect" presetClass="entr" presetID="42"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1500" id="29"/>
                                        <p:tgtEl>
                                          <p:spTgt spid="7"/>
                                        </p:tgtEl>
                                      </p:cBhvr>
                                    </p:animEffect>
                                    <p:anim calcmode="lin" valueType="num">
                                      <p:cBhvr>
                                        <p:cTn dur="1500" fill="hold" id="30"/>
                                        <p:tgtEl>
                                          <p:spTgt spid="7"/>
                                        </p:tgtEl>
                                        <p:attrNameLst>
                                          <p:attrName>ppt_x</p:attrName>
                                        </p:attrNameLst>
                                      </p:cBhvr>
                                      <p:tavLst>
                                        <p:tav tm="0">
                                          <p:val>
                                            <p:strVal val="#ppt_x"/>
                                          </p:val>
                                        </p:tav>
                                        <p:tav tm="100000">
                                          <p:val>
                                            <p:strVal val="#ppt_x"/>
                                          </p:val>
                                        </p:tav>
                                      </p:tavLst>
                                    </p:anim>
                                    <p:anim calcmode="lin" valueType="num">
                                      <p:cBhvr>
                                        <p:cTn dur="1500" fill="hold" id="31"/>
                                        <p:tgtEl>
                                          <p:spTgt spid="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7250"/>
                            </p:stCondLst>
                            <p:childTnLst>
                              <p:par>
                                <p:cTn fill="hold"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500" id="35"/>
                                        <p:tgtEl>
                                          <p:spTgt spid="10"/>
                                        </p:tgtEl>
                                      </p:cBhvr>
                                    </p:animEffect>
                                    <p:anim calcmode="lin" valueType="num">
                                      <p:cBhvr>
                                        <p:cTn dur="1500" fill="hold" id="36"/>
                                        <p:tgtEl>
                                          <p:spTgt spid="10"/>
                                        </p:tgtEl>
                                        <p:attrNameLst>
                                          <p:attrName>ppt_x</p:attrName>
                                        </p:attrNameLst>
                                      </p:cBhvr>
                                      <p:tavLst>
                                        <p:tav tm="0">
                                          <p:val>
                                            <p:strVal val="#ppt_x"/>
                                          </p:val>
                                        </p:tav>
                                        <p:tav tm="100000">
                                          <p:val>
                                            <p:strVal val="#ppt_x"/>
                                          </p:val>
                                        </p:tav>
                                      </p:tavLst>
                                    </p:anim>
                                    <p:anim calcmode="lin" valueType="num">
                                      <p:cBhvr>
                                        <p:cTn dur="150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8750"/>
                            </p:stCondLst>
                            <p:childTnLst>
                              <p:par>
                                <p:cTn fill="hold" id="39" nodeType="after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500" id="41"/>
                                        <p:tgtEl>
                                          <p:spTgt spid="13"/>
                                        </p:tgtEl>
                                      </p:cBhvr>
                                    </p:animEffect>
                                    <p:anim calcmode="lin" valueType="num">
                                      <p:cBhvr>
                                        <p:cTn dur="1500" fill="hold" id="42"/>
                                        <p:tgtEl>
                                          <p:spTgt spid="13"/>
                                        </p:tgtEl>
                                        <p:attrNameLst>
                                          <p:attrName>ppt_x</p:attrName>
                                        </p:attrNameLst>
                                      </p:cBhvr>
                                      <p:tavLst>
                                        <p:tav tm="0">
                                          <p:val>
                                            <p:strVal val="#ppt_x"/>
                                          </p:val>
                                        </p:tav>
                                        <p:tav tm="100000">
                                          <p:val>
                                            <p:strVal val="#ppt_x"/>
                                          </p:val>
                                        </p:tav>
                                      </p:tavLst>
                                    </p:anim>
                                    <p:anim calcmode="lin" valueType="num">
                                      <p:cBhvr>
                                        <p:cTn dur="1500" fill="hold" id="43"/>
                                        <p:tgtEl>
                                          <p:spTgt spid="1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10250"/>
                            </p:stCondLst>
                            <p:childTnLst>
                              <p:par>
                                <p:cTn fill="hold"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1500" id="47"/>
                                        <p:tgtEl>
                                          <p:spTgt spid="16"/>
                                        </p:tgtEl>
                                      </p:cBhvr>
                                    </p:animEffect>
                                    <p:anim calcmode="lin" valueType="num">
                                      <p:cBhvr>
                                        <p:cTn dur="1500" fill="hold" id="48"/>
                                        <p:tgtEl>
                                          <p:spTgt spid="16"/>
                                        </p:tgtEl>
                                        <p:attrNameLst>
                                          <p:attrName>ppt_x</p:attrName>
                                        </p:attrNameLst>
                                      </p:cBhvr>
                                      <p:tavLst>
                                        <p:tav tm="0">
                                          <p:val>
                                            <p:strVal val="#ppt_x"/>
                                          </p:val>
                                        </p:tav>
                                        <p:tav tm="100000">
                                          <p:val>
                                            <p:strVal val="#ppt_x"/>
                                          </p:val>
                                        </p:tav>
                                      </p:tavLst>
                                    </p:anim>
                                    <p:anim calcmode="lin" valueType="num">
                                      <p:cBhvr>
                                        <p:cTn dur="1500" fill="hold" id="4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415873" cy="422047"/>
          </a:xfrm>
        </p:spPr>
        <p:txBody>
          <a:bodyPr/>
          <a:lstStyle/>
          <a:p>
            <a:r>
              <a:rPr altLang="en-US" lang="zh-CN"/>
              <a:t>组织领导：发挥媒体作用</a:t>
            </a:r>
          </a:p>
        </p:txBody>
      </p:sp>
      <p:sp>
        <p:nvSpPr>
          <p:cNvPr id="3" name="矩形 2"/>
          <p:cNvSpPr/>
          <p:nvPr/>
        </p:nvSpPr>
        <p:spPr>
          <a:xfrm>
            <a:off x="7714225" y="1550355"/>
            <a:ext cx="2688207" cy="709877"/>
          </a:xfrm>
          <a:prstGeom prst="rect">
            <a:avLst/>
          </a:prstGeom>
          <a:solidFill>
            <a:srgbClr val="40404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bg1"/>
                </a:solidFill>
                <a:latin charset="-122" panose="020b0503020204020204" pitchFamily="34" typeface="微软雅黑"/>
                <a:ea charset="-122" panose="020b0503020204020204" pitchFamily="34" typeface="微软雅黑"/>
              </a:rPr>
              <a:t>三个方面</a:t>
            </a:r>
          </a:p>
        </p:txBody>
      </p:sp>
      <p:sp>
        <p:nvSpPr>
          <p:cNvPr id="4" name="矩形 3"/>
          <p:cNvSpPr/>
          <p:nvPr/>
        </p:nvSpPr>
        <p:spPr>
          <a:xfrm>
            <a:off x="1530037" y="1550355"/>
            <a:ext cx="6184192" cy="7098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chemeClr val="accent2">
                    <a:lumMod val="20000"/>
                    <a:lumOff val="80000"/>
                  </a:schemeClr>
                </a:solidFill>
                <a:latin charset="-122" panose="020b0503020204020204" pitchFamily="34" typeface="微软雅黑"/>
                <a:ea charset="-122" panose="020b0503020204020204" pitchFamily="34" typeface="微软雅黑"/>
              </a:rPr>
              <a:t>发挥媒体作用</a:t>
            </a:r>
          </a:p>
        </p:txBody>
      </p:sp>
      <p:sp>
        <p:nvSpPr>
          <p:cNvPr id="5" name="矩形 4"/>
          <p:cNvSpPr/>
          <p:nvPr/>
        </p:nvSpPr>
        <p:spPr>
          <a:xfrm>
            <a:off x="1530037" y="2580892"/>
            <a:ext cx="8872396" cy="28444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400">
              <a:solidFill>
                <a:schemeClr val="tx1"/>
              </a:solidFill>
            </a:endParaRPr>
          </a:p>
        </p:txBody>
      </p:sp>
      <p:grpSp>
        <p:nvGrpSpPr>
          <p:cNvPr id="6" name="组合 5"/>
          <p:cNvGrpSpPr/>
          <p:nvPr/>
        </p:nvGrpSpPr>
        <p:grpSpPr>
          <a:xfrm>
            <a:off x="1818626" y="2792740"/>
            <a:ext cx="8583805" cy="923330"/>
            <a:chOff x="3535474" y="2230760"/>
            <a:chExt cx="5659041" cy="608723"/>
          </a:xfrm>
        </p:grpSpPr>
        <p:sp>
          <p:nvSpPr>
            <p:cNvPr id="7" name="矩形 6"/>
            <p:cNvSpPr/>
            <p:nvPr/>
          </p:nvSpPr>
          <p:spPr>
            <a:xfrm>
              <a:off x="3806268" y="2230760"/>
              <a:ext cx="5388247" cy="602836"/>
            </a:xfrm>
            <a:prstGeom prst="rect">
              <a:avLst/>
            </a:prstGeom>
          </p:spPr>
          <p:txBody>
            <a:bodyPr wrap="square">
              <a:spAutoFit/>
            </a:bodyPr>
            <a:lstStyle/>
            <a:p>
              <a:r>
                <a:rPr altLang="en-US" lang="zh-CN">
                  <a:latin charset="-122" panose="020b0503020204020204" pitchFamily="34" typeface="微软雅黑"/>
                  <a:ea charset="-122" panose="020b0503020204020204" pitchFamily="34" typeface="微软雅黑"/>
                </a:rPr>
                <a:t>针对党员多样化学习需求，充分利用共产党员网、手机报、电视栏目、微信易信和远程教育平台等，开发制作形象直观、丰富多样的学习资源，及时推送学习内容。</a:t>
              </a:r>
            </a:p>
          </p:txBody>
        </p:sp>
        <p:sp>
          <p:nvSpPr>
            <p:cNvPr id="8" name="矩形 7"/>
            <p:cNvSpPr/>
            <p:nvPr/>
          </p:nvSpPr>
          <p:spPr>
            <a:xfrm>
              <a:off x="3535474" y="2299735"/>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grpSp>
      <p:grpSp>
        <p:nvGrpSpPr>
          <p:cNvPr id="9" name="组合 8"/>
          <p:cNvGrpSpPr/>
          <p:nvPr/>
        </p:nvGrpSpPr>
        <p:grpSpPr>
          <a:xfrm>
            <a:off x="1802166" y="3868153"/>
            <a:ext cx="8142128" cy="369332"/>
            <a:chOff x="3524629" y="2828020"/>
            <a:chExt cx="5367851" cy="243489"/>
          </a:xfrm>
        </p:grpSpPr>
        <p:sp>
          <p:nvSpPr>
            <p:cNvPr id="10" name="矩形 9"/>
            <p:cNvSpPr/>
            <p:nvPr/>
          </p:nvSpPr>
          <p:spPr>
            <a:xfrm>
              <a:off x="3806268" y="2828020"/>
              <a:ext cx="5086212" cy="241134"/>
            </a:xfrm>
            <a:prstGeom prst="rect">
              <a:avLst/>
            </a:prstGeom>
          </p:spPr>
          <p:txBody>
            <a:bodyPr wrap="square">
              <a:spAutoFit/>
            </a:bodyPr>
            <a:lstStyle/>
            <a:p>
              <a:r>
                <a:rPr altLang="en-US" lang="zh-CN">
                  <a:latin charset="-122" panose="020b0503020204020204" pitchFamily="34" typeface="微软雅黑"/>
                  <a:ea charset="-122" panose="020b0503020204020204" pitchFamily="34" typeface="微软雅黑"/>
                </a:rPr>
                <a:t>引导党员利用网络自主学习、互动交流，扩大学习教育覆盖面。</a:t>
              </a:r>
            </a:p>
          </p:txBody>
        </p:sp>
        <p:sp>
          <p:nvSpPr>
            <p:cNvPr id="11" name="矩形 10"/>
            <p:cNvSpPr/>
            <p:nvPr/>
          </p:nvSpPr>
          <p:spPr>
            <a:xfrm>
              <a:off x="3524629" y="2883532"/>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grpSp>
      <p:grpSp>
        <p:nvGrpSpPr>
          <p:cNvPr id="12" name="组合 11"/>
          <p:cNvGrpSpPr/>
          <p:nvPr/>
        </p:nvGrpSpPr>
        <p:grpSpPr>
          <a:xfrm>
            <a:off x="1797455" y="4541065"/>
            <a:ext cx="8604976" cy="646331"/>
            <a:chOff x="3524629" y="3425279"/>
            <a:chExt cx="5672998" cy="426106"/>
          </a:xfrm>
        </p:grpSpPr>
        <p:sp>
          <p:nvSpPr>
            <p:cNvPr id="13" name="矩形 12"/>
            <p:cNvSpPr/>
            <p:nvPr/>
          </p:nvSpPr>
          <p:spPr>
            <a:xfrm>
              <a:off x="3806268" y="3425279"/>
              <a:ext cx="5391359" cy="421985"/>
            </a:xfrm>
            <a:prstGeom prst="rect">
              <a:avLst/>
            </a:prstGeom>
          </p:spPr>
          <p:txBody>
            <a:bodyPr wrap="square">
              <a:spAutoFit/>
            </a:bodyPr>
            <a:lstStyle/>
            <a:p>
              <a:r>
                <a:rPr altLang="en-US" lang="zh-CN">
                  <a:latin charset="-122" panose="020b0503020204020204" pitchFamily="34" typeface="微软雅黑"/>
                  <a:ea charset="-122" panose="020b0503020204020204" pitchFamily="34" typeface="微软雅黑"/>
                </a:rPr>
                <a:t>注重运用各类媒体，宣传“两学一做”学习教育的做法和成效，加强舆论引导，营造良好氛围。</a:t>
              </a:r>
            </a:p>
          </p:txBody>
        </p:sp>
        <p:sp>
          <p:nvSpPr>
            <p:cNvPr id="14" name="矩形 13"/>
            <p:cNvSpPr/>
            <p:nvPr/>
          </p:nvSpPr>
          <p:spPr>
            <a:xfrm>
              <a:off x="3524629" y="3475497"/>
              <a:ext cx="144016" cy="144000"/>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gr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500" id="7"/>
                                        <p:tgtEl>
                                          <p:spTgt spid="4"/>
                                        </p:tgtEl>
                                      </p:cBhvr>
                                    </p:animEffect>
                                    <p:anim calcmode="lin" valueType="num">
                                      <p:cBhvr>
                                        <p:cTn dur="1500" fill="hold" id="8"/>
                                        <p:tgtEl>
                                          <p:spTgt spid="4"/>
                                        </p:tgtEl>
                                        <p:attrNameLst>
                                          <p:attrName>ppt_x</p:attrName>
                                        </p:attrNameLst>
                                      </p:cBhvr>
                                      <p:tavLst>
                                        <p:tav tm="0">
                                          <p:val>
                                            <p:strVal val="#ppt_x"/>
                                          </p:val>
                                        </p:tav>
                                        <p:tav tm="100000">
                                          <p:val>
                                            <p:strVal val="#ppt_x"/>
                                          </p:val>
                                        </p:tav>
                                      </p:tavLst>
                                    </p:anim>
                                    <p:anim calcmode="lin" valueType="num">
                                      <p:cBhvr>
                                        <p:cTn dur="1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1500" fill="hold" id="13"/>
                                        <p:tgtEl>
                                          <p:spTgt spid="3"/>
                                        </p:tgtEl>
                                        <p:attrNameLst>
                                          <p:attrName>ppt_w</p:attrName>
                                        </p:attrNameLst>
                                      </p:cBhvr>
                                      <p:tavLst>
                                        <p:tav tm="0">
                                          <p:val>
                                            <p:fltVal val="0"/>
                                          </p:val>
                                        </p:tav>
                                        <p:tav tm="100000">
                                          <p:val>
                                            <p:strVal val="#ppt_w"/>
                                          </p:val>
                                        </p:tav>
                                      </p:tavLst>
                                    </p:anim>
                                    <p:anim calcmode="lin" valueType="num">
                                      <p:cBhvr>
                                        <p:cTn dur="1500" fill="hold" id="14"/>
                                        <p:tgtEl>
                                          <p:spTgt spid="3"/>
                                        </p:tgtEl>
                                        <p:attrNameLst>
                                          <p:attrName>ppt_h</p:attrName>
                                        </p:attrNameLst>
                                      </p:cBhvr>
                                      <p:tavLst>
                                        <p:tav tm="0">
                                          <p:val>
                                            <p:fltVal val="0"/>
                                          </p:val>
                                        </p:tav>
                                        <p:tav tm="100000">
                                          <p:val>
                                            <p:strVal val="#ppt_h"/>
                                          </p:val>
                                        </p:tav>
                                      </p:tavLst>
                                    </p:anim>
                                    <p:anim calcmode="lin" valueType="num">
                                      <p:cBhvr>
                                        <p:cTn dur="1500" fill="hold" id="15"/>
                                        <p:tgtEl>
                                          <p:spTgt spid="3"/>
                                        </p:tgtEl>
                                        <p:attrNameLst>
                                          <p:attrName>style.rotation</p:attrName>
                                        </p:attrNameLst>
                                      </p:cBhvr>
                                      <p:tavLst>
                                        <p:tav tm="0">
                                          <p:val>
                                            <p:fltVal val="90"/>
                                          </p:val>
                                        </p:tav>
                                        <p:tav tm="100000">
                                          <p:val>
                                            <p:fltVal val="0"/>
                                          </p:val>
                                        </p:tav>
                                      </p:tavLst>
                                    </p:anim>
                                    <p:animEffect filter="fade" transition="in">
                                      <p:cBhvr>
                                        <p:cTn dur="1500" id="16"/>
                                        <p:tgtEl>
                                          <p:spTgt spid="3"/>
                                        </p:tgtEl>
                                      </p:cBhvr>
                                    </p:animEffect>
                                  </p:childTnLst>
                                </p:cTn>
                              </p:par>
                            </p:childTnLst>
                          </p:cTn>
                        </p:par>
                        <p:par>
                          <p:cTn fill="hold" id="17" nodeType="afterGroup">
                            <p:stCondLst>
                              <p:cond delay="3000"/>
                            </p:stCondLst>
                            <p:childTnLst>
                              <p:par>
                                <p:cTn fill="hold" grpId="0" id="18" nodeType="afterEffect" presetClass="entr" presetID="2" presetSubtype="8">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1500" fill="hold" id="20"/>
                                        <p:tgtEl>
                                          <p:spTgt spid="5"/>
                                        </p:tgtEl>
                                        <p:attrNameLst>
                                          <p:attrName>ppt_x</p:attrName>
                                        </p:attrNameLst>
                                      </p:cBhvr>
                                      <p:tavLst>
                                        <p:tav tm="0">
                                          <p:val>
                                            <p:strVal val="0-#ppt_w/2"/>
                                          </p:val>
                                        </p:tav>
                                        <p:tav tm="100000">
                                          <p:val>
                                            <p:strVal val="#ppt_x"/>
                                          </p:val>
                                        </p:tav>
                                      </p:tavLst>
                                    </p:anim>
                                    <p:anim calcmode="lin" valueType="num">
                                      <p:cBhvr additive="base">
                                        <p:cTn dur="1500" fill="hold" id="21"/>
                                        <p:tgtEl>
                                          <p:spTgt spid="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4500"/>
                            </p:stCondLst>
                            <p:childTnLst>
                              <p:par>
                                <p:cTn fill="hold" id="23" nodeType="afterEffect" presetClass="entr" presetID="6" presetSubtype="16">
                                  <p:stCondLst>
                                    <p:cond delay="0"/>
                                  </p:stCondLst>
                                  <p:childTnLst>
                                    <p:set>
                                      <p:cBhvr>
                                        <p:cTn dur="1" fill="hold" id="24">
                                          <p:stCondLst>
                                            <p:cond delay="0"/>
                                          </p:stCondLst>
                                        </p:cTn>
                                        <p:tgtEl>
                                          <p:spTgt spid="6"/>
                                        </p:tgtEl>
                                        <p:attrNameLst>
                                          <p:attrName>style.visibility</p:attrName>
                                        </p:attrNameLst>
                                      </p:cBhvr>
                                      <p:to>
                                        <p:strVal val="visible"/>
                                      </p:to>
                                    </p:set>
                                    <p:animEffect filter="circle(in)" transition="in">
                                      <p:cBhvr>
                                        <p:cTn dur="2000" id="25"/>
                                        <p:tgtEl>
                                          <p:spTgt spid="6"/>
                                        </p:tgtEl>
                                      </p:cBhvr>
                                    </p:animEffect>
                                  </p:childTnLst>
                                </p:cTn>
                              </p:par>
                            </p:childTnLst>
                          </p:cTn>
                        </p:par>
                        <p:par>
                          <p:cTn fill="hold" id="26" nodeType="afterGroup">
                            <p:stCondLst>
                              <p:cond delay="6500"/>
                            </p:stCondLst>
                            <p:childTnLst>
                              <p:par>
                                <p:cTn fill="hold"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500" id="29"/>
                                        <p:tgtEl>
                                          <p:spTgt spid="9"/>
                                        </p:tgtEl>
                                      </p:cBhvr>
                                    </p:animEffect>
                                    <p:anim calcmode="lin" valueType="num">
                                      <p:cBhvr>
                                        <p:cTn dur="1500" fill="hold" id="30"/>
                                        <p:tgtEl>
                                          <p:spTgt spid="9"/>
                                        </p:tgtEl>
                                        <p:attrNameLst>
                                          <p:attrName>ppt_x</p:attrName>
                                        </p:attrNameLst>
                                      </p:cBhvr>
                                      <p:tavLst>
                                        <p:tav tm="0">
                                          <p:val>
                                            <p:strVal val="#ppt_x"/>
                                          </p:val>
                                        </p:tav>
                                        <p:tav tm="100000">
                                          <p:val>
                                            <p:strVal val="#ppt_x"/>
                                          </p:val>
                                        </p:tav>
                                      </p:tavLst>
                                    </p:anim>
                                    <p:anim calcmode="lin" valueType="num">
                                      <p:cBhvr>
                                        <p:cTn dur="150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8000"/>
                            </p:stCondLst>
                            <p:childTnLst>
                              <p:par>
                                <p:cTn fill="hold"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1500" id="35"/>
                                        <p:tgtEl>
                                          <p:spTgt spid="12"/>
                                        </p:tgtEl>
                                      </p:cBhvr>
                                    </p:animEffect>
                                    <p:anim calcmode="lin" valueType="num">
                                      <p:cBhvr>
                                        <p:cTn dur="1500" fill="hold" id="36"/>
                                        <p:tgtEl>
                                          <p:spTgt spid="12"/>
                                        </p:tgtEl>
                                        <p:attrNameLst>
                                          <p:attrName>ppt_x</p:attrName>
                                        </p:attrNameLst>
                                      </p:cBhvr>
                                      <p:tavLst>
                                        <p:tav tm="0">
                                          <p:val>
                                            <p:strVal val="#ppt_x"/>
                                          </p:val>
                                        </p:tav>
                                        <p:tav tm="100000">
                                          <p:val>
                                            <p:strVal val="#ppt_x"/>
                                          </p:val>
                                        </p:tav>
                                      </p:tavLst>
                                    </p:anim>
                                    <p:anim calcmode="lin" valueType="num">
                                      <p:cBhvr>
                                        <p:cTn dur="1500" fill="hold" id="37"/>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1000" t="-1000"/>
          </a:stretch>
        </a:blipFill>
        <a:effectLst/>
      </p:bgPr>
    </p:bg>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0" y="4021701"/>
            <a:ext cx="6155703" cy="2836299"/>
          </a:xfrm>
          <a:prstGeom prst="rect">
            <a:avLst/>
          </a:prstGeom>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402871" y="272283"/>
            <a:ext cx="1850136" cy="1721654"/>
          </a:xfrm>
          <a:prstGeom prst="rect">
            <a:avLst/>
          </a:prstGeom>
        </p:spPr>
      </p:pic>
      <p:cxnSp>
        <p:nvCxnSpPr>
          <p:cNvPr id="8" name="直接连接符 7"/>
          <p:cNvCxnSpPr/>
          <p:nvPr/>
        </p:nvCxnSpPr>
        <p:spPr>
          <a:xfrm>
            <a:off x="2699922" y="1607334"/>
            <a:ext cx="6640620" cy="0"/>
          </a:xfrm>
          <a:prstGeom prst="line">
            <a:avLst/>
          </a:prstGeom>
          <a:ln w="15875">
            <a:solidFill>
              <a:srgbClr val="C8020B"/>
            </a:solidFill>
            <a:headEnd type="oval"/>
          </a:ln>
        </p:spPr>
        <p:style>
          <a:lnRef idx="1">
            <a:schemeClr val="accent1"/>
          </a:lnRef>
          <a:fillRef idx="0">
            <a:schemeClr val="accent1"/>
          </a:fillRef>
          <a:effectRef idx="0">
            <a:schemeClr val="accent1"/>
          </a:effectRef>
          <a:fontRef idx="minor">
            <a:schemeClr val="tx1"/>
          </a:fontRef>
        </p:style>
      </p:cxnSp>
      <p:sp>
        <p:nvSpPr>
          <p:cNvPr id="9" name="TextBox 29"/>
          <p:cNvSpPr txBox="1"/>
          <p:nvPr/>
        </p:nvSpPr>
        <p:spPr>
          <a:xfrm>
            <a:off x="4540409" y="878543"/>
            <a:ext cx="2372042" cy="579120"/>
          </a:xfrm>
          <a:prstGeom prst="rect">
            <a:avLst/>
          </a:prstGeom>
          <a:noFill/>
        </p:spPr>
        <p:txBody>
          <a:bodyPr rtlCol="0" wrap="none">
            <a:spAutoFit/>
          </a:bodyPr>
          <a:lstStyle/>
          <a:p>
            <a:r>
              <a:rPr altLang="zh-CN" lang="en-US" smtClean="0" sz="3200">
                <a:solidFill>
                  <a:srgbClr val="C00000"/>
                </a:solidFill>
                <a:latin charset="-122" panose="020b0503020204020204" pitchFamily="34" typeface="微软雅黑"/>
                <a:ea charset="-122" panose="020b0503020204020204" pitchFamily="34" typeface="微软雅黑"/>
              </a:rPr>
              <a:t>CONTENTS</a:t>
            </a:r>
          </a:p>
        </p:txBody>
      </p:sp>
      <p:grpSp>
        <p:nvGrpSpPr>
          <p:cNvPr id="15" name="组合 15"/>
          <p:cNvGrpSpPr/>
          <p:nvPr/>
        </p:nvGrpSpPr>
        <p:grpSpPr>
          <a:xfrm>
            <a:off x="5303580" y="1852226"/>
            <a:ext cx="3496678" cy="501901"/>
            <a:chOff x="4247965" y="2226784"/>
            <a:chExt cx="4032829" cy="579178"/>
          </a:xfrm>
        </p:grpSpPr>
        <p:sp>
          <p:nvSpPr>
            <p:cNvPr id="16" name="TextBox 124"/>
            <p:cNvSpPr txBox="1"/>
            <p:nvPr/>
          </p:nvSpPr>
          <p:spPr>
            <a:xfrm>
              <a:off x="4856457" y="2273215"/>
              <a:ext cx="3374740" cy="527594"/>
            </a:xfrm>
            <a:prstGeom prst="rect">
              <a:avLst/>
            </a:prstGeom>
            <a:noFill/>
          </p:spPr>
          <p:txBody>
            <a:bodyPr wrap="none">
              <a:spAutoFit/>
            </a:bodyPr>
            <a:lstStyle/>
            <a:p>
              <a:r>
                <a:rPr altLang="en-US" b="1" lang="zh-CN" smtClean="0" sz="2400">
                  <a:solidFill>
                    <a:srgbClr val="C00000"/>
                  </a:solidFill>
                  <a:latin charset="-122" panose="020b0503020204020204" pitchFamily="34" typeface="微软雅黑"/>
                  <a:ea charset="-122" panose="020b0503020204020204" pitchFamily="34" typeface="微软雅黑"/>
                </a:rPr>
                <a:t>学习教育的背景介绍</a:t>
              </a:r>
            </a:p>
          </p:txBody>
        </p:sp>
        <p:sp>
          <p:nvSpPr>
            <p:cNvPr id="17"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z="2800">
                  <a:solidFill>
                    <a:schemeClr val="lt1"/>
                  </a:solidFill>
                  <a:latin charset="0" panose="020b0604020202020204" pitchFamily="34" typeface="Arial"/>
                  <a:ea charset="-122" panose="020b0503020204020204" pitchFamily="34" typeface="微软雅黑"/>
                  <a:cs charset="0" panose="020b0604020202020204" pitchFamily="34" typeface="Arial"/>
                </a:rPr>
                <a:t>1</a:t>
              </a:r>
            </a:p>
          </p:txBody>
        </p:sp>
      </p:grpSp>
      <p:grpSp>
        <p:nvGrpSpPr>
          <p:cNvPr id="18" name="组合 15"/>
          <p:cNvGrpSpPr/>
          <p:nvPr/>
        </p:nvGrpSpPr>
        <p:grpSpPr>
          <a:xfrm>
            <a:off x="5313522" y="2637501"/>
            <a:ext cx="3482250" cy="501901"/>
            <a:chOff x="4247965" y="2226784"/>
            <a:chExt cx="4016189" cy="579178"/>
          </a:xfrm>
        </p:grpSpPr>
        <p:sp>
          <p:nvSpPr>
            <p:cNvPr id="19" name="TextBox 128"/>
            <p:cNvSpPr txBox="1"/>
            <p:nvPr/>
          </p:nvSpPr>
          <p:spPr>
            <a:xfrm>
              <a:off x="4856458" y="2273215"/>
              <a:ext cx="3374741" cy="527594"/>
            </a:xfrm>
            <a:prstGeom prst="rect">
              <a:avLst/>
            </a:prstGeom>
            <a:noFill/>
          </p:spPr>
          <p:txBody>
            <a:bodyPr wrap="none">
              <a:spAutoFit/>
            </a:bodyPr>
            <a:lstStyle>
              <a:defPPr>
                <a:defRPr lang="zh-CN"/>
              </a:defPPr>
              <a:lvl1pPr fontAlgn="auto">
                <a:spcBef>
                  <a:spcPct val="0"/>
                </a:spcBef>
                <a:spcAft>
                  <a:spcPct val="0"/>
                </a:spcAft>
                <a:defRPr b="1" sz="2000">
                  <a:solidFill>
                    <a:srgbClr val="C00000"/>
                  </a:solidFill>
                  <a:latin charset="-122" panose="020b0503020204020204" pitchFamily="34" typeface="微软雅黑"/>
                  <a:ea charset="-122" panose="020b0503020204020204" pitchFamily="34" typeface="微软雅黑"/>
                </a:defRPr>
              </a:lvl1pPr>
            </a:lstStyle>
            <a:p>
              <a:r>
                <a:rPr altLang="en-US" lang="zh-CN" sz="2400"/>
                <a:t>两学一做的总体要求</a:t>
              </a:r>
            </a:p>
          </p:txBody>
        </p:sp>
        <p:sp>
          <p:nvSpPr>
            <p:cNvPr id="20"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2800">
                  <a:solidFill>
                    <a:schemeClr val="lt1"/>
                  </a:solidFill>
                  <a:latin charset="0" panose="020b0604020202020204" pitchFamily="34" typeface="Arial"/>
                  <a:ea charset="-122" panose="020b0503020204020204" pitchFamily="34" typeface="微软雅黑"/>
                  <a:cs charset="0" panose="020b0604020202020204" pitchFamily="34" typeface="Arial"/>
                </a:rPr>
                <a:t>2</a:t>
              </a:r>
            </a:p>
          </p:txBody>
        </p:sp>
      </p:grpSp>
      <p:grpSp>
        <p:nvGrpSpPr>
          <p:cNvPr id="21" name="组合 15"/>
          <p:cNvGrpSpPr/>
          <p:nvPr/>
        </p:nvGrpSpPr>
        <p:grpSpPr>
          <a:xfrm>
            <a:off x="5319539" y="3349548"/>
            <a:ext cx="3482250" cy="501901"/>
            <a:chOff x="4247965" y="2226784"/>
            <a:chExt cx="4016189" cy="579178"/>
          </a:xfrm>
        </p:grpSpPr>
        <p:sp>
          <p:nvSpPr>
            <p:cNvPr id="22" name="TextBox 131"/>
            <p:cNvSpPr txBox="1"/>
            <p:nvPr/>
          </p:nvSpPr>
          <p:spPr>
            <a:xfrm>
              <a:off x="4856457" y="2273215"/>
              <a:ext cx="3374741" cy="527594"/>
            </a:xfrm>
            <a:prstGeom prst="rect">
              <a:avLst/>
            </a:prstGeom>
            <a:noFill/>
          </p:spPr>
          <p:txBody>
            <a:bodyPr wrap="none">
              <a:spAutoFit/>
            </a:bodyPr>
            <a:lstStyle>
              <a:defPPr>
                <a:defRPr lang="zh-CN"/>
              </a:defPPr>
              <a:lvl1pPr fontAlgn="auto">
                <a:spcBef>
                  <a:spcPct val="0"/>
                </a:spcBef>
                <a:spcAft>
                  <a:spcPct val="0"/>
                </a:spcAft>
                <a:defRPr b="1" sz="2000">
                  <a:solidFill>
                    <a:srgbClr val="C00000"/>
                  </a:solidFill>
                  <a:latin charset="-122" panose="020b0503020204020204" pitchFamily="34" typeface="微软雅黑"/>
                  <a:ea charset="-122" panose="020b0503020204020204" pitchFamily="34" typeface="微软雅黑"/>
                </a:defRPr>
              </a:lvl1pPr>
            </a:lstStyle>
            <a:p>
              <a:r>
                <a:rPr altLang="en-US" lang="zh-CN" sz="2400"/>
                <a:t>两学一做的主要内容</a:t>
              </a:r>
            </a:p>
          </p:txBody>
        </p:sp>
        <p:sp>
          <p:nvSpPr>
            <p:cNvPr id="23"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2800">
                  <a:solidFill>
                    <a:schemeClr val="lt1"/>
                  </a:solidFill>
                  <a:latin charset="0" panose="020b0604020202020204" pitchFamily="34" typeface="Arial"/>
                  <a:ea charset="-122" panose="020b0503020204020204" pitchFamily="34" typeface="微软雅黑"/>
                  <a:cs charset="0" panose="020b0604020202020204" pitchFamily="34" typeface="Arial"/>
                </a:rPr>
                <a:t>3</a:t>
              </a:r>
            </a:p>
          </p:txBody>
        </p:sp>
      </p:grpSp>
      <p:grpSp>
        <p:nvGrpSpPr>
          <p:cNvPr id="24" name="组合 23"/>
          <p:cNvGrpSpPr/>
          <p:nvPr/>
        </p:nvGrpSpPr>
        <p:grpSpPr>
          <a:xfrm>
            <a:off x="5303580" y="4052542"/>
            <a:ext cx="3482250" cy="501901"/>
            <a:chOff x="4247965" y="2226784"/>
            <a:chExt cx="4016189" cy="579178"/>
          </a:xfrm>
        </p:grpSpPr>
        <p:sp>
          <p:nvSpPr>
            <p:cNvPr id="25" name="TextBox 134"/>
            <p:cNvSpPr txBox="1"/>
            <p:nvPr/>
          </p:nvSpPr>
          <p:spPr>
            <a:xfrm>
              <a:off x="4856458" y="2273215"/>
              <a:ext cx="3374741" cy="527594"/>
            </a:xfrm>
            <a:prstGeom prst="rect">
              <a:avLst/>
            </a:prstGeom>
            <a:noFill/>
          </p:spPr>
          <p:txBody>
            <a:bodyPr wrap="none">
              <a:spAutoFit/>
            </a:bodyPr>
            <a:lstStyle>
              <a:defPPr>
                <a:defRPr lang="zh-CN"/>
              </a:defPPr>
              <a:lvl1pPr fontAlgn="auto">
                <a:spcBef>
                  <a:spcPct val="0"/>
                </a:spcBef>
                <a:spcAft>
                  <a:spcPct val="0"/>
                </a:spcAft>
                <a:defRPr b="1" sz="2000">
                  <a:solidFill>
                    <a:srgbClr val="C00000"/>
                  </a:solidFill>
                  <a:latin charset="-122" panose="020b0503020204020204" pitchFamily="34" typeface="微软雅黑"/>
                  <a:ea charset="-122" panose="020b0503020204020204" pitchFamily="34" typeface="微软雅黑"/>
                </a:defRPr>
              </a:lvl1pPr>
            </a:lstStyle>
            <a:p>
              <a:r>
                <a:rPr altLang="en-US" lang="zh-CN" sz="2400"/>
                <a:t>两学一做的主要措施</a:t>
              </a:r>
            </a:p>
          </p:txBody>
        </p:sp>
        <p:sp>
          <p:nvSpPr>
            <p:cNvPr id="26"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2800">
                  <a:solidFill>
                    <a:schemeClr val="lt1"/>
                  </a:solidFill>
                  <a:latin charset="0" panose="020b0604020202020204" pitchFamily="34" typeface="Arial"/>
                  <a:ea charset="-122" panose="020b0503020204020204" pitchFamily="34" typeface="微软雅黑"/>
                  <a:cs charset="0" panose="020b0604020202020204" pitchFamily="34" typeface="Arial"/>
                </a:rPr>
                <a:t>4</a:t>
              </a:r>
            </a:p>
          </p:txBody>
        </p:sp>
      </p:grpSp>
      <p:grpSp>
        <p:nvGrpSpPr>
          <p:cNvPr id="27" name="组合 15"/>
          <p:cNvGrpSpPr/>
          <p:nvPr/>
        </p:nvGrpSpPr>
        <p:grpSpPr>
          <a:xfrm>
            <a:off x="5326009" y="4743271"/>
            <a:ext cx="3482250" cy="501901"/>
            <a:chOff x="4247965" y="2226784"/>
            <a:chExt cx="4016189" cy="579178"/>
          </a:xfrm>
        </p:grpSpPr>
        <p:sp>
          <p:nvSpPr>
            <p:cNvPr id="28" name="TextBox 137"/>
            <p:cNvSpPr txBox="1"/>
            <p:nvPr/>
          </p:nvSpPr>
          <p:spPr>
            <a:xfrm>
              <a:off x="4856458" y="2273216"/>
              <a:ext cx="3374741" cy="527594"/>
            </a:xfrm>
            <a:prstGeom prst="rect">
              <a:avLst/>
            </a:prstGeom>
            <a:noFill/>
          </p:spPr>
          <p:txBody>
            <a:bodyPr wrap="none">
              <a:spAutoFit/>
            </a:bodyPr>
            <a:lstStyle>
              <a:defPPr>
                <a:defRPr lang="zh-CN"/>
              </a:defPPr>
              <a:lvl1pPr fontAlgn="auto">
                <a:spcBef>
                  <a:spcPct val="0"/>
                </a:spcBef>
                <a:spcAft>
                  <a:spcPct val="0"/>
                </a:spcAft>
                <a:defRPr b="1" sz="2000">
                  <a:solidFill>
                    <a:srgbClr val="C00000"/>
                  </a:solidFill>
                  <a:latin charset="-122" panose="020b0503020204020204" pitchFamily="34" typeface="微软雅黑"/>
                  <a:ea charset="-122" panose="020b0503020204020204" pitchFamily="34" typeface="微软雅黑"/>
                </a:defRPr>
              </a:lvl1pPr>
            </a:lstStyle>
            <a:p>
              <a:r>
                <a:rPr altLang="en-US" lang="zh-CN" sz="2400"/>
                <a:t>两学一做的组织领导</a:t>
              </a:r>
            </a:p>
          </p:txBody>
        </p:sp>
        <p:sp>
          <p:nvSpPr>
            <p:cNvPr id="29"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2800">
                  <a:solidFill>
                    <a:schemeClr val="lt1"/>
                  </a:solidFill>
                  <a:latin charset="0" panose="020b0604020202020204" pitchFamily="34" typeface="Arial"/>
                  <a:ea charset="-122" panose="020b0503020204020204" pitchFamily="34" typeface="微软雅黑"/>
                  <a:cs charset="0" panose="020b0604020202020204" pitchFamily="34" typeface="Arial"/>
                </a:rPr>
                <a:t>5</a:t>
              </a:r>
            </a:p>
          </p:txBody>
        </p:sp>
      </p:grpSp>
      <p:grpSp>
        <p:nvGrpSpPr>
          <p:cNvPr id="30" name="组合 15"/>
          <p:cNvGrpSpPr/>
          <p:nvPr/>
        </p:nvGrpSpPr>
        <p:grpSpPr>
          <a:xfrm>
            <a:off x="5330640" y="5437869"/>
            <a:ext cx="5463562" cy="501901"/>
            <a:chOff x="4247965" y="2226784"/>
            <a:chExt cx="6301299" cy="579178"/>
          </a:xfrm>
        </p:grpSpPr>
        <p:sp>
          <p:nvSpPr>
            <p:cNvPr id="31" name="TextBox 137"/>
            <p:cNvSpPr txBox="1"/>
            <p:nvPr/>
          </p:nvSpPr>
          <p:spPr>
            <a:xfrm>
              <a:off x="4856457" y="2273216"/>
              <a:ext cx="5637751" cy="527594"/>
            </a:xfrm>
            <a:prstGeom prst="rect">
              <a:avLst/>
            </a:prstGeom>
            <a:noFill/>
          </p:spPr>
          <p:txBody>
            <a:bodyPr wrap="none">
              <a:spAutoFit/>
            </a:bodyPr>
            <a:lstStyle>
              <a:defPPr>
                <a:defRPr lang="zh-CN"/>
              </a:defPPr>
              <a:lvl1pPr fontAlgn="auto">
                <a:spcBef>
                  <a:spcPct val="0"/>
                </a:spcBef>
                <a:spcAft>
                  <a:spcPct val="0"/>
                </a:spcAft>
                <a:defRPr b="1" sz="2000">
                  <a:solidFill>
                    <a:srgbClr val="C00000"/>
                  </a:solidFill>
                  <a:latin charset="-122" panose="020b0503020204020204" pitchFamily="34" typeface="微软雅黑"/>
                  <a:ea charset="-122" panose="020b0503020204020204" pitchFamily="34" typeface="微软雅黑"/>
                </a:defRPr>
              </a:lvl1pPr>
            </a:lstStyle>
            <a:p>
              <a:r>
                <a:rPr altLang="en-US" lang="zh-CN" sz="2400"/>
                <a:t>习进平论·如何做一名合格共产党员</a:t>
              </a:r>
            </a:p>
          </p:txBody>
        </p:sp>
        <p:sp>
          <p:nvSpPr>
            <p:cNvPr id="32" name="圆角矩形​​ 10"/>
            <p:cNvSpPr>
              <a:spLocks noChangeArrowheads="1"/>
            </p:cNvSpPr>
            <p:nvPr/>
          </p:nvSpPr>
          <p:spPr bwMode="auto">
            <a:xfrm>
              <a:off x="4247965" y="2226784"/>
              <a:ext cx="554833" cy="554578"/>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2800">
                  <a:solidFill>
                    <a:schemeClr val="lt1"/>
                  </a:solidFill>
                  <a:latin charset="0" panose="020b0604020202020204" pitchFamily="34" typeface="Arial"/>
                  <a:ea charset="-122" panose="020b0503020204020204" pitchFamily="34" typeface="微软雅黑"/>
                  <a:cs charset="0" panose="020b0604020202020204" pitchFamily="34" typeface="Arial"/>
                </a:rPr>
                <a:t>6</a:t>
              </a:r>
            </a:p>
          </p:txBody>
        </p:sp>
      </p:grpSp>
      <p:sp>
        <p:nvSpPr>
          <p:cNvPr id="33" name="文本框 32"/>
          <p:cNvSpPr txBox="1"/>
          <p:nvPr/>
        </p:nvSpPr>
        <p:spPr>
          <a:xfrm>
            <a:off x="2699922" y="748389"/>
            <a:ext cx="1300480"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目录</a:t>
            </a:r>
          </a:p>
        </p:txBody>
      </p:sp>
      <p:sp>
        <p:nvSpPr>
          <p:cNvPr id="34" name="矩形 33"/>
          <p:cNvSpPr/>
          <p:nvPr>
            <p:custDataLst>
              <p:tags r:id="rId5"/>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4000" fill="hold" id="5" nodeType="with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250" fill="hold" id="7"/>
                                        <p:tgtEl>
                                          <p:spTgt spid="6"/>
                                        </p:tgtEl>
                                        <p:attrNameLst>
                                          <p:attrName>ppt_x</p:attrName>
                                        </p:attrNameLst>
                                      </p:cBhvr>
                                      <p:tavLst>
                                        <p:tav tm="0">
                                          <p:val>
                                            <p:strVal val="#ppt_x"/>
                                          </p:val>
                                        </p:tav>
                                        <p:tav tm="100000">
                                          <p:val>
                                            <p:strVal val="#ppt_x"/>
                                          </p:val>
                                        </p:tav>
                                      </p:tavLst>
                                    </p:anim>
                                    <p:anim calcmode="lin" valueType="num">
                                      <p:cBhvr additive="base">
                                        <p:cTn dur="125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250"/>
                            </p:stCondLst>
                            <p:childTnLst>
                              <p:par>
                                <p:cTn fill="hold"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750"/>
                            </p:stCondLst>
                            <p:childTnLst>
                              <p:par>
                                <p:cTn fill="hold" grpId="0" id="16" nodeType="afterEffect" presetClass="entr" presetID="41" presetSubtype="0">
                                  <p:stCondLst>
                                    <p:cond delay="0"/>
                                  </p:stCondLst>
                                  <p:iterate type="lt">
                                    <p:tmPct val="10000"/>
                                  </p:iterate>
                                  <p:childTnLst>
                                    <p:set>
                                      <p:cBhvr>
                                        <p:cTn dur="1" fill="hold" id="17">
                                          <p:stCondLst>
                                            <p:cond delay="0"/>
                                          </p:stCondLst>
                                        </p:cTn>
                                        <p:tgtEl>
                                          <p:spTgt spid="33"/>
                                        </p:tgtEl>
                                        <p:attrNameLst>
                                          <p:attrName>style.visibility</p:attrName>
                                        </p:attrNameLst>
                                      </p:cBhvr>
                                      <p:to>
                                        <p:strVal val="visible"/>
                                      </p:to>
                                    </p:set>
                                    <p:anim calcmode="lin" valueType="num">
                                      <p:cBhvr>
                                        <p:cTn dur="500" fill="hold" id="18"/>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33"/>
                                        </p:tgtEl>
                                        <p:attrNameLst>
                                          <p:attrName>ppt_y</p:attrName>
                                        </p:attrNameLst>
                                      </p:cBhvr>
                                      <p:tavLst>
                                        <p:tav tm="0">
                                          <p:val>
                                            <p:strVal val="#ppt_y"/>
                                          </p:val>
                                        </p:tav>
                                        <p:tav tm="100000">
                                          <p:val>
                                            <p:strVal val="#ppt_y"/>
                                          </p:val>
                                        </p:tav>
                                      </p:tavLst>
                                    </p:anim>
                                    <p:anim calcmode="lin" valueType="num">
                                      <p:cBhvr>
                                        <p:cTn dur="500" fill="hold" id="20"/>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33"/>
                                        </p:tgtEl>
                                      </p:cBhvr>
                                    </p:animEffect>
                                  </p:childTnLst>
                                </p:cTn>
                              </p:par>
                            </p:childTnLst>
                          </p:cTn>
                        </p:par>
                        <p:par>
                          <p:cTn fill="hold" id="23" nodeType="afterGroup">
                            <p:stCondLst>
                              <p:cond delay="2250"/>
                            </p:stCondLst>
                            <p:childTnLst>
                              <p:par>
                                <p:cTn fill="hold" grpId="0" id="24" nodeType="after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par>
                                <p:cTn fill="hold" id="27" nodeType="withEffect" presetClass="entr" presetID="22" presetSubtype="8">
                                  <p:stCondLst>
                                    <p:cond delay="0"/>
                                  </p:stCondLst>
                                  <p:childTnLst>
                                    <p:set>
                                      <p:cBhvr>
                                        <p:cTn dur="1" fill="hold" id="28">
                                          <p:stCondLst>
                                            <p:cond delay="0"/>
                                          </p:stCondLst>
                                        </p:cTn>
                                        <p:tgtEl>
                                          <p:spTgt spid="8"/>
                                        </p:tgtEl>
                                        <p:attrNameLst>
                                          <p:attrName>style.visibility</p:attrName>
                                        </p:attrNameLst>
                                      </p:cBhvr>
                                      <p:to>
                                        <p:strVal val="visible"/>
                                      </p:to>
                                    </p:set>
                                    <p:animEffect filter="wipe(left)" transition="in">
                                      <p:cBhvr>
                                        <p:cTn dur="500" id="29"/>
                                        <p:tgtEl>
                                          <p:spTgt spid="8"/>
                                        </p:tgtEl>
                                      </p:cBhvr>
                                    </p:animEffect>
                                  </p:childTnLst>
                                </p:cTn>
                              </p:par>
                            </p:childTnLst>
                          </p:cTn>
                        </p:par>
                        <p:par>
                          <p:cTn fill="hold" id="30" nodeType="afterGroup">
                            <p:stCondLst>
                              <p:cond delay="2750"/>
                            </p:stCondLst>
                            <p:childTnLst>
                              <p:par>
                                <p:cTn fill="hold" id="31" nodeType="afterEffect" presetClass="entr" presetID="2" presetSubtype="2">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additive="base">
                                        <p:cTn dur="500" fill="hold" id="33"/>
                                        <p:tgtEl>
                                          <p:spTgt spid="15"/>
                                        </p:tgtEl>
                                        <p:attrNameLst>
                                          <p:attrName>ppt_x</p:attrName>
                                        </p:attrNameLst>
                                      </p:cBhvr>
                                      <p:tavLst>
                                        <p:tav tm="0">
                                          <p:val>
                                            <p:strVal val="1+#ppt_w/2"/>
                                          </p:val>
                                        </p:tav>
                                        <p:tav tm="100000">
                                          <p:val>
                                            <p:strVal val="#ppt_x"/>
                                          </p:val>
                                        </p:tav>
                                      </p:tavLst>
                                    </p:anim>
                                    <p:anim calcmode="lin" valueType="num">
                                      <p:cBhvr additive="base">
                                        <p:cTn dur="500" fill="hold" id="34"/>
                                        <p:tgtEl>
                                          <p:spTgt spid="15"/>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250"/>
                            </p:stCondLst>
                            <p:childTnLst>
                              <p:par>
                                <p:cTn fill="hold" id="36" nodeType="afterEffect" presetClass="entr" presetID="2" presetSubtype="2">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additive="base">
                                        <p:cTn dur="500" fill="hold" id="38"/>
                                        <p:tgtEl>
                                          <p:spTgt spid="18"/>
                                        </p:tgtEl>
                                        <p:attrNameLst>
                                          <p:attrName>ppt_x</p:attrName>
                                        </p:attrNameLst>
                                      </p:cBhvr>
                                      <p:tavLst>
                                        <p:tav tm="0">
                                          <p:val>
                                            <p:strVal val="1+#ppt_w/2"/>
                                          </p:val>
                                        </p:tav>
                                        <p:tav tm="100000">
                                          <p:val>
                                            <p:strVal val="#ppt_x"/>
                                          </p:val>
                                        </p:tav>
                                      </p:tavLst>
                                    </p:anim>
                                    <p:anim calcmode="lin" valueType="num">
                                      <p:cBhvr additive="base">
                                        <p:cTn dur="500" fill="hold" id="39"/>
                                        <p:tgtEl>
                                          <p:spTgt spid="1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750"/>
                            </p:stCondLst>
                            <p:childTnLst>
                              <p:par>
                                <p:cTn fill="hold" id="41" nodeType="afterEffect" presetClass="entr" presetID="2" presetSubtype="2">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500" fill="hold" id="43"/>
                                        <p:tgtEl>
                                          <p:spTgt spid="21"/>
                                        </p:tgtEl>
                                        <p:attrNameLst>
                                          <p:attrName>ppt_x</p:attrName>
                                        </p:attrNameLst>
                                      </p:cBhvr>
                                      <p:tavLst>
                                        <p:tav tm="0">
                                          <p:val>
                                            <p:strVal val="1+#ppt_w/2"/>
                                          </p:val>
                                        </p:tav>
                                        <p:tav tm="100000">
                                          <p:val>
                                            <p:strVal val="#ppt_x"/>
                                          </p:val>
                                        </p:tav>
                                      </p:tavLst>
                                    </p:anim>
                                    <p:anim calcmode="lin" valueType="num">
                                      <p:cBhvr additive="base">
                                        <p:cTn dur="500" fill="hold" id="44"/>
                                        <p:tgtEl>
                                          <p:spTgt spid="21"/>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500" fill="hold" id="48"/>
                                        <p:tgtEl>
                                          <p:spTgt spid="24"/>
                                        </p:tgtEl>
                                        <p:attrNameLst>
                                          <p:attrName>ppt_x</p:attrName>
                                        </p:attrNameLst>
                                      </p:cBhvr>
                                      <p:tavLst>
                                        <p:tav tm="0">
                                          <p:val>
                                            <p:strVal val="1+#ppt_w/2"/>
                                          </p:val>
                                        </p:tav>
                                        <p:tav tm="100000">
                                          <p:val>
                                            <p:strVal val="#ppt_x"/>
                                          </p:val>
                                        </p:tav>
                                      </p:tavLst>
                                    </p:anim>
                                    <p:anim calcmode="lin" valueType="num">
                                      <p:cBhvr additive="base">
                                        <p:cTn dur="500" fill="hold" id="49"/>
                                        <p:tgtEl>
                                          <p:spTgt spid="2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id="51" nodeType="afterEffect" presetClass="entr" presetID="2" presetSubtype="2">
                                  <p:stCondLst>
                                    <p:cond delay="0"/>
                                  </p:stCondLst>
                                  <p:childTnLst>
                                    <p:set>
                                      <p:cBhvr>
                                        <p:cTn dur="1" fill="hold" id="52">
                                          <p:stCondLst>
                                            <p:cond delay="0"/>
                                          </p:stCondLst>
                                        </p:cTn>
                                        <p:tgtEl>
                                          <p:spTgt spid="27"/>
                                        </p:tgtEl>
                                        <p:attrNameLst>
                                          <p:attrName>style.visibility</p:attrName>
                                        </p:attrNameLst>
                                      </p:cBhvr>
                                      <p:to>
                                        <p:strVal val="visible"/>
                                      </p:to>
                                    </p:set>
                                    <p:anim calcmode="lin" valueType="num">
                                      <p:cBhvr additive="base">
                                        <p:cTn dur="500" fill="hold" id="53"/>
                                        <p:tgtEl>
                                          <p:spTgt spid="27"/>
                                        </p:tgtEl>
                                        <p:attrNameLst>
                                          <p:attrName>ppt_x</p:attrName>
                                        </p:attrNameLst>
                                      </p:cBhvr>
                                      <p:tavLst>
                                        <p:tav tm="0">
                                          <p:val>
                                            <p:strVal val="1+#ppt_w/2"/>
                                          </p:val>
                                        </p:tav>
                                        <p:tav tm="100000">
                                          <p:val>
                                            <p:strVal val="#ppt_x"/>
                                          </p:val>
                                        </p:tav>
                                      </p:tavLst>
                                    </p:anim>
                                    <p:anim calcmode="lin" valueType="num">
                                      <p:cBhvr additive="base">
                                        <p:cTn dur="500" fill="hold" id="54"/>
                                        <p:tgtEl>
                                          <p:spTgt spid="27"/>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250"/>
                            </p:stCondLst>
                            <p:childTnLst>
                              <p:par>
                                <p:cTn fill="hold" id="56" nodeType="afterEffect" presetClass="entr" presetID="2" presetSubtype="2">
                                  <p:stCondLst>
                                    <p:cond delay="0"/>
                                  </p:stCondLst>
                                  <p:childTnLst>
                                    <p:set>
                                      <p:cBhvr>
                                        <p:cTn dur="1" fill="hold" id="57">
                                          <p:stCondLst>
                                            <p:cond delay="0"/>
                                          </p:stCondLst>
                                        </p:cTn>
                                        <p:tgtEl>
                                          <p:spTgt spid="30"/>
                                        </p:tgtEl>
                                        <p:attrNameLst>
                                          <p:attrName>style.visibility</p:attrName>
                                        </p:attrNameLst>
                                      </p:cBhvr>
                                      <p:to>
                                        <p:strVal val="visible"/>
                                      </p:to>
                                    </p:set>
                                    <p:anim calcmode="lin" valueType="num">
                                      <p:cBhvr additive="base">
                                        <p:cTn dur="500" fill="hold" id="58"/>
                                        <p:tgtEl>
                                          <p:spTgt spid="30"/>
                                        </p:tgtEl>
                                        <p:attrNameLst>
                                          <p:attrName>ppt_x</p:attrName>
                                        </p:attrNameLst>
                                      </p:cBhvr>
                                      <p:tavLst>
                                        <p:tav tm="0">
                                          <p:val>
                                            <p:strVal val="1+#ppt_w/2"/>
                                          </p:val>
                                        </p:tav>
                                        <p:tav tm="100000">
                                          <p:val>
                                            <p:strVal val="#ppt_x"/>
                                          </p:val>
                                        </p:tav>
                                      </p:tavLst>
                                    </p:anim>
                                    <p:anim calcmode="lin" valueType="num">
                                      <p:cBhvr additive="base">
                                        <p:cTn dur="500" fill="hold" id="59"/>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8"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0"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1" name="组合 10"/>
          <p:cNvGrpSpPr/>
          <p:nvPr/>
        </p:nvGrpSpPr>
        <p:grpSpPr>
          <a:xfrm>
            <a:off x="1622768" y="3585052"/>
            <a:ext cx="5940060" cy="1200329"/>
            <a:chOff x="4075558" y="2054456"/>
            <a:chExt cx="6850861" cy="1385141"/>
          </a:xfrm>
        </p:grpSpPr>
        <p:sp>
          <p:nvSpPr>
            <p:cNvPr id="12" name="TextBox 124"/>
            <p:cNvSpPr txBox="1"/>
            <p:nvPr/>
          </p:nvSpPr>
          <p:spPr>
            <a:xfrm>
              <a:off x="4856456" y="2054456"/>
              <a:ext cx="6011259" cy="1371745"/>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习进平论</a:t>
              </a:r>
            </a:p>
            <a:p>
              <a:r>
                <a:rPr altLang="en-US" b="1" lang="zh-CN" smtClean="0" sz="3600">
                  <a:solidFill>
                    <a:srgbClr val="C00000"/>
                  </a:solidFill>
                  <a:latin charset="-122" panose="020b0503020204020204" pitchFamily="34" typeface="微软雅黑"/>
                  <a:ea charset="-122" panose="020b0503020204020204" pitchFamily="34" typeface="微软雅黑"/>
                </a:rPr>
                <a:t>如何做一名合格共产党员</a:t>
              </a:r>
            </a:p>
          </p:txBody>
        </p:sp>
        <p:sp>
          <p:nvSpPr>
            <p:cNvPr id="13" name="圆角矩形​​ 10"/>
            <p:cNvSpPr>
              <a:spLocks noChangeArrowheads="1"/>
            </p:cNvSpPr>
            <p:nvPr/>
          </p:nvSpPr>
          <p:spPr bwMode="auto">
            <a:xfrm>
              <a:off x="4075558" y="2149303"/>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4000">
                  <a:solidFill>
                    <a:schemeClr val="lt1"/>
                  </a:solidFill>
                  <a:latin charset="0" panose="020b0604020202020204" pitchFamily="34" typeface="Arial"/>
                  <a:ea charset="-122" panose="020b0503020204020204" pitchFamily="34" typeface="微软雅黑"/>
                  <a:cs charset="0" panose="020b0604020202020204" pitchFamily="34" typeface="Arial"/>
                </a:rPr>
                <a:t>6</a:t>
              </a:r>
            </a:p>
          </p:txBody>
        </p:sp>
      </p:grpSp>
      <p:sp>
        <p:nvSpPr>
          <p:cNvPr id="14" name="矩形 13"/>
          <p:cNvSpPr/>
          <p:nvPr>
            <p:custDataLst>
              <p:tags r:id="rId5"/>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anim calcmode="lin" valueType="num">
                                      <p:cBhvr>
                                        <p:cTn dur="500" fill="hold" id="22"/>
                                        <p:tgtEl>
                                          <p:spTgt spid="9"/>
                                        </p:tgtEl>
                                        <p:attrNameLst>
                                          <p:attrName>ppt_x</p:attrName>
                                        </p:attrNameLst>
                                      </p:cBhvr>
                                      <p:tavLst>
                                        <p:tav tm="0">
                                          <p:val>
                                            <p:strVal val="#ppt_x"/>
                                          </p:val>
                                        </p:tav>
                                        <p:tav tm="100000">
                                          <p:val>
                                            <p:strVal val="#ppt_x"/>
                                          </p:val>
                                        </p:tav>
                                      </p:tavLst>
                                    </p:anim>
                                    <p:anim calcmode="lin" valueType="num">
                                      <p:cBhvr>
                                        <p:cTn dur="500" fill="hold" id="23"/>
                                        <p:tgtEl>
                                          <p:spTgt spid="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022048" cy="422047"/>
          </a:xfrm>
        </p:spPr>
        <p:txBody>
          <a:bodyPr/>
          <a:lstStyle/>
          <a:p>
            <a:r>
              <a:rPr altLang="en-US" lang="zh-CN"/>
              <a:t>习近平论：做合格共产党员</a:t>
            </a:r>
          </a:p>
        </p:txBody>
      </p:sp>
      <p:grpSp>
        <p:nvGrpSpPr>
          <p:cNvPr id="19" name="组合 18"/>
          <p:cNvGrpSpPr/>
          <p:nvPr/>
        </p:nvGrpSpPr>
        <p:grpSpPr>
          <a:xfrm>
            <a:off x="3196853" y="1187918"/>
            <a:ext cx="5010441" cy="1209594"/>
            <a:chOff x="2115188" y="1232523"/>
            <a:chExt cx="5010441" cy="1209594"/>
          </a:xfrm>
        </p:grpSpPr>
        <p:pic>
          <p:nvPicPr>
            <p:cNvPr id="20" name="图片 19"/>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21" name="图片 20"/>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22" name="矩形 21"/>
          <p:cNvSpPr/>
          <p:nvPr/>
        </p:nvSpPr>
        <p:spPr>
          <a:xfrm>
            <a:off x="4636798" y="1592847"/>
            <a:ext cx="2760595" cy="518160"/>
          </a:xfrm>
          <a:prstGeom prst="rect">
            <a:avLst/>
          </a:prstGeom>
        </p:spPr>
        <p:txBody>
          <a:bodyPr wrap="square">
            <a:spAutoFit/>
          </a:bodyPr>
          <a:lstStyle/>
          <a:p>
            <a:pPr algn="ctr"/>
            <a:r>
              <a:rPr altLang="en-US" b="1" lang="zh-CN" smtClean="0" sz="2800">
                <a:solidFill>
                  <a:schemeClr val="bg1"/>
                </a:solidFill>
                <a:latin charset="-122" panose="020b0503020204020204" pitchFamily="34" typeface="微软雅黑"/>
                <a:ea charset="-122" panose="020b0503020204020204" pitchFamily="34" typeface="微软雅黑"/>
              </a:rPr>
              <a:t>做合格党员</a:t>
            </a:r>
          </a:p>
        </p:txBody>
      </p:sp>
      <p:sp>
        <p:nvSpPr>
          <p:cNvPr id="23" name="矩形 22"/>
          <p:cNvSpPr/>
          <p:nvPr/>
        </p:nvSpPr>
        <p:spPr>
          <a:xfrm>
            <a:off x="2799290" y="5355124"/>
            <a:ext cx="2995029" cy="396240"/>
          </a:xfrm>
          <a:prstGeom prst="rect">
            <a:avLst/>
          </a:prstGeom>
          <a:solidFill>
            <a:srgbClr val="C00000"/>
          </a:solidFill>
          <a:ln>
            <a:noFill/>
          </a:ln>
          <a:effectLst>
            <a:outerShdw algn="tl" blurRad="50800" dir="2700000" dist="38100" rotWithShape="0">
              <a:prstClr val="black">
                <a:alpha val="40000"/>
              </a:prstClr>
            </a:outerShdw>
          </a:effectLst>
        </p:spPr>
        <p:txBody>
          <a:bodyPr wrap="square">
            <a:spAutoFit/>
          </a:bodyPr>
          <a:lstStyle/>
          <a:p>
            <a:pPr algn="ctr"/>
            <a:r>
              <a:rPr altLang="en-US" b="1" lang="zh-CN" smtClean="0" sz="2000">
                <a:solidFill>
                  <a:schemeClr val="accent2">
                    <a:lumMod val="20000"/>
                    <a:lumOff val="80000"/>
                  </a:schemeClr>
                </a:solidFill>
                <a:latin charset="-122" panose="020b0503020204020204" pitchFamily="34" typeface="微软雅黑"/>
                <a:ea charset="-122" panose="020b0503020204020204" pitchFamily="34" typeface="微软雅黑"/>
              </a:rPr>
              <a:t>向榜样学习、向群众学习</a:t>
            </a:r>
          </a:p>
        </p:txBody>
      </p:sp>
      <p:sp>
        <p:nvSpPr>
          <p:cNvPr id="24" name="矩形 23"/>
          <p:cNvSpPr/>
          <p:nvPr/>
        </p:nvSpPr>
        <p:spPr>
          <a:xfrm>
            <a:off x="2799290" y="2682536"/>
            <a:ext cx="2995029" cy="396240"/>
          </a:xfrm>
          <a:prstGeom prst="rect">
            <a:avLst/>
          </a:prstGeom>
          <a:solidFill>
            <a:srgbClr val="C00000"/>
          </a:solidFill>
          <a:ln>
            <a:noFill/>
          </a:ln>
          <a:effectLst>
            <a:outerShdw algn="tl" blurRad="50800" dir="2700000" dist="38100" rotWithShape="0">
              <a:prstClr val="black">
                <a:alpha val="40000"/>
              </a:prstClr>
            </a:outerShdw>
          </a:effectLst>
        </p:spPr>
        <p:txBody>
          <a:bodyPr wrap="square">
            <a:spAutoFit/>
          </a:bodyPr>
          <a:lstStyle/>
          <a:p>
            <a:pPr algn="ctr"/>
            <a:r>
              <a:rPr altLang="en-US" b="1" lang="zh-CN" smtClean="0" sz="2000">
                <a:solidFill>
                  <a:schemeClr val="accent2">
                    <a:lumMod val="20000"/>
                    <a:lumOff val="80000"/>
                  </a:schemeClr>
                </a:solidFill>
                <a:latin charset="-122" panose="020b0503020204020204" pitchFamily="34" typeface="微软雅黑"/>
                <a:ea charset="-122" panose="020b0503020204020204" pitchFamily="34" typeface="微软雅黑"/>
              </a:rPr>
              <a:t>遵守党章、加强党性</a:t>
            </a:r>
          </a:p>
        </p:txBody>
      </p:sp>
      <p:sp>
        <p:nvSpPr>
          <p:cNvPr id="25" name="矩形 24"/>
          <p:cNvSpPr/>
          <p:nvPr/>
        </p:nvSpPr>
        <p:spPr>
          <a:xfrm>
            <a:off x="2799290" y="3526277"/>
            <a:ext cx="2995029" cy="396240"/>
          </a:xfrm>
          <a:prstGeom prst="rect">
            <a:avLst/>
          </a:prstGeom>
          <a:solidFill>
            <a:srgbClr val="C00000"/>
          </a:solidFill>
          <a:ln>
            <a:noFill/>
          </a:ln>
          <a:effectLst>
            <a:outerShdw algn="tl" blurRad="50800" dir="2700000" dist="38100" rotWithShape="0">
              <a:prstClr val="black">
                <a:alpha val="40000"/>
              </a:prstClr>
            </a:outerShdw>
          </a:effectLst>
        </p:spPr>
        <p:txBody>
          <a:bodyPr wrap="square">
            <a:spAutoFit/>
          </a:bodyPr>
          <a:lstStyle/>
          <a:p>
            <a:pPr algn="ctr"/>
            <a:r>
              <a:rPr altLang="en-US" b="1" lang="zh-CN" smtClean="0" sz="2000">
                <a:solidFill>
                  <a:schemeClr val="accent2">
                    <a:lumMod val="20000"/>
                    <a:lumOff val="80000"/>
                  </a:schemeClr>
                </a:solidFill>
                <a:latin charset="-122" panose="020b0503020204020204" pitchFamily="34" typeface="微软雅黑"/>
                <a:ea charset="-122" panose="020b0503020204020204" pitchFamily="34" typeface="微软雅黑"/>
              </a:rPr>
              <a:t>坚定信念、加强学习</a:t>
            </a:r>
          </a:p>
        </p:txBody>
      </p:sp>
      <p:sp>
        <p:nvSpPr>
          <p:cNvPr id="26" name="矩形 25"/>
          <p:cNvSpPr/>
          <p:nvPr/>
        </p:nvSpPr>
        <p:spPr>
          <a:xfrm>
            <a:off x="2799290" y="4394893"/>
            <a:ext cx="2995029" cy="396240"/>
          </a:xfrm>
          <a:prstGeom prst="rect">
            <a:avLst/>
          </a:prstGeom>
          <a:solidFill>
            <a:srgbClr val="C00000"/>
          </a:solidFill>
          <a:ln>
            <a:noFill/>
          </a:ln>
          <a:effectLst>
            <a:outerShdw algn="tl" blurRad="50800" dir="2700000" dist="38100" rotWithShape="0">
              <a:prstClr val="black">
                <a:alpha val="40000"/>
              </a:prstClr>
            </a:outerShdw>
          </a:effectLst>
        </p:spPr>
        <p:txBody>
          <a:bodyPr wrap="square">
            <a:spAutoFit/>
          </a:bodyPr>
          <a:lstStyle/>
          <a:p>
            <a:pPr algn="ctr"/>
            <a:r>
              <a:rPr altLang="en-US" b="1" lang="zh-CN" smtClean="0" sz="2000">
                <a:solidFill>
                  <a:schemeClr val="accent2">
                    <a:lumMod val="20000"/>
                    <a:lumOff val="80000"/>
                  </a:schemeClr>
                </a:solidFill>
                <a:latin charset="-122" panose="020b0503020204020204" pitchFamily="34" typeface="微软雅黑"/>
                <a:ea charset="-122" panose="020b0503020204020204" pitchFamily="34" typeface="微软雅黑"/>
              </a:rPr>
              <a:t>遵纪守法、廉洁正派</a:t>
            </a:r>
          </a:p>
        </p:txBody>
      </p:sp>
      <p:sp>
        <p:nvSpPr>
          <p:cNvPr id="29" name="TextBox 11"/>
          <p:cNvSpPr txBox="1"/>
          <p:nvPr/>
        </p:nvSpPr>
        <p:spPr>
          <a:xfrm>
            <a:off x="2139782" y="2573375"/>
            <a:ext cx="490964" cy="579120"/>
          </a:xfrm>
          <a:prstGeom prst="rect">
            <a:avLst/>
          </a:prstGeom>
          <a:noFill/>
          <a:effectLst>
            <a:outerShdw algn="tl" blurRad="50800" dir="2700000" dist="38100" rotWithShape="0">
              <a:prstClr val="black">
                <a:alpha val="40000"/>
              </a:prstClr>
            </a:outerShdw>
          </a:effectLst>
        </p:spPr>
        <p:txBody>
          <a:bodyPr anchor="ctr" anchorCtr="0" rtlCol="0" wrap="square">
            <a:sp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要</a:t>
            </a:r>
          </a:p>
        </p:txBody>
      </p:sp>
      <p:sp>
        <p:nvSpPr>
          <p:cNvPr id="35" name="TextBox 40"/>
          <p:cNvSpPr txBox="1"/>
          <p:nvPr/>
        </p:nvSpPr>
        <p:spPr>
          <a:xfrm>
            <a:off x="2146520" y="3424757"/>
            <a:ext cx="490964" cy="579120"/>
          </a:xfrm>
          <a:prstGeom prst="rect">
            <a:avLst/>
          </a:prstGeom>
          <a:noFill/>
          <a:effectLst>
            <a:outerShdw algn="tl" blurRad="50800" dir="2700000" dist="38100" rotWithShape="0">
              <a:prstClr val="black">
                <a:alpha val="40000"/>
              </a:prstClr>
            </a:outerShdw>
          </a:effectLst>
        </p:spPr>
        <p:txBody>
          <a:bodyPr anchor="ctr" anchorCtr="0" rtlCol="0" wrap="square">
            <a:sp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要</a:t>
            </a:r>
          </a:p>
        </p:txBody>
      </p:sp>
      <p:sp>
        <p:nvSpPr>
          <p:cNvPr id="41" name="TextBox 52"/>
          <p:cNvSpPr txBox="1"/>
          <p:nvPr/>
        </p:nvSpPr>
        <p:spPr>
          <a:xfrm>
            <a:off x="2175727" y="4301020"/>
            <a:ext cx="490964" cy="579120"/>
          </a:xfrm>
          <a:prstGeom prst="rect">
            <a:avLst/>
          </a:prstGeom>
          <a:noFill/>
          <a:effectLst>
            <a:outerShdw algn="tl" blurRad="50800" dir="2700000" dist="38100" rotWithShape="0">
              <a:prstClr val="black">
                <a:alpha val="40000"/>
              </a:prstClr>
            </a:outerShdw>
          </a:effectLst>
        </p:spPr>
        <p:txBody>
          <a:bodyPr anchor="ctr" anchorCtr="0" rtlCol="0" wrap="square">
            <a:sp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要</a:t>
            </a:r>
          </a:p>
        </p:txBody>
      </p:sp>
      <p:sp>
        <p:nvSpPr>
          <p:cNvPr id="47" name="TextBox 58"/>
          <p:cNvSpPr txBox="1"/>
          <p:nvPr/>
        </p:nvSpPr>
        <p:spPr>
          <a:xfrm>
            <a:off x="2190439" y="5259370"/>
            <a:ext cx="490964" cy="579120"/>
          </a:xfrm>
          <a:prstGeom prst="rect">
            <a:avLst/>
          </a:prstGeom>
          <a:noFill/>
          <a:effectLst>
            <a:outerShdw algn="tl" blurRad="50800" dir="2700000" dist="38100" rotWithShape="0">
              <a:prstClr val="black">
                <a:alpha val="40000"/>
              </a:prstClr>
            </a:outerShdw>
          </a:effectLst>
        </p:spPr>
        <p:txBody>
          <a:bodyPr anchor="ctr" anchorCtr="0" rtlCol="0" wrap="square">
            <a:spAutoFit/>
          </a:bodyPr>
          <a:lstStyle/>
          <a:p>
            <a:pPr algn="ctr"/>
            <a:r>
              <a:rPr altLang="en-US" b="1" lang="zh-CN" smtClean="0" sz="3200">
                <a:solidFill>
                  <a:srgbClr val="C00000"/>
                </a:solidFill>
                <a:latin charset="-122" panose="020b0503020204020204" pitchFamily="34" typeface="微软雅黑"/>
                <a:ea charset="-122" panose="020b0503020204020204" pitchFamily="34" typeface="微软雅黑"/>
              </a:rPr>
              <a:t>要</a:t>
            </a:r>
          </a:p>
        </p:txBody>
      </p:sp>
      <p:sp>
        <p:nvSpPr>
          <p:cNvPr id="52" name="矩形 51"/>
          <p:cNvSpPr/>
          <p:nvPr/>
        </p:nvSpPr>
        <p:spPr>
          <a:xfrm>
            <a:off x="6716125" y="2579488"/>
            <a:ext cx="4359092" cy="2011680"/>
          </a:xfrm>
          <a:prstGeom prst="rect">
            <a:avLst/>
          </a:prstGeom>
        </p:spPr>
        <p:txBody>
          <a:bodyPr wrap="square">
            <a:spAutoFit/>
          </a:bodyPr>
          <a:lstStyle/>
          <a:p>
            <a:pPr algn="just"/>
            <a:r>
              <a:rPr altLang="en-US" lang="zh-CN" smtClean="0">
                <a:latin charset="-122" panose="020b0503020204020204" pitchFamily="34" typeface="微软雅黑"/>
                <a:ea charset="-122" panose="020b0503020204020204" pitchFamily="34" typeface="微软雅黑"/>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57" name="矩形 56"/>
          <p:cNvSpPr/>
          <p:nvPr/>
        </p:nvSpPr>
        <p:spPr>
          <a:xfrm>
            <a:off x="7679186" y="5315865"/>
            <a:ext cx="2722880" cy="70104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4000">
                <a:solidFill>
                  <a:srgbClr val="000000"/>
                </a:solidFill>
                <a:latin charset="-122" panose="02010800040101010101" pitchFamily="2" typeface="华文行楷"/>
                <a:ea charset="-122" panose="02010800040101010101" pitchFamily="2" typeface="华文行楷"/>
              </a:rPr>
              <a:t>习进平·论</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ppt_x</p:attrName>
                                        </p:attrNameLst>
                                      </p:cBhvr>
                                      <p:tavLst>
                                        <p:tav tm="0">
                                          <p:val>
                                            <p:strVal val="#ppt_x-#ppt_w*1.125000"/>
                                          </p:val>
                                        </p:tav>
                                        <p:tav tm="100000">
                                          <p:val>
                                            <p:strVal val="#ppt_x"/>
                                          </p:val>
                                        </p:tav>
                                      </p:tavLst>
                                    </p:anim>
                                    <p:animEffect filter="wipe(right)" transition="in">
                                      <p:cBhvr>
                                        <p:cTn dur="500" id="8"/>
                                        <p:tgtEl>
                                          <p:spTgt spid="19"/>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22"/>
                                        </p:tgtEl>
                                        <p:attrNameLst>
                                          <p:attrName>style.visibility</p:attrName>
                                        </p:attrNameLst>
                                      </p:cBhvr>
                                      <p:to>
                                        <p:strVal val="visible"/>
                                      </p:to>
                                    </p:set>
                                    <p:animEffect filter="fade" transition="in">
                                      <p:cBhvr>
                                        <p:cTn dur="750" id="12"/>
                                        <p:tgtEl>
                                          <p:spTgt spid="22"/>
                                        </p:tgtEl>
                                      </p:cBhvr>
                                    </p:animEffect>
                                  </p:childTnLst>
                                </p:cTn>
                              </p:par>
                            </p:childTnLst>
                          </p:cTn>
                        </p:par>
                        <p:par>
                          <p:cTn fill="hold" id="13" nodeType="afterGroup">
                            <p:stCondLst>
                              <p:cond delay="1250"/>
                            </p:stCondLst>
                            <p:childTnLst>
                              <p:par>
                                <p:cTn fill="hold" grpId="0" id="14" nodeType="afterEffect" presetClass="entr" presetID="2" presetSubtype="8">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additive="base">
                                        <p:cTn dur="1500" fill="hold" id="16"/>
                                        <p:tgtEl>
                                          <p:spTgt spid="29"/>
                                        </p:tgtEl>
                                        <p:attrNameLst>
                                          <p:attrName>ppt_x</p:attrName>
                                        </p:attrNameLst>
                                      </p:cBhvr>
                                      <p:tavLst>
                                        <p:tav tm="0">
                                          <p:val>
                                            <p:strVal val="0-#ppt_w/2"/>
                                          </p:val>
                                        </p:tav>
                                        <p:tav tm="100000">
                                          <p:val>
                                            <p:strVal val="#ppt_x"/>
                                          </p:val>
                                        </p:tav>
                                      </p:tavLst>
                                    </p:anim>
                                    <p:anim calcmode="lin" valueType="num">
                                      <p:cBhvr additive="base">
                                        <p:cTn dur="1500" fill="hold" id="17"/>
                                        <p:tgtEl>
                                          <p:spTgt spid="2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24"/>
                                        </p:tgtEl>
                                        <p:attrNameLst>
                                          <p:attrName>style.visibility</p:attrName>
                                        </p:attrNameLst>
                                      </p:cBhvr>
                                      <p:to>
                                        <p:strVal val="visible"/>
                                      </p:to>
                                    </p:set>
                                    <p:anim calcmode="lin" valueType="num">
                                      <p:cBhvr additive="base">
                                        <p:cTn dur="1500" fill="hold" id="20"/>
                                        <p:tgtEl>
                                          <p:spTgt spid="24"/>
                                        </p:tgtEl>
                                        <p:attrNameLst>
                                          <p:attrName>ppt_x</p:attrName>
                                        </p:attrNameLst>
                                      </p:cBhvr>
                                      <p:tavLst>
                                        <p:tav tm="0">
                                          <p:val>
                                            <p:strVal val="1+#ppt_w/2"/>
                                          </p:val>
                                        </p:tav>
                                        <p:tav tm="100000">
                                          <p:val>
                                            <p:strVal val="#ppt_x"/>
                                          </p:val>
                                        </p:tav>
                                      </p:tavLst>
                                    </p:anim>
                                    <p:anim calcmode="lin" valueType="num">
                                      <p:cBhvr additive="base">
                                        <p:cTn dur="1500" fill="hold" id="21"/>
                                        <p:tgtEl>
                                          <p:spTgt spid="24"/>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750"/>
                            </p:stCondLst>
                            <p:childTnLst>
                              <p:par>
                                <p:cTn fill="hold" grpId="0" id="23" nodeType="afterEffect" presetClass="entr" presetID="2" presetSubtype="8">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additive="base">
                                        <p:cTn dur="1500" fill="hold" id="25"/>
                                        <p:tgtEl>
                                          <p:spTgt spid="35"/>
                                        </p:tgtEl>
                                        <p:attrNameLst>
                                          <p:attrName>ppt_x</p:attrName>
                                        </p:attrNameLst>
                                      </p:cBhvr>
                                      <p:tavLst>
                                        <p:tav tm="0">
                                          <p:val>
                                            <p:strVal val="0-#ppt_w/2"/>
                                          </p:val>
                                        </p:tav>
                                        <p:tav tm="100000">
                                          <p:val>
                                            <p:strVal val="#ppt_x"/>
                                          </p:val>
                                        </p:tav>
                                      </p:tavLst>
                                    </p:anim>
                                    <p:anim calcmode="lin" valueType="num">
                                      <p:cBhvr additive="base">
                                        <p:cTn dur="1500" fill="hold" id="26"/>
                                        <p:tgtEl>
                                          <p:spTgt spid="3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1500" fill="hold" id="29"/>
                                        <p:tgtEl>
                                          <p:spTgt spid="25"/>
                                        </p:tgtEl>
                                        <p:attrNameLst>
                                          <p:attrName>ppt_x</p:attrName>
                                        </p:attrNameLst>
                                      </p:cBhvr>
                                      <p:tavLst>
                                        <p:tav tm="0">
                                          <p:val>
                                            <p:strVal val="1+#ppt_w/2"/>
                                          </p:val>
                                        </p:tav>
                                        <p:tav tm="100000">
                                          <p:val>
                                            <p:strVal val="#ppt_x"/>
                                          </p:val>
                                        </p:tav>
                                      </p:tavLst>
                                    </p:anim>
                                    <p:anim calcmode="lin" valueType="num">
                                      <p:cBhvr additive="base">
                                        <p:cTn dur="1500" fill="hold" id="30"/>
                                        <p:tgtEl>
                                          <p:spTgt spid="2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4250"/>
                            </p:stCondLst>
                            <p:childTnLst>
                              <p:par>
                                <p:cTn fill="hold" grpId="0" id="32" nodeType="afterEffect" presetClass="entr" presetID="2" presetSubtype="8">
                                  <p:stCondLst>
                                    <p:cond delay="0"/>
                                  </p:stCondLst>
                                  <p:childTnLst>
                                    <p:set>
                                      <p:cBhvr>
                                        <p:cTn dur="1" fill="hold" id="33">
                                          <p:stCondLst>
                                            <p:cond delay="0"/>
                                          </p:stCondLst>
                                        </p:cTn>
                                        <p:tgtEl>
                                          <p:spTgt spid="41"/>
                                        </p:tgtEl>
                                        <p:attrNameLst>
                                          <p:attrName>style.visibility</p:attrName>
                                        </p:attrNameLst>
                                      </p:cBhvr>
                                      <p:to>
                                        <p:strVal val="visible"/>
                                      </p:to>
                                    </p:set>
                                    <p:anim calcmode="lin" valueType="num">
                                      <p:cBhvr additive="base">
                                        <p:cTn dur="1500" fill="hold" id="34"/>
                                        <p:tgtEl>
                                          <p:spTgt spid="41"/>
                                        </p:tgtEl>
                                        <p:attrNameLst>
                                          <p:attrName>ppt_x</p:attrName>
                                        </p:attrNameLst>
                                      </p:cBhvr>
                                      <p:tavLst>
                                        <p:tav tm="0">
                                          <p:val>
                                            <p:strVal val="0-#ppt_w/2"/>
                                          </p:val>
                                        </p:tav>
                                        <p:tav tm="100000">
                                          <p:val>
                                            <p:strVal val="#ppt_x"/>
                                          </p:val>
                                        </p:tav>
                                      </p:tavLst>
                                    </p:anim>
                                    <p:anim calcmode="lin" valueType="num">
                                      <p:cBhvr additive="base">
                                        <p:cTn dur="1500" fill="hold" id="35"/>
                                        <p:tgtEl>
                                          <p:spTgt spid="41"/>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1500" fill="hold" id="38"/>
                                        <p:tgtEl>
                                          <p:spTgt spid="26"/>
                                        </p:tgtEl>
                                        <p:attrNameLst>
                                          <p:attrName>ppt_x</p:attrName>
                                        </p:attrNameLst>
                                      </p:cBhvr>
                                      <p:tavLst>
                                        <p:tav tm="0">
                                          <p:val>
                                            <p:strVal val="1+#ppt_w/2"/>
                                          </p:val>
                                        </p:tav>
                                        <p:tav tm="100000">
                                          <p:val>
                                            <p:strVal val="#ppt_x"/>
                                          </p:val>
                                        </p:tav>
                                      </p:tavLst>
                                    </p:anim>
                                    <p:anim calcmode="lin" valueType="num">
                                      <p:cBhvr additive="base">
                                        <p:cTn dur="1500" fill="hold" id="39"/>
                                        <p:tgtEl>
                                          <p:spTgt spid="26"/>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750"/>
                            </p:stCondLst>
                            <p:childTnLst>
                              <p:par>
                                <p:cTn fill="hold" grpId="0" id="41" nodeType="afterEffect" presetClass="entr" presetID="2" presetSubtype="8">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1500" fill="hold" id="43"/>
                                        <p:tgtEl>
                                          <p:spTgt spid="47"/>
                                        </p:tgtEl>
                                        <p:attrNameLst>
                                          <p:attrName>ppt_x</p:attrName>
                                        </p:attrNameLst>
                                      </p:cBhvr>
                                      <p:tavLst>
                                        <p:tav tm="0">
                                          <p:val>
                                            <p:strVal val="0-#ppt_w/2"/>
                                          </p:val>
                                        </p:tav>
                                        <p:tav tm="100000">
                                          <p:val>
                                            <p:strVal val="#ppt_x"/>
                                          </p:val>
                                        </p:tav>
                                      </p:tavLst>
                                    </p:anim>
                                    <p:anim calcmode="lin" valueType="num">
                                      <p:cBhvr additive="base">
                                        <p:cTn dur="1500" fill="hold" id="44"/>
                                        <p:tgtEl>
                                          <p:spTgt spid="4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23"/>
                                        </p:tgtEl>
                                        <p:attrNameLst>
                                          <p:attrName>style.visibility</p:attrName>
                                        </p:attrNameLst>
                                      </p:cBhvr>
                                      <p:to>
                                        <p:strVal val="visible"/>
                                      </p:to>
                                    </p:set>
                                    <p:anim calcmode="lin" valueType="num">
                                      <p:cBhvr additive="base">
                                        <p:cTn dur="1500" fill="hold" id="47"/>
                                        <p:tgtEl>
                                          <p:spTgt spid="23"/>
                                        </p:tgtEl>
                                        <p:attrNameLst>
                                          <p:attrName>ppt_x</p:attrName>
                                        </p:attrNameLst>
                                      </p:cBhvr>
                                      <p:tavLst>
                                        <p:tav tm="0">
                                          <p:val>
                                            <p:strVal val="1+#ppt_w/2"/>
                                          </p:val>
                                        </p:tav>
                                        <p:tav tm="100000">
                                          <p:val>
                                            <p:strVal val="#ppt_x"/>
                                          </p:val>
                                        </p:tav>
                                      </p:tavLst>
                                    </p:anim>
                                    <p:anim calcmode="lin" valueType="num">
                                      <p:cBhvr additive="base">
                                        <p:cTn dur="1500" fill="hold" id="48"/>
                                        <p:tgtEl>
                                          <p:spTgt spid="2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7250"/>
                            </p:stCondLst>
                            <p:childTnLst>
                              <p:par>
                                <p:cTn fill="hold" grpId="0" id="50" nodeType="afterEffect" presetClass="entr" presetID="6" presetSubtype="32">
                                  <p:stCondLst>
                                    <p:cond delay="0"/>
                                  </p:stCondLst>
                                  <p:childTnLst>
                                    <p:set>
                                      <p:cBhvr>
                                        <p:cTn dur="1" fill="hold" id="51">
                                          <p:stCondLst>
                                            <p:cond delay="0"/>
                                          </p:stCondLst>
                                        </p:cTn>
                                        <p:tgtEl>
                                          <p:spTgt spid="52"/>
                                        </p:tgtEl>
                                        <p:attrNameLst>
                                          <p:attrName>style.visibility</p:attrName>
                                        </p:attrNameLst>
                                      </p:cBhvr>
                                      <p:to>
                                        <p:strVal val="visible"/>
                                      </p:to>
                                    </p:set>
                                    <p:animEffect filter="circle(out)" transition="in">
                                      <p:cBhvr>
                                        <p:cTn dur="1000" id="52"/>
                                        <p:tgtEl>
                                          <p:spTgt spid="52"/>
                                        </p:tgtEl>
                                      </p:cBhvr>
                                    </p:animEffect>
                                  </p:childTnLst>
                                </p:cTn>
                              </p:par>
                            </p:childTnLst>
                          </p:cTn>
                        </p:par>
                        <p:par>
                          <p:cTn fill="hold" id="53" nodeType="afterGroup">
                            <p:stCondLst>
                              <p:cond delay="8250"/>
                            </p:stCondLst>
                            <p:childTnLst>
                              <p:par>
                                <p:cTn fill="hold" grpId="0" id="54" nodeType="afterEffect" presetClass="entr" presetID="22" presetSubtype="8">
                                  <p:stCondLst>
                                    <p:cond delay="0"/>
                                  </p:stCondLst>
                                  <p:childTnLst>
                                    <p:set>
                                      <p:cBhvr>
                                        <p:cTn dur="1" fill="hold" id="55">
                                          <p:stCondLst>
                                            <p:cond delay="0"/>
                                          </p:stCondLst>
                                        </p:cTn>
                                        <p:tgtEl>
                                          <p:spTgt spid="57"/>
                                        </p:tgtEl>
                                        <p:attrNameLst>
                                          <p:attrName>style.visibility</p:attrName>
                                        </p:attrNameLst>
                                      </p:cBhvr>
                                      <p:to>
                                        <p:strVal val="visible"/>
                                      </p:to>
                                    </p:set>
                                    <p:animEffect filter="wipe(left)" transition="in">
                                      <p:cBhvr>
                                        <p:cTn dur="2000" id="5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9"/>
      <p:bldP grpId="0" spid="35"/>
      <p:bldP grpId="0" spid="41"/>
      <p:bldP grpId="0" spid="47"/>
      <p:bldP grpId="0" spid="52"/>
      <p:bldP grpId="0" spid="5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341661" cy="422047"/>
          </a:xfrm>
        </p:spPr>
        <p:txBody>
          <a:bodyPr/>
          <a:lstStyle/>
          <a:p>
            <a:r>
              <a:rPr altLang="en-US" lang="zh-CN"/>
              <a:t>做合格党员：遵守党章 加强党性</a:t>
            </a:r>
          </a:p>
        </p:txBody>
      </p:sp>
      <p:sp>
        <p:nvSpPr>
          <p:cNvPr id="10" name="矩形 9"/>
          <p:cNvSpPr/>
          <p:nvPr/>
        </p:nvSpPr>
        <p:spPr>
          <a:xfrm>
            <a:off x="1847850" y="2689768"/>
            <a:ext cx="8722229" cy="1615440"/>
          </a:xfrm>
          <a:prstGeom prst="rect">
            <a:avLst/>
          </a:prstGeom>
        </p:spPr>
        <p:txBody>
          <a:bodyPr wrap="square">
            <a:spAutoFit/>
          </a:bodyPr>
          <a:lstStyle/>
          <a:p>
            <a:r>
              <a:rPr altLang="en-US" lang="zh-CN" smtClean="0" sz="2000">
                <a:latin charset="-122" panose="020b0503020204020204" pitchFamily="34" typeface="微软雅黑"/>
                <a:ea charset="-122" panose="020b0503020204020204" pitchFamily="34" typeface="微软雅黑"/>
              </a:rPr>
              <a:t>　　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br>
              <a:rPr altLang="en-US" lang="zh-CN" smtClean="0" sz="2000">
                <a:latin charset="-122" panose="020b0503020204020204" pitchFamily="34" typeface="微软雅黑"/>
                <a:ea charset="-122" panose="020b0503020204020204" pitchFamily="34" typeface="微软雅黑"/>
              </a:rPr>
            </a:br>
          </a:p>
        </p:txBody>
      </p:sp>
      <p:sp>
        <p:nvSpPr>
          <p:cNvPr id="11" name="矩形 10"/>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2" name="矩形 11"/>
          <p:cNvSpPr/>
          <p:nvPr/>
        </p:nvSpPr>
        <p:spPr>
          <a:xfrm>
            <a:off x="3076576" y="4177035"/>
            <a:ext cx="7423626" cy="396240"/>
          </a:xfrm>
          <a:prstGeom prst="rect">
            <a:avLst/>
          </a:prstGeom>
        </p:spPr>
        <p:txBody>
          <a:bodyPr wrap="square">
            <a:spAutoFit/>
          </a:bodyPr>
          <a:lstStyle/>
          <a:p>
            <a:pPr algn="r"/>
            <a:r>
              <a:rPr altLang="en-US" b="1" lang="zh-CN" sz="2000">
                <a:solidFill>
                  <a:srgbClr val="C00000"/>
                </a:solidFill>
                <a:latin charset="-122" panose="020b0503020204020204" pitchFamily="34" typeface="微软雅黑"/>
                <a:ea charset="-122" panose="020b0503020204020204" pitchFamily="34" typeface="微软雅黑"/>
              </a:rPr>
              <a:t> ——2012年11月16日《认真学习党章　严格遵守党章》</a:t>
            </a:r>
          </a:p>
        </p:txBody>
      </p:sp>
      <p:sp>
        <p:nvSpPr>
          <p:cNvPr id="13" name="文本框 12"/>
          <p:cNvSpPr txBox="1"/>
          <p:nvPr/>
        </p:nvSpPr>
        <p:spPr>
          <a:xfrm>
            <a:off x="3076575" y="1356390"/>
            <a:ext cx="6829743"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党员要  遵守党章 加强党性</a:t>
            </a:r>
          </a:p>
        </p:txBody>
      </p:sp>
      <p:sp>
        <p:nvSpPr>
          <p:cNvPr id="14" name="矩形 13"/>
          <p:cNvSpPr/>
          <p:nvPr/>
        </p:nvSpPr>
        <p:spPr>
          <a:xfrm>
            <a:off x="7679186" y="5315865"/>
            <a:ext cx="2722880" cy="70104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4000">
                <a:solidFill>
                  <a:srgbClr val="000000"/>
                </a:solidFill>
                <a:latin charset="-122" panose="02010800040101010101" pitchFamily="2" typeface="华文行楷"/>
                <a:ea charset="-122" panose="02010800040101010101" pitchFamily="2" typeface="华文行楷"/>
              </a:rPr>
              <a:t>习进平·论</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3"/>
                                        </p:tgtEl>
                                        <p:attrNameLst>
                                          <p:attrName>ppt_y</p:attrName>
                                        </p:attrNameLst>
                                      </p:cBhvr>
                                      <p:tavLst>
                                        <p:tav tm="0">
                                          <p:val>
                                            <p:strVal val="#ppt_y"/>
                                          </p:val>
                                        </p:tav>
                                        <p:tav tm="100000">
                                          <p:val>
                                            <p:strVal val="#ppt_y"/>
                                          </p:val>
                                        </p:tav>
                                      </p:tavLst>
                                    </p:anim>
                                    <p:anim calcmode="lin" valueType="num">
                                      <p:cBhvr>
                                        <p:cTn dur="500" fill="hold" id="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3"/>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1500" id="15"/>
                                        <p:tgtEl>
                                          <p:spTgt spid="11"/>
                                        </p:tgtEl>
                                      </p:cBhvr>
                                    </p:animEffect>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10"/>
                                        </p:tgtEl>
                                        <p:attrNameLst>
                                          <p:attrName>style.visibility</p:attrName>
                                        </p:attrNameLst>
                                      </p:cBhvr>
                                      <p:to>
                                        <p:strVal val="visible"/>
                                      </p:to>
                                    </p:set>
                                    <p:animEffect filter="randombar(horizontal)" transition="in">
                                      <p:cBhvr>
                                        <p:cTn dur="1500" id="19"/>
                                        <p:tgtEl>
                                          <p:spTgt spid="10"/>
                                        </p:tgtEl>
                                      </p:cBhvr>
                                    </p:animEffect>
                                  </p:childTnLst>
                                </p:cTn>
                              </p:par>
                            </p:childTnLst>
                          </p:cTn>
                        </p:par>
                        <p:par>
                          <p:cTn fill="hold" id="20" nodeType="afterGroup">
                            <p:stCondLst>
                              <p:cond delay="3500"/>
                            </p:stCondLst>
                            <p:childTnLst>
                              <p:par>
                                <p:cTn fill="hold" grpId="0"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750" id="23"/>
                                        <p:tgtEl>
                                          <p:spTgt spid="12"/>
                                        </p:tgtEl>
                                      </p:cBhvr>
                                    </p:animEffect>
                                    <p:anim calcmode="lin" valueType="num">
                                      <p:cBhvr>
                                        <p:cTn dur="1750" fill="hold" id="24"/>
                                        <p:tgtEl>
                                          <p:spTgt spid="12"/>
                                        </p:tgtEl>
                                        <p:attrNameLst>
                                          <p:attrName>ppt_x</p:attrName>
                                        </p:attrNameLst>
                                      </p:cBhvr>
                                      <p:tavLst>
                                        <p:tav tm="0">
                                          <p:val>
                                            <p:strVal val="#ppt_x"/>
                                          </p:val>
                                        </p:tav>
                                        <p:tav tm="100000">
                                          <p:val>
                                            <p:strVal val="#ppt_x"/>
                                          </p:val>
                                        </p:tav>
                                      </p:tavLst>
                                    </p:anim>
                                    <p:anim calcmode="lin" valueType="num">
                                      <p:cBhvr>
                                        <p:cTn dur="175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250"/>
                            </p:stCondLst>
                            <p:childTnLst>
                              <p:par>
                                <p:cTn fill="hold" grpId="0" id="27" nodeType="afterEffect" presetClass="entr" presetID="22" presetSubtype="8">
                                  <p:stCondLst>
                                    <p:cond delay="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2000" id="2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629936" cy="422047"/>
          </a:xfrm>
        </p:spPr>
        <p:txBody>
          <a:bodyPr/>
          <a:lstStyle/>
          <a:p>
            <a:r>
              <a:rPr altLang="en-US" lang="zh-CN"/>
              <a:t>做合格党员：坚定信念 加强学习</a:t>
            </a:r>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 name="文本框 3"/>
          <p:cNvSpPr txBox="1"/>
          <p:nvPr/>
        </p:nvSpPr>
        <p:spPr>
          <a:xfrm>
            <a:off x="3076575" y="1356390"/>
            <a:ext cx="6829743"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党员要  坚定信念 加强学习</a:t>
            </a:r>
          </a:p>
        </p:txBody>
      </p:sp>
      <p:sp>
        <p:nvSpPr>
          <p:cNvPr id="5" name="矩形 4"/>
          <p:cNvSpPr/>
          <p:nvPr/>
        </p:nvSpPr>
        <p:spPr>
          <a:xfrm>
            <a:off x="7679186" y="5315865"/>
            <a:ext cx="2722880" cy="70104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4000">
                <a:solidFill>
                  <a:srgbClr val="000000"/>
                </a:solidFill>
                <a:latin charset="-122" panose="02010800040101010101" pitchFamily="2" typeface="华文行楷"/>
                <a:ea charset="-122" panose="02010800040101010101" pitchFamily="2" typeface="华文行楷"/>
              </a:rPr>
              <a:t>习进平·论</a:t>
            </a:r>
          </a:p>
        </p:txBody>
      </p:sp>
      <p:sp>
        <p:nvSpPr>
          <p:cNvPr id="6" name="矩形 5"/>
          <p:cNvSpPr/>
          <p:nvPr/>
        </p:nvSpPr>
        <p:spPr>
          <a:xfrm>
            <a:off x="1847850" y="2689768"/>
            <a:ext cx="8722229" cy="1920240"/>
          </a:xfrm>
          <a:prstGeom prst="rect">
            <a:avLst/>
          </a:prstGeom>
        </p:spPr>
        <p:txBody>
          <a:bodyPr wrap="square">
            <a:spAutoFit/>
          </a:bodyPr>
          <a:lstStyle/>
          <a:p>
            <a:r>
              <a:rPr altLang="en-US" lang="zh-CN" smtClean="0" sz="2000">
                <a:latin charset="-122" panose="020b0503020204020204" pitchFamily="34" typeface="微软雅黑"/>
                <a:ea charset="-122" panose="020b0503020204020204" pitchFamily="34" typeface="微软雅黑"/>
              </a:rPr>
              <a:t>　　我们党在中国这样一个有着13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7" name="矩形 6"/>
          <p:cNvSpPr/>
          <p:nvPr/>
        </p:nvSpPr>
        <p:spPr>
          <a:xfrm>
            <a:off x="3209926" y="4936537"/>
            <a:ext cx="7423626" cy="396240"/>
          </a:xfrm>
          <a:prstGeom prst="rect">
            <a:avLst/>
          </a:prstGeom>
        </p:spPr>
        <p:txBody>
          <a:bodyPr wrap="square">
            <a:spAutoFit/>
          </a:bodyPr>
          <a:lstStyle/>
          <a:p>
            <a:pPr algn="r"/>
            <a:r>
              <a:rPr altLang="en-US" b="1" lang="zh-CN" sz="2000">
                <a:solidFill>
                  <a:srgbClr val="C00000"/>
                </a:solidFill>
                <a:latin charset="-122" panose="020b0503020204020204" pitchFamily="34" typeface="微软雅黑"/>
                <a:ea charset="-122" panose="020b0503020204020204" pitchFamily="34" typeface="微软雅黑"/>
              </a:rPr>
              <a:t> ——2013年12月3日在中央政治局集体学习时的讲话</a:t>
            </a:r>
          </a:p>
        </p:txBody>
      </p:sp>
      <p:sp>
        <p:nvSpPr>
          <p:cNvPr id="8" name="矩形 7"/>
          <p:cNvSpPr/>
          <p:nvPr>
            <p:custDataLst>
              <p:tags r:id="rId3"/>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
                                        </p:tgtEl>
                                        <p:attrNameLst>
                                          <p:attrName>ppt_y</p:attrName>
                                        </p:attrNameLst>
                                      </p:cBhvr>
                                      <p:tavLst>
                                        <p:tav tm="0">
                                          <p:val>
                                            <p:strVal val="#ppt_y"/>
                                          </p:val>
                                        </p:tav>
                                        <p:tav tm="100000">
                                          <p:val>
                                            <p:strVal val="#ppt_y"/>
                                          </p:val>
                                        </p:tav>
                                      </p:tavLst>
                                    </p:anim>
                                    <p:anim calcmode="lin" valueType="num">
                                      <p:cBhvr>
                                        <p:cTn dur="5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1500" id="15"/>
                                        <p:tgtEl>
                                          <p:spTgt spid="3"/>
                                        </p:tgtEl>
                                      </p:cBhvr>
                                    </p:animEffect>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randombar(horizontal)" transition="in">
                                      <p:cBhvr>
                                        <p:cTn dur="1500" id="19"/>
                                        <p:tgtEl>
                                          <p:spTgt spid="6"/>
                                        </p:tgtEl>
                                      </p:cBhvr>
                                    </p:animEffect>
                                  </p:childTnLst>
                                </p:cTn>
                              </p:par>
                            </p:childTnLst>
                          </p:cTn>
                        </p:par>
                        <p:par>
                          <p:cTn fill="hold" id="20" nodeType="afterGroup">
                            <p:stCondLst>
                              <p:cond delay="35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750" id="23"/>
                                        <p:tgtEl>
                                          <p:spTgt spid="7"/>
                                        </p:tgtEl>
                                      </p:cBhvr>
                                    </p:animEffect>
                                    <p:anim calcmode="lin" valueType="num">
                                      <p:cBhvr>
                                        <p:cTn dur="1750" fill="hold" id="24"/>
                                        <p:tgtEl>
                                          <p:spTgt spid="7"/>
                                        </p:tgtEl>
                                        <p:attrNameLst>
                                          <p:attrName>ppt_x</p:attrName>
                                        </p:attrNameLst>
                                      </p:cBhvr>
                                      <p:tavLst>
                                        <p:tav tm="0">
                                          <p:val>
                                            <p:strVal val="#ppt_x"/>
                                          </p:val>
                                        </p:tav>
                                        <p:tav tm="100000">
                                          <p:val>
                                            <p:strVal val="#ppt_x"/>
                                          </p:val>
                                        </p:tav>
                                      </p:tavLst>
                                    </p:anim>
                                    <p:anim calcmode="lin" valueType="num">
                                      <p:cBhvr>
                                        <p:cTn dur="17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250"/>
                            </p:stCondLst>
                            <p:childTnLst>
                              <p:par>
                                <p:cTn fill="hold" grpId="0" id="27" nodeType="after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2000" id="2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429911" cy="422047"/>
          </a:xfrm>
        </p:spPr>
        <p:txBody>
          <a:bodyPr/>
          <a:lstStyle/>
          <a:p>
            <a:r>
              <a:rPr altLang="en-US" lang="zh-CN"/>
              <a:t>做合格党员：遵纪守法 廉洁正派</a:t>
            </a:r>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 name="文本框 3"/>
          <p:cNvSpPr txBox="1"/>
          <p:nvPr/>
        </p:nvSpPr>
        <p:spPr>
          <a:xfrm>
            <a:off x="3076575" y="1356390"/>
            <a:ext cx="6829743"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党员要  遵纪守法 廉洁正派</a:t>
            </a:r>
          </a:p>
        </p:txBody>
      </p:sp>
      <p:sp>
        <p:nvSpPr>
          <p:cNvPr id="5" name="矩形 4"/>
          <p:cNvSpPr/>
          <p:nvPr/>
        </p:nvSpPr>
        <p:spPr>
          <a:xfrm>
            <a:off x="7679186" y="5315865"/>
            <a:ext cx="2722880" cy="70104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4000">
                <a:solidFill>
                  <a:srgbClr val="000000"/>
                </a:solidFill>
                <a:latin charset="-122" panose="02010800040101010101" pitchFamily="2" typeface="华文行楷"/>
                <a:ea charset="-122" panose="02010800040101010101" pitchFamily="2" typeface="华文行楷"/>
              </a:rPr>
              <a:t>习进平·论</a:t>
            </a:r>
          </a:p>
        </p:txBody>
      </p:sp>
      <p:sp>
        <p:nvSpPr>
          <p:cNvPr id="6" name="矩形 5"/>
          <p:cNvSpPr/>
          <p:nvPr/>
        </p:nvSpPr>
        <p:spPr>
          <a:xfrm>
            <a:off x="1847850" y="2689768"/>
            <a:ext cx="8722229" cy="1615440"/>
          </a:xfrm>
          <a:prstGeom prst="rect">
            <a:avLst/>
          </a:prstGeom>
        </p:spPr>
        <p:txBody>
          <a:bodyPr wrap="square">
            <a:spAutoFit/>
          </a:bodyPr>
          <a:lstStyle/>
          <a:p>
            <a:r>
              <a:rPr altLang="en-US" lang="zh-CN" smtClean="0" sz="2000">
                <a:latin charset="-122" panose="020b0503020204020204" pitchFamily="34" typeface="微软雅黑"/>
                <a:ea charset="-122" panose="020b0503020204020204" pitchFamily="34" typeface="微软雅黑"/>
              </a:rPr>
              <a:t>　　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7" name="矩形 6"/>
          <p:cNvSpPr/>
          <p:nvPr/>
        </p:nvSpPr>
        <p:spPr>
          <a:xfrm>
            <a:off x="3181351" y="4431712"/>
            <a:ext cx="7423626" cy="701040"/>
          </a:xfrm>
          <a:prstGeom prst="rect">
            <a:avLst/>
          </a:prstGeom>
        </p:spPr>
        <p:txBody>
          <a:bodyPr wrap="square">
            <a:spAutoFit/>
          </a:bodyPr>
          <a:lstStyle/>
          <a:p>
            <a:pPr algn="r"/>
            <a:r>
              <a:rPr altLang="en-US" b="1" lang="zh-CN" sz="2000">
                <a:solidFill>
                  <a:srgbClr val="C00000"/>
                </a:solidFill>
                <a:latin charset="-122" panose="020b0503020204020204" pitchFamily="34" typeface="微软雅黑"/>
                <a:ea charset="-122" panose="020b0503020204020204" pitchFamily="34" typeface="微软雅黑"/>
              </a:rPr>
              <a:t> ——2015年1月12日，同中央党校第一期县委书记研修班学员座谈时的讲话</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
                                        </p:tgtEl>
                                        <p:attrNameLst>
                                          <p:attrName>ppt_y</p:attrName>
                                        </p:attrNameLst>
                                      </p:cBhvr>
                                      <p:tavLst>
                                        <p:tav tm="0">
                                          <p:val>
                                            <p:strVal val="#ppt_y"/>
                                          </p:val>
                                        </p:tav>
                                        <p:tav tm="100000">
                                          <p:val>
                                            <p:strVal val="#ppt_y"/>
                                          </p:val>
                                        </p:tav>
                                      </p:tavLst>
                                    </p:anim>
                                    <p:anim calcmode="lin" valueType="num">
                                      <p:cBhvr>
                                        <p:cTn dur="5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1500" id="15"/>
                                        <p:tgtEl>
                                          <p:spTgt spid="3"/>
                                        </p:tgtEl>
                                      </p:cBhvr>
                                    </p:animEffect>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randombar(horizontal)" transition="in">
                                      <p:cBhvr>
                                        <p:cTn dur="1500" id="19"/>
                                        <p:tgtEl>
                                          <p:spTgt spid="6"/>
                                        </p:tgtEl>
                                      </p:cBhvr>
                                    </p:animEffect>
                                  </p:childTnLst>
                                </p:cTn>
                              </p:par>
                            </p:childTnLst>
                          </p:cTn>
                        </p:par>
                        <p:par>
                          <p:cTn fill="hold" id="20" nodeType="afterGroup">
                            <p:stCondLst>
                              <p:cond delay="35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750" id="23"/>
                                        <p:tgtEl>
                                          <p:spTgt spid="7"/>
                                        </p:tgtEl>
                                      </p:cBhvr>
                                    </p:animEffect>
                                    <p:anim calcmode="lin" valueType="num">
                                      <p:cBhvr>
                                        <p:cTn dur="1750" fill="hold" id="24"/>
                                        <p:tgtEl>
                                          <p:spTgt spid="7"/>
                                        </p:tgtEl>
                                        <p:attrNameLst>
                                          <p:attrName>ppt_x</p:attrName>
                                        </p:attrNameLst>
                                      </p:cBhvr>
                                      <p:tavLst>
                                        <p:tav tm="0">
                                          <p:val>
                                            <p:strVal val="#ppt_x"/>
                                          </p:val>
                                        </p:tav>
                                        <p:tav tm="100000">
                                          <p:val>
                                            <p:strVal val="#ppt_x"/>
                                          </p:val>
                                        </p:tav>
                                      </p:tavLst>
                                    </p:anim>
                                    <p:anim calcmode="lin" valueType="num">
                                      <p:cBhvr>
                                        <p:cTn dur="17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250"/>
                            </p:stCondLst>
                            <p:childTnLst>
                              <p:par>
                                <p:cTn fill="hold" grpId="0" id="27" nodeType="after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2000" id="2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5982361" cy="422047"/>
          </a:xfrm>
        </p:spPr>
        <p:txBody>
          <a:bodyPr/>
          <a:lstStyle/>
          <a:p>
            <a:r>
              <a:rPr altLang="en-US" lang="zh-CN"/>
              <a:t>做合格党员：向榜样学习 向群众学习</a:t>
            </a:r>
          </a:p>
        </p:txBody>
      </p:sp>
      <p:sp>
        <p:nvSpPr>
          <p:cNvPr id="3" name="矩形 2"/>
          <p:cNvSpPr/>
          <p:nvPr/>
        </p:nvSpPr>
        <p:spPr>
          <a:xfrm>
            <a:off x="1933575" y="2308978"/>
            <a:ext cx="8387618" cy="124629"/>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4" name="文本框 3"/>
          <p:cNvSpPr txBox="1"/>
          <p:nvPr/>
        </p:nvSpPr>
        <p:spPr>
          <a:xfrm>
            <a:off x="3076574" y="1356390"/>
            <a:ext cx="7947343" cy="762000"/>
          </a:xfrm>
          <a:prstGeom prst="rect">
            <a:avLst/>
          </a:prstGeom>
          <a:noFill/>
        </p:spPr>
        <p:txBody>
          <a:bodyPr rtlCol="0" wrap="none">
            <a:spAutoFit/>
          </a:bodyPr>
          <a:lstStyle/>
          <a:p>
            <a:r>
              <a:rPr altLang="en-US" b="1" lang="zh-CN" smtClean="0" sz="4400">
                <a:solidFill>
                  <a:srgbClr val="C00000"/>
                </a:solidFill>
                <a:latin charset="-122" panose="020b0503020204020204" pitchFamily="34" typeface="微软雅黑"/>
                <a:ea charset="-122" panose="020b0503020204020204" pitchFamily="34" typeface="微软雅黑"/>
              </a:rPr>
              <a:t>党员要  向榜样学习 向群众学习</a:t>
            </a:r>
          </a:p>
        </p:txBody>
      </p:sp>
      <p:sp>
        <p:nvSpPr>
          <p:cNvPr id="5" name="矩形 4"/>
          <p:cNvSpPr/>
          <p:nvPr/>
        </p:nvSpPr>
        <p:spPr>
          <a:xfrm>
            <a:off x="7679186" y="5315865"/>
            <a:ext cx="2722880" cy="701040"/>
          </a:xfrm>
          <a:prstGeom prst="rect">
            <a:avLst/>
          </a:prstGeom>
          <a:effectLst>
            <a:outerShdw algn="tl" blurRad="50800" dir="2700000" dist="38100" rotWithShape="0">
              <a:prstClr val="black">
                <a:alpha val="40000"/>
              </a:prstClr>
            </a:outerShdw>
          </a:effectLst>
        </p:spPr>
        <p:txBody>
          <a:bodyPr wrap="none">
            <a:spAutoFit/>
          </a:bodyPr>
          <a:lstStyle/>
          <a:p>
            <a:r>
              <a:rPr altLang="en-US" lang="zh-CN" sz="4000">
                <a:solidFill>
                  <a:srgbClr val="000000"/>
                </a:solidFill>
                <a:latin charset="-122" panose="02010800040101010101" pitchFamily="2" typeface="华文行楷"/>
                <a:ea charset="-122" panose="02010800040101010101" pitchFamily="2" typeface="华文行楷"/>
              </a:rPr>
              <a:t>习进平·论</a:t>
            </a:r>
          </a:p>
        </p:txBody>
      </p:sp>
      <p:sp>
        <p:nvSpPr>
          <p:cNvPr id="6" name="矩形 5"/>
          <p:cNvSpPr/>
          <p:nvPr/>
        </p:nvSpPr>
        <p:spPr>
          <a:xfrm>
            <a:off x="1847850" y="2689768"/>
            <a:ext cx="8722229" cy="1310640"/>
          </a:xfrm>
          <a:prstGeom prst="rect">
            <a:avLst/>
          </a:prstGeom>
        </p:spPr>
        <p:txBody>
          <a:bodyPr wrap="square">
            <a:spAutoFit/>
          </a:bodyPr>
          <a:lstStyle/>
          <a:p>
            <a:r>
              <a:rPr altLang="en-US" lang="zh-CN" smtClean="0" sz="2000">
                <a:latin charset="-122" panose="020b0503020204020204" pitchFamily="34" typeface="微软雅黑"/>
                <a:ea charset="-122" panose="020b0503020204020204" pitchFamily="34" typeface="微软雅黑"/>
              </a:rPr>
              <a:t>　　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  </a:t>
            </a:r>
          </a:p>
        </p:txBody>
      </p:sp>
      <p:sp>
        <p:nvSpPr>
          <p:cNvPr id="7" name="矩形 6"/>
          <p:cNvSpPr/>
          <p:nvPr/>
        </p:nvSpPr>
        <p:spPr>
          <a:xfrm>
            <a:off x="3181351" y="4431712"/>
            <a:ext cx="7423626" cy="396240"/>
          </a:xfrm>
          <a:prstGeom prst="rect">
            <a:avLst/>
          </a:prstGeom>
        </p:spPr>
        <p:txBody>
          <a:bodyPr wrap="square">
            <a:spAutoFit/>
          </a:bodyPr>
          <a:lstStyle/>
          <a:p>
            <a:pPr algn="r"/>
            <a:r>
              <a:rPr altLang="en-US" b="1" lang="zh-CN" sz="2000">
                <a:solidFill>
                  <a:srgbClr val="C00000"/>
                </a:solidFill>
                <a:latin charset="-122" panose="020b0503020204020204" pitchFamily="34" typeface="微软雅黑"/>
                <a:ea charset="-122" panose="020b0503020204020204" pitchFamily="34" typeface="微软雅黑"/>
              </a:rPr>
              <a:t> ——2014年5月9日至10日在河南省考察调研时的讲话</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
                                        </p:tgtEl>
                                        <p:attrNameLst>
                                          <p:attrName>ppt_y</p:attrName>
                                        </p:attrNameLst>
                                      </p:cBhvr>
                                      <p:tavLst>
                                        <p:tav tm="0">
                                          <p:val>
                                            <p:strVal val="#ppt_y"/>
                                          </p:val>
                                        </p:tav>
                                        <p:tav tm="100000">
                                          <p:val>
                                            <p:strVal val="#ppt_y"/>
                                          </p:val>
                                        </p:tav>
                                      </p:tavLst>
                                    </p:anim>
                                    <p:anim calcmode="lin" valueType="num">
                                      <p:cBhvr>
                                        <p:cTn dur="5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1500" id="15"/>
                                        <p:tgtEl>
                                          <p:spTgt spid="3"/>
                                        </p:tgtEl>
                                      </p:cBhvr>
                                    </p:animEffect>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6"/>
                                        </p:tgtEl>
                                        <p:attrNameLst>
                                          <p:attrName>style.visibility</p:attrName>
                                        </p:attrNameLst>
                                      </p:cBhvr>
                                      <p:to>
                                        <p:strVal val="visible"/>
                                      </p:to>
                                    </p:set>
                                    <p:animEffect filter="randombar(horizontal)" transition="in">
                                      <p:cBhvr>
                                        <p:cTn dur="1500" id="19"/>
                                        <p:tgtEl>
                                          <p:spTgt spid="6"/>
                                        </p:tgtEl>
                                      </p:cBhvr>
                                    </p:animEffect>
                                  </p:childTnLst>
                                </p:cTn>
                              </p:par>
                            </p:childTnLst>
                          </p:cTn>
                        </p:par>
                        <p:par>
                          <p:cTn fill="hold" id="20" nodeType="afterGroup">
                            <p:stCondLst>
                              <p:cond delay="3500"/>
                            </p:stCondLst>
                            <p:childTnLst>
                              <p:par>
                                <p:cTn fill="hold" grpId="0" id="21" nodeType="after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750" id="23"/>
                                        <p:tgtEl>
                                          <p:spTgt spid="7"/>
                                        </p:tgtEl>
                                      </p:cBhvr>
                                    </p:animEffect>
                                    <p:anim calcmode="lin" valueType="num">
                                      <p:cBhvr>
                                        <p:cTn dur="1750" fill="hold" id="24"/>
                                        <p:tgtEl>
                                          <p:spTgt spid="7"/>
                                        </p:tgtEl>
                                        <p:attrNameLst>
                                          <p:attrName>ppt_x</p:attrName>
                                        </p:attrNameLst>
                                      </p:cBhvr>
                                      <p:tavLst>
                                        <p:tav tm="0">
                                          <p:val>
                                            <p:strVal val="#ppt_x"/>
                                          </p:val>
                                        </p:tav>
                                        <p:tav tm="100000">
                                          <p:val>
                                            <p:strVal val="#ppt_x"/>
                                          </p:val>
                                        </p:tav>
                                      </p:tavLst>
                                    </p:anim>
                                    <p:anim calcmode="lin" valueType="num">
                                      <p:cBhvr>
                                        <p:cTn dur="1750" fill="hold" id="25"/>
                                        <p:tgtEl>
                                          <p:spTgt spid="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250"/>
                            </p:stCondLst>
                            <p:childTnLst>
                              <p:par>
                                <p:cTn fill="hold" grpId="0" id="27" nodeType="after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2000" id="2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b="-1000" t="-1000"/>
          </a:stretch>
        </a:blipFill>
        <a:effectLst/>
      </p:bgPr>
    </p:bg>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2937784"/>
            <a:ext cx="12192000" cy="3920216"/>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0" y="0"/>
            <a:ext cx="4825397" cy="2158730"/>
          </a:xfrm>
          <a:prstGeom prst="rect">
            <a:avLst/>
          </a:prstGeom>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6249143" y="4165937"/>
            <a:ext cx="5942857" cy="2692063"/>
          </a:xfrm>
          <a:prstGeom prst="rect">
            <a:avLst/>
          </a:prstGeom>
        </p:spPr>
      </p:pic>
      <p:pic>
        <p:nvPicPr>
          <p:cNvPr id="7" name="图片 6"/>
          <p:cNvPicPr>
            <a:picLocks noChangeAspect="1"/>
          </p:cNvPicPr>
          <p:nvPr/>
        </p:nvPicPr>
        <p:blipFill>
          <a:blip r:embed="rId6">
            <a:extLst>
              <a:ext uri="{28A0092B-C50C-407E-A947-70E740481C1C}">
                <a14:useLocalDpi val="0"/>
              </a:ext>
            </a:extLst>
          </a:blip>
          <a:stretch>
            <a:fillRect/>
          </a:stretch>
        </p:blipFill>
        <p:spPr>
          <a:xfrm>
            <a:off x="4347498" y="0"/>
            <a:ext cx="2742857" cy="2552381"/>
          </a:xfrm>
          <a:prstGeom prst="rect">
            <a:avLst/>
          </a:prstGeom>
        </p:spPr>
      </p:pic>
      <p:sp>
        <p:nvSpPr>
          <p:cNvPr id="8" name="文本框 7"/>
          <p:cNvSpPr txBox="1"/>
          <p:nvPr/>
        </p:nvSpPr>
        <p:spPr>
          <a:xfrm>
            <a:off x="3233678" y="2580205"/>
            <a:ext cx="5669280" cy="1188720"/>
          </a:xfrm>
          <a:prstGeom prst="rect">
            <a:avLst/>
          </a:prstGeom>
          <a:noFill/>
        </p:spPr>
        <p:txBody>
          <a:bodyPr rtlCol="0" wrap="none">
            <a:spAutoFit/>
          </a:bodyPr>
          <a:lstStyle/>
          <a:p>
            <a:r>
              <a:rPr altLang="en-US" b="1" lang="zh-CN" smtClean="0" sz="7200">
                <a:solidFill>
                  <a:srgbClr val="C00000"/>
                </a:solidFill>
                <a:latin charset="-122" panose="020b0503020204020204" pitchFamily="34" typeface="微软雅黑"/>
                <a:ea charset="-122" panose="020b0503020204020204" pitchFamily="34" typeface="微软雅黑"/>
              </a:rPr>
              <a:t>谢谢您的聆听</a:t>
            </a:r>
          </a:p>
        </p:txBody>
      </p:sp>
      <p:pic>
        <p:nvPicPr>
          <p:cNvPr id="9" name="图片 8"/>
          <p:cNvPicPr>
            <a:picLocks noChangeAspect="1"/>
          </p:cNvPicPr>
          <p:nvPr/>
        </p:nvPicPr>
        <p:blipFill>
          <a:blip r:embed="rId7">
            <a:extLst>
              <a:ext uri="{28A0092B-C50C-407E-A947-70E740481C1C}">
                <a14:useLocalDpi val="0"/>
              </a:ext>
            </a:extLst>
          </a:blip>
          <a:stretch>
            <a:fillRect/>
          </a:stretch>
        </p:blipFill>
        <p:spPr>
          <a:xfrm>
            <a:off x="0" y="5933424"/>
            <a:ext cx="10058400" cy="1018846"/>
          </a:xfrm>
          <a:prstGeom prst="rect">
            <a:avLst/>
          </a:prstGeom>
        </p:spPr>
      </p:pic>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6000" fill="hold"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500"/>
                            </p:stCondLst>
                            <p:childTnLst>
                              <p:par>
                                <p:cTn accel="69000" fill="hold" id="10" nodeType="after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1250" fill="hold" id="12"/>
                                        <p:tgtEl>
                                          <p:spTgt spid="4"/>
                                        </p:tgtEl>
                                        <p:attrNameLst>
                                          <p:attrName>ppt_x</p:attrName>
                                        </p:attrNameLst>
                                      </p:cBhvr>
                                      <p:tavLst>
                                        <p:tav tm="0">
                                          <p:val>
                                            <p:strVal val="#ppt_x"/>
                                          </p:val>
                                        </p:tav>
                                        <p:tav tm="100000">
                                          <p:val>
                                            <p:strVal val="#ppt_x"/>
                                          </p:val>
                                        </p:tav>
                                      </p:tavLst>
                                    </p:anim>
                                    <p:anim calcmode="lin" valueType="num">
                                      <p:cBhvr additive="base">
                                        <p:cTn dur="1250" fill="hold" id="13"/>
                                        <p:tgtEl>
                                          <p:spTgt spid="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2750"/>
                            </p:stCondLst>
                            <p:childTnLst>
                              <p:par>
                                <p:cTn fill="hold"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par>
                          <p:cTn fill="hold" id="18" nodeType="afterGroup">
                            <p:stCondLst>
                              <p:cond delay="3250"/>
                            </p:stCondLst>
                            <p:childTnLst>
                              <p:par>
                                <p:cTn fill="hold" id="19" nodeType="after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4250"/>
                            </p:stCondLst>
                            <p:childTnLst>
                              <p:par>
                                <p:cTn fill="hold"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par>
                          <p:cTn fill="hold" id="30" nodeType="afterGroup">
                            <p:stCondLst>
                              <p:cond delay="4750"/>
                            </p:stCondLst>
                            <p:childTnLst>
                              <p:par>
                                <p:cTn fill="hold" grpId="0" id="31" nodeType="afterEffect" presetClass="entr" presetID="56" presetSubtype="0">
                                  <p:stCondLst>
                                    <p:cond delay="0"/>
                                  </p:stCondLst>
                                  <p:iterate type="lt">
                                    <p:tmPct val="14000"/>
                                  </p:iterate>
                                  <p:childTnLst>
                                    <p:set>
                                      <p:cBhvr>
                                        <p:cTn dur="1" fill="hold" id="32">
                                          <p:stCondLst>
                                            <p:cond delay="0"/>
                                          </p:stCondLst>
                                        </p:cTn>
                                        <p:tgtEl>
                                          <p:spTgt spid="8"/>
                                        </p:tgtEl>
                                        <p:attrNameLst>
                                          <p:attrName>style.visibility</p:attrName>
                                        </p:attrNameLst>
                                      </p:cBhvr>
                                      <p:to>
                                        <p:strVal val="visible"/>
                                      </p:to>
                                    </p:set>
                                    <p:anim by="(-#ppt_w*2)" calcmode="lin" valueType="num">
                                      <p:cBhvr rctx="PPT">
                                        <p:cTn autoRev="1" dur="500" fill="hold" id="33">
                                          <p:stCondLst>
                                            <p:cond delay="0"/>
                                          </p:stCondLst>
                                        </p:cTn>
                                        <p:tgtEl>
                                          <p:spTgt spid="8"/>
                                        </p:tgtEl>
                                        <p:attrNameLst>
                                          <p:attrName>ppt_w</p:attrName>
                                        </p:attrNameLst>
                                      </p:cBhvr>
                                    </p:anim>
                                    <p:anim by="(#ppt_w*0.50)" calcmode="lin" valueType="num">
                                      <p:cBhvr>
                                        <p:cTn autoRev="1" decel="50000" dur="500" fill="hold" id="34">
                                          <p:stCondLst>
                                            <p:cond delay="0"/>
                                          </p:stCondLst>
                                        </p:cTn>
                                        <p:tgtEl>
                                          <p:spTgt spid="8"/>
                                        </p:tgtEl>
                                        <p:attrNameLst>
                                          <p:attrName>ppt_x</p:attrName>
                                        </p:attrNameLst>
                                      </p:cBhvr>
                                    </p:anim>
                                    <p:anim calcmode="lin" from="(-#ppt_h/2)" to="(#ppt_y)" valueType="num">
                                      <p:cBhvr>
                                        <p:cTn dur="1000" fill="hold" id="35">
                                          <p:stCondLst>
                                            <p:cond delay="0"/>
                                          </p:stCondLst>
                                        </p:cTn>
                                        <p:tgtEl>
                                          <p:spTgt spid="8"/>
                                        </p:tgtEl>
                                        <p:attrNameLst>
                                          <p:attrName>ppt_y</p:attrName>
                                        </p:attrNameLst>
                                      </p:cBhvr>
                                    </p:anim>
                                    <p:animRot by="21600000">
                                      <p:cBhvr>
                                        <p:cTn dur="1000" fill="hold" id="36">
                                          <p:stCondLst>
                                            <p:cond delay="0"/>
                                          </p:stCondLst>
                                        </p:cTn>
                                        <p:tgtEl>
                                          <p:spTgt spid="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62000"/>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12"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14" name="图片 13"/>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5"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6" name="组合 15"/>
          <p:cNvGrpSpPr/>
          <p:nvPr/>
        </p:nvGrpSpPr>
        <p:grpSpPr>
          <a:xfrm>
            <a:off x="1653590" y="4150129"/>
            <a:ext cx="5940060" cy="646331"/>
            <a:chOff x="4075558" y="2054456"/>
            <a:chExt cx="6850860" cy="745845"/>
          </a:xfrm>
        </p:grpSpPr>
        <p:sp>
          <p:nvSpPr>
            <p:cNvPr id="17" name="TextBox 124"/>
            <p:cNvSpPr txBox="1"/>
            <p:nvPr/>
          </p:nvSpPr>
          <p:spPr>
            <a:xfrm>
              <a:off x="4856457" y="2054456"/>
              <a:ext cx="6011258" cy="738632"/>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学习教育的“背景介绍”</a:t>
              </a:r>
            </a:p>
          </p:txBody>
        </p:sp>
        <p:sp>
          <p:nvSpPr>
            <p:cNvPr id="18" name="圆角矩形​​ 10"/>
            <p:cNvSpPr>
              <a:spLocks noChangeArrowheads="1"/>
            </p:cNvSpPr>
            <p:nvPr/>
          </p:nvSpPr>
          <p:spPr bwMode="auto">
            <a:xfrm>
              <a:off x="4075558" y="2054456"/>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z="4000">
                  <a:solidFill>
                    <a:schemeClr val="lt1"/>
                  </a:solidFill>
                  <a:latin charset="0" panose="020b0604020202020204" pitchFamily="34" typeface="Arial"/>
                  <a:ea charset="-122" panose="020b0503020204020204" pitchFamily="34" typeface="微软雅黑"/>
                  <a:cs charset="0" panose="020b0604020202020204" pitchFamily="34" typeface="Arial"/>
                </a:rPr>
                <a:t>1</a:t>
              </a:r>
            </a:p>
          </p:txBody>
        </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12"/>
                                        </p:tgtEl>
                                        <p:attrNameLst>
                                          <p:attrName>style.visibility</p:attrName>
                                        </p:attrNameLst>
                                      </p:cBhvr>
                                      <p:to>
                                        <p:strVal val="visible"/>
                                      </p:to>
                                    </p:set>
                                    <p:animEffect filter="wipe(right)" transition="in">
                                      <p:cBhvr>
                                        <p:cTn dur="500" id="17"/>
                                        <p:tgtEl>
                                          <p:spTgt spid="12"/>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anim calcmode="lin" valueType="num">
                                      <p:cBhvr>
                                        <p:cTn dur="500" fill="hold" id="22"/>
                                        <p:tgtEl>
                                          <p:spTgt spid="14"/>
                                        </p:tgtEl>
                                        <p:attrNameLst>
                                          <p:attrName>ppt_x</p:attrName>
                                        </p:attrNameLst>
                                      </p:cBhvr>
                                      <p:tavLst>
                                        <p:tav tm="0">
                                          <p:val>
                                            <p:strVal val="#ppt_x"/>
                                          </p:val>
                                        </p:tav>
                                        <p:tav tm="100000">
                                          <p:val>
                                            <p:strVal val="#ppt_x"/>
                                          </p:val>
                                        </p:tav>
                                      </p:tavLst>
                                    </p:anim>
                                    <p:anim calcmode="lin" valueType="num">
                                      <p:cBhvr>
                                        <p:cTn dur="500" fill="hold" id="23"/>
                                        <p:tgtEl>
                                          <p:spTgt spid="1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1+#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additive="base">
                                        <p:cTn dur="500" fill="hold" id="42"/>
                                        <p:tgtEl>
                                          <p:spTgt spid="16"/>
                                        </p:tgtEl>
                                        <p:attrNameLst>
                                          <p:attrName>ppt_x</p:attrName>
                                        </p:attrNameLst>
                                      </p:cBhvr>
                                      <p:tavLst>
                                        <p:tav tm="0">
                                          <p:val>
                                            <p:strVal val="1+#ppt_w/2"/>
                                          </p:val>
                                        </p:tav>
                                        <p:tav tm="100000">
                                          <p:val>
                                            <p:strVal val="#ppt_x"/>
                                          </p:val>
                                        </p:tav>
                                      </p:tavLst>
                                    </p:anim>
                                    <p:anim calcmode="lin" valueType="num">
                                      <p:cBhvr additive="base">
                                        <p:cTn dur="500" fill="hold" id="4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877363" cy="422047"/>
          </a:xfrm>
        </p:spPr>
        <p:txBody>
          <a:bodyPr/>
          <a:lstStyle/>
          <a:p>
            <a:r>
              <a:rPr altLang="en-US" lang="zh-CN"/>
              <a:t>两学一做：学习教育的由来</a:t>
            </a:r>
          </a:p>
        </p:txBody>
      </p:sp>
      <p:sp>
        <p:nvSpPr>
          <p:cNvPr id="3" name="矩形 2"/>
          <p:cNvSpPr/>
          <p:nvPr/>
        </p:nvSpPr>
        <p:spPr>
          <a:xfrm>
            <a:off x="6514805" y="1797868"/>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latin charset="-122" panose="020b0503020204020204" pitchFamily="34" typeface="微软雅黑"/>
                <a:ea charset="-122" panose="020b0503020204020204" pitchFamily="34" typeface="微软雅黑"/>
              </a:rPr>
              <a:t>2016</a:t>
            </a:r>
          </a:p>
          <a:p>
            <a:pPr algn="ctr"/>
            <a:r>
              <a:rPr altLang="zh-CN" b="1" lang="en-US" smtClean="0" sz="2800">
                <a:latin charset="-122" panose="020b0503020204020204" pitchFamily="34" typeface="微软雅黑"/>
                <a:ea charset="-122" panose="020b0503020204020204" pitchFamily="34" typeface="微软雅黑"/>
              </a:rPr>
              <a:t>1月15日</a:t>
            </a:r>
          </a:p>
        </p:txBody>
      </p:sp>
      <p:sp>
        <p:nvSpPr>
          <p:cNvPr id="4" name="矩形 3"/>
          <p:cNvSpPr/>
          <p:nvPr/>
        </p:nvSpPr>
        <p:spPr>
          <a:xfrm>
            <a:off x="5247970" y="4482107"/>
            <a:ext cx="6023702" cy="1615440"/>
          </a:xfrm>
          <a:prstGeom prst="rect">
            <a:avLst/>
          </a:prstGeom>
        </p:spPr>
        <p:txBody>
          <a:bodyPr wrap="square">
            <a:spAutoFit/>
          </a:bodyPr>
          <a:lstStyle/>
          <a:p>
            <a:r>
              <a:rPr altLang="zh-CN" b="1" lang="en-US" smtClean="0" sz="2000">
                <a:solidFill>
                  <a:srgbClr val="C00000"/>
                </a:solidFill>
                <a:latin charset="-122" panose="020b0503020204020204" pitchFamily="34" typeface="微软雅黑"/>
                <a:ea charset="-122" panose="020b0503020204020204" pitchFamily="34" typeface="微软雅黑"/>
              </a:rPr>
              <a:t>【通知】要求：各地区各部门各单位党委（党组）要充分认识开展“两学一做”学习教育对于推动全面从严治党向基层延伸、保持发展党的先进性和纯洁性的重大意义，作为一项重大政治任务，尽好责、抓到位、见实效。</a:t>
            </a:r>
          </a:p>
        </p:txBody>
      </p:sp>
      <p:sp>
        <p:nvSpPr>
          <p:cNvPr id="5" name="矩形 4"/>
          <p:cNvSpPr/>
          <p:nvPr/>
        </p:nvSpPr>
        <p:spPr>
          <a:xfrm>
            <a:off x="5386656" y="1791439"/>
            <a:ext cx="1068414"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活动提出</a:t>
            </a:r>
          </a:p>
        </p:txBody>
      </p:sp>
      <p:sp>
        <p:nvSpPr>
          <p:cNvPr id="6" name="矩形 5"/>
          <p:cNvSpPr/>
          <p:nvPr/>
        </p:nvSpPr>
        <p:spPr>
          <a:xfrm>
            <a:off x="7642949" y="1791439"/>
            <a:ext cx="3399499" cy="106841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全国组织部长会议提出</a:t>
            </a:r>
          </a:p>
        </p:txBody>
      </p:sp>
      <p:sp>
        <p:nvSpPr>
          <p:cNvPr id="7" name="矩形 6"/>
          <p:cNvSpPr/>
          <p:nvPr/>
        </p:nvSpPr>
        <p:spPr>
          <a:xfrm>
            <a:off x="7642949" y="3052652"/>
            <a:ext cx="3399499"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rgbClr val="C00000"/>
                </a:solidFill>
                <a:latin charset="-122" panose="020b0503020204020204" pitchFamily="34" typeface="微软雅黑"/>
                <a:ea charset="-122" panose="020b0503020204020204" pitchFamily="34" typeface="微软雅黑"/>
              </a:rPr>
              <a:t>中央办公厅印发通知</a:t>
            </a:r>
          </a:p>
        </p:txBody>
      </p:sp>
      <p:sp>
        <p:nvSpPr>
          <p:cNvPr id="8" name="矩形 7"/>
          <p:cNvSpPr/>
          <p:nvPr/>
        </p:nvSpPr>
        <p:spPr>
          <a:xfrm>
            <a:off x="6514805" y="3062826"/>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rgbClr val="C00000"/>
                </a:solidFill>
                <a:latin charset="-122" panose="020b0503020204020204" pitchFamily="34" typeface="微软雅黑"/>
                <a:ea charset="-122" panose="020b0503020204020204" pitchFamily="34" typeface="微软雅黑"/>
              </a:rPr>
              <a:t>2016</a:t>
            </a:r>
          </a:p>
          <a:p>
            <a:pPr algn="ctr"/>
            <a:r>
              <a:rPr altLang="zh-CN" b="1" lang="en-US" smtClean="0" sz="2800">
                <a:solidFill>
                  <a:srgbClr val="C00000"/>
                </a:solidFill>
                <a:latin charset="-122" panose="020b0503020204020204" pitchFamily="34" typeface="微软雅黑"/>
                <a:ea charset="-122" panose="020b0503020204020204" pitchFamily="34" typeface="微软雅黑"/>
              </a:rPr>
              <a:t>2月29日</a:t>
            </a:r>
          </a:p>
        </p:txBody>
      </p:sp>
      <p:sp>
        <p:nvSpPr>
          <p:cNvPr id="9" name="矩形 8"/>
          <p:cNvSpPr/>
          <p:nvPr/>
        </p:nvSpPr>
        <p:spPr>
          <a:xfrm>
            <a:off x="5386656" y="3056397"/>
            <a:ext cx="1068414" cy="10684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solidFill>
                  <a:srgbClr val="C00000"/>
                </a:solidFill>
                <a:latin charset="-122" panose="020b0503020204020204" pitchFamily="34" typeface="微软雅黑"/>
                <a:ea charset="-122" panose="020b0503020204020204" pitchFamily="34" typeface="微软雅黑"/>
              </a:rPr>
              <a:t>安排部署</a:t>
            </a:r>
          </a:p>
        </p:txBody>
      </p:sp>
      <p:pic>
        <p:nvPicPr>
          <p:cNvPr id="10" name="Picture 2"/>
          <p:cNvPicPr>
            <a:picLocks noChangeArrowheads="1" noChangeAspect="1"/>
          </p:cNvPicPr>
          <p:nvPr/>
        </p:nvPicPr>
        <p:blipFill>
          <a:blip r:embed="rId3">
            <a:extLst>
              <a:ext uri="{28A0092B-C50C-407E-A947-70E740481C1C}">
                <a14:useLocalDpi val="0"/>
              </a:ext>
            </a:extLst>
          </a:blip>
          <a:srcRect b="11203" t="4549"/>
          <a:stretch>
            <a:fillRect/>
          </a:stretch>
        </p:blipFill>
        <p:spPr bwMode="auto">
          <a:xfrm>
            <a:off x="860545" y="1753386"/>
            <a:ext cx="3866183" cy="4359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500" id="13"/>
                                        <p:tgtEl>
                                          <p:spTgt spid="5"/>
                                        </p:tgtEl>
                                      </p:cBhvr>
                                    </p:animEffect>
                                    <p:anim calcmode="lin" valueType="num">
                                      <p:cBhvr>
                                        <p:cTn dur="1500" fill="hold" id="14"/>
                                        <p:tgtEl>
                                          <p:spTgt spid="5"/>
                                        </p:tgtEl>
                                        <p:attrNameLst>
                                          <p:attrName>ppt_x</p:attrName>
                                        </p:attrNameLst>
                                      </p:cBhvr>
                                      <p:tavLst>
                                        <p:tav tm="0">
                                          <p:val>
                                            <p:strVal val="#ppt_x"/>
                                          </p:val>
                                        </p:tav>
                                        <p:tav tm="100000">
                                          <p:val>
                                            <p:strVal val="#ppt_x"/>
                                          </p:val>
                                        </p:tav>
                                      </p:tavLst>
                                    </p:anim>
                                    <p:anim calcmode="lin" valueType="num">
                                      <p:cBhvr>
                                        <p:cTn dur="15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500" id="19"/>
                                        <p:tgtEl>
                                          <p:spTgt spid="3"/>
                                        </p:tgtEl>
                                      </p:cBhvr>
                                    </p:animEffect>
                                    <p:anim calcmode="lin" valueType="num">
                                      <p:cBhvr>
                                        <p:cTn dur="1500" fill="hold" id="20"/>
                                        <p:tgtEl>
                                          <p:spTgt spid="3"/>
                                        </p:tgtEl>
                                        <p:attrNameLst>
                                          <p:attrName>ppt_x</p:attrName>
                                        </p:attrNameLst>
                                      </p:cBhvr>
                                      <p:tavLst>
                                        <p:tav tm="0">
                                          <p:val>
                                            <p:strVal val="#ppt_x"/>
                                          </p:val>
                                        </p:tav>
                                        <p:tav tm="100000">
                                          <p:val>
                                            <p:strVal val="#ppt_x"/>
                                          </p:val>
                                        </p:tav>
                                      </p:tavLst>
                                    </p:anim>
                                    <p:anim calcmode="lin" valueType="num">
                                      <p:cBhvr>
                                        <p:cTn dur="1500" fill="hold" id="21"/>
                                        <p:tgtEl>
                                          <p:spTgt spid="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4000"/>
                            </p:stCondLst>
                            <p:childTnLst>
                              <p:par>
                                <p:cTn fill="hold" grpId="0" id="23" nodeType="after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1500" id="25"/>
                                        <p:tgtEl>
                                          <p:spTgt spid="6"/>
                                        </p:tgtEl>
                                      </p:cBhvr>
                                    </p:animEffect>
                                    <p:anim calcmode="lin" valueType="num">
                                      <p:cBhvr>
                                        <p:cTn dur="1500" fill="hold" id="26"/>
                                        <p:tgtEl>
                                          <p:spTgt spid="6"/>
                                        </p:tgtEl>
                                        <p:attrNameLst>
                                          <p:attrName>ppt_x</p:attrName>
                                        </p:attrNameLst>
                                      </p:cBhvr>
                                      <p:tavLst>
                                        <p:tav tm="0">
                                          <p:val>
                                            <p:strVal val="#ppt_x"/>
                                          </p:val>
                                        </p:tav>
                                        <p:tav tm="100000">
                                          <p:val>
                                            <p:strVal val="#ppt_x"/>
                                          </p:val>
                                        </p:tav>
                                      </p:tavLst>
                                    </p:anim>
                                    <p:anim calcmode="lin" valueType="num">
                                      <p:cBhvr>
                                        <p:cTn dur="1500" fill="hold" id="27"/>
                                        <p:tgtEl>
                                          <p:spTgt spid="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500"/>
                            </p:stCondLst>
                            <p:childTnLst>
                              <p:par>
                                <p:cTn fill="hold" grpId="0" id="29" nodeType="after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500" id="31"/>
                                        <p:tgtEl>
                                          <p:spTgt spid="7"/>
                                        </p:tgtEl>
                                      </p:cBhvr>
                                    </p:animEffect>
                                    <p:anim calcmode="lin" valueType="num">
                                      <p:cBhvr>
                                        <p:cTn dur="1500" fill="hold" id="32"/>
                                        <p:tgtEl>
                                          <p:spTgt spid="7"/>
                                        </p:tgtEl>
                                        <p:attrNameLst>
                                          <p:attrName>ppt_x</p:attrName>
                                        </p:attrNameLst>
                                      </p:cBhvr>
                                      <p:tavLst>
                                        <p:tav tm="0">
                                          <p:val>
                                            <p:strVal val="#ppt_x"/>
                                          </p:val>
                                        </p:tav>
                                        <p:tav tm="100000">
                                          <p:val>
                                            <p:strVal val="#ppt_x"/>
                                          </p:val>
                                        </p:tav>
                                      </p:tavLst>
                                    </p:anim>
                                    <p:anim calcmode="lin" valueType="num">
                                      <p:cBhvr>
                                        <p:cTn dur="1500" fill="hold" id="33"/>
                                        <p:tgtEl>
                                          <p:spTgt spid="7"/>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500" id="36"/>
                                        <p:tgtEl>
                                          <p:spTgt spid="8"/>
                                        </p:tgtEl>
                                      </p:cBhvr>
                                    </p:animEffect>
                                    <p:anim calcmode="lin" valueType="num">
                                      <p:cBhvr>
                                        <p:cTn dur="1500" fill="hold" id="37"/>
                                        <p:tgtEl>
                                          <p:spTgt spid="8"/>
                                        </p:tgtEl>
                                        <p:attrNameLst>
                                          <p:attrName>ppt_x</p:attrName>
                                        </p:attrNameLst>
                                      </p:cBhvr>
                                      <p:tavLst>
                                        <p:tav tm="0">
                                          <p:val>
                                            <p:strVal val="#ppt_x"/>
                                          </p:val>
                                        </p:tav>
                                        <p:tav tm="100000">
                                          <p:val>
                                            <p:strVal val="#ppt_x"/>
                                          </p:val>
                                        </p:tav>
                                      </p:tavLst>
                                    </p:anim>
                                    <p:anim calcmode="lin" valueType="num">
                                      <p:cBhvr>
                                        <p:cTn dur="1500" fill="hold" id="38"/>
                                        <p:tgtEl>
                                          <p:spTgt spid="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1500" id="41"/>
                                        <p:tgtEl>
                                          <p:spTgt spid="9"/>
                                        </p:tgtEl>
                                      </p:cBhvr>
                                    </p:animEffect>
                                    <p:anim calcmode="lin" valueType="num">
                                      <p:cBhvr>
                                        <p:cTn dur="1500" fill="hold" id="42"/>
                                        <p:tgtEl>
                                          <p:spTgt spid="9"/>
                                        </p:tgtEl>
                                        <p:attrNameLst>
                                          <p:attrName>ppt_x</p:attrName>
                                        </p:attrNameLst>
                                      </p:cBhvr>
                                      <p:tavLst>
                                        <p:tav tm="0">
                                          <p:val>
                                            <p:strVal val="#ppt_x"/>
                                          </p:val>
                                        </p:tav>
                                        <p:tav tm="100000">
                                          <p:val>
                                            <p:strVal val="#ppt_x"/>
                                          </p:val>
                                        </p:tav>
                                      </p:tavLst>
                                    </p:anim>
                                    <p:anim calcmode="lin" valueType="num">
                                      <p:cBhvr>
                                        <p:cTn dur="1500" fill="hold" id="43"/>
                                        <p:tgtEl>
                                          <p:spTgt spid="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000"/>
                            </p:stCondLst>
                            <p:childTnLst>
                              <p:par>
                                <p:cTn fill="hold" grpId="0" id="45" nodeType="afterEffect" presetClass="entr" presetID="6" presetSubtype="16">
                                  <p:stCondLst>
                                    <p:cond delay="0"/>
                                  </p:stCondLst>
                                  <p:childTnLst>
                                    <p:set>
                                      <p:cBhvr>
                                        <p:cTn dur="1" fill="hold" id="46">
                                          <p:stCondLst>
                                            <p:cond delay="0"/>
                                          </p:stCondLst>
                                        </p:cTn>
                                        <p:tgtEl>
                                          <p:spTgt spid="4"/>
                                        </p:tgtEl>
                                        <p:attrNameLst>
                                          <p:attrName>style.visibility</p:attrName>
                                        </p:attrNameLst>
                                      </p:cBhvr>
                                      <p:to>
                                        <p:strVal val="visible"/>
                                      </p:to>
                                    </p:set>
                                    <p:animEffect filter="circle(in)" transition="in">
                                      <p:cBhvr>
                                        <p:cTn dur="2000" id="4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p:txBody>
          <a:bodyPr/>
          <a:lstStyle/>
          <a:p>
            <a:r>
              <a:rPr altLang="en-US" lang="zh-CN"/>
              <a:t>什么是：两学一做</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531954" y="2319985"/>
            <a:ext cx="1669879" cy="1677268"/>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5249398" y="2327838"/>
            <a:ext cx="1662061" cy="1669415"/>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8944909" y="2381443"/>
            <a:ext cx="1566347" cy="1615810"/>
          </a:xfrm>
          <a:prstGeom prst="rect">
            <a:avLst/>
          </a:prstGeom>
        </p:spPr>
      </p:pic>
      <p:sp>
        <p:nvSpPr>
          <p:cNvPr id="6" name="矩形 5"/>
          <p:cNvSpPr/>
          <p:nvPr/>
        </p:nvSpPr>
        <p:spPr>
          <a:xfrm>
            <a:off x="5179624" y="4129296"/>
            <a:ext cx="1960880" cy="518160"/>
          </a:xfrm>
          <a:prstGeom prst="rect">
            <a:avLst/>
          </a:prstGeom>
        </p:spPr>
        <p:txBody>
          <a:bodyPr wrap="none">
            <a:spAutoFit/>
          </a:bodyPr>
          <a:lstStyle/>
          <a:p>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学系列讲话</a:t>
            </a:r>
          </a:p>
        </p:txBody>
      </p:sp>
      <p:sp>
        <p:nvSpPr>
          <p:cNvPr id="7" name="矩形 6"/>
          <p:cNvSpPr/>
          <p:nvPr/>
        </p:nvSpPr>
        <p:spPr>
          <a:xfrm>
            <a:off x="1401286" y="4143123"/>
            <a:ext cx="2067242" cy="518160"/>
          </a:xfrm>
          <a:prstGeom prst="rect">
            <a:avLst/>
          </a:prstGeom>
        </p:spPr>
        <p:txBody>
          <a:bodyPr wrap="none">
            <a:spAutoFit/>
          </a:bodyPr>
          <a:lstStyle/>
          <a:p>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学党章党规 </a:t>
            </a:r>
          </a:p>
        </p:txBody>
      </p:sp>
      <p:sp>
        <p:nvSpPr>
          <p:cNvPr id="8" name="矩形 7"/>
          <p:cNvSpPr/>
          <p:nvPr/>
        </p:nvSpPr>
        <p:spPr>
          <a:xfrm>
            <a:off x="8746970" y="4109670"/>
            <a:ext cx="2067242" cy="518160"/>
          </a:xfrm>
          <a:prstGeom prst="rect">
            <a:avLst/>
          </a:prstGeom>
        </p:spPr>
        <p:txBody>
          <a:bodyPr wrap="none">
            <a:spAutoFit/>
          </a:bodyPr>
          <a:lstStyle/>
          <a:p>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学合格党员 </a:t>
            </a:r>
          </a:p>
        </p:txBody>
      </p:sp>
      <p:sp>
        <p:nvSpPr>
          <p:cNvPr id="10" name="TextBox 60"/>
          <p:cNvSpPr txBox="1"/>
          <p:nvPr/>
        </p:nvSpPr>
        <p:spPr>
          <a:xfrm>
            <a:off x="1543105" y="1480433"/>
            <a:ext cx="9128611" cy="640080"/>
          </a:xfrm>
          <a:prstGeom prst="rect">
            <a:avLst/>
          </a:prstGeom>
          <a:noFill/>
        </p:spPr>
        <p:txBody>
          <a:bodyPr rtlCol="0" wrap="squar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        中央决定：2016年在全体党员中开展“学党章党规、学系列讲话，做合格党员”学习教育。简称【两学一做】。</a:t>
            </a:r>
          </a:p>
        </p:txBody>
      </p:sp>
      <p:sp>
        <p:nvSpPr>
          <p:cNvPr id="11" name="TextBox 19"/>
          <p:cNvSpPr txBox="1"/>
          <p:nvPr/>
        </p:nvSpPr>
        <p:spPr>
          <a:xfrm>
            <a:off x="1476146" y="5176621"/>
            <a:ext cx="9496654" cy="1188720"/>
          </a:xfrm>
          <a:prstGeom prst="rect">
            <a:avLst/>
          </a:prstGeom>
          <a:noFill/>
        </p:spPr>
        <p:txBody>
          <a:bodyPr rtlCol="0" wrap="square">
            <a:spAutoFit/>
          </a:bodyPr>
          <a:lstStyle/>
          <a:p>
            <a:r>
              <a:rPr altLang="en-US" lang="zh-CN" smtClean="0" sz="2400">
                <a:solidFill>
                  <a:srgbClr val="FF0000"/>
                </a:solidFill>
                <a:latin charset="-122" panose="020b0503020204020204" pitchFamily="34" typeface="微软雅黑"/>
                <a:ea charset="-122" panose="020b0503020204020204" pitchFamily="34" typeface="微软雅黑"/>
              </a:rPr>
              <a:t>    【方案】指出：“两学一做”学习教育不是一次活动，要突出正常教育，区分层次，有针对性地解决问题，用心用力，抓细抓实，真正把党的思想政治抓在日常，严在经常。</a:t>
            </a:r>
          </a:p>
        </p:txBody>
      </p:sp>
      <p:sp>
        <p:nvSpPr>
          <p:cNvPr id="12" name="矩形 11"/>
          <p:cNvSpPr/>
          <p:nvPr>
            <p:custDataLst>
              <p:tags r:id="rId5"/>
            </p:custDataLst>
          </p:nvPr>
        </p:nvSpPr>
        <p:spPr>
          <a:xfrm>
            <a:off x="7955800" y="4177"/>
            <a:ext cx="182880" cy="304800"/>
          </a:xfrm>
          <a:prstGeom prst="rect">
            <a:avLst/>
          </a:prstGeom>
        </p:spPr>
        <p:txBody>
          <a:bodyPr wrap="none">
            <a:spAutoFit/>
          </a:bodyPr>
          <a:lstStyle/>
          <a:p>
            <a:endParaRPr altLang="en-US" lang="zh-CN" sz="1400">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6" presetSubtype="32">
                                  <p:stCondLst>
                                    <p:cond delay="0"/>
                                  </p:stCondLst>
                                  <p:childTnLst>
                                    <p:set>
                                      <p:cBhvr>
                                        <p:cTn dur="1" fill="hold" id="10">
                                          <p:stCondLst>
                                            <p:cond delay="0"/>
                                          </p:stCondLst>
                                        </p:cTn>
                                        <p:tgtEl>
                                          <p:spTgt spid="3"/>
                                        </p:tgtEl>
                                        <p:attrNameLst>
                                          <p:attrName>style.visibility</p:attrName>
                                        </p:attrNameLst>
                                      </p:cBhvr>
                                      <p:to>
                                        <p:strVal val="visible"/>
                                      </p:to>
                                    </p:set>
                                    <p:animEffect filter="circle(out)"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anim calcmode="lin" valueType="num">
                                      <p:cBhvr>
                                        <p:cTn dur="500" fill="hold" id="16"/>
                                        <p:tgtEl>
                                          <p:spTgt spid="7"/>
                                        </p:tgtEl>
                                        <p:attrNameLst>
                                          <p:attrName>ppt_x</p:attrName>
                                        </p:attrNameLst>
                                      </p:cBhvr>
                                      <p:tavLst>
                                        <p:tav tm="0">
                                          <p:val>
                                            <p:strVal val="#ppt_x"/>
                                          </p:val>
                                        </p:tav>
                                        <p:tav tm="100000">
                                          <p:val>
                                            <p:strVal val="#ppt_x"/>
                                          </p:val>
                                        </p:tav>
                                      </p:tavLst>
                                    </p:anim>
                                    <p:anim calcmode="lin" valueType="num">
                                      <p:cBhvr>
                                        <p:cTn dur="500" fill="hold" id="17"/>
                                        <p:tgtEl>
                                          <p:spTgt spid="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6" presetSubtype="32">
                                  <p:stCondLst>
                                    <p:cond delay="0"/>
                                  </p:stCondLst>
                                  <p:childTnLst>
                                    <p:set>
                                      <p:cBhvr>
                                        <p:cTn dur="1" fill="hold" id="20">
                                          <p:stCondLst>
                                            <p:cond delay="0"/>
                                          </p:stCondLst>
                                        </p:cTn>
                                        <p:tgtEl>
                                          <p:spTgt spid="4"/>
                                        </p:tgtEl>
                                        <p:attrNameLst>
                                          <p:attrName>style.visibility</p:attrName>
                                        </p:attrNameLst>
                                      </p:cBhvr>
                                      <p:to>
                                        <p:strVal val="visible"/>
                                      </p:to>
                                    </p:set>
                                    <p:animEffect filter="circle(out)" transition="in">
                                      <p:cBhvr>
                                        <p:cTn dur="500" id="21"/>
                                        <p:tgtEl>
                                          <p:spTgt spid="4"/>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anim calcmode="lin" valueType="num">
                                      <p:cBhvr>
                                        <p:cTn dur="500" fill="hold" id="26"/>
                                        <p:tgtEl>
                                          <p:spTgt spid="6"/>
                                        </p:tgtEl>
                                        <p:attrNameLst>
                                          <p:attrName>ppt_x</p:attrName>
                                        </p:attrNameLst>
                                      </p:cBhvr>
                                      <p:tavLst>
                                        <p:tav tm="0">
                                          <p:val>
                                            <p:strVal val="#ppt_x"/>
                                          </p:val>
                                        </p:tav>
                                        <p:tav tm="100000">
                                          <p:val>
                                            <p:strVal val="#ppt_x"/>
                                          </p:val>
                                        </p:tav>
                                      </p:tavLst>
                                    </p:anim>
                                    <p:anim calcmode="lin" valueType="num">
                                      <p:cBhvr>
                                        <p:cTn dur="500" fill="hold" id="27"/>
                                        <p:tgtEl>
                                          <p:spTgt spid="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id="29" nodeType="afterEffect" presetClass="entr" presetID="6" presetSubtype="32">
                                  <p:stCondLst>
                                    <p:cond delay="0"/>
                                  </p:stCondLst>
                                  <p:childTnLst>
                                    <p:set>
                                      <p:cBhvr>
                                        <p:cTn dur="1" fill="hold" id="30">
                                          <p:stCondLst>
                                            <p:cond delay="0"/>
                                          </p:stCondLst>
                                        </p:cTn>
                                        <p:tgtEl>
                                          <p:spTgt spid="5"/>
                                        </p:tgtEl>
                                        <p:attrNameLst>
                                          <p:attrName>style.visibility</p:attrName>
                                        </p:attrNameLst>
                                      </p:cBhvr>
                                      <p:to>
                                        <p:strVal val="visible"/>
                                      </p:to>
                                    </p:set>
                                    <p:animEffect filter="circle(out)" transition="in">
                                      <p:cBhvr>
                                        <p:cTn dur="500" id="31"/>
                                        <p:tgtEl>
                                          <p:spTgt spid="5"/>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anim calcmode="lin" valueType="num">
                                      <p:cBhvr>
                                        <p:cTn dur="500" fill="hold" id="36"/>
                                        <p:tgtEl>
                                          <p:spTgt spid="8"/>
                                        </p:tgtEl>
                                        <p:attrNameLst>
                                          <p:attrName>ppt_x</p:attrName>
                                        </p:attrNameLst>
                                      </p:cBhvr>
                                      <p:tavLst>
                                        <p:tav tm="0">
                                          <p:val>
                                            <p:strVal val="#ppt_x"/>
                                          </p:val>
                                        </p:tav>
                                        <p:tav tm="100000">
                                          <p:val>
                                            <p:strVal val="#ppt_x"/>
                                          </p:val>
                                        </p:tav>
                                      </p:tavLst>
                                    </p:anim>
                                    <p:anim calcmode="lin" valueType="num">
                                      <p:cBhvr>
                                        <p:cTn dur="500" fill="hold" id="37"/>
                                        <p:tgtEl>
                                          <p:spTgt spid="8"/>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decel="100000" fill="hold" grpId="0" id="39" nodeType="afterEffect" presetClass="entr" presetID="2" presetSubtype="2">
                                  <p:stCondLst>
                                    <p:cond delay="0"/>
                                  </p:stCondLst>
                                  <p:iterate type="lt">
                                    <p:tmPct val="10000"/>
                                  </p:iterate>
                                  <p:childTnLst>
                                    <p:set>
                                      <p:cBhvr>
                                        <p:cTn dur="1" fill="hold" id="40">
                                          <p:stCondLst>
                                            <p:cond delay="0"/>
                                          </p:stCondLst>
                                        </p:cTn>
                                        <p:tgtEl>
                                          <p:spTgt spid="11"/>
                                        </p:tgtEl>
                                        <p:attrNameLst>
                                          <p:attrName>style.visibility</p:attrName>
                                        </p:attrNameLst>
                                      </p:cBhvr>
                                      <p:to>
                                        <p:strVal val="visible"/>
                                      </p:to>
                                    </p:set>
                                    <p:anim calcmode="lin" valueType="num">
                                      <p:cBhvr additive="base">
                                        <p:cTn dur="1000" fill="hold" id="41"/>
                                        <p:tgtEl>
                                          <p:spTgt spid="11"/>
                                        </p:tgtEl>
                                        <p:attrNameLst>
                                          <p:attrName>ppt_x</p:attrName>
                                        </p:attrNameLst>
                                      </p:cBhvr>
                                      <p:tavLst>
                                        <p:tav tm="0">
                                          <p:val>
                                            <p:strVal val="1+#ppt_w/2"/>
                                          </p:val>
                                        </p:tav>
                                        <p:tav tm="100000">
                                          <p:val>
                                            <p:strVal val="#ppt_x"/>
                                          </p:val>
                                        </p:tav>
                                      </p:tavLst>
                                    </p:anim>
                                    <p:anim calcmode="lin" valueType="num">
                                      <p:cBhvr additive="base">
                                        <p:cTn dur="1000" fill="hold" id="4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176560" cy="422047"/>
          </a:xfrm>
        </p:spPr>
        <p:txBody>
          <a:bodyPr/>
          <a:lstStyle/>
          <a:p>
            <a:r>
              <a:rPr altLang="en-US" lang="zh-CN"/>
              <a:t>两学一做：学习教育对象</a:t>
            </a:r>
          </a:p>
        </p:txBody>
      </p:sp>
      <p:sp>
        <p:nvSpPr>
          <p:cNvPr id="3" name="矩形 2"/>
          <p:cNvSpPr/>
          <p:nvPr/>
        </p:nvSpPr>
        <p:spPr>
          <a:xfrm>
            <a:off x="1689829" y="5025644"/>
            <a:ext cx="9470340" cy="1188720"/>
          </a:xfrm>
          <a:prstGeom prst="rect">
            <a:avLst/>
          </a:prstGeom>
        </p:spPr>
        <p:txBody>
          <a:bodyPr wrap="square">
            <a:spAutoFit/>
          </a:bodyPr>
          <a:lstStyle/>
          <a:p>
            <a:pPr algn="just"/>
            <a:r>
              <a:rPr altLang="zh-CN" b="1" lang="en-US" sz="2400">
                <a:solidFill>
                  <a:srgbClr val="C00000"/>
                </a:solidFill>
                <a:latin charset="-122" panose="020b0503020204020204" pitchFamily="34" typeface="微软雅黑"/>
                <a:ea charset="-122" panose="020b0503020204020204" pitchFamily="34" typeface="微软雅黑"/>
              </a:rPr>
              <a:t>【方案】指出：“两学一做”学习教育，是面向全体党员深化党内教育的重要实践，是推动党内教育从“关键少数”向广大党员拓展、从集中性教育向经常性教育延伸的重要举措。</a:t>
            </a:r>
          </a:p>
        </p:txBody>
      </p:sp>
      <p:sp>
        <p:nvSpPr>
          <p:cNvPr id="4" name="矩形 3"/>
          <p:cNvSpPr/>
          <p:nvPr/>
        </p:nvSpPr>
        <p:spPr>
          <a:xfrm>
            <a:off x="4434635" y="3438553"/>
            <a:ext cx="1510387"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拓展</a:t>
            </a:r>
          </a:p>
        </p:txBody>
      </p:sp>
      <p:sp>
        <p:nvSpPr>
          <p:cNvPr id="5" name="矩形 4"/>
          <p:cNvSpPr/>
          <p:nvPr/>
        </p:nvSpPr>
        <p:spPr>
          <a:xfrm>
            <a:off x="6194836" y="3438553"/>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chemeClr val="tx1"/>
                </a:solidFill>
                <a:latin charset="-122" panose="020b0503020204020204" pitchFamily="34" typeface="微软雅黑"/>
                <a:ea charset="-122" panose="020b0503020204020204" pitchFamily="34" typeface="微软雅黑"/>
              </a:rPr>
              <a:t>“关键少数”向广大党员拓展</a:t>
            </a:r>
          </a:p>
        </p:txBody>
      </p:sp>
      <p:sp>
        <p:nvSpPr>
          <p:cNvPr id="6" name="矩形 5"/>
          <p:cNvSpPr/>
          <p:nvPr/>
        </p:nvSpPr>
        <p:spPr>
          <a:xfrm>
            <a:off x="6194836" y="4201096"/>
            <a:ext cx="4790015" cy="6087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chemeClr val="tx1"/>
                </a:solidFill>
                <a:latin charset="-122" panose="020b0503020204020204" pitchFamily="34" typeface="微软雅黑"/>
                <a:ea charset="-122" panose="020b0503020204020204" pitchFamily="34" typeface="微软雅黑"/>
              </a:rPr>
              <a:t>集中性教育向经常性教育延伸</a:t>
            </a:r>
          </a:p>
        </p:txBody>
      </p:sp>
      <p:sp>
        <p:nvSpPr>
          <p:cNvPr id="7" name="矩形 6"/>
          <p:cNvSpPr/>
          <p:nvPr/>
        </p:nvSpPr>
        <p:spPr>
          <a:xfrm>
            <a:off x="4434633" y="4201096"/>
            <a:ext cx="1510389" cy="60879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延伸</a:t>
            </a:r>
          </a:p>
        </p:txBody>
      </p:sp>
      <p:sp>
        <p:nvSpPr>
          <p:cNvPr id="8" name="TextBox 14"/>
          <p:cNvSpPr txBox="1"/>
          <p:nvPr/>
        </p:nvSpPr>
        <p:spPr>
          <a:xfrm>
            <a:off x="4434634" y="1709201"/>
            <a:ext cx="1255499" cy="1310640"/>
          </a:xfrm>
          <a:prstGeom prst="rect">
            <a:avLst/>
          </a:prstGeom>
          <a:solidFill>
            <a:srgbClr val="C00000"/>
          </a:solidFill>
        </p:spPr>
        <p:txBody>
          <a:bodyPr rtlCol="0" wrap="square">
            <a:spAutoFit/>
          </a:bodyPr>
          <a:lstStyle/>
          <a:p>
            <a:pPr algn="ctr"/>
            <a:r>
              <a:rPr altLang="en-US" b="1" lang="zh-CN" smtClean="0" sz="80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全</a:t>
            </a:r>
          </a:p>
        </p:txBody>
      </p:sp>
      <p:sp>
        <p:nvSpPr>
          <p:cNvPr id="9" name="TextBox 14"/>
          <p:cNvSpPr txBox="1"/>
          <p:nvPr/>
        </p:nvSpPr>
        <p:spPr>
          <a:xfrm>
            <a:off x="6334944" y="1728130"/>
            <a:ext cx="1192725" cy="1310640"/>
          </a:xfrm>
          <a:prstGeom prst="rect">
            <a:avLst/>
          </a:prstGeom>
          <a:solidFill>
            <a:srgbClr val="C00000"/>
          </a:solidFill>
        </p:spPr>
        <p:txBody>
          <a:bodyPr rtlCol="0" wrap="square">
            <a:spAutoFit/>
          </a:bodyPr>
          <a:lstStyle/>
          <a:p>
            <a:pPr algn="ctr"/>
            <a:r>
              <a:rPr altLang="en-US" b="1" lang="zh-CN" smtClean="0" sz="80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体</a:t>
            </a:r>
          </a:p>
        </p:txBody>
      </p:sp>
      <p:sp>
        <p:nvSpPr>
          <p:cNvPr id="10" name="TextBox 14"/>
          <p:cNvSpPr txBox="1"/>
          <p:nvPr/>
        </p:nvSpPr>
        <p:spPr>
          <a:xfrm>
            <a:off x="7968824" y="1722620"/>
            <a:ext cx="1192725" cy="1310640"/>
          </a:xfrm>
          <a:prstGeom prst="rect">
            <a:avLst/>
          </a:prstGeom>
          <a:solidFill>
            <a:srgbClr val="C00000"/>
          </a:solidFill>
        </p:spPr>
        <p:txBody>
          <a:bodyPr rtlCol="0" wrap="square">
            <a:spAutoFit/>
          </a:bodyPr>
          <a:lstStyle/>
          <a:p>
            <a:pPr algn="ctr"/>
            <a:r>
              <a:rPr altLang="en-US" b="1" lang="zh-CN" smtClean="0" sz="80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党</a:t>
            </a:r>
          </a:p>
        </p:txBody>
      </p:sp>
      <p:sp>
        <p:nvSpPr>
          <p:cNvPr id="11" name="TextBox 14"/>
          <p:cNvSpPr txBox="1"/>
          <p:nvPr/>
        </p:nvSpPr>
        <p:spPr>
          <a:xfrm>
            <a:off x="9724169" y="1709201"/>
            <a:ext cx="1192725" cy="1310640"/>
          </a:xfrm>
          <a:prstGeom prst="rect">
            <a:avLst/>
          </a:prstGeom>
          <a:solidFill>
            <a:srgbClr val="C00000"/>
          </a:solidFill>
        </p:spPr>
        <p:txBody>
          <a:bodyPr rtlCol="0" wrap="square">
            <a:spAutoFit/>
          </a:bodyPr>
          <a:lstStyle/>
          <a:p>
            <a:pPr algn="ctr"/>
            <a:r>
              <a:rPr altLang="en-US" b="1" lang="zh-CN" sz="80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员</a:t>
            </a:r>
          </a:p>
        </p:txBody>
      </p:sp>
      <p:sp>
        <p:nvSpPr>
          <p:cNvPr id="12" name="文本框 11"/>
          <p:cNvSpPr txBox="1"/>
          <p:nvPr/>
        </p:nvSpPr>
        <p:spPr>
          <a:xfrm>
            <a:off x="1893820" y="1599509"/>
            <a:ext cx="1442563" cy="1554480"/>
          </a:xfrm>
          <a:prstGeom prst="rect">
            <a:avLst/>
          </a:prstGeom>
          <a:solidFill>
            <a:srgbClr val="C00000"/>
          </a:solidFill>
        </p:spPr>
        <p:txBody>
          <a:bodyPr rtlCol="0" wrap="square">
            <a:spAutoFit/>
          </a:bodyPr>
          <a:lstStyle/>
          <a:p>
            <a:pPr algn="r"/>
            <a:r>
              <a:rPr altLang="en-US" b="1" lang="zh-CN" smtClean="0" sz="48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教育对象</a:t>
            </a:r>
          </a:p>
        </p:txBody>
      </p:sp>
      <p:sp>
        <p:nvSpPr>
          <p:cNvPr id="16" name="右箭头 15"/>
          <p:cNvSpPr/>
          <p:nvPr/>
        </p:nvSpPr>
        <p:spPr>
          <a:xfrm>
            <a:off x="3464042" y="2054923"/>
            <a:ext cx="750014" cy="6164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759831" y="3384923"/>
            <a:ext cx="2317994" cy="1532844"/>
            <a:chOff x="1759831" y="3384923"/>
            <a:chExt cx="2317994" cy="1532844"/>
          </a:xfrm>
        </p:grpSpPr>
        <p:pic>
          <p:nvPicPr>
            <p:cNvPr descr="C:\Users\xb\Desktop\素材--党建\PNG--党（国）徽旗\党旗红旗\16sucai_201507091736.png" id="14"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1759831" y="3667873"/>
              <a:ext cx="2068180" cy="1084878"/>
            </a:xfrm>
            <a:prstGeom prst="rect">
              <a:avLst/>
            </a:prstGeom>
            <a:noFill/>
            <a:extLst>
              <a:ext uri="{909E8E84-426E-40DD-AFC4-6F175D3DCCD1}">
                <a14:hiddenFill>
                  <a:solidFill>
                    <a:srgbClr val="FFFFFF"/>
                  </a:solidFill>
                </a14:hiddenFill>
              </a:ext>
            </a:extLst>
          </p:spPr>
        </p:pic>
        <p:pic>
          <p:nvPicPr>
            <p:cNvPr id="17" name="图片 16"/>
            <p:cNvPicPr>
              <a:picLocks noChangeAspect="1"/>
            </p:cNvPicPr>
            <p:nvPr/>
          </p:nvPicPr>
          <p:blipFill>
            <a:blip r:embed="rId4">
              <a:extLst>
                <a:ext uri="{28A0092B-C50C-407E-A947-70E740481C1C}">
                  <a14:useLocalDpi val="0"/>
                </a:ext>
              </a:extLst>
            </a:blip>
            <a:stretch>
              <a:fillRect/>
            </a:stretch>
          </p:blipFill>
          <p:spPr>
            <a:xfrm>
              <a:off x="2430590" y="3384923"/>
              <a:ext cx="1647235" cy="1532844"/>
            </a:xfrm>
            <a:prstGeom prst="rect">
              <a:avLst/>
            </a:prstGeom>
          </p:spPr>
        </p:pic>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500" id="7"/>
                                        <p:tgtEl>
                                          <p:spTgt spid="12"/>
                                        </p:tgtEl>
                                      </p:cBhvr>
                                    </p:animEffect>
                                    <p:anim calcmode="lin" valueType="num">
                                      <p:cBhvr>
                                        <p:cTn dur="1500" fill="hold" id="8"/>
                                        <p:tgtEl>
                                          <p:spTgt spid="12"/>
                                        </p:tgtEl>
                                        <p:attrNameLst>
                                          <p:attrName>ppt_x</p:attrName>
                                        </p:attrNameLst>
                                      </p:cBhvr>
                                      <p:tavLst>
                                        <p:tav tm="0">
                                          <p:val>
                                            <p:strVal val="#ppt_x"/>
                                          </p:val>
                                        </p:tav>
                                        <p:tav tm="100000">
                                          <p:val>
                                            <p:strVal val="#ppt_x"/>
                                          </p:val>
                                        </p:tav>
                                      </p:tavLst>
                                    </p:anim>
                                    <p:anim calcmode="lin" valueType="num">
                                      <p:cBhvr>
                                        <p:cTn dur="15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childTnLst>
                          </p:cTn>
                        </p:par>
                        <p:par>
                          <p:cTn fill="hold" id="14" nodeType="afterGroup">
                            <p:stCondLst>
                              <p:cond delay="2000"/>
                            </p:stCondLst>
                            <p:childTnLst>
                              <p:par>
                                <p:cTn decel="100000" fill="hold" grpId="0" id="15" nodeType="afterEffect" presetClass="entr" presetID="50"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750" fill="hold" id="17"/>
                                        <p:tgtEl>
                                          <p:spTgt spid="8"/>
                                        </p:tgtEl>
                                        <p:attrNameLst>
                                          <p:attrName>ppt_w</p:attrName>
                                        </p:attrNameLst>
                                      </p:cBhvr>
                                      <p:tavLst>
                                        <p:tav tm="0">
                                          <p:val>
                                            <p:strVal val="#ppt_w+.3"/>
                                          </p:val>
                                        </p:tav>
                                        <p:tav tm="100000">
                                          <p:val>
                                            <p:strVal val="#ppt_w"/>
                                          </p:val>
                                        </p:tav>
                                      </p:tavLst>
                                    </p:anim>
                                    <p:anim calcmode="lin" valueType="num">
                                      <p:cBhvr>
                                        <p:cTn dur="750" fill="hold" id="18"/>
                                        <p:tgtEl>
                                          <p:spTgt spid="8"/>
                                        </p:tgtEl>
                                        <p:attrNameLst>
                                          <p:attrName>ppt_h</p:attrName>
                                        </p:attrNameLst>
                                      </p:cBhvr>
                                      <p:tavLst>
                                        <p:tav tm="0">
                                          <p:val>
                                            <p:strVal val="#ppt_h"/>
                                          </p:val>
                                        </p:tav>
                                        <p:tav tm="100000">
                                          <p:val>
                                            <p:strVal val="#ppt_h"/>
                                          </p:val>
                                        </p:tav>
                                      </p:tavLst>
                                    </p:anim>
                                    <p:animEffect filter="fade" transition="in">
                                      <p:cBhvr>
                                        <p:cTn dur="750" id="19"/>
                                        <p:tgtEl>
                                          <p:spTgt spid="8"/>
                                        </p:tgtEl>
                                      </p:cBhvr>
                                    </p:animEffect>
                                  </p:childTnLst>
                                </p:cTn>
                              </p:par>
                            </p:childTnLst>
                          </p:cTn>
                        </p:par>
                        <p:par>
                          <p:cTn fill="hold" id="20" nodeType="afterGroup">
                            <p:stCondLst>
                              <p:cond delay="2750"/>
                            </p:stCondLst>
                            <p:childTnLst>
                              <p:par>
                                <p:cTn decel="100000" fill="hold" grpId="0" id="21" nodeType="afterEffect" presetClass="entr" presetID="50"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750" fill="hold" id="23"/>
                                        <p:tgtEl>
                                          <p:spTgt spid="9"/>
                                        </p:tgtEl>
                                        <p:attrNameLst>
                                          <p:attrName>ppt_w</p:attrName>
                                        </p:attrNameLst>
                                      </p:cBhvr>
                                      <p:tavLst>
                                        <p:tav tm="0">
                                          <p:val>
                                            <p:strVal val="#ppt_w+.3"/>
                                          </p:val>
                                        </p:tav>
                                        <p:tav tm="100000">
                                          <p:val>
                                            <p:strVal val="#ppt_w"/>
                                          </p:val>
                                        </p:tav>
                                      </p:tavLst>
                                    </p:anim>
                                    <p:anim calcmode="lin" valueType="num">
                                      <p:cBhvr>
                                        <p:cTn dur="750" fill="hold" id="24"/>
                                        <p:tgtEl>
                                          <p:spTgt spid="9"/>
                                        </p:tgtEl>
                                        <p:attrNameLst>
                                          <p:attrName>ppt_h</p:attrName>
                                        </p:attrNameLst>
                                      </p:cBhvr>
                                      <p:tavLst>
                                        <p:tav tm="0">
                                          <p:val>
                                            <p:strVal val="#ppt_h"/>
                                          </p:val>
                                        </p:tav>
                                        <p:tav tm="100000">
                                          <p:val>
                                            <p:strVal val="#ppt_h"/>
                                          </p:val>
                                        </p:tav>
                                      </p:tavLst>
                                    </p:anim>
                                    <p:animEffect filter="fade" transition="in">
                                      <p:cBhvr>
                                        <p:cTn dur="750" id="25"/>
                                        <p:tgtEl>
                                          <p:spTgt spid="9"/>
                                        </p:tgtEl>
                                      </p:cBhvr>
                                    </p:animEffect>
                                  </p:childTnLst>
                                </p:cTn>
                              </p:par>
                            </p:childTnLst>
                          </p:cTn>
                        </p:par>
                        <p:par>
                          <p:cTn fill="hold" id="26" nodeType="afterGroup">
                            <p:stCondLst>
                              <p:cond delay="3500"/>
                            </p:stCondLst>
                            <p:childTnLst>
                              <p:par>
                                <p:cTn decel="100000" fill="hold" grpId="0" id="27" nodeType="afterEffect" presetClass="entr" presetID="50"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750" fill="hold" id="29"/>
                                        <p:tgtEl>
                                          <p:spTgt spid="10"/>
                                        </p:tgtEl>
                                        <p:attrNameLst>
                                          <p:attrName>ppt_w</p:attrName>
                                        </p:attrNameLst>
                                      </p:cBhvr>
                                      <p:tavLst>
                                        <p:tav tm="0">
                                          <p:val>
                                            <p:strVal val="#ppt_w+.3"/>
                                          </p:val>
                                        </p:tav>
                                        <p:tav tm="100000">
                                          <p:val>
                                            <p:strVal val="#ppt_w"/>
                                          </p:val>
                                        </p:tav>
                                      </p:tavLst>
                                    </p:anim>
                                    <p:anim calcmode="lin" valueType="num">
                                      <p:cBhvr>
                                        <p:cTn dur="750" fill="hold" id="30"/>
                                        <p:tgtEl>
                                          <p:spTgt spid="10"/>
                                        </p:tgtEl>
                                        <p:attrNameLst>
                                          <p:attrName>ppt_h</p:attrName>
                                        </p:attrNameLst>
                                      </p:cBhvr>
                                      <p:tavLst>
                                        <p:tav tm="0">
                                          <p:val>
                                            <p:strVal val="#ppt_h"/>
                                          </p:val>
                                        </p:tav>
                                        <p:tav tm="100000">
                                          <p:val>
                                            <p:strVal val="#ppt_h"/>
                                          </p:val>
                                        </p:tav>
                                      </p:tavLst>
                                    </p:anim>
                                    <p:animEffect filter="fade" transition="in">
                                      <p:cBhvr>
                                        <p:cTn dur="750" id="31"/>
                                        <p:tgtEl>
                                          <p:spTgt spid="10"/>
                                        </p:tgtEl>
                                      </p:cBhvr>
                                    </p:animEffect>
                                  </p:childTnLst>
                                </p:cTn>
                              </p:par>
                            </p:childTnLst>
                          </p:cTn>
                        </p:par>
                        <p:par>
                          <p:cTn fill="hold" id="32" nodeType="afterGroup">
                            <p:stCondLst>
                              <p:cond delay="4250"/>
                            </p:stCondLst>
                            <p:childTnLst>
                              <p:par>
                                <p:cTn decel="100000" fill="hold" grpId="0" id="33" nodeType="afterEffect" presetClass="entr" presetID="50"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750" fill="hold" id="35"/>
                                        <p:tgtEl>
                                          <p:spTgt spid="11"/>
                                        </p:tgtEl>
                                        <p:attrNameLst>
                                          <p:attrName>ppt_w</p:attrName>
                                        </p:attrNameLst>
                                      </p:cBhvr>
                                      <p:tavLst>
                                        <p:tav tm="0">
                                          <p:val>
                                            <p:strVal val="#ppt_w+.3"/>
                                          </p:val>
                                        </p:tav>
                                        <p:tav tm="100000">
                                          <p:val>
                                            <p:strVal val="#ppt_w"/>
                                          </p:val>
                                        </p:tav>
                                      </p:tavLst>
                                    </p:anim>
                                    <p:anim calcmode="lin" valueType="num">
                                      <p:cBhvr>
                                        <p:cTn dur="750" fill="hold" id="36"/>
                                        <p:tgtEl>
                                          <p:spTgt spid="11"/>
                                        </p:tgtEl>
                                        <p:attrNameLst>
                                          <p:attrName>ppt_h</p:attrName>
                                        </p:attrNameLst>
                                      </p:cBhvr>
                                      <p:tavLst>
                                        <p:tav tm="0">
                                          <p:val>
                                            <p:strVal val="#ppt_h"/>
                                          </p:val>
                                        </p:tav>
                                        <p:tav tm="100000">
                                          <p:val>
                                            <p:strVal val="#ppt_h"/>
                                          </p:val>
                                        </p:tav>
                                      </p:tavLst>
                                    </p:anim>
                                    <p:animEffect filter="fade" transition="in">
                                      <p:cBhvr>
                                        <p:cTn dur="750" id="37"/>
                                        <p:tgtEl>
                                          <p:spTgt spid="11"/>
                                        </p:tgtEl>
                                      </p:cBhvr>
                                    </p:animEffect>
                                  </p:childTnLst>
                                </p:cTn>
                              </p:par>
                            </p:childTnLst>
                          </p:cTn>
                        </p:par>
                        <p:par>
                          <p:cTn fill="hold" id="38" nodeType="afterGroup">
                            <p:stCondLst>
                              <p:cond delay="5000"/>
                            </p:stCondLst>
                            <p:childTnLst>
                              <p:par>
                                <p:cTn fill="hold" id="39" nodeType="after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anim calcmode="lin" valueType="num">
                                      <p:cBhvr>
                                        <p:cTn dur="500" fill="hold" id="42"/>
                                        <p:tgtEl>
                                          <p:spTgt spid="18"/>
                                        </p:tgtEl>
                                        <p:attrNameLst>
                                          <p:attrName>ppt_x</p:attrName>
                                        </p:attrNameLst>
                                      </p:cBhvr>
                                      <p:tavLst>
                                        <p:tav tm="0">
                                          <p:val>
                                            <p:strVal val="#ppt_x"/>
                                          </p:val>
                                        </p:tav>
                                        <p:tav tm="100000">
                                          <p:val>
                                            <p:strVal val="#ppt_x"/>
                                          </p:val>
                                        </p:tav>
                                      </p:tavLst>
                                    </p:anim>
                                    <p:anim calcmode="lin" valueType="num">
                                      <p:cBhvr>
                                        <p:cTn dur="500" fill="hold" id="43"/>
                                        <p:tgtEl>
                                          <p:spTgt spid="1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500"/>
                            </p:stCondLst>
                            <p:childTnLst>
                              <p:par>
                                <p:cTn fill="hold" grpId="0" id="45" nodeType="afterEffect" presetClass="entr" presetID="10" presetSubtype="0">
                                  <p:stCondLst>
                                    <p:cond delay="0"/>
                                  </p:stCondLst>
                                  <p:childTnLst>
                                    <p:set>
                                      <p:cBhvr>
                                        <p:cTn dur="1" fill="hold" id="46">
                                          <p:stCondLst>
                                            <p:cond delay="0"/>
                                          </p:stCondLst>
                                        </p:cTn>
                                        <p:tgtEl>
                                          <p:spTgt spid="4"/>
                                        </p:tgtEl>
                                        <p:attrNameLst>
                                          <p:attrName>style.visibility</p:attrName>
                                        </p:attrNameLst>
                                      </p:cBhvr>
                                      <p:to>
                                        <p:strVal val="visible"/>
                                      </p:to>
                                    </p:set>
                                    <p:animEffect filter="fade" transition="in">
                                      <p:cBhvr>
                                        <p:cTn dur="1500" id="47"/>
                                        <p:tgtEl>
                                          <p:spTgt spid="4"/>
                                        </p:tgtEl>
                                      </p:cBhvr>
                                    </p:animEffect>
                                  </p:childTnLst>
                                </p:cTn>
                              </p:par>
                              <p:par>
                                <p:cTn fill="hold" grpId="2" id="48" nodeType="withEffect" presetClass="entr" presetID="53" presetSubtype="0">
                                  <p:stCondLst>
                                    <p:cond delay="0"/>
                                  </p:stCondLst>
                                  <p:childTnLst>
                                    <p:set>
                                      <p:cBhvr>
                                        <p:cTn dur="1" fill="hold" id="49">
                                          <p:stCondLst>
                                            <p:cond delay="0"/>
                                          </p:stCondLst>
                                        </p:cTn>
                                        <p:tgtEl>
                                          <p:spTgt spid="4"/>
                                        </p:tgtEl>
                                        <p:attrNameLst>
                                          <p:attrName>style.visibility</p:attrName>
                                        </p:attrNameLst>
                                      </p:cBhvr>
                                      <p:to>
                                        <p:strVal val="visible"/>
                                      </p:to>
                                    </p:set>
                                    <p:anim calcmode="lin" valueType="num">
                                      <p:cBhvr>
                                        <p:cTn dur="1500" fill="hold" id="50"/>
                                        <p:tgtEl>
                                          <p:spTgt spid="4"/>
                                        </p:tgtEl>
                                        <p:attrNameLst>
                                          <p:attrName>ppt_w</p:attrName>
                                        </p:attrNameLst>
                                      </p:cBhvr>
                                      <p:tavLst>
                                        <p:tav tm="0">
                                          <p:val>
                                            <p:fltVal val="0"/>
                                          </p:val>
                                        </p:tav>
                                        <p:tav tm="100000">
                                          <p:val>
                                            <p:strVal val="#ppt_w"/>
                                          </p:val>
                                        </p:tav>
                                      </p:tavLst>
                                    </p:anim>
                                    <p:anim calcmode="lin" valueType="num">
                                      <p:cBhvr>
                                        <p:cTn dur="1500" fill="hold" id="51"/>
                                        <p:tgtEl>
                                          <p:spTgt spid="4"/>
                                        </p:tgtEl>
                                        <p:attrNameLst>
                                          <p:attrName>ppt_h</p:attrName>
                                        </p:attrNameLst>
                                      </p:cBhvr>
                                      <p:tavLst>
                                        <p:tav tm="0">
                                          <p:val>
                                            <p:fltVal val="0"/>
                                          </p:val>
                                        </p:tav>
                                        <p:tav tm="100000">
                                          <p:val>
                                            <p:strVal val="#ppt_h"/>
                                          </p:val>
                                        </p:tav>
                                      </p:tavLst>
                                    </p:anim>
                                    <p:animEffect filter="fade" transition="in">
                                      <p:cBhvr>
                                        <p:cTn dur="1500" id="52"/>
                                        <p:tgtEl>
                                          <p:spTgt spid="4"/>
                                        </p:tgtEl>
                                      </p:cBhvr>
                                    </p:animEffect>
                                  </p:childTnLst>
                                </p:cTn>
                              </p:par>
                              <p:par>
                                <p:cTn accel="50000" decel="50000" fill="hold" grpId="1" id="53" nodeType="withEffect" presetClass="path" presetID="35" presetSubtype="0">
                                  <p:stCondLst>
                                    <p:cond delay="0"/>
                                  </p:stCondLst>
                                  <p:childTnLst>
                                    <p:animMotion origin="layout" path="M 4.79167E-06 -1.11111E-06 L -0.10456 -1.11111E-06" pathEditMode="relative" ptsTypes="AA" rAng="0">
                                      <p:cBhvr>
                                        <p:cTn dur="1500" fill="hold" id="54" spd="-100000"/>
                                        <p:tgtEl>
                                          <p:spTgt spid="4"/>
                                        </p:tgtEl>
                                        <p:attrNameLst>
                                          <p:attrName>ppt_x</p:attrName>
                                          <p:attrName>ppt_y</p:attrName>
                                        </p:attrNameLst>
                                      </p:cBhvr>
                                      <p:rCtr x="-5234" y="0"/>
                                    </p:animMotion>
                                  </p:childTnLst>
                                </p:cTn>
                              </p:par>
                              <p:par>
                                <p:cTn fill="hold" grpId="0" id="55" nodeType="withEffect" presetClass="entr" presetID="10" presetSubtype="0">
                                  <p:stCondLst>
                                    <p:cond delay="0"/>
                                  </p:stCondLst>
                                  <p:childTnLst>
                                    <p:set>
                                      <p:cBhvr>
                                        <p:cTn dur="1" fill="hold" id="56">
                                          <p:stCondLst>
                                            <p:cond delay="0"/>
                                          </p:stCondLst>
                                        </p:cTn>
                                        <p:tgtEl>
                                          <p:spTgt spid="5"/>
                                        </p:tgtEl>
                                        <p:attrNameLst>
                                          <p:attrName>style.visibility</p:attrName>
                                        </p:attrNameLst>
                                      </p:cBhvr>
                                      <p:to>
                                        <p:strVal val="visible"/>
                                      </p:to>
                                    </p:set>
                                    <p:animEffect filter="fade" transition="in">
                                      <p:cBhvr>
                                        <p:cTn dur="1500" id="57"/>
                                        <p:tgtEl>
                                          <p:spTgt spid="5"/>
                                        </p:tgtEl>
                                      </p:cBhvr>
                                    </p:animEffect>
                                  </p:childTnLst>
                                </p:cTn>
                              </p:par>
                              <p:par>
                                <p:cTn fill="hold" grpId="1" id="58" nodeType="withEffect" presetClass="entr" presetID="53" presetSubtype="0">
                                  <p:stCondLst>
                                    <p:cond delay="0"/>
                                  </p:stCondLst>
                                  <p:childTnLst>
                                    <p:set>
                                      <p:cBhvr>
                                        <p:cTn dur="1" fill="hold" id="59">
                                          <p:stCondLst>
                                            <p:cond delay="0"/>
                                          </p:stCondLst>
                                        </p:cTn>
                                        <p:tgtEl>
                                          <p:spTgt spid="5"/>
                                        </p:tgtEl>
                                        <p:attrNameLst>
                                          <p:attrName>style.visibility</p:attrName>
                                        </p:attrNameLst>
                                      </p:cBhvr>
                                      <p:to>
                                        <p:strVal val="visible"/>
                                      </p:to>
                                    </p:set>
                                    <p:anim calcmode="lin" valueType="num">
                                      <p:cBhvr>
                                        <p:cTn dur="1500" fill="hold" id="60"/>
                                        <p:tgtEl>
                                          <p:spTgt spid="5"/>
                                        </p:tgtEl>
                                        <p:attrNameLst>
                                          <p:attrName>ppt_w</p:attrName>
                                        </p:attrNameLst>
                                      </p:cBhvr>
                                      <p:tavLst>
                                        <p:tav tm="0">
                                          <p:val>
                                            <p:fltVal val="0"/>
                                          </p:val>
                                        </p:tav>
                                        <p:tav tm="100000">
                                          <p:val>
                                            <p:strVal val="#ppt_w"/>
                                          </p:val>
                                        </p:tav>
                                      </p:tavLst>
                                    </p:anim>
                                    <p:anim calcmode="lin" valueType="num">
                                      <p:cBhvr>
                                        <p:cTn dur="1500" fill="hold" id="61"/>
                                        <p:tgtEl>
                                          <p:spTgt spid="5"/>
                                        </p:tgtEl>
                                        <p:attrNameLst>
                                          <p:attrName>ppt_h</p:attrName>
                                        </p:attrNameLst>
                                      </p:cBhvr>
                                      <p:tavLst>
                                        <p:tav tm="0">
                                          <p:val>
                                            <p:fltVal val="0"/>
                                          </p:val>
                                        </p:tav>
                                        <p:tav tm="100000">
                                          <p:val>
                                            <p:strVal val="#ppt_h"/>
                                          </p:val>
                                        </p:tav>
                                      </p:tavLst>
                                    </p:anim>
                                    <p:animEffect filter="fade" transition="in">
                                      <p:cBhvr>
                                        <p:cTn dur="1500" id="62"/>
                                        <p:tgtEl>
                                          <p:spTgt spid="5"/>
                                        </p:tgtEl>
                                      </p:cBhvr>
                                    </p:animEffect>
                                  </p:childTnLst>
                                </p:cTn>
                              </p:par>
                              <p:par>
                                <p:cTn accel="50000" decel="50000" fill="hold" grpId="2" id="63" nodeType="withEffect" presetClass="path" presetID="35" presetSubtype="0">
                                  <p:stCondLst>
                                    <p:cond delay="0"/>
                                  </p:stCondLst>
                                  <p:childTnLst>
                                    <p:animMotion origin="layout" path="M -4.375E-06 -1.11111E-06 L -0.10455 -1.11111E-06" pathEditMode="relative" ptsTypes="AA" rAng="0">
                                      <p:cBhvr>
                                        <p:cTn dur="1500" fill="hold" id="64" spd="-100000"/>
                                        <p:tgtEl>
                                          <p:spTgt spid="5"/>
                                        </p:tgtEl>
                                        <p:attrNameLst>
                                          <p:attrName>ppt_x</p:attrName>
                                          <p:attrName>ppt_y</p:attrName>
                                        </p:attrNameLst>
                                      </p:cBhvr>
                                      <p:rCtr x="-5234" y="0"/>
                                    </p:animMotion>
                                  </p:childTnLst>
                                </p:cTn>
                              </p:par>
                            </p:childTnLst>
                          </p:cTn>
                        </p:par>
                        <p:par>
                          <p:cTn fill="hold" id="65" nodeType="afterGroup">
                            <p:stCondLst>
                              <p:cond delay="7000"/>
                            </p:stCondLst>
                            <p:childTnLst>
                              <p:par>
                                <p:cTn fill="hold" grpId="0" id="66" nodeType="afterEffect" presetClass="entr" presetID="10" presetSubtype="0">
                                  <p:stCondLst>
                                    <p:cond delay="0"/>
                                  </p:stCondLst>
                                  <p:childTnLst>
                                    <p:set>
                                      <p:cBhvr>
                                        <p:cTn dur="1" fill="hold" id="67">
                                          <p:stCondLst>
                                            <p:cond delay="0"/>
                                          </p:stCondLst>
                                        </p:cTn>
                                        <p:tgtEl>
                                          <p:spTgt spid="7"/>
                                        </p:tgtEl>
                                        <p:attrNameLst>
                                          <p:attrName>style.visibility</p:attrName>
                                        </p:attrNameLst>
                                      </p:cBhvr>
                                      <p:to>
                                        <p:strVal val="visible"/>
                                      </p:to>
                                    </p:set>
                                    <p:animEffect filter="fade" transition="in">
                                      <p:cBhvr>
                                        <p:cTn dur="1500" id="68"/>
                                        <p:tgtEl>
                                          <p:spTgt spid="7"/>
                                        </p:tgtEl>
                                      </p:cBhvr>
                                    </p:animEffect>
                                  </p:childTnLst>
                                </p:cTn>
                              </p:par>
                              <p:par>
                                <p:cTn fill="hold" grpId="1" id="69" nodeType="withEffect" presetClass="entr" presetID="53" presetSubtype="0">
                                  <p:stCondLst>
                                    <p:cond delay="0"/>
                                  </p:stCondLst>
                                  <p:childTnLst>
                                    <p:set>
                                      <p:cBhvr>
                                        <p:cTn dur="1" fill="hold" id="70">
                                          <p:stCondLst>
                                            <p:cond delay="0"/>
                                          </p:stCondLst>
                                        </p:cTn>
                                        <p:tgtEl>
                                          <p:spTgt spid="7"/>
                                        </p:tgtEl>
                                        <p:attrNameLst>
                                          <p:attrName>style.visibility</p:attrName>
                                        </p:attrNameLst>
                                      </p:cBhvr>
                                      <p:to>
                                        <p:strVal val="visible"/>
                                      </p:to>
                                    </p:set>
                                    <p:anim calcmode="lin" valueType="num">
                                      <p:cBhvr>
                                        <p:cTn dur="1500" fill="hold" id="71"/>
                                        <p:tgtEl>
                                          <p:spTgt spid="7"/>
                                        </p:tgtEl>
                                        <p:attrNameLst>
                                          <p:attrName>ppt_w</p:attrName>
                                        </p:attrNameLst>
                                      </p:cBhvr>
                                      <p:tavLst>
                                        <p:tav tm="0">
                                          <p:val>
                                            <p:fltVal val="0"/>
                                          </p:val>
                                        </p:tav>
                                        <p:tav tm="100000">
                                          <p:val>
                                            <p:strVal val="#ppt_w"/>
                                          </p:val>
                                        </p:tav>
                                      </p:tavLst>
                                    </p:anim>
                                    <p:anim calcmode="lin" valueType="num">
                                      <p:cBhvr>
                                        <p:cTn dur="1500" fill="hold" id="72"/>
                                        <p:tgtEl>
                                          <p:spTgt spid="7"/>
                                        </p:tgtEl>
                                        <p:attrNameLst>
                                          <p:attrName>ppt_h</p:attrName>
                                        </p:attrNameLst>
                                      </p:cBhvr>
                                      <p:tavLst>
                                        <p:tav tm="0">
                                          <p:val>
                                            <p:fltVal val="0"/>
                                          </p:val>
                                        </p:tav>
                                        <p:tav tm="100000">
                                          <p:val>
                                            <p:strVal val="#ppt_h"/>
                                          </p:val>
                                        </p:tav>
                                      </p:tavLst>
                                    </p:anim>
                                    <p:animEffect filter="fade" transition="in">
                                      <p:cBhvr>
                                        <p:cTn dur="1500" id="73"/>
                                        <p:tgtEl>
                                          <p:spTgt spid="7"/>
                                        </p:tgtEl>
                                      </p:cBhvr>
                                    </p:animEffect>
                                  </p:childTnLst>
                                </p:cTn>
                              </p:par>
                              <p:par>
                                <p:cTn accel="50000" decel="50000" fill="hold" grpId="2" id="74" nodeType="withEffect" presetClass="path" presetID="35" presetSubtype="0">
                                  <p:stCondLst>
                                    <p:cond delay="0"/>
                                  </p:stCondLst>
                                  <p:childTnLst>
                                    <p:animMotion origin="layout" path="M -1.04167E-06 -2.22222E-06 L -0.10456 -2.22222E-06" pathEditMode="relative" ptsTypes="AA" rAng="0">
                                      <p:cBhvr>
                                        <p:cTn dur="1500" fill="hold" id="75" spd="-100000"/>
                                        <p:tgtEl>
                                          <p:spTgt spid="7"/>
                                        </p:tgtEl>
                                        <p:attrNameLst>
                                          <p:attrName>ppt_x</p:attrName>
                                          <p:attrName>ppt_y</p:attrName>
                                        </p:attrNameLst>
                                      </p:cBhvr>
                                      <p:rCtr x="-5234" y="0"/>
                                    </p:animMotion>
                                  </p:childTnLst>
                                </p:cTn>
                              </p:par>
                              <p:par>
                                <p:cTn fill="hold" grpId="0" id="76" nodeType="withEffect" presetClass="entr" presetID="10" presetSubtype="0">
                                  <p:stCondLst>
                                    <p:cond delay="0"/>
                                  </p:stCondLst>
                                  <p:childTnLst>
                                    <p:set>
                                      <p:cBhvr>
                                        <p:cTn dur="1" fill="hold" id="77">
                                          <p:stCondLst>
                                            <p:cond delay="0"/>
                                          </p:stCondLst>
                                        </p:cTn>
                                        <p:tgtEl>
                                          <p:spTgt spid="6"/>
                                        </p:tgtEl>
                                        <p:attrNameLst>
                                          <p:attrName>style.visibility</p:attrName>
                                        </p:attrNameLst>
                                      </p:cBhvr>
                                      <p:to>
                                        <p:strVal val="visible"/>
                                      </p:to>
                                    </p:set>
                                    <p:animEffect filter="fade" transition="in">
                                      <p:cBhvr>
                                        <p:cTn dur="1500" id="78"/>
                                        <p:tgtEl>
                                          <p:spTgt spid="6"/>
                                        </p:tgtEl>
                                      </p:cBhvr>
                                    </p:animEffect>
                                  </p:childTnLst>
                                </p:cTn>
                              </p:par>
                              <p:par>
                                <p:cTn fill="hold" grpId="1" id="79" nodeType="withEffect" presetClass="entr" presetID="53" presetSubtype="0">
                                  <p:stCondLst>
                                    <p:cond delay="0"/>
                                  </p:stCondLst>
                                  <p:childTnLst>
                                    <p:set>
                                      <p:cBhvr>
                                        <p:cTn dur="1" fill="hold" id="80">
                                          <p:stCondLst>
                                            <p:cond delay="0"/>
                                          </p:stCondLst>
                                        </p:cTn>
                                        <p:tgtEl>
                                          <p:spTgt spid="6"/>
                                        </p:tgtEl>
                                        <p:attrNameLst>
                                          <p:attrName>style.visibility</p:attrName>
                                        </p:attrNameLst>
                                      </p:cBhvr>
                                      <p:to>
                                        <p:strVal val="visible"/>
                                      </p:to>
                                    </p:set>
                                    <p:anim calcmode="lin" valueType="num">
                                      <p:cBhvr>
                                        <p:cTn dur="1500" fill="hold" id="81"/>
                                        <p:tgtEl>
                                          <p:spTgt spid="6"/>
                                        </p:tgtEl>
                                        <p:attrNameLst>
                                          <p:attrName>ppt_w</p:attrName>
                                        </p:attrNameLst>
                                      </p:cBhvr>
                                      <p:tavLst>
                                        <p:tav tm="0">
                                          <p:val>
                                            <p:fltVal val="0"/>
                                          </p:val>
                                        </p:tav>
                                        <p:tav tm="100000">
                                          <p:val>
                                            <p:strVal val="#ppt_w"/>
                                          </p:val>
                                        </p:tav>
                                      </p:tavLst>
                                    </p:anim>
                                    <p:anim calcmode="lin" valueType="num">
                                      <p:cBhvr>
                                        <p:cTn dur="1500" fill="hold" id="82"/>
                                        <p:tgtEl>
                                          <p:spTgt spid="6"/>
                                        </p:tgtEl>
                                        <p:attrNameLst>
                                          <p:attrName>ppt_h</p:attrName>
                                        </p:attrNameLst>
                                      </p:cBhvr>
                                      <p:tavLst>
                                        <p:tav tm="0">
                                          <p:val>
                                            <p:fltVal val="0"/>
                                          </p:val>
                                        </p:tav>
                                        <p:tav tm="100000">
                                          <p:val>
                                            <p:strVal val="#ppt_h"/>
                                          </p:val>
                                        </p:tav>
                                      </p:tavLst>
                                    </p:anim>
                                    <p:animEffect filter="fade" transition="in">
                                      <p:cBhvr>
                                        <p:cTn dur="1500" id="83"/>
                                        <p:tgtEl>
                                          <p:spTgt spid="6"/>
                                        </p:tgtEl>
                                      </p:cBhvr>
                                    </p:animEffect>
                                  </p:childTnLst>
                                </p:cTn>
                              </p:par>
                              <p:par>
                                <p:cTn accel="50000" decel="50000" fill="hold" grpId="2" id="84" nodeType="withEffect" presetClass="path" presetID="35" presetSubtype="0">
                                  <p:stCondLst>
                                    <p:cond delay="0"/>
                                  </p:stCondLst>
                                  <p:childTnLst>
                                    <p:animMotion origin="layout" path="M -4.375E-06 4.81481E-06 L -0.10455 4.81481E-06" pathEditMode="relative" ptsTypes="AA" rAng="0">
                                      <p:cBhvr>
                                        <p:cTn dur="1500" fill="hold" id="85" spd="-100000"/>
                                        <p:tgtEl>
                                          <p:spTgt spid="6"/>
                                        </p:tgtEl>
                                        <p:attrNameLst>
                                          <p:attrName>ppt_x</p:attrName>
                                          <p:attrName>ppt_y</p:attrName>
                                        </p:attrNameLst>
                                      </p:cBhvr>
                                      <p:rCtr x="-5234" y="0"/>
                                    </p:animMotion>
                                  </p:childTnLst>
                                </p:cTn>
                              </p:par>
                            </p:childTnLst>
                          </p:cTn>
                        </p:par>
                        <p:par>
                          <p:cTn fill="hold" id="86" nodeType="afterGroup">
                            <p:stCondLst>
                              <p:cond delay="8500"/>
                            </p:stCondLst>
                            <p:childTnLst>
                              <p:par>
                                <p:cTn fill="hold" grpId="0" id="87" nodeType="afterEffect" presetClass="entr" presetID="1" presetSubtype="0">
                                  <p:stCondLst>
                                    <p:cond delay="0"/>
                                  </p:stCondLst>
                                  <p:iterate type="lt">
                                    <p:tmAbs val="80"/>
                                  </p:iterate>
                                  <p:childTnLst>
                                    <p:set>
                                      <p:cBhvr>
                                        <p:cTn dur="1" fill="hold" id="88">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4"/>
      <p:bldP grpId="2" spid="4"/>
      <p:bldP grpId="0" spid="5"/>
      <p:bldP grpId="1" spid="5"/>
      <p:bldP grpId="2" spid="5"/>
      <p:bldP grpId="0" spid="6"/>
      <p:bldP grpId="1" spid="6"/>
      <p:bldP grpId="2" spid="6"/>
      <p:bldP grpId="0" spid="7"/>
      <p:bldP grpId="1" spid="7"/>
      <p:bldP grpId="2" spid="7"/>
      <p:bldP grpId="0" spid="8"/>
      <p:bldP grpId="0" spid="9"/>
      <p:bldP grpId="0" spid="10"/>
      <p:bldP grpId="0" spid="11"/>
      <p:bldP grpId="0" spid="12"/>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占位符 1"/>
          <p:cNvSpPr>
            <a:spLocks noGrp="1"/>
          </p:cNvSpPr>
          <p:nvPr>
            <p:ph idx="10" sz="quarter" type="body"/>
          </p:nvPr>
        </p:nvSpPr>
        <p:spPr>
          <a:xfrm>
            <a:off x="1532864" y="450397"/>
            <a:ext cx="4979448" cy="422047"/>
          </a:xfrm>
        </p:spPr>
        <p:txBody>
          <a:bodyPr/>
          <a:lstStyle/>
          <a:p>
            <a:r>
              <a:rPr altLang="en-US" lang="zh-CN"/>
              <a:t>开展两学一做：目的意义</a:t>
            </a:r>
          </a:p>
        </p:txBody>
      </p:sp>
      <p:grpSp>
        <p:nvGrpSpPr>
          <p:cNvPr id="5" name="组合 4"/>
          <p:cNvGrpSpPr/>
          <p:nvPr/>
        </p:nvGrpSpPr>
        <p:grpSpPr>
          <a:xfrm>
            <a:off x="3196853" y="1187918"/>
            <a:ext cx="5010441" cy="1209594"/>
            <a:chOff x="2115188" y="1232523"/>
            <a:chExt cx="5010441" cy="1209594"/>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2439923" y="1496481"/>
              <a:ext cx="4685706" cy="787302"/>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2115188" y="1232523"/>
              <a:ext cx="1299862" cy="1209594"/>
            </a:xfrm>
            <a:prstGeom prst="rect">
              <a:avLst/>
            </a:prstGeom>
          </p:spPr>
        </p:pic>
      </p:grpSp>
      <p:sp>
        <p:nvSpPr>
          <p:cNvPr id="6" name="TextBox 46"/>
          <p:cNvSpPr txBox="1"/>
          <p:nvPr/>
        </p:nvSpPr>
        <p:spPr>
          <a:xfrm>
            <a:off x="4585923" y="1511210"/>
            <a:ext cx="2450813"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目的意义</a:t>
            </a:r>
          </a:p>
        </p:txBody>
      </p:sp>
      <p:sp>
        <p:nvSpPr>
          <p:cNvPr id="7" name="圆角矩形 6"/>
          <p:cNvSpPr/>
          <p:nvPr/>
        </p:nvSpPr>
        <p:spPr>
          <a:xfrm>
            <a:off x="2386361" y="2447458"/>
            <a:ext cx="7437863" cy="516628"/>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rot="2441297">
            <a:off x="2213272" y="2532684"/>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761488" y="2534853"/>
            <a:ext cx="5262880" cy="396240"/>
          </a:xfrm>
          <a:prstGeom prst="rect">
            <a:avLst/>
          </a:prstGeom>
        </p:spPr>
        <p:txBody>
          <a:bodyPr wrap="non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深入学习贯彻习近平总书记系列重要讲话精神</a:t>
            </a:r>
          </a:p>
        </p:txBody>
      </p:sp>
      <p:sp>
        <p:nvSpPr>
          <p:cNvPr id="11" name="圆角矩形 10"/>
          <p:cNvSpPr/>
          <p:nvPr/>
        </p:nvSpPr>
        <p:spPr>
          <a:xfrm>
            <a:off x="2386361" y="312104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rot="2441297">
            <a:off x="2213272" y="322010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761487" y="3186532"/>
            <a:ext cx="3484880" cy="396240"/>
          </a:xfrm>
          <a:prstGeom prst="rect">
            <a:avLst/>
          </a:prstGeom>
        </p:spPr>
        <p:txBody>
          <a:bodyPr wrap="non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推动全面从严治党向基层延伸</a:t>
            </a:r>
          </a:p>
        </p:txBody>
      </p:sp>
      <p:sp>
        <p:nvSpPr>
          <p:cNvPr id="14" name="圆角矩形 13"/>
          <p:cNvSpPr/>
          <p:nvPr/>
        </p:nvSpPr>
        <p:spPr>
          <a:xfrm>
            <a:off x="2402573" y="3789009"/>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rot="2441297">
            <a:off x="2229484" y="4014539"/>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2777699" y="3854498"/>
            <a:ext cx="7040880" cy="701040"/>
          </a:xfrm>
          <a:prstGeom prst="rect">
            <a:avLst/>
          </a:prstGeom>
        </p:spPr>
        <p:txBody>
          <a:bodyPr wrap="non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巩固拓展党的群众路线教育实践活动和“三严三实”专题教育</a:t>
            </a:r>
          </a:p>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成果</a:t>
            </a:r>
          </a:p>
        </p:txBody>
      </p:sp>
      <p:sp>
        <p:nvSpPr>
          <p:cNvPr id="17" name="圆角矩形 16"/>
          <p:cNvSpPr/>
          <p:nvPr/>
        </p:nvSpPr>
        <p:spPr>
          <a:xfrm>
            <a:off x="2428513" y="4748808"/>
            <a:ext cx="7437863" cy="792831"/>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rot="2441297">
            <a:off x="2255424" y="497433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803639" y="4814298"/>
            <a:ext cx="7040880" cy="701040"/>
          </a:xfrm>
          <a:prstGeom prst="rect">
            <a:avLst/>
          </a:prstGeom>
        </p:spPr>
        <p:txBody>
          <a:bodyPr wrap="non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进一步解决党员队伍在思想、组织、作风、纪律等方面存在的</a:t>
            </a:r>
          </a:p>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问题</a:t>
            </a:r>
          </a:p>
        </p:txBody>
      </p:sp>
      <p:sp>
        <p:nvSpPr>
          <p:cNvPr id="20" name="圆角矩形 19"/>
          <p:cNvSpPr/>
          <p:nvPr/>
        </p:nvSpPr>
        <p:spPr>
          <a:xfrm>
            <a:off x="2428513" y="5713123"/>
            <a:ext cx="7437863" cy="507374"/>
          </a:xfrm>
          <a:prstGeom prst="roundRect">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rot="2441297">
            <a:off x="2255424" y="5812188"/>
            <a:ext cx="346177" cy="3461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2803639" y="5782144"/>
            <a:ext cx="3154680" cy="365760"/>
          </a:xfrm>
          <a:prstGeom prst="rect">
            <a:avLst/>
          </a:prstGeom>
        </p:spPr>
        <p:txBody>
          <a:bodyPr wrap="none">
            <a:spAutoFit/>
          </a:bodyPr>
          <a:lstStyle/>
          <a:p>
            <a:r>
              <a:rPr altLang="en-US" b="1" lang="zh-CN" smtClean="0">
                <a:solidFill>
                  <a:schemeClr val="tx1">
                    <a:lumMod val="75000"/>
                    <a:lumOff val="25000"/>
                  </a:schemeClr>
                </a:solidFill>
                <a:latin charset="-122" panose="020b0503020204020204" pitchFamily="34" typeface="微软雅黑"/>
                <a:ea charset="-122" panose="020b0503020204020204" pitchFamily="34" typeface="微软雅黑"/>
              </a:rPr>
              <a:t>保持发展党的先进性和纯洁性</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ppt_x</p:attrName>
                                        </p:attrNameLst>
                                      </p:cBhvr>
                                      <p:tavLst>
                                        <p:tav tm="0">
                                          <p:val>
                                            <p:strVal val="#ppt_x-#ppt_w*1.125000"/>
                                          </p:val>
                                        </p:tav>
                                        <p:tav tm="100000">
                                          <p:val>
                                            <p:strVal val="#ppt_x"/>
                                          </p:val>
                                        </p:tav>
                                      </p:tavLst>
                                    </p:anim>
                                    <p:animEffect filter="wipe(right)" transition="in">
                                      <p:cBhvr>
                                        <p:cTn dur="500" id="8"/>
                                        <p:tgtEl>
                                          <p:spTgt spid="5"/>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2000"/>
                            </p:stCondLst>
                            <p:childTnLst>
                              <p:par>
                                <p:cTn fill="hold" grpId="0" id="18" nodeType="afterEffect" presetClass="entr" presetID="31"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500" fill="hold" id="20"/>
                                        <p:tgtEl>
                                          <p:spTgt spid="9"/>
                                        </p:tgtEl>
                                        <p:attrNameLst>
                                          <p:attrName>ppt_w</p:attrName>
                                        </p:attrNameLst>
                                      </p:cBhvr>
                                      <p:tavLst>
                                        <p:tav tm="0">
                                          <p:val>
                                            <p:fltVal val="0"/>
                                          </p:val>
                                        </p:tav>
                                        <p:tav tm="100000">
                                          <p:val>
                                            <p:strVal val="#ppt_w"/>
                                          </p:val>
                                        </p:tav>
                                      </p:tavLst>
                                    </p:anim>
                                    <p:anim calcmode="lin" valueType="num">
                                      <p:cBhvr>
                                        <p:cTn dur="500" fill="hold" id="21"/>
                                        <p:tgtEl>
                                          <p:spTgt spid="9"/>
                                        </p:tgtEl>
                                        <p:attrNameLst>
                                          <p:attrName>ppt_h</p:attrName>
                                        </p:attrNameLst>
                                      </p:cBhvr>
                                      <p:tavLst>
                                        <p:tav tm="0">
                                          <p:val>
                                            <p:fltVal val="0"/>
                                          </p:val>
                                        </p:tav>
                                        <p:tav tm="100000">
                                          <p:val>
                                            <p:strVal val="#ppt_h"/>
                                          </p:val>
                                        </p:tav>
                                      </p:tavLst>
                                    </p:anim>
                                    <p:anim calcmode="lin" valueType="num">
                                      <p:cBhvr>
                                        <p:cTn dur="500" fill="hold" id="22"/>
                                        <p:tgtEl>
                                          <p:spTgt spid="9"/>
                                        </p:tgtEl>
                                        <p:attrNameLst>
                                          <p:attrName>style.rotation</p:attrName>
                                        </p:attrNameLst>
                                      </p:cBhvr>
                                      <p:tavLst>
                                        <p:tav tm="0">
                                          <p:val>
                                            <p:fltVal val="90"/>
                                          </p:val>
                                        </p:tav>
                                        <p:tav tm="100000">
                                          <p:val>
                                            <p:fltVal val="0"/>
                                          </p:val>
                                        </p:tav>
                                      </p:tavLst>
                                    </p:anim>
                                    <p:animEffect filter="fade" transition="in">
                                      <p:cBhvr>
                                        <p:cTn dur="500" id="23"/>
                                        <p:tgtEl>
                                          <p:spTgt spid="9"/>
                                        </p:tgtEl>
                                      </p:cBhvr>
                                    </p:animEffect>
                                  </p:childTnLst>
                                </p:cTn>
                              </p:par>
                            </p:childTnLst>
                          </p:cTn>
                        </p:par>
                        <p:par>
                          <p:cTn fill="hold" id="24" nodeType="afterGroup">
                            <p:stCondLst>
                              <p:cond delay="2500"/>
                            </p:stCondLst>
                            <p:childTnLst>
                              <p:par>
                                <p:cTn decel="100000" fill="hold" grpId="0" id="25" nodeType="afterEffect" presetClass="entr" presetID="2" presetSubtype="2">
                                  <p:stCondLst>
                                    <p:cond delay="0"/>
                                  </p:stCondLst>
                                  <p:iterate type="lt">
                                    <p:tmPct val="10000"/>
                                  </p:iterate>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22" presetSubtype="8">
                                  <p:stCondLst>
                                    <p:cond delay="0"/>
                                  </p:stCondLst>
                                  <p:childTnLst>
                                    <p:set>
                                      <p:cBhvr>
                                        <p:cTn dur="1" fill="hold" id="31">
                                          <p:stCondLst>
                                            <p:cond delay="0"/>
                                          </p:stCondLst>
                                        </p:cTn>
                                        <p:tgtEl>
                                          <p:spTgt spid="11"/>
                                        </p:tgtEl>
                                        <p:attrNameLst>
                                          <p:attrName>style.visibility</p:attrName>
                                        </p:attrNameLst>
                                      </p:cBhvr>
                                      <p:to>
                                        <p:strVal val="visible"/>
                                      </p:to>
                                    </p:set>
                                    <p:animEffect filter="wipe(left)" transition="in">
                                      <p:cBhvr>
                                        <p:cTn dur="500" id="32"/>
                                        <p:tgtEl>
                                          <p:spTgt spid="11"/>
                                        </p:tgtEl>
                                      </p:cBhvr>
                                    </p:animEffect>
                                  </p:childTnLst>
                                </p:cTn>
                              </p:par>
                            </p:childTnLst>
                          </p:cTn>
                        </p:par>
                        <p:par>
                          <p:cTn fill="hold" id="33" nodeType="afterGroup">
                            <p:stCondLst>
                              <p:cond delay="3500"/>
                            </p:stCondLst>
                            <p:childTnLst>
                              <p:par>
                                <p:cTn fill="hold" grpId="0" id="34" nodeType="afterEffect" presetClass="entr" presetID="31"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ppt_w</p:attrName>
                                        </p:attrNameLst>
                                      </p:cBhvr>
                                      <p:tavLst>
                                        <p:tav tm="0">
                                          <p:val>
                                            <p:fltVal val="0"/>
                                          </p:val>
                                        </p:tav>
                                        <p:tav tm="100000">
                                          <p:val>
                                            <p:strVal val="#ppt_w"/>
                                          </p:val>
                                        </p:tav>
                                      </p:tavLst>
                                    </p:anim>
                                    <p:anim calcmode="lin" valueType="num">
                                      <p:cBhvr>
                                        <p:cTn dur="500" fill="hold" id="37"/>
                                        <p:tgtEl>
                                          <p:spTgt spid="12"/>
                                        </p:tgtEl>
                                        <p:attrNameLst>
                                          <p:attrName>ppt_h</p:attrName>
                                        </p:attrNameLst>
                                      </p:cBhvr>
                                      <p:tavLst>
                                        <p:tav tm="0">
                                          <p:val>
                                            <p:fltVal val="0"/>
                                          </p:val>
                                        </p:tav>
                                        <p:tav tm="100000">
                                          <p:val>
                                            <p:strVal val="#ppt_h"/>
                                          </p:val>
                                        </p:tav>
                                      </p:tavLst>
                                    </p:anim>
                                    <p:anim calcmode="lin" valueType="num">
                                      <p:cBhvr>
                                        <p:cTn dur="500" fill="hold" id="38"/>
                                        <p:tgtEl>
                                          <p:spTgt spid="12"/>
                                        </p:tgtEl>
                                        <p:attrNameLst>
                                          <p:attrName>style.rotation</p:attrName>
                                        </p:attrNameLst>
                                      </p:cBhvr>
                                      <p:tavLst>
                                        <p:tav tm="0">
                                          <p:val>
                                            <p:fltVal val="90"/>
                                          </p:val>
                                        </p:tav>
                                        <p:tav tm="100000">
                                          <p:val>
                                            <p:fltVal val="0"/>
                                          </p:val>
                                        </p:tav>
                                      </p:tavLst>
                                    </p:anim>
                                    <p:animEffect filter="fade" transition="in">
                                      <p:cBhvr>
                                        <p:cTn dur="500" id="39"/>
                                        <p:tgtEl>
                                          <p:spTgt spid="12"/>
                                        </p:tgtEl>
                                      </p:cBhvr>
                                    </p:animEffect>
                                  </p:childTnLst>
                                </p:cTn>
                              </p:par>
                            </p:childTnLst>
                          </p:cTn>
                        </p:par>
                        <p:par>
                          <p:cTn fill="hold" id="40" nodeType="afterGroup">
                            <p:stCondLst>
                              <p:cond delay="4000"/>
                            </p:stCondLst>
                            <p:childTnLst>
                              <p:par>
                                <p:cTn decel="100000" fill="hold" grpId="0" id="41" nodeType="afterEffect" presetClass="entr" presetID="2" presetSubtype="2">
                                  <p:stCondLst>
                                    <p:cond delay="0"/>
                                  </p:stCondLst>
                                  <p:iterate type="lt">
                                    <p:tmPct val="10000"/>
                                  </p:iterate>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1+#ppt_w/2"/>
                                          </p:val>
                                        </p:tav>
                                        <p:tav tm="100000">
                                          <p:val>
                                            <p:strVal val="#ppt_x"/>
                                          </p:val>
                                        </p:tav>
                                      </p:tavLst>
                                    </p:anim>
                                    <p:anim calcmode="lin" valueType="num">
                                      <p:cBhvr additive="base">
                                        <p:cTn dur="500" fill="hold" id="44"/>
                                        <p:tgtEl>
                                          <p:spTgt spid="13"/>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14"/>
                                        </p:tgtEl>
                                        <p:attrNameLst>
                                          <p:attrName>style.visibility</p:attrName>
                                        </p:attrNameLst>
                                      </p:cBhvr>
                                      <p:to>
                                        <p:strVal val="visible"/>
                                      </p:to>
                                    </p:set>
                                    <p:animEffect filter="wipe(left)" transition="in">
                                      <p:cBhvr>
                                        <p:cTn dur="500" id="48"/>
                                        <p:tgtEl>
                                          <p:spTgt spid="14"/>
                                        </p:tgtEl>
                                      </p:cBhvr>
                                    </p:animEffect>
                                  </p:childTnLst>
                                </p:cTn>
                              </p:par>
                            </p:childTnLst>
                          </p:cTn>
                        </p:par>
                        <p:par>
                          <p:cTn fill="hold" id="49" nodeType="afterGroup">
                            <p:stCondLst>
                              <p:cond delay="5000"/>
                            </p:stCondLst>
                            <p:childTnLst>
                              <p:par>
                                <p:cTn decel="100000" fill="hold" grpId="0" id="50" nodeType="afterEffect" presetClass="entr" presetID="2" presetSubtype="2">
                                  <p:stCondLst>
                                    <p:cond delay="0"/>
                                  </p:stCondLst>
                                  <p:iterate type="lt">
                                    <p:tmPct val="10000"/>
                                  </p:iterate>
                                  <p:childTnLst>
                                    <p:set>
                                      <p:cBhvr>
                                        <p:cTn dur="1" fill="hold" id="51">
                                          <p:stCondLst>
                                            <p:cond delay="0"/>
                                          </p:stCondLst>
                                        </p:cTn>
                                        <p:tgtEl>
                                          <p:spTgt spid="16"/>
                                        </p:tgtEl>
                                        <p:attrNameLst>
                                          <p:attrName>style.visibility</p:attrName>
                                        </p:attrNameLst>
                                      </p:cBhvr>
                                      <p:to>
                                        <p:strVal val="visible"/>
                                      </p:to>
                                    </p:set>
                                    <p:anim calcmode="lin" valueType="num">
                                      <p:cBhvr additive="base">
                                        <p:cTn dur="500" fill="hold" id="52"/>
                                        <p:tgtEl>
                                          <p:spTgt spid="16"/>
                                        </p:tgtEl>
                                        <p:attrNameLst>
                                          <p:attrName>ppt_x</p:attrName>
                                        </p:attrNameLst>
                                      </p:cBhvr>
                                      <p:tavLst>
                                        <p:tav tm="0">
                                          <p:val>
                                            <p:strVal val="1+#ppt_w/2"/>
                                          </p:val>
                                        </p:tav>
                                        <p:tav tm="100000">
                                          <p:val>
                                            <p:strVal val="#ppt_x"/>
                                          </p:val>
                                        </p:tav>
                                      </p:tavLst>
                                    </p:anim>
                                    <p:anim calcmode="lin" valueType="num">
                                      <p:cBhvr additive="base">
                                        <p:cTn dur="500" fill="hold" id="53"/>
                                        <p:tgtEl>
                                          <p:spTgt spid="1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500"/>
                            </p:stCondLst>
                            <p:childTnLst>
                              <p:par>
                                <p:cTn fill="hold" grpId="0" id="55" nodeType="afterEffect" presetClass="entr" presetID="31" presetSubtype="0">
                                  <p:stCondLst>
                                    <p:cond delay="0"/>
                                  </p:stCondLst>
                                  <p:childTnLst>
                                    <p:set>
                                      <p:cBhvr>
                                        <p:cTn dur="1" fill="hold" id="56">
                                          <p:stCondLst>
                                            <p:cond delay="0"/>
                                          </p:stCondLst>
                                        </p:cTn>
                                        <p:tgtEl>
                                          <p:spTgt spid="15"/>
                                        </p:tgtEl>
                                        <p:attrNameLst>
                                          <p:attrName>style.visibility</p:attrName>
                                        </p:attrNameLst>
                                      </p:cBhvr>
                                      <p:to>
                                        <p:strVal val="visible"/>
                                      </p:to>
                                    </p:set>
                                    <p:anim calcmode="lin" valueType="num">
                                      <p:cBhvr>
                                        <p:cTn dur="500" fill="hold" id="57"/>
                                        <p:tgtEl>
                                          <p:spTgt spid="15"/>
                                        </p:tgtEl>
                                        <p:attrNameLst>
                                          <p:attrName>ppt_w</p:attrName>
                                        </p:attrNameLst>
                                      </p:cBhvr>
                                      <p:tavLst>
                                        <p:tav tm="0">
                                          <p:val>
                                            <p:fltVal val="0"/>
                                          </p:val>
                                        </p:tav>
                                        <p:tav tm="100000">
                                          <p:val>
                                            <p:strVal val="#ppt_w"/>
                                          </p:val>
                                        </p:tav>
                                      </p:tavLst>
                                    </p:anim>
                                    <p:anim calcmode="lin" valueType="num">
                                      <p:cBhvr>
                                        <p:cTn dur="500" fill="hold" id="58"/>
                                        <p:tgtEl>
                                          <p:spTgt spid="15"/>
                                        </p:tgtEl>
                                        <p:attrNameLst>
                                          <p:attrName>ppt_h</p:attrName>
                                        </p:attrNameLst>
                                      </p:cBhvr>
                                      <p:tavLst>
                                        <p:tav tm="0">
                                          <p:val>
                                            <p:fltVal val="0"/>
                                          </p:val>
                                        </p:tav>
                                        <p:tav tm="100000">
                                          <p:val>
                                            <p:strVal val="#ppt_h"/>
                                          </p:val>
                                        </p:tav>
                                      </p:tavLst>
                                    </p:anim>
                                    <p:anim calcmode="lin" valueType="num">
                                      <p:cBhvr>
                                        <p:cTn dur="500" fill="hold" id="59"/>
                                        <p:tgtEl>
                                          <p:spTgt spid="15"/>
                                        </p:tgtEl>
                                        <p:attrNameLst>
                                          <p:attrName>style.rotation</p:attrName>
                                        </p:attrNameLst>
                                      </p:cBhvr>
                                      <p:tavLst>
                                        <p:tav tm="0">
                                          <p:val>
                                            <p:fltVal val="90"/>
                                          </p:val>
                                        </p:tav>
                                        <p:tav tm="100000">
                                          <p:val>
                                            <p:fltVal val="0"/>
                                          </p:val>
                                        </p:tav>
                                      </p:tavLst>
                                    </p:anim>
                                    <p:animEffect filter="fade" transition="in">
                                      <p:cBhvr>
                                        <p:cTn dur="500" id="60"/>
                                        <p:tgtEl>
                                          <p:spTgt spid="15"/>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17"/>
                                        </p:tgtEl>
                                        <p:attrNameLst>
                                          <p:attrName>style.visibility</p:attrName>
                                        </p:attrNameLst>
                                      </p:cBhvr>
                                      <p:to>
                                        <p:strVal val="visible"/>
                                      </p:to>
                                    </p:set>
                                    <p:animEffect filter="wipe(left)" transition="in">
                                      <p:cBhvr>
                                        <p:cTn dur="500" id="64"/>
                                        <p:tgtEl>
                                          <p:spTgt spid="17"/>
                                        </p:tgtEl>
                                      </p:cBhvr>
                                    </p:animEffect>
                                  </p:childTnLst>
                                </p:cTn>
                              </p:par>
                            </p:childTnLst>
                          </p:cTn>
                        </p:par>
                        <p:par>
                          <p:cTn fill="hold" id="65" nodeType="afterGroup">
                            <p:stCondLst>
                              <p:cond delay="6500"/>
                            </p:stCondLst>
                            <p:childTnLst>
                              <p:par>
                                <p:cTn fill="hold" grpId="0" id="66" nodeType="afterEffect" presetClass="entr" presetID="31" presetSubtype="0">
                                  <p:stCondLst>
                                    <p:cond delay="0"/>
                                  </p:stCondLst>
                                  <p:childTnLst>
                                    <p:set>
                                      <p:cBhvr>
                                        <p:cTn dur="1" fill="hold" id="67">
                                          <p:stCondLst>
                                            <p:cond delay="0"/>
                                          </p:stCondLst>
                                        </p:cTn>
                                        <p:tgtEl>
                                          <p:spTgt spid="18"/>
                                        </p:tgtEl>
                                        <p:attrNameLst>
                                          <p:attrName>style.visibility</p:attrName>
                                        </p:attrNameLst>
                                      </p:cBhvr>
                                      <p:to>
                                        <p:strVal val="visible"/>
                                      </p:to>
                                    </p:set>
                                    <p:anim calcmode="lin" valueType="num">
                                      <p:cBhvr>
                                        <p:cTn dur="500" fill="hold" id="68"/>
                                        <p:tgtEl>
                                          <p:spTgt spid="18"/>
                                        </p:tgtEl>
                                        <p:attrNameLst>
                                          <p:attrName>ppt_w</p:attrName>
                                        </p:attrNameLst>
                                      </p:cBhvr>
                                      <p:tavLst>
                                        <p:tav tm="0">
                                          <p:val>
                                            <p:fltVal val="0"/>
                                          </p:val>
                                        </p:tav>
                                        <p:tav tm="100000">
                                          <p:val>
                                            <p:strVal val="#ppt_w"/>
                                          </p:val>
                                        </p:tav>
                                      </p:tavLst>
                                    </p:anim>
                                    <p:anim calcmode="lin" valueType="num">
                                      <p:cBhvr>
                                        <p:cTn dur="500" fill="hold" id="69"/>
                                        <p:tgtEl>
                                          <p:spTgt spid="18"/>
                                        </p:tgtEl>
                                        <p:attrNameLst>
                                          <p:attrName>ppt_h</p:attrName>
                                        </p:attrNameLst>
                                      </p:cBhvr>
                                      <p:tavLst>
                                        <p:tav tm="0">
                                          <p:val>
                                            <p:fltVal val="0"/>
                                          </p:val>
                                        </p:tav>
                                        <p:tav tm="100000">
                                          <p:val>
                                            <p:strVal val="#ppt_h"/>
                                          </p:val>
                                        </p:tav>
                                      </p:tavLst>
                                    </p:anim>
                                    <p:anim calcmode="lin" valueType="num">
                                      <p:cBhvr>
                                        <p:cTn dur="500" fill="hold" id="70"/>
                                        <p:tgtEl>
                                          <p:spTgt spid="18"/>
                                        </p:tgtEl>
                                        <p:attrNameLst>
                                          <p:attrName>style.rotation</p:attrName>
                                        </p:attrNameLst>
                                      </p:cBhvr>
                                      <p:tavLst>
                                        <p:tav tm="0">
                                          <p:val>
                                            <p:fltVal val="90"/>
                                          </p:val>
                                        </p:tav>
                                        <p:tav tm="100000">
                                          <p:val>
                                            <p:fltVal val="0"/>
                                          </p:val>
                                        </p:tav>
                                      </p:tavLst>
                                    </p:anim>
                                    <p:animEffect filter="fade" transition="in">
                                      <p:cBhvr>
                                        <p:cTn dur="500" id="71"/>
                                        <p:tgtEl>
                                          <p:spTgt spid="18"/>
                                        </p:tgtEl>
                                      </p:cBhvr>
                                    </p:animEffect>
                                  </p:childTnLst>
                                </p:cTn>
                              </p:par>
                            </p:childTnLst>
                          </p:cTn>
                        </p:par>
                        <p:par>
                          <p:cTn fill="hold" id="72" nodeType="afterGroup">
                            <p:stCondLst>
                              <p:cond delay="7000"/>
                            </p:stCondLst>
                            <p:childTnLst>
                              <p:par>
                                <p:cTn decel="100000" fill="hold" grpId="0" id="73" nodeType="afterEffect" presetClass="entr" presetID="2" presetSubtype="2">
                                  <p:stCondLst>
                                    <p:cond delay="0"/>
                                  </p:stCondLst>
                                  <p:iterate type="lt">
                                    <p:tmPct val="10000"/>
                                  </p:iterate>
                                  <p:childTnLst>
                                    <p:set>
                                      <p:cBhvr>
                                        <p:cTn dur="1" fill="hold" id="74">
                                          <p:stCondLst>
                                            <p:cond delay="0"/>
                                          </p:stCondLst>
                                        </p:cTn>
                                        <p:tgtEl>
                                          <p:spTgt spid="19"/>
                                        </p:tgtEl>
                                        <p:attrNameLst>
                                          <p:attrName>style.visibility</p:attrName>
                                        </p:attrNameLst>
                                      </p:cBhvr>
                                      <p:to>
                                        <p:strVal val="visible"/>
                                      </p:to>
                                    </p:set>
                                    <p:anim calcmode="lin" valueType="num">
                                      <p:cBhvr additive="base">
                                        <p:cTn dur="500" fill="hold" id="75"/>
                                        <p:tgtEl>
                                          <p:spTgt spid="19"/>
                                        </p:tgtEl>
                                        <p:attrNameLst>
                                          <p:attrName>ppt_x</p:attrName>
                                        </p:attrNameLst>
                                      </p:cBhvr>
                                      <p:tavLst>
                                        <p:tav tm="0">
                                          <p:val>
                                            <p:strVal val="1+#ppt_w/2"/>
                                          </p:val>
                                        </p:tav>
                                        <p:tav tm="100000">
                                          <p:val>
                                            <p:strVal val="#ppt_x"/>
                                          </p:val>
                                        </p:tav>
                                      </p:tavLst>
                                    </p:anim>
                                    <p:anim calcmode="lin" valueType="num">
                                      <p:cBhvr additive="base">
                                        <p:cTn dur="500" fill="hold" id="76"/>
                                        <p:tgtEl>
                                          <p:spTgt spid="19"/>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7500"/>
                            </p:stCondLst>
                            <p:childTnLst>
                              <p:par>
                                <p:cTn fill="hold" grpId="0" id="78" nodeType="afterEffect" presetClass="entr" presetID="22" presetSubtype="8">
                                  <p:stCondLst>
                                    <p:cond delay="0"/>
                                  </p:stCondLst>
                                  <p:childTnLst>
                                    <p:set>
                                      <p:cBhvr>
                                        <p:cTn dur="1" fill="hold" id="79">
                                          <p:stCondLst>
                                            <p:cond delay="0"/>
                                          </p:stCondLst>
                                        </p:cTn>
                                        <p:tgtEl>
                                          <p:spTgt spid="20"/>
                                        </p:tgtEl>
                                        <p:attrNameLst>
                                          <p:attrName>style.visibility</p:attrName>
                                        </p:attrNameLst>
                                      </p:cBhvr>
                                      <p:to>
                                        <p:strVal val="visible"/>
                                      </p:to>
                                    </p:set>
                                    <p:animEffect filter="wipe(left)" transition="in">
                                      <p:cBhvr>
                                        <p:cTn dur="500" id="80"/>
                                        <p:tgtEl>
                                          <p:spTgt spid="20"/>
                                        </p:tgtEl>
                                      </p:cBhvr>
                                    </p:animEffect>
                                  </p:childTnLst>
                                </p:cTn>
                              </p:par>
                            </p:childTnLst>
                          </p:cTn>
                        </p:par>
                        <p:par>
                          <p:cTn fill="hold" id="81" nodeType="afterGroup">
                            <p:stCondLst>
                              <p:cond delay="8000"/>
                            </p:stCondLst>
                            <p:childTnLst>
                              <p:par>
                                <p:cTn fill="hold" grpId="0" id="82" nodeType="afterEffect" presetClass="entr" presetID="31" presetSubtype="0">
                                  <p:stCondLst>
                                    <p:cond delay="0"/>
                                  </p:stCondLst>
                                  <p:childTnLst>
                                    <p:set>
                                      <p:cBhvr>
                                        <p:cTn dur="1" fill="hold" id="83">
                                          <p:stCondLst>
                                            <p:cond delay="0"/>
                                          </p:stCondLst>
                                        </p:cTn>
                                        <p:tgtEl>
                                          <p:spTgt spid="21"/>
                                        </p:tgtEl>
                                        <p:attrNameLst>
                                          <p:attrName>style.visibility</p:attrName>
                                        </p:attrNameLst>
                                      </p:cBhvr>
                                      <p:to>
                                        <p:strVal val="visible"/>
                                      </p:to>
                                    </p:set>
                                    <p:anim calcmode="lin" valueType="num">
                                      <p:cBhvr>
                                        <p:cTn dur="500" fill="hold" id="84"/>
                                        <p:tgtEl>
                                          <p:spTgt spid="21"/>
                                        </p:tgtEl>
                                        <p:attrNameLst>
                                          <p:attrName>ppt_w</p:attrName>
                                        </p:attrNameLst>
                                      </p:cBhvr>
                                      <p:tavLst>
                                        <p:tav tm="0">
                                          <p:val>
                                            <p:fltVal val="0"/>
                                          </p:val>
                                        </p:tav>
                                        <p:tav tm="100000">
                                          <p:val>
                                            <p:strVal val="#ppt_w"/>
                                          </p:val>
                                        </p:tav>
                                      </p:tavLst>
                                    </p:anim>
                                    <p:anim calcmode="lin" valueType="num">
                                      <p:cBhvr>
                                        <p:cTn dur="500" fill="hold" id="85"/>
                                        <p:tgtEl>
                                          <p:spTgt spid="21"/>
                                        </p:tgtEl>
                                        <p:attrNameLst>
                                          <p:attrName>ppt_h</p:attrName>
                                        </p:attrNameLst>
                                      </p:cBhvr>
                                      <p:tavLst>
                                        <p:tav tm="0">
                                          <p:val>
                                            <p:fltVal val="0"/>
                                          </p:val>
                                        </p:tav>
                                        <p:tav tm="100000">
                                          <p:val>
                                            <p:strVal val="#ppt_h"/>
                                          </p:val>
                                        </p:tav>
                                      </p:tavLst>
                                    </p:anim>
                                    <p:anim calcmode="lin" valueType="num">
                                      <p:cBhvr>
                                        <p:cTn dur="500" fill="hold" id="86"/>
                                        <p:tgtEl>
                                          <p:spTgt spid="21"/>
                                        </p:tgtEl>
                                        <p:attrNameLst>
                                          <p:attrName>style.rotation</p:attrName>
                                        </p:attrNameLst>
                                      </p:cBhvr>
                                      <p:tavLst>
                                        <p:tav tm="0">
                                          <p:val>
                                            <p:fltVal val="90"/>
                                          </p:val>
                                        </p:tav>
                                        <p:tav tm="100000">
                                          <p:val>
                                            <p:fltVal val="0"/>
                                          </p:val>
                                        </p:tav>
                                      </p:tavLst>
                                    </p:anim>
                                    <p:animEffect filter="fade" transition="in">
                                      <p:cBhvr>
                                        <p:cTn dur="500" id="87"/>
                                        <p:tgtEl>
                                          <p:spTgt spid="21"/>
                                        </p:tgtEl>
                                      </p:cBhvr>
                                    </p:animEffect>
                                  </p:childTnLst>
                                </p:cTn>
                              </p:par>
                            </p:childTnLst>
                          </p:cTn>
                        </p:par>
                        <p:par>
                          <p:cTn fill="hold" id="88" nodeType="afterGroup">
                            <p:stCondLst>
                              <p:cond delay="8500"/>
                            </p:stCondLst>
                            <p:childTnLst>
                              <p:par>
                                <p:cTn decel="100000" fill="hold" grpId="0" id="89" nodeType="afterEffect" presetClass="entr" presetID="2" presetSubtype="2">
                                  <p:stCondLst>
                                    <p:cond delay="0"/>
                                  </p:stCondLst>
                                  <p:iterate type="lt">
                                    <p:tmPct val="10000"/>
                                  </p:iterate>
                                  <p:childTnLst>
                                    <p:set>
                                      <p:cBhvr>
                                        <p:cTn dur="1" fill="hold" id="90">
                                          <p:stCondLst>
                                            <p:cond delay="0"/>
                                          </p:stCondLst>
                                        </p:cTn>
                                        <p:tgtEl>
                                          <p:spTgt spid="22"/>
                                        </p:tgtEl>
                                        <p:attrNameLst>
                                          <p:attrName>style.visibility</p:attrName>
                                        </p:attrNameLst>
                                      </p:cBhvr>
                                      <p:to>
                                        <p:strVal val="visible"/>
                                      </p:to>
                                    </p:set>
                                    <p:anim calcmode="lin" valueType="num">
                                      <p:cBhvr additive="base">
                                        <p:cTn dur="500" fill="hold" id="91"/>
                                        <p:tgtEl>
                                          <p:spTgt spid="22"/>
                                        </p:tgtEl>
                                        <p:attrNameLst>
                                          <p:attrName>ppt_x</p:attrName>
                                        </p:attrNameLst>
                                      </p:cBhvr>
                                      <p:tavLst>
                                        <p:tav tm="0">
                                          <p:val>
                                            <p:strVal val="1+#ppt_w/2"/>
                                          </p:val>
                                        </p:tav>
                                        <p:tav tm="100000">
                                          <p:val>
                                            <p:strVal val="#ppt_x"/>
                                          </p:val>
                                        </p:tav>
                                      </p:tavLst>
                                    </p:anim>
                                    <p:anim calcmode="lin" valueType="num">
                                      <p:cBhvr additive="base">
                                        <p:cTn dur="500" fill="hold" id="92"/>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b="-1000" t="-1000"/>
          </a:stretch>
        </a:blipFill>
        <a:effectLst/>
      </p:bgPr>
    </p:bg>
    <p:spTree>
      <p:nvGrpSpPr>
        <p:cNvPr id="1" name=""/>
        <p:cNvGrpSpPr/>
        <p:nvPr/>
      </p:nvGrpSpPr>
      <p:grpSpPr>
        <a:xfrm>
          <a:off x="0" y="0"/>
          <a:ext cx="0" cy="0"/>
        </a:xfrm>
      </p:grpSpPr>
      <p:sp>
        <p:nvSpPr>
          <p:cNvPr id="4" name="矩形 3"/>
          <p:cNvSpPr/>
          <p:nvPr/>
        </p:nvSpPr>
        <p:spPr>
          <a:xfrm>
            <a:off x="7482468" y="0"/>
            <a:ext cx="3267307" cy="473926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482467" y="6055112"/>
            <a:ext cx="3267308" cy="802888"/>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482467" y="5811165"/>
            <a:ext cx="47095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735243" y="4936475"/>
            <a:ext cx="2519680" cy="701040"/>
          </a:xfrm>
          <a:prstGeom prst="rect">
            <a:avLst/>
          </a:prstGeom>
          <a:noFill/>
        </p:spPr>
        <p:txBody>
          <a:bodyPr rtlCol="0" wrap="none">
            <a:spAutoFit/>
          </a:bodyPr>
          <a:lstStyle/>
          <a:p>
            <a:r>
              <a:rPr altLang="en-US" b="1" kern="1900" lang="zh-CN" smtClean="0" spc="600" sz="4000">
                <a:solidFill>
                  <a:srgbClr val="C00000"/>
                </a:solidFill>
                <a:latin charset="-122" panose="020b0503020204020204" pitchFamily="34" typeface="微软雅黑"/>
                <a:ea charset="-122" panose="020b0503020204020204" pitchFamily="34" typeface="微软雅黑"/>
              </a:rPr>
              <a:t>两学一做</a:t>
            </a:r>
          </a:p>
        </p:txBody>
      </p:sp>
      <p:pic>
        <p:nvPicPr>
          <p:cNvPr descr="G:\2016我图\两会\ooopic_10194892_b0c64675b11c678cafbc\004.png" id="8" name="Picture 6"/>
          <p:cNvPicPr>
            <a:picLocks noChangeArrowheads="1" noChangeAspect="1"/>
          </p:cNvPicPr>
          <p:nvPr/>
        </p:nvPicPr>
        <p:blipFill>
          <a:blip r:embed="rId3">
            <a:extLst>
              <a:ext uri="{28A0092B-C50C-407E-A947-70E740481C1C}">
                <a14:useLocalDpi val="0"/>
              </a:ext>
            </a:extLst>
          </a:blip>
          <a:stretch>
            <a:fillRect/>
          </a:stretch>
        </p:blipFill>
        <p:spPr bwMode="auto">
          <a:xfrm flipH="1">
            <a:off x="7482467" y="57192"/>
            <a:ext cx="3267305" cy="2054412"/>
          </a:xfrm>
          <a:prstGeom prst="rect">
            <a:avLst/>
          </a:prstGeom>
          <a:noFill/>
          <a:extLst>
            <a:ext uri="{909E8E84-426E-40DD-AFC4-6F175D3DCCD1}">
              <a14:hiddenFill>
                <a:solidFill>
                  <a:srgbClr val="FFFFFF"/>
                </a:solidFill>
              </a14:hiddenFill>
            </a:ext>
          </a:extLst>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7854657" y="2251574"/>
            <a:ext cx="2522928" cy="2347724"/>
          </a:xfrm>
          <a:prstGeom prst="rect">
            <a:avLst/>
          </a:prstGeom>
        </p:spPr>
      </p:pic>
      <p:sp>
        <p:nvSpPr>
          <p:cNvPr id="10" name="TextBox 14"/>
          <p:cNvSpPr txBox="1"/>
          <p:nvPr/>
        </p:nvSpPr>
        <p:spPr>
          <a:xfrm>
            <a:off x="7382104" y="6218866"/>
            <a:ext cx="3190052" cy="518160"/>
          </a:xfrm>
          <a:prstGeom prst="rect">
            <a:avLst/>
          </a:prstGeom>
          <a:noFill/>
          <a:effectLst>
            <a:outerShdw algn="tl" blurRad="50800" dir="2700000" dist="38100" rotWithShape="0">
              <a:prstClr val="black">
                <a:alpha val="40000"/>
              </a:prstClr>
            </a:outerShdw>
          </a:effectLst>
        </p:spPr>
        <p:txBody>
          <a:bodyPr rtlCol="0" wrap="square">
            <a:spAutoFit/>
          </a:bodyPr>
          <a:lstStyle/>
          <a:p>
            <a:pPr algn="r"/>
            <a:r>
              <a:rPr altLang="en-US" b="0" lang="zh-CN" smtClean="0" sz="2800">
                <a:solidFill>
                  <a:schemeClr val="accent2">
                    <a:lumMod val="20000"/>
                    <a:lumOff val="80000"/>
                  </a:schemeClr>
                </a:solidFill>
                <a:latin charset="-122" panose="02010800040101010101" pitchFamily="2" typeface="华文行楷"/>
                <a:ea charset="-122" panose="02010800040101010101" pitchFamily="2" typeface="华文行楷"/>
              </a:rPr>
              <a:t>中国共产党·2016</a:t>
            </a:r>
          </a:p>
        </p:txBody>
      </p:sp>
      <p:grpSp>
        <p:nvGrpSpPr>
          <p:cNvPr id="11" name="组合 10"/>
          <p:cNvGrpSpPr/>
          <p:nvPr/>
        </p:nvGrpSpPr>
        <p:grpSpPr>
          <a:xfrm>
            <a:off x="1653590" y="4150129"/>
            <a:ext cx="5016731" cy="646331"/>
            <a:chOff x="4075558" y="2054456"/>
            <a:chExt cx="5785956" cy="745845"/>
          </a:xfrm>
        </p:grpSpPr>
        <p:sp>
          <p:nvSpPr>
            <p:cNvPr id="12" name="TextBox 124"/>
            <p:cNvSpPr txBox="1"/>
            <p:nvPr/>
          </p:nvSpPr>
          <p:spPr>
            <a:xfrm>
              <a:off x="4856458" y="2054456"/>
              <a:ext cx="4956652" cy="738632"/>
            </a:xfrm>
            <a:prstGeom prst="rect">
              <a:avLst/>
            </a:prstGeom>
            <a:noFill/>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两学一做的总体要求</a:t>
              </a:r>
            </a:p>
          </p:txBody>
        </p:sp>
        <p:sp>
          <p:nvSpPr>
            <p:cNvPr id="13" name="圆角矩形​​ 10"/>
            <p:cNvSpPr>
              <a:spLocks noChangeArrowheads="1"/>
            </p:cNvSpPr>
            <p:nvPr/>
          </p:nvSpPr>
          <p:spPr bwMode="auto">
            <a:xfrm>
              <a:off x="4075558" y="2054456"/>
              <a:ext cx="727240" cy="726906"/>
            </a:xfrm>
            <a:prstGeom prst="roundRect">
              <a:avLst>
                <a:gd fmla="val 16667" name="adj"/>
              </a:avLst>
            </a:prstGeom>
            <a:solidFill>
              <a:srgbClr val="C00000"/>
            </a:solidFill>
            <a:ln algn="ctr" w="25400">
              <a:solidFill>
                <a:srgbClr val="FF6600"/>
              </a:solidFill>
              <a:round/>
            </a:ln>
          </p:spPr>
          <p:txBody>
            <a:bodyPr anchor="ctr"/>
            <a:lstStyle/>
            <a:p>
              <a:pPr algn="ctr" fontAlgn="auto">
                <a:spcBef>
                  <a:spcPct val="0"/>
                </a:spcBef>
                <a:spcAft>
                  <a:spcPct val="0"/>
                </a:spcAft>
                <a:defRPr/>
              </a:pPr>
              <a:r>
                <a:rPr altLang="zh-CN" lang="en-US" smtClean="0" sz="4000">
                  <a:solidFill>
                    <a:schemeClr val="lt1"/>
                  </a:solidFill>
                  <a:latin charset="0" panose="020b0604020202020204" pitchFamily="34" typeface="Arial"/>
                  <a:ea charset="-122" panose="020b0503020204020204" pitchFamily="34" typeface="微软雅黑"/>
                  <a:cs charset="0" panose="020b0604020202020204" pitchFamily="34" typeface="Arial"/>
                </a:rPr>
                <a:t>2</a:t>
              </a:r>
            </a:p>
          </p:txBody>
        </p:sp>
      </p:grpSp>
      <p:sp>
        <p:nvSpPr>
          <p:cNvPr id="14" name="矩形 13"/>
          <p:cNvSpPr/>
          <p:nvPr>
            <p:custDataLst>
              <p:tags r:id="rId5"/>
            </p:custDataLst>
          </p:nvPr>
        </p:nvSpPr>
        <p:spPr>
          <a:xfrm>
            <a:off x="7955800" y="4177"/>
            <a:ext cx="259080" cy="304800"/>
          </a:xfrm>
          <a:prstGeom prst="rect">
            <a:avLst/>
          </a:prstGeom>
        </p:spPr>
        <p:txBody>
          <a:bodyPr wrap="none">
            <a:spAutoFit/>
          </a:bodyPr>
          <a:lstStyle/>
          <a:p>
            <a:r>
              <a:rPr altLang="zh-CN" lang="en-US" sz="1400">
                <a:latin charset="-122" panose="020b0503020204020204" pitchFamily="34" typeface="微软雅黑"/>
                <a:ea charset="-122" panose="020b0503020204020204" pitchFamily="34" typeface="微软雅黑"/>
              </a:rPr>
              <a:t>/</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350" fill="hold" id="12"/>
                                        <p:tgtEl>
                                          <p:spTgt spid="5"/>
                                        </p:tgtEl>
                                        <p:attrNameLst>
                                          <p:attrName>ppt_x</p:attrName>
                                        </p:attrNameLst>
                                      </p:cBhvr>
                                      <p:tavLst>
                                        <p:tav tm="0">
                                          <p:val>
                                            <p:strVal val="#ppt_x"/>
                                          </p:val>
                                        </p:tav>
                                        <p:tav tm="100000">
                                          <p:val>
                                            <p:strVal val="#ppt_x"/>
                                          </p:val>
                                        </p:tav>
                                      </p:tavLst>
                                    </p:anim>
                                    <p:anim calcmode="lin" valueType="num">
                                      <p:cBhvr additive="base">
                                        <p:cTn dur="35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850"/>
                            </p:stCondLst>
                            <p:childTnLst>
                              <p:par>
                                <p:cTn fill="hold" id="15" nodeType="afterEffect" presetClass="entr" presetID="22" presetSubtype="2">
                                  <p:stCondLst>
                                    <p:cond delay="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childTnLst>
                          </p:cTn>
                        </p:par>
                        <p:par>
                          <p:cTn fill="hold" id="18" nodeType="afterGroup">
                            <p:stCondLst>
                              <p:cond delay="1350"/>
                            </p:stCondLst>
                            <p:childTnLst>
                              <p:par>
                                <p:cTn fill="hold"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anim calcmode="lin" valueType="num">
                                      <p:cBhvr>
                                        <p:cTn dur="500" fill="hold" id="22"/>
                                        <p:tgtEl>
                                          <p:spTgt spid="9"/>
                                        </p:tgtEl>
                                        <p:attrNameLst>
                                          <p:attrName>ppt_x</p:attrName>
                                        </p:attrNameLst>
                                      </p:cBhvr>
                                      <p:tavLst>
                                        <p:tav tm="0">
                                          <p:val>
                                            <p:strVal val="#ppt_x"/>
                                          </p:val>
                                        </p:tav>
                                        <p:tav tm="100000">
                                          <p:val>
                                            <p:strVal val="#ppt_x"/>
                                          </p:val>
                                        </p:tav>
                                      </p:tavLst>
                                    </p:anim>
                                    <p:anim calcmode="lin" valueType="num">
                                      <p:cBhvr>
                                        <p:cTn dur="500" fill="hold" id="23"/>
                                        <p:tgtEl>
                                          <p:spTgt spid="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850"/>
                            </p:stCondLst>
                            <p:childTnLst>
                              <p:par>
                                <p:cTn decel="100000"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50"/>
                            </p:stCondLst>
                            <p:childTnLst>
                              <p:par>
                                <p:cTn fill="hold"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500" id="32"/>
                                        <p:tgtEl>
                                          <p:spTgt spid="6"/>
                                        </p:tgtEl>
                                      </p:cBhvr>
                                    </p:animEffect>
                                  </p:childTnLst>
                                </p:cTn>
                              </p:par>
                            </p:childTnLst>
                          </p:cTn>
                        </p:par>
                        <p:par>
                          <p:cTn fill="hold" id="33" nodeType="afterGroup">
                            <p:stCondLst>
                              <p:cond delay="2850"/>
                            </p:stCondLst>
                            <p:childTnLst>
                              <p:par>
                                <p:cTn fill="hold" grpId="0" id="34" nodeType="after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anim calcmode="lin" valueType="num">
                                      <p:cBhvr>
                                        <p:cTn dur="500" fill="hold" id="37"/>
                                        <p:tgtEl>
                                          <p:spTgt spid="7"/>
                                        </p:tgtEl>
                                        <p:attrNameLst>
                                          <p:attrName>ppt_x</p:attrName>
                                        </p:attrNameLst>
                                      </p:cBhvr>
                                      <p:tavLst>
                                        <p:tav tm="0">
                                          <p:val>
                                            <p:strVal val="#ppt_x"/>
                                          </p:val>
                                        </p:tav>
                                        <p:tav tm="100000">
                                          <p:val>
                                            <p:strVal val="#ppt_x"/>
                                          </p:val>
                                        </p:tav>
                                      </p:tavLst>
                                    </p:anim>
                                    <p:anim calcmode="lin" valueType="num">
                                      <p:cBhvr>
                                        <p:cTn dur="500" fill="hold" id="38"/>
                                        <p:tgtEl>
                                          <p:spTgt spid="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350"/>
                            </p:stCondLst>
                            <p:childTnLst>
                              <p:par>
                                <p:cTn fill="hold" id="40" nodeType="afterEffect" presetClass="entr" presetID="2" presetSubtype="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1+#ppt_w/2"/>
                                          </p:val>
                                        </p:tav>
                                        <p:tav tm="100000">
                                          <p:val>
                                            <p:strVal val="#ppt_x"/>
                                          </p:val>
                                        </p:tav>
                                      </p:tavLst>
                                    </p:anim>
                                    <p:anim calcmode="lin" valueType="num">
                                      <p:cBhvr additive="base">
                                        <p:cTn dur="500" fill="hold" id="4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10"/>
    </p:bldLst>
  </p:timing>
</p:sld>
</file>

<file path=ppt/tags/tag1.xml><?xml version="1.0" encoding="utf-8"?>
<p:tagLst xmlns:p="http://schemas.openxmlformats.org/presentationml/2006/main">
  <p:tag name="NORDRI TOOLS WATERMARK" val="d3mjqb4z"/>
</p:tagLst>
</file>

<file path=ppt/tags/tag10.xml><?xml version="1.0" encoding="utf-8"?>
<p:tagLst xmlns:p="http://schemas.openxmlformats.org/presentationml/2006/main">
  <p:tag name="NORDRI TOOLS WATERMARK" val="d3mjqb4z"/>
</p:tagLst>
</file>

<file path=ppt/tags/tag11.xml><?xml version="1.0" encoding="utf-8"?>
<p:tagLst xmlns:p="http://schemas.openxmlformats.org/presentationml/2006/main">
  <p:tag name="NORDRI TOOLS WATERMARK" val="d3mjqb4z"/>
</p:tagLst>
</file>

<file path=ppt/tags/tag12.xml><?xml version="1.0" encoding="utf-8"?>
<p:tagLst xmlns:p="http://schemas.openxmlformats.org/presentationml/2006/main">
  <p:tag name="NORDRI TOOLS WATERMARK" val="d3mjqb4z"/>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NORDRI TOOLS WATERMARK" val="d3mjqb4z"/>
</p:tagLst>
</file>

<file path=ppt/tags/tag3.xml><?xml version="1.0" encoding="utf-8"?>
<p:tagLst xmlns:p="http://schemas.openxmlformats.org/presentationml/2006/main">
  <p:tag name="NORDRI TOOLS WATERMARK" val="d3mjqb4z"/>
</p:tagLst>
</file>

<file path=ppt/tags/tag4.xml><?xml version="1.0" encoding="utf-8"?>
<p:tagLst xmlns:p="http://schemas.openxmlformats.org/presentationml/2006/main">
  <p:tag name="NORDRI TOOLS WATERMARK" val="d3mjqb4z"/>
</p:tagLst>
</file>

<file path=ppt/tags/tag5.xml><?xml version="1.0" encoding="utf-8"?>
<p:tagLst xmlns:p="http://schemas.openxmlformats.org/presentationml/2006/main">
  <p:tag name="NORDRI TOOLS WATERMARK" val="d3mjqb4z"/>
</p:tagLst>
</file>

<file path=ppt/tags/tag6.xml><?xml version="1.0" encoding="utf-8"?>
<p:tagLst xmlns:p="http://schemas.openxmlformats.org/presentationml/2006/main">
  <p:tag name="NORDRI TOOLS WATERMARK" val="d3mjqb4z"/>
</p:tagLst>
</file>

<file path=ppt/tags/tag7.xml><?xml version="1.0" encoding="utf-8"?>
<p:tagLst xmlns:p="http://schemas.openxmlformats.org/presentationml/2006/main">
  <p:tag name="NORDRI TOOLS WATERMARK" val="d3mjqb4z"/>
</p:tagLst>
</file>

<file path=ppt/tags/tag8.xml><?xml version="1.0" encoding="utf-8"?>
<p:tagLst xmlns:p="http://schemas.openxmlformats.org/presentationml/2006/main">
  <p:tag name="NORDRI TOOLS WATERMARK" val="d3mjqb4z"/>
</p:tagLst>
</file>

<file path=ppt/tags/tag9.xml><?xml version="1.0" encoding="utf-8"?>
<p:tagLst xmlns:p="http://schemas.openxmlformats.org/presentationml/2006/main">
  <p:tag name="NORDRI TOOLS WATERMARK" val="d3mjqb4z"/>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292</Paragraphs>
  <Slides>36</Slides>
  <Notes>36</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36</vt:i4>
      </vt:variant>
    </vt:vector>
  </HeadingPairs>
  <TitlesOfParts>
    <vt:vector baseType="lpstr" size="46">
      <vt:lpstr>Arial</vt:lpstr>
      <vt:lpstr>Calibri Light</vt:lpstr>
      <vt:lpstr>Calibri</vt:lpstr>
      <vt:lpstr>华文行楷</vt:lpstr>
      <vt:lpstr>微软雅黑</vt:lpstr>
      <vt:lpstr>Arial Unicode MS</vt:lpstr>
      <vt:lpstr>Impact</vt:lpstr>
      <vt:lpstr>Agency FB</vt:lpstr>
      <vt:lpstr>方正清刻本悦宋简体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2021-08-22T11:52:01Z</dcterms:created>
  <cp:lastPrinted>2021-08-22T11:52:01Z</cp:lastPrinted>
  <dcterms:modified xsi:type="dcterms:W3CDTF">2021-08-22T05:37:35Z</dcterms:modified>
  <cp:revision>1</cp:revision>
</cp:coreProperties>
</file>