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 Extension="svg"/>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2"/>
    <p:sldMasterId id="2147483684" r:id="rId3"/>
    <p:sldMasterId id="2147483696" r:id="rId4"/>
    <p:sldMasterId id="2147483708" r:id="rId5"/>
  </p:sldMasterIdLst>
  <p:notesMasterIdLst>
    <p:notesMasterId r:id="rId6"/>
  </p:notesMasterIdLst>
  <p:sldIdLst>
    <p:sldId id="9916" r:id="rId7"/>
    <p:sldId id="9905" r:id="rId8"/>
    <p:sldId id="9906" r:id="rId9"/>
    <p:sldId id="257" r:id="rId10"/>
    <p:sldId id="284" r:id="rId11"/>
    <p:sldId id="9911" r:id="rId12"/>
    <p:sldId id="266" r:id="rId13"/>
    <p:sldId id="329" r:id="rId14"/>
    <p:sldId id="330" r:id="rId15"/>
    <p:sldId id="331" r:id="rId16"/>
    <p:sldId id="332" r:id="rId17"/>
    <p:sldId id="9912" r:id="rId18"/>
    <p:sldId id="285" r:id="rId19"/>
    <p:sldId id="9913" r:id="rId20"/>
    <p:sldId id="336" r:id="rId21"/>
    <p:sldId id="267" r:id="rId22"/>
    <p:sldId id="281" r:id="rId23"/>
    <p:sldId id="263" r:id="rId24"/>
    <p:sldId id="275" r:id="rId25"/>
    <p:sldId id="301" r:id="rId26"/>
    <p:sldId id="277" r:id="rId27"/>
    <p:sldId id="278" r:id="rId28"/>
    <p:sldId id="339" r:id="rId29"/>
    <p:sldId id="340" r:id="rId30"/>
    <p:sldId id="338" r:id="rId31"/>
    <p:sldId id="299" r:id="rId32"/>
    <p:sldId id="341" r:id="rId33"/>
    <p:sldId id="342" r:id="rId34"/>
    <p:sldId id="343" r:id="rId35"/>
    <p:sldId id="345" r:id="rId36"/>
    <p:sldId id="327" r:id="rId37"/>
    <p:sldId id="9917" r:id="rId38"/>
  </p:sldIdLst>
  <p:sldSz cx="12192000" cy="6858000"/>
  <p:notesSz cx="6858000" cy="9144000"/>
  <p:custDataLst>
    <p:tags r:id="rId3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guide id="3" pos="166" userDrawn="1">
          <p15:clr>
            <a:srgbClr val="A4A3A4"/>
          </p15:clr>
        </p15:guide>
        <p15:guide id="5" orient="horz" pos="3589" userDrawn="1">
          <p15:clr>
            <a:srgbClr val="A4A3A4"/>
          </p15:clr>
        </p15:guide>
        <p15:guide id="6" orient="horz" pos="754" userDrawn="1">
          <p15:clr>
            <a:srgbClr val="A4A3A4"/>
          </p15:clr>
        </p15:guide>
        <p15:guide id="7" pos="7514" userDrawn="1">
          <p15:clr>
            <a:srgbClr val="A4A3A4"/>
          </p15:clr>
        </p15:guide>
        <p15:guide id="10" orient="horz" pos="278" userDrawn="1">
          <p15:clr>
            <a:srgbClr val="A4A3A4"/>
          </p15:clr>
        </p15:guide>
      </p15:sldGuideLst>
    </p:ext>
  </p:extLst>
</p:presentation>
</file>

<file path=ppt/commentAuthors.xml><?xml version="1.0" encoding="utf-8"?>
<p:cmAuthorLst xmlns:p="http://schemas.openxmlformats.org/presentationml/2006/main">
  <p:cmAuthor id="1" name="理者" initials="理者" lastIdx="0" clrIdx="0">
    <p:extLst>
      <p:ext uri="{19B8F6BF-5375-455C-9EA6-DF929625EA0E}">
        <p15:presenceInfo xmlns:p15="http://schemas.microsoft.com/office/powerpoint/2012/main" userId="657f6f49e4f931c7" providerId="Windows Live"/>
      </p:ext>
    </p:extLst>
  </p:cmAuthor>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60" autoAdjust="0"/>
    <p:restoredTop sz="96314" autoAdjust="0"/>
  </p:normalViewPr>
  <p:slideViewPr>
    <p:cSldViewPr snapToGrid="0" showGuides="1">
      <p:cViewPr varScale="1">
        <p:scale>
          <a:sx n="108" d="100"/>
          <a:sy n="108" d="100"/>
        </p:scale>
        <p:origin x="738" y="78"/>
      </p:cViewPr>
      <p:guideLst>
        <p:guide orient="horz" pos="2160"/>
        <p:guide pos="3817"/>
        <p:guide pos="166"/>
        <p:guide orient="horz" pos="3589"/>
        <p:guide orient="horz" pos="754"/>
        <p:guide pos="7514"/>
        <p:guide orient="horz" pos="278"/>
      </p:guideLst>
    </p:cSldViewPr>
  </p:slideViewPr>
  <p:outlineViewPr>
    <p:cViewPr>
      <p:scale>
        <a:sx n="33" d="100"/>
        <a:sy n="33" d="100"/>
      </p:scale>
      <p:origin x="0" y="-2028"/>
    </p:cViewPr>
  </p:outlin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commentAuthors.xml" Type="http://schemas.openxmlformats.org/officeDocument/2006/relationships/commentAuthors"/><Relationship Id="rId10" Target="slides/slide4.xml" Type="http://schemas.openxmlformats.org/officeDocument/2006/relationships/slide"/><Relationship Id="rId11" Target="slides/slide5.xml" Type="http://schemas.openxmlformats.org/officeDocument/2006/relationships/slide"/><Relationship Id="rId12" Target="slides/slide6.xml" Type="http://schemas.openxmlformats.org/officeDocument/2006/relationships/slide"/><Relationship Id="rId13" Target="slides/slide7.xml" Type="http://schemas.openxmlformats.org/officeDocument/2006/relationships/slide"/><Relationship Id="rId14" Target="slides/slide8.xml" Type="http://schemas.openxmlformats.org/officeDocument/2006/relationships/slide"/><Relationship Id="rId15" Target="slides/slide9.xml" Type="http://schemas.openxmlformats.org/officeDocument/2006/relationships/slide"/><Relationship Id="rId16" Target="slides/slide10.xml" Type="http://schemas.openxmlformats.org/officeDocument/2006/relationships/slide"/><Relationship Id="rId17" Target="slides/slide11.xml" Type="http://schemas.openxmlformats.org/officeDocument/2006/relationships/slide"/><Relationship Id="rId18" Target="slides/slide12.xml" Type="http://schemas.openxmlformats.org/officeDocument/2006/relationships/slide"/><Relationship Id="rId19" Target="slides/slide13.xml" Type="http://schemas.openxmlformats.org/officeDocument/2006/relationships/slide"/><Relationship Id="rId2" Target="slideMasters/slideMaster1.xml" Type="http://schemas.openxmlformats.org/officeDocument/2006/relationships/slideMaster"/><Relationship Id="rId20" Target="slides/slide14.xml" Type="http://schemas.openxmlformats.org/officeDocument/2006/relationships/slide"/><Relationship Id="rId21" Target="slides/slide15.xml" Type="http://schemas.openxmlformats.org/officeDocument/2006/relationships/slide"/><Relationship Id="rId22" Target="slides/slide16.xml" Type="http://schemas.openxmlformats.org/officeDocument/2006/relationships/slide"/><Relationship Id="rId23" Target="slides/slide17.xml" Type="http://schemas.openxmlformats.org/officeDocument/2006/relationships/slide"/><Relationship Id="rId24" Target="slides/slide18.xml" Type="http://schemas.openxmlformats.org/officeDocument/2006/relationships/slide"/><Relationship Id="rId25" Target="slides/slide19.xml" Type="http://schemas.openxmlformats.org/officeDocument/2006/relationships/slide"/><Relationship Id="rId26" Target="slides/slide20.xml" Type="http://schemas.openxmlformats.org/officeDocument/2006/relationships/slide"/><Relationship Id="rId27" Target="slides/slide21.xml" Type="http://schemas.openxmlformats.org/officeDocument/2006/relationships/slide"/><Relationship Id="rId28" Target="slides/slide22.xml" Type="http://schemas.openxmlformats.org/officeDocument/2006/relationships/slide"/><Relationship Id="rId29" Target="slides/slide23.xml" Type="http://schemas.openxmlformats.org/officeDocument/2006/relationships/slide"/><Relationship Id="rId3" Target="slideMasters/slideMaster2.xml" Type="http://schemas.openxmlformats.org/officeDocument/2006/relationships/slideMaster"/><Relationship Id="rId30" Target="slides/slide24.xml" Type="http://schemas.openxmlformats.org/officeDocument/2006/relationships/slide"/><Relationship Id="rId31" Target="slides/slide25.xml" Type="http://schemas.openxmlformats.org/officeDocument/2006/relationships/slide"/><Relationship Id="rId32" Target="slides/slide26.xml" Type="http://schemas.openxmlformats.org/officeDocument/2006/relationships/slide"/><Relationship Id="rId33" Target="slides/slide27.xml" Type="http://schemas.openxmlformats.org/officeDocument/2006/relationships/slide"/><Relationship Id="rId34" Target="slides/slide28.xml" Type="http://schemas.openxmlformats.org/officeDocument/2006/relationships/slide"/><Relationship Id="rId35" Target="slides/slide29.xml" Type="http://schemas.openxmlformats.org/officeDocument/2006/relationships/slide"/><Relationship Id="rId36" Target="slides/slide30.xml" Type="http://schemas.openxmlformats.org/officeDocument/2006/relationships/slide"/><Relationship Id="rId37" Target="slides/slide31.xml" Type="http://schemas.openxmlformats.org/officeDocument/2006/relationships/slide"/><Relationship Id="rId38" Target="slides/slide32.xml" Type="http://schemas.openxmlformats.org/officeDocument/2006/relationships/slide"/><Relationship Id="rId39" Target="tags/tag2.xml" Type="http://schemas.openxmlformats.org/officeDocument/2006/relationships/tags"/><Relationship Id="rId4" Target="slideMasters/slideMaster3.xml" Type="http://schemas.openxmlformats.org/officeDocument/2006/relationships/slideMaster"/><Relationship Id="rId40" Target="presProps.xml" Type="http://schemas.openxmlformats.org/officeDocument/2006/relationships/presProps"/><Relationship Id="rId41" Target="viewProps.xml" Type="http://schemas.openxmlformats.org/officeDocument/2006/relationships/viewProps"/><Relationship Id="rId42" Target="theme/theme1.xml" Type="http://schemas.openxmlformats.org/officeDocument/2006/relationships/theme"/><Relationship Id="rId43" Target="tableStyles.xml" Type="http://schemas.openxmlformats.org/officeDocument/2006/relationships/tableStyles"/><Relationship Id="rId5" Target="slideMasters/slideMaster4.xml" Type="http://schemas.openxmlformats.org/officeDocument/2006/relationships/slideMaster"/><Relationship Id="rId6" Target="notesMasters/notesMaster1.xml" Type="http://schemas.openxmlformats.org/officeDocument/2006/relationships/notesMaster"/><Relationship Id="rId7" Target="slides/slide1.xml" Type="http://schemas.openxmlformats.org/officeDocument/2006/relationships/slide"/><Relationship Id="rId8" Target="slides/slide2.xml" Type="http://schemas.openxmlformats.org/officeDocument/2006/relationships/slide"/><Relationship Id="rId9" Target="slides/slide3.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ineChart>
        <c:grouping/>
        <c:varyColors val="0"/>
        <c:ser>
          <c:idx val="0"/>
          <c:order val="0"/>
          <c:tx>
            <c:strRef>
              <c:f>Sheet1!$B$1</c:f>
              <c:strCache>
                <c:ptCount val="1"/>
                <c:pt idx="0">
                  <c:v>Series 1</c:v>
                </c:pt>
              </c:strCache>
            </c:strRef>
          </c:tx>
          <c:spPr>
            <a:ln w="25400" cap="rnd" cmpd="sng" algn="ctr">
              <a:solidFill>
                <a:schemeClr val="accent4"/>
              </a:solidFill>
              <a:prstDash val="solid"/>
              <a:round/>
            </a:ln>
            <a:effectLst>
              <a:outerShdw blurRad="50800" dist="38100" dir="2700000" algn="tl" rotWithShape="0">
                <a:prstClr val="black">
                  <a:alpha val="40000"/>
                </a:prstClr>
              </a:outerShdw>
            </a:effectLst>
          </c:spPr>
          <c:marker>
            <c:symbol val="circle"/>
            <c:size val="17"/>
            <c:spPr>
              <a:solidFill>
                <a:srgbClr val="943D41"/>
              </a:solidFill>
              <a:ln w="25400" cap="flat" cmpd="sng" algn="ctr">
                <a:solidFill>
                  <a:schemeClr val="accent4"/>
                </a:solidFill>
                <a:prstDash val="solid"/>
                <a:round/>
              </a:ln>
              <a:effectLst>
                <a:outerShdw blurRad="50800" dist="38100" dir="2700000" algn="tl" rotWithShape="0">
                  <a:prstClr val="black">
                    <a:alpha val="40000"/>
                  </a:prstClr>
                </a:outerShdw>
              </a:effectLst>
            </c:spPr>
          </c:marker>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1"/>
              <c:showCatName val="0"/>
              <c:showSerName val="0"/>
              <c:showPercent val="0"/>
              <c:showBubbleSize val="0"/>
              <c:extLst/>
            </c:dLbl>
            <c:dLbl>
              <c:idx val="3"/>
              <c:dLblPos val="ctr"/>
              <c:showLegendKey val="0"/>
              <c:showVal val="1"/>
              <c:showCatName val="0"/>
              <c:showSerName val="0"/>
              <c:showPercent val="0"/>
              <c:showBubbleSize val="0"/>
              <c:extLst/>
            </c:dLbl>
            <c:dLbl>
              <c:idx val="4"/>
              <c:dLblPos val="ctr"/>
              <c:showLegendKey val="0"/>
              <c:showVal val="1"/>
              <c:showCatName val="0"/>
              <c:showSerName val="0"/>
              <c:showPercent val="0"/>
              <c:showBubbleSize val="0"/>
              <c:extLst/>
            </c:dLbl>
            <c:dLbl>
              <c:idx val="5"/>
              <c:dLblPos val="ctr"/>
              <c:showLegendKey val="0"/>
              <c:showVal val="1"/>
              <c:showCatName val="0"/>
              <c:showSerName val="0"/>
              <c:showPercent val="0"/>
              <c:showBubbleSize val="0"/>
              <c:extLst/>
            </c:dLbl>
            <c:dLbl>
              <c:idx val="6"/>
              <c:dLblPos val="ctr"/>
              <c:showLegendKey val="0"/>
              <c:showVal val="1"/>
              <c:showCatName val="0"/>
              <c:showSerName val="0"/>
              <c:showPercent val="0"/>
              <c:showBubbleSize val="0"/>
              <c:extLst/>
            </c:dLbl>
            <c:dLbl>
              <c:idx val="7"/>
              <c:dLblPos val="ctr"/>
              <c:showLegendKey val="0"/>
              <c:showVal val="1"/>
              <c:showCatName val="0"/>
              <c:showSerName val="0"/>
              <c:showPercent val="0"/>
              <c:showBubbleSize val="0"/>
              <c:extLst/>
            </c:dLbl>
            <c:dLbl>
              <c:idx val="8"/>
              <c:dLblPos val="ctr"/>
              <c:showLegendKey val="0"/>
              <c:showVal val="1"/>
              <c:showCatName val="0"/>
              <c:showSerName val="0"/>
              <c:showPercent val="0"/>
              <c:showBubbleSize val="0"/>
              <c:extLst/>
            </c:dLbl>
            <c:dLbl>
              <c:idx val="9"/>
              <c:dLblPos val="ctr"/>
              <c:showLegendKey val="0"/>
              <c:showVal val="1"/>
              <c:showCatName val="0"/>
              <c:showSerName val="0"/>
              <c:showPercent val="0"/>
              <c:showBubbleSize val="0"/>
              <c:extLst/>
            </c:dLbl>
            <c:dLbl>
              <c:idx val="10"/>
              <c:dLblPos val="ctr"/>
              <c:showLegendKey val="0"/>
              <c:showVal val="1"/>
              <c:showCatName val="0"/>
              <c:showSerName val="0"/>
              <c:showPercent val="0"/>
              <c:showBubbleSize val="0"/>
              <c:extLst/>
            </c:dLbl>
            <c:dLbl>
              <c:idx val="11"/>
              <c:dLblPos val="ctr"/>
              <c:showLegendKey val="0"/>
              <c:showVal val="1"/>
              <c:showCatName val="0"/>
              <c:showSerName val="0"/>
              <c:showPercent val="0"/>
              <c:showBubbleSize val="0"/>
              <c:extLst/>
            </c:dLbl>
            <c:numFmt formatCode="General" sourceLinked="0"/>
            <c:spPr>
              <a:solidFill>
                <a:schemeClr val="accent4"/>
              </a:solidFill>
              <a:ln>
                <a:noFill/>
              </a:ln>
              <a:effectLst/>
            </c:spPr>
            <c:txPr>
              <a:bodyPr rot="0" vert="horz"/>
              <a:p>
                <a:pPr>
                  <a:defRPr/>
                </a:pPr>
                <a:endParaRPr lang="zh-CN"/>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dk1">
                          <a:lumMod val="35000"/>
                          <a:lumOff val="65000"/>
                        </a:schemeClr>
                      </a:solidFill>
                      <a:prstDash val="solid"/>
                      <a:round/>
                    </a:ln>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10</c:v>
                </c:pt>
                <c:pt idx="1">
                  <c:v>62</c:v>
                </c:pt>
                <c:pt idx="2">
                  <c:v>40</c:v>
                </c:pt>
                <c:pt idx="3">
                  <c:v>32</c:v>
                </c:pt>
                <c:pt idx="4">
                  <c:v>40</c:v>
                </c:pt>
                <c:pt idx="5">
                  <c:v>30</c:v>
                </c:pt>
                <c:pt idx="6">
                  <c:v>28</c:v>
                </c:pt>
                <c:pt idx="7">
                  <c:v>20</c:v>
                </c:pt>
                <c:pt idx="8">
                  <c:v>40</c:v>
                </c:pt>
                <c:pt idx="9">
                  <c:v>38</c:v>
                </c:pt>
                <c:pt idx="10">
                  <c:v>47</c:v>
                </c:pt>
                <c:pt idx="11">
                  <c:v>37</c:v>
                </c:pt>
              </c:numCache>
            </c:numRef>
          </c:val>
          <c:smooth val="0"/>
          <c:extLst>
            <c:ext xmlns:c16="http://schemas.microsoft.com/office/drawing/2014/chart" uri="{C3380CC4-5D6E-409C-BE32-E72D297353CC}">
              <c16:uniqueId val="{00000000-09AF-4770-8F00-5E792C503BC8}"/>
            </c:ext>
          </c:extLst>
        </c:ser>
        <c:ser>
          <c:idx val="1"/>
          <c:order val="1"/>
          <c:tx>
            <c:strRef>
              <c:f>Sheet1!$C$1</c:f>
              <c:strCache>
                <c:ptCount val="1"/>
                <c:pt idx="0">
                  <c:v>Series 2</c:v>
                </c:pt>
              </c:strCache>
            </c:strRef>
          </c:tx>
          <c:spPr>
            <a:ln w="25400" cap="rnd" cmpd="sng" algn="ctr">
              <a:solidFill>
                <a:schemeClr val="bg1">
                  <a:lumMod val="65000"/>
                  <a:alpha val="67059"/>
                </a:schemeClr>
              </a:solidFill>
              <a:prstDash val="solid"/>
              <a:round/>
            </a:ln>
            <a:effectLst>
              <a:outerShdw blurRad="50800" dist="38100" dir="2700000" algn="tl" rotWithShape="0">
                <a:prstClr val="black">
                  <a:alpha val="40000"/>
                </a:prstClr>
              </a:outerShdw>
            </a:effectLst>
          </c:spPr>
          <c:marker>
            <c:symbol val="circle"/>
            <c:size val="17"/>
            <c:spPr>
              <a:solidFill>
                <a:schemeClr val="bg1">
                  <a:lumMod val="65000"/>
                </a:schemeClr>
              </a:solidFill>
              <a:ln w="25400" cap="flat" cmpd="sng" algn="ctr">
                <a:solidFill>
                  <a:schemeClr val="bg1">
                    <a:lumMod val="65000"/>
                    <a:alpha val="67059"/>
                  </a:schemeClr>
                </a:solidFill>
                <a:prstDash val="solid"/>
                <a:round/>
              </a:ln>
              <a:effectLst>
                <a:outerShdw blurRad="50800" dist="38100" dir="2700000" algn="tl" rotWithShape="0">
                  <a:prstClr val="black">
                    <a:alpha val="40000"/>
                  </a:prstClr>
                </a:outerShdw>
              </a:effectLst>
            </c:spPr>
          </c:marker>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9AF-4770-8F00-5E792C503BC8}"/>
                </c:ext>
              </c:extLst>
            </c:dLbl>
            <c:dLbl>
              <c:idx val="3"/>
              <c:dLblPos val="ctr"/>
              <c:showLegendKey val="0"/>
              <c:showVal val="1"/>
              <c:showCatName val="0"/>
              <c:showSerName val="0"/>
              <c:showPercent val="0"/>
              <c:showBubbleSize val="0"/>
              <c:extLst/>
            </c:dLbl>
            <c:dLbl>
              <c:idx val="4"/>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9AF-4770-8F00-5E792C503BC8}"/>
                </c:ext>
              </c:extLst>
            </c:dLbl>
            <c:dLbl>
              <c:idx val="5"/>
              <c:dLblPos val="ctr"/>
              <c:showLegendKey val="0"/>
              <c:showVal val="1"/>
              <c:showCatName val="0"/>
              <c:showSerName val="0"/>
              <c:showPercent val="0"/>
              <c:showBubbleSize val="0"/>
              <c:extLst/>
            </c:dLbl>
            <c:dLbl>
              <c:idx val="6"/>
              <c:dLblPos val="ctr"/>
              <c:showLegendKey val="0"/>
              <c:showVal val="1"/>
              <c:showCatName val="0"/>
              <c:showSerName val="0"/>
              <c:showPercent val="0"/>
              <c:showBubbleSize val="0"/>
              <c:extLst/>
            </c:dLbl>
            <c:dLbl>
              <c:idx val="7"/>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9AF-4770-8F00-5E792C503BC8}"/>
                </c:ext>
              </c:extLst>
            </c:dLbl>
            <c:dLbl>
              <c:idx val="8"/>
              <c:dLblPos val="ctr"/>
              <c:showLegendKey val="0"/>
              <c:showVal val="1"/>
              <c:showCatName val="0"/>
              <c:showSerName val="0"/>
              <c:showPercent val="0"/>
              <c:showBubbleSize val="0"/>
              <c:extLst/>
            </c:dLbl>
            <c:dLbl>
              <c:idx val="9"/>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9AF-4770-8F00-5E792C503BC8}"/>
                </c:ext>
              </c:extLst>
            </c:dLbl>
            <c:dLbl>
              <c:idx val="10"/>
              <c:dLblPos val="ctr"/>
              <c:showLegendKey val="0"/>
              <c:showVal val="1"/>
              <c:showCatName val="0"/>
              <c:showSerName val="0"/>
              <c:showPercent val="0"/>
              <c:showBubbleSize val="0"/>
              <c:extLst/>
            </c:dLbl>
            <c:dLbl>
              <c:idx val="11"/>
              <c:dLblPos val="ctr"/>
              <c:showLegendKey val="0"/>
              <c:showVal val="1"/>
              <c:showCatName val="0"/>
              <c:showSerName val="0"/>
              <c:showPercent val="0"/>
              <c:showBubbleSize val="0"/>
              <c:extLst/>
            </c:dLbl>
            <c:spPr>
              <a:noFill/>
              <a:ln>
                <a:noFill/>
              </a:ln>
              <a:effectLst/>
            </c:spPr>
            <c:txPr>
              <a:bodyPr rot="0" vert="horz"/>
              <a:p>
                <a:pPr>
                  <a:defRPr/>
                </a:pPr>
                <a:endParaRPr lang="zh-CN"/>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12700" cap="flat" cmpd="sng" algn="ctr">
                      <a:solidFill>
                        <a:schemeClr val="accent3"/>
                      </a:solidFill>
                      <a:prstDash val="solid"/>
                      <a:round/>
                      <a:tailEnd type="oval"/>
                    </a:ln>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32</c:v>
                </c:pt>
                <c:pt idx="1">
                  <c:v>15</c:v>
                </c:pt>
                <c:pt idx="2">
                  <c:v>65</c:v>
                </c:pt>
                <c:pt idx="3">
                  <c:v>17</c:v>
                </c:pt>
                <c:pt idx="4">
                  <c:v>50</c:v>
                </c:pt>
                <c:pt idx="5">
                  <c:v>42</c:v>
                </c:pt>
                <c:pt idx="6">
                  <c:v>15</c:v>
                </c:pt>
                <c:pt idx="7">
                  <c:v>35</c:v>
                </c:pt>
                <c:pt idx="8">
                  <c:v>25</c:v>
                </c:pt>
                <c:pt idx="9">
                  <c:v>45</c:v>
                </c:pt>
                <c:pt idx="10">
                  <c:v>35</c:v>
                </c:pt>
                <c:pt idx="11">
                  <c:v>51</c:v>
                </c:pt>
              </c:numCache>
            </c:numRef>
          </c:val>
          <c:smooth val="0"/>
          <c:extLst>
            <c:ext xmlns:c16="http://schemas.microsoft.com/office/drawing/2014/chart" uri="{C3380CC4-5D6E-409C-BE32-E72D297353CC}">
              <c16:uniqueId val="{00000005-09AF-4770-8F00-5E792C503BC8}"/>
            </c:ext>
          </c:extLst>
        </c:ser>
        <c:dLbls>
          <c:showLegendKey val="0"/>
          <c:showVal val="0"/>
          <c:showCatName val="0"/>
          <c:showSerName val="0"/>
          <c:showPercent val="0"/>
          <c:showBubbleSize val="0"/>
          <c:showLeaderLines val="0"/>
        </c:dLbls>
        <c:axId val="1997958768"/>
        <c:axId val="1997952784"/>
      </c:lineChart>
      <c:catAx>
        <c:axId val="1997958768"/>
        <c:scaling>
          <c:orientation/>
        </c:scaling>
        <c:delete val="1"/>
        <c:axPos val="b"/>
        <c:numFmt formatCode="General" sourceLinked="1"/>
        <c:majorTickMark val="none"/>
        <c:minorTickMark val="none"/>
        <c:crossAx val="1997952784"/>
        <c:auto val="0"/>
        <c:lblAlgn val="ctr"/>
        <c:lblOffset/>
        <c:noMultiLvlLbl val="0"/>
      </c:catAx>
      <c:valAx>
        <c:axId val="1997952784"/>
        <c:scaling>
          <c:orientation/>
          <c:max val="100"/>
        </c:scaling>
        <c:delete val="1"/>
        <c:axPos val="l"/>
        <c:numFmt formatCode="General" sourceLinked="1"/>
        <c:majorTickMark val="none"/>
        <c:minorTickMark val="none"/>
        <c:crossAx val="1997958768"/>
        <c:crossBetween val="between"/>
      </c:valAx>
      <c:spPr>
        <a:noFill/>
        <a:ln>
          <a:noFill/>
        </a:ln>
        <a:effectLst/>
      </c:spPr>
    </c:plotArea>
    <c:plotVisOnly val="1"/>
    <c:dispBlanksAs val="gap"/>
    <c:showDLblsOverMax val="0"/>
  </c:chart>
  <c:spPr>
    <a:noFill/>
    <a:ln w="0" cap="flat" cmpd="sng" algn="ctr">
      <a:noFill/>
      <a:round/>
    </a:ln>
    <a:effectLst/>
  </c:spPr>
  <c:txPr>
    <a:bodyPr/>
    <a:p>
      <a:pPr>
        <a:defRPr lang="zh-CN" smtId="4294967295">
          <a:solidFill>
            <a:schemeClr val="bg1"/>
          </a:solidFill>
          <a:latin typeface="+mn-lt"/>
          <a:ea typeface="+mn-ea"/>
          <a:cs typeface="+mn-ea"/>
          <a:sym typeface="+mn-lt"/>
        </a:defRPr>
      </a:pPr>
      <a:endParaRPr lang="zh-CN" smtId="4294967295">
        <a:solidFill>
          <a:schemeClr val="bg1"/>
        </a:solidFill>
        <a:latin typeface="+mn-lt"/>
        <a:ea typeface="+mn-ea"/>
        <a:cs typeface="+mn-ea"/>
        <a:sym typeface="+mn-lt"/>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5.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E44308-CE9B-4903-9282-8BD9E68C551B}" type="datetimeFigureOut">
              <a:rPr lang="zh-CN" altLang="en-US" smtClean="0"/>
              <a:t>2020/12/27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1FF265-43D8-452B-85EF-6BE2FF05CB58}" type="slidenum">
              <a:rPr lang="zh-CN" altLang="en-US" smtClean="0"/>
              <a:t>‹#›</a:t>
            </a:fld>
            <a:endParaRPr lang="zh-CN" altLang="en-US"/>
          </a:p>
        </p:txBody>
      </p:sp>
    </p:spTree>
    <p:extLst>
      <p:ext uri="{BB962C8B-B14F-4D97-AF65-F5344CB8AC3E}">
        <p14:creationId val="4577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2.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321184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9509660"/>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331485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46688763"/>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517513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5282332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97128760"/>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165350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2092015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33757241"/>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6336146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202743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591106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5707059"/>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91447401"/>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92981288"/>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97626170"/>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98236574"/>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57527177"/>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89190281"/>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60030298"/>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2150625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7971156"/>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4972810"/>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0713447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7044339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9145953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588142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5989000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923932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42745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media/image2.png" Type="http://schemas.openxmlformats.org/officeDocument/2006/relationships/image"/><Relationship Id="rId2" Target="../media/image3.png" Type="http://schemas.openxmlformats.org/officeDocument/2006/relationships/image"/><Relationship Id="rId3"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414692"/>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8664113"/>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6399443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4165349"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a:prstGeom prst="rect">
            <a:avLst/>
          </a:prstGeo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4241125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7478143"/>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Only" preserve="1">
  <p:cSld name="内容">
    <p:spTree>
      <p:nvGrpSpPr>
        <p:cNvPr id="1" name=""/>
        <p:cNvGrpSpPr/>
        <p:nvPr/>
      </p:nvGrpSpPr>
      <p:grpSpPr>
        <a:xfrm>
          <a:off x="0" y="0"/>
          <a:ext cx="0" cy="0"/>
        </a:xfrm>
      </p:grpSpPr>
      <p:sp>
        <p:nvSpPr>
          <p:cNvPr id="2" name="内容占位符 1"/>
          <p:cNvSpPr>
            <a:spLocks noGrp="1"/>
          </p:cNvSpPr>
          <p:nvPr>
            <p:ph/>
          </p:nvPr>
        </p:nvSpPr>
        <p:spPr>
          <a:xfrm>
            <a:off x="838200" y="365125"/>
            <a:ext cx="10515600" cy="58118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37581568"/>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仅标题">
    <p:spTree>
      <p:nvGrpSpPr>
        <p:cNvPr id="1" name=""/>
        <p:cNvGrpSpPr/>
        <p:nvPr/>
      </p:nvGrpSpPr>
      <p:grpSpPr>
        <a:xfrm>
          <a:off x="0" y="0"/>
          <a:ext cx="0" cy="0"/>
        </a:xfrm>
      </p:grpSpPr>
      <p:sp>
        <p:nvSpPr>
          <p:cNvPr id="4" name="页脚占位符 3"/>
          <p:cNvSpPr>
            <a:spLocks noGrp="1"/>
          </p:cNvSpPr>
          <p:nvPr>
            <p:ph type="ftr" sz="quarter" idx="11"/>
          </p:nvPr>
        </p:nvSpPr>
        <p:spPr>
          <a:xfrm>
            <a:off x="4038600" y="6356350"/>
            <a:ext cx="4114800" cy="365125"/>
          </a:xfrm>
          <a:prstGeom prst="rect">
            <a:avLst/>
          </a:prstGeom>
        </p:spPr>
        <p:txBody>
          <a:bodyPr/>
          <a:lstStyle>
            <a:lvl1pPr>
              <a:defRPr sz="1600" b="1" spc="300">
                <a:solidFill>
                  <a:schemeClr val="bg1"/>
                </a:solidFill>
                <a:latin typeface="微软雅黑" panose="020b0503020204020204" pitchFamily="34" charset="-122"/>
                <a:ea typeface="微软雅黑" panose="020b0503020204020204" pitchFamily="34" charset="-122"/>
              </a:defRPr>
            </a:lvl1pPr>
          </a:lstStyle>
          <a:p>
            <a:endParaRPr lang="zh-CN" altLang="en-US"/>
          </a:p>
        </p:txBody>
      </p:sp>
      <p:sp>
        <p:nvSpPr>
          <p:cNvPr id="33" name="椭圆 32"/>
          <p:cNvSpPr/>
          <p:nvPr userDrawn="1"/>
        </p:nvSpPr>
        <p:spPr>
          <a:xfrm>
            <a:off x="10963275" y="6308725"/>
            <a:ext cx="466725" cy="466725"/>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灯片编号占位符 4"/>
          <p:cNvSpPr>
            <a:spLocks noGrp="1"/>
          </p:cNvSpPr>
          <p:nvPr>
            <p:ph type="sldNum" sz="quarter" idx="12"/>
          </p:nvPr>
        </p:nvSpPr>
        <p:spPr>
          <a:xfrm>
            <a:off x="11001374" y="6365875"/>
            <a:ext cx="390525" cy="365125"/>
          </a:xfrm>
          <a:prstGeom prst="rect">
            <a:avLst/>
          </a:prstGeom>
        </p:spPr>
        <p:txBody>
          <a:bodyPr/>
          <a:lstStyle>
            <a:lvl1pPr algn="ctr">
              <a:defRPr>
                <a:solidFill>
                  <a:schemeClr val="bg1"/>
                </a:solidFill>
              </a:defRPr>
            </a:lvl1pPr>
          </a:lstStyle>
          <a:p>
            <a:fld id="{8C605E0C-6E02-4853-A8DB-054350A0BA6E}" type="slidenum">
              <a:rPr lang="zh-CN" altLang="en-US" smtClean="0"/>
              <a:t>‹#›</a:t>
            </a:fld>
            <a:endParaRPr lang="zh-CN" altLang="en-US"/>
          </a:p>
        </p:txBody>
      </p:sp>
      <p:sp>
        <p:nvSpPr>
          <p:cNvPr id="34" name="文本框 33"/>
          <p:cNvSpPr txBox="1"/>
          <p:nvPr userDrawn="1"/>
        </p:nvSpPr>
        <p:spPr>
          <a:xfrm>
            <a:off x="1312862" y="6381790"/>
            <a:ext cx="1357679" cy="369332"/>
          </a:xfrm>
          <a:prstGeom prst="rect">
            <a:avLst/>
          </a:prstGeom>
          <a:noFill/>
        </p:spPr>
        <p:txBody>
          <a:bodyPr wrap="none" rtlCol="0">
            <a:spAutoFit/>
          </a:bodyPr>
          <a:lstStyle/>
          <a:p>
            <a:r>
              <a:rPr lang="en-US" altLang="zh-CN" b="1">
                <a:solidFill>
                  <a:schemeClr val="bg1"/>
                </a:solidFill>
                <a:latin typeface="微软雅黑" panose="020b0503020204020204" pitchFamily="34" charset="-122"/>
                <a:ea typeface="微软雅黑" panose="020b0503020204020204" pitchFamily="34" charset="-122"/>
              </a:rPr>
              <a:t>SWOT</a:t>
            </a:r>
            <a:r>
              <a:rPr lang="zh-CN" altLang="en-US" b="1">
                <a:solidFill>
                  <a:schemeClr val="bg1"/>
                </a:solidFill>
                <a:latin typeface="微软雅黑" panose="020b0503020204020204" pitchFamily="34" charset="-122"/>
                <a:ea typeface="微软雅黑" panose="020b0503020204020204" pitchFamily="34" charset="-122"/>
              </a:rPr>
              <a:t>分析</a:t>
            </a:r>
          </a:p>
        </p:txBody>
      </p:sp>
      <p:sp>
        <p:nvSpPr>
          <p:cNvPr id="11" name="文本占位符 10"/>
          <p:cNvSpPr>
            <a:spLocks noGrp="1"/>
          </p:cNvSpPr>
          <p:nvPr>
            <p:ph type="body" sz="quarter" idx="14"/>
          </p:nvPr>
        </p:nvSpPr>
        <p:spPr>
          <a:xfrm>
            <a:off x="936625" y="2169641"/>
            <a:ext cx="10191749" cy="3716809"/>
          </a:xfrm>
          <a:prstGeom prst="rect">
            <a:avLst/>
          </a:prstGeom>
        </p:spPr>
        <p:txBody>
          <a:bodyPr>
            <a:normAutofit/>
          </a:bodyPr>
          <a:lstStyle>
            <a:lvl1pPr marL="0" indent="0">
              <a:buNone/>
              <a:defRPr sz="1800" b="1">
                <a:latin typeface="宋体" panose="02010600030101010101" pitchFamily="2" charset="-122"/>
                <a:ea typeface="宋体" panose="02010600030101010101" pitchFamily="2" charset="-122"/>
              </a:defRPr>
            </a:lvl1pPr>
            <a:lvl2pPr>
              <a:defRPr>
                <a:latin typeface="宋体" panose="02010600030101010101" pitchFamily="2" charset="-122"/>
                <a:ea typeface="宋体" panose="02010600030101010101" pitchFamily="2" charset="-122"/>
              </a:defRPr>
            </a:lvl2pPr>
            <a:lvl3pPr>
              <a:defRPr>
                <a:latin typeface="宋体" panose="02010600030101010101" pitchFamily="2" charset="-122"/>
                <a:ea typeface="宋体" panose="02010600030101010101" pitchFamily="2" charset="-122"/>
              </a:defRPr>
            </a:lvl3pPr>
            <a:lvl4pPr>
              <a:defRPr>
                <a:latin typeface="宋体" panose="02010600030101010101" pitchFamily="2" charset="-122"/>
                <a:ea typeface="宋体" panose="02010600030101010101" pitchFamily="2" charset="-122"/>
              </a:defRPr>
            </a:lvl4pPr>
            <a:lvl5pPr>
              <a:defRPr>
                <a:latin typeface="宋体" panose="02010600030101010101" pitchFamily="2" charset="-122"/>
                <a:ea typeface="宋体" panose="02010600030101010101" pitchFamily="2" charset="-122"/>
              </a:defRPr>
            </a:lvl5pPr>
          </a:lstStyle>
          <a:p>
            <a:pPr lvl="0"/>
            <a:endParaRPr lang="zh-CN" altLang="en-US"/>
          </a:p>
        </p:txBody>
      </p:sp>
      <p:sp>
        <p:nvSpPr>
          <p:cNvPr id="18" name="标题 1"/>
          <p:cNvSpPr>
            <a:spLocks noGrp="1"/>
          </p:cNvSpPr>
          <p:nvPr>
            <p:ph type="title"/>
          </p:nvPr>
        </p:nvSpPr>
        <p:spPr>
          <a:xfrm>
            <a:off x="612089" y="562168"/>
            <a:ext cx="10515600" cy="582892"/>
          </a:xfrm>
          <a:prstGeom prst="rect">
            <a:avLst/>
          </a:prstGeom>
        </p:spPr>
        <p:txBody>
          <a:bodyPr>
            <a:normAutofit/>
          </a:bodyPr>
          <a:lstStyle>
            <a:lvl1pPr>
              <a:defRPr sz="2000" b="1" spc="300">
                <a:solidFill>
                  <a:schemeClr val="tx1">
                    <a:lumMod val="50000"/>
                    <a:lumOff val="50000"/>
                  </a:schemeClr>
                </a:solidFill>
                <a:latin typeface="宋体" panose="02010600030101010101" pitchFamily="2" charset="-122"/>
                <a:ea typeface="宋体" panose="02010600030101010101" pitchFamily="2" charset="-122"/>
              </a:defRPr>
            </a:lvl1pPr>
          </a:lstStyle>
          <a:p>
            <a:r>
              <a:rPr lang="zh-CN" altLang="en-US"/>
              <a:t>单击此处编辑母版标题样式</a:t>
            </a:r>
          </a:p>
        </p:txBody>
      </p:sp>
    </p:spTree>
    <p:extLst>
      <p:ext uri="{BB962C8B-B14F-4D97-AF65-F5344CB8AC3E}">
        <p14:creationId val="1873161224"/>
      </p:ext>
    </p:extLst>
  </p:cSld>
  <p:clrMapOvr>
    <a:masterClrMapping/>
  </p:clrMapOvr>
  <mc:AlternateContent>
    <mc:Choice Requires="p14">
      <p:transition spd="slow" advClick="0" p14:dur="1250">
        <p14:flip dir="r"/>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spTree>
      <p:nvGrpSpPr>
        <p:cNvPr id="1" name=""/>
        <p:cNvGrpSpPr/>
        <p:nvPr/>
      </p:nvGrpSpPr>
      <p:grpSpPr>
        <a:xfrm>
          <a:off x="0" y="0"/>
          <a:ext cx="0" cy="0"/>
        </a:xfrm>
      </p:grpSpPr>
      <p:sp>
        <p:nvSpPr>
          <p:cNvPr id="4" name="日期占位符 3"/>
          <p:cNvSpPr>
            <a:spLocks noGrp="1"/>
          </p:cNvSpPr>
          <p:nvPr>
            <p:ph type="dt" sz="half" idx="10"/>
          </p:nvPr>
        </p:nvSpPr>
        <p:spPr>
          <a:xfrm>
            <a:off x="838200" y="6356350"/>
            <a:ext cx="2743200" cy="365125"/>
          </a:xfrm>
          <a:prstGeom prst="rect">
            <a:avLst/>
          </a:prstGeom>
        </p:spPr>
        <p:txBody>
          <a:bodyPr/>
          <a:lstStyle/>
          <a:p>
            <a:fld id="{824AF190-E6C3-4F71-9AD4-820770AEF1A8}" type="datetimeFigureOut">
              <a:rPr lang="zh-CN" altLang="en-US" smtClean="0"/>
              <a:t>2020/12/27</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B5B5BF9F-75C6-42BD-8363-2F606FE0B601}" type="slidenum">
              <a:rPr lang="zh-CN" altLang="en-US" smtClean="0"/>
              <a:t>‹#›</a:t>
            </a:fld>
            <a:endParaRPr lang="zh-CN" altLang="en-US"/>
          </a:p>
        </p:txBody>
      </p:sp>
    </p:spTree>
    <p:extLst>
      <p:ext uri="{BB962C8B-B14F-4D97-AF65-F5344CB8AC3E}">
        <p14:creationId val="2835694547"/>
      </p:ext>
    </p:extLst>
  </p:cSld>
  <p:clrMapOvr>
    <a:masterClrMapping/>
  </p:clrMapOvr>
  <p:transition spd="med" advClick="0" advTm="1000">
    <p:cove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2015163565"/>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1_标题幻灯片">
    <p:spTree>
      <p:nvGrpSpPr>
        <p:cNvPr id="1" name=""/>
        <p:cNvGrpSpPr/>
        <p:nvPr/>
      </p:nvGrpSpPr>
      <p:grpSpPr>
        <a:xfrm>
          <a:off x="0" y="0"/>
          <a:ext cx="0" cy="0"/>
        </a:xfrm>
      </p:grpSpPr>
    </p:spTree>
    <p:extLst>
      <p:ext uri="{BB962C8B-B14F-4D97-AF65-F5344CB8AC3E}">
        <p14:creationId val="4049448272"/>
      </p:ext>
    </p:extLst>
  </p:cSld>
  <p:clrMapOvr>
    <a:masterClrMapping/>
  </p:clrMapOvr>
  <mc:AlternateContent>
    <mc:Choice Requires="p159">
      <p:transition spd="slow" p14:dur="2000">
        <p159:morph option="byObject"/>
      </p:transition>
    </mc:Choice>
    <mc:Fallback>
      <p:transition spd="slow">
        <p:fade/>
      </p:transition>
    </mc:Fallback>
  </mc:AlternateContent>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66311744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12" name="文本框 9">
            <a:extLst>
              <a:ext uri="{FF2B5EF4-FFF2-40B4-BE49-F238E27FC236}">
                <a16:creationId xmlns:a16="http://schemas.microsoft.com/office/drawing/2014/main" id="{5385EA39-96CA-4E13-8D50-E9EFB338DEAF}"/>
              </a:ext>
            </a:extLst>
          </p:cNvPr>
          <p:cNvSpPr txBox="1"/>
          <p:nvPr userDrawn="1"/>
        </p:nvSpPr>
        <p:spPr>
          <a:xfrm>
            <a:off x="910374" y="173520"/>
            <a:ext cx="4519474" cy="607841"/>
          </a:xfrm>
          <a:prstGeom prst="rect">
            <a:avLst/>
          </a:prstGeom>
          <a:noFill/>
        </p:spPr>
        <p:txBody>
          <a:bodyPr wrap="square" lIns="68562" tIns="34281" rIns="68562" bIns="34281" rtlCol="0">
            <a:spAutoFit/>
          </a:bodyPr>
          <a:lstStyle/>
          <a:p>
            <a:pPr marL="0" lvl="1"/>
            <a:r>
              <a:rPr lang="zh-CN" altLang="en-US" sz="3500" b="1">
                <a:solidFill>
                  <a:schemeClr val="tx2"/>
                </a:solidFill>
                <a:latin typeface="微软雅黑" panose="020b0503020204020204" pitchFamily="34" charset="-122"/>
                <a:ea typeface="微软雅黑" panose="020b0503020204020204" pitchFamily="34" charset="-122"/>
              </a:rPr>
              <a:t>什么是</a:t>
            </a:r>
            <a:r>
              <a:rPr lang="en-US" altLang="zh-CN" sz="3500" b="1">
                <a:solidFill>
                  <a:schemeClr val="tx2"/>
                </a:solidFill>
                <a:latin typeface="微软雅黑" panose="020b0503020204020204" pitchFamily="34" charset="-122"/>
                <a:ea typeface="微软雅黑" panose="020b0503020204020204" pitchFamily="34" charset="-122"/>
              </a:rPr>
              <a:t>WSOT</a:t>
            </a:r>
            <a:r>
              <a:rPr lang="zh-CN" altLang="en-US" sz="3500" b="1">
                <a:solidFill>
                  <a:schemeClr val="tx2"/>
                </a:solidFill>
                <a:latin typeface="微软雅黑" panose="020b0503020204020204" pitchFamily="34" charset="-122"/>
                <a:ea typeface="微软雅黑" panose="020b0503020204020204" pitchFamily="34" charset="-122"/>
              </a:rPr>
              <a:t>分析</a:t>
            </a:r>
          </a:p>
        </p:txBody>
      </p:sp>
      <p:sp>
        <p:nvSpPr>
          <p:cNvPr id="3" name="矩形: 圆角 2">
            <a:extLst>
              <a:ext uri="{FF2B5EF4-FFF2-40B4-BE49-F238E27FC236}">
                <a16:creationId xmlns:a16="http://schemas.microsoft.com/office/drawing/2014/main" id="{76F626F9-C4E2-4778-939A-B63B6EEBB171}"/>
              </a:ext>
            </a:extLst>
          </p:cNvPr>
          <p:cNvSpPr/>
          <p:nvPr userDrawn="1"/>
        </p:nvSpPr>
        <p:spPr>
          <a:xfrm>
            <a:off x="208572" y="251009"/>
            <a:ext cx="530352" cy="530352"/>
          </a:xfrm>
          <a:prstGeom prst="roundRect">
            <a:avLst/>
          </a:prstGeom>
          <a:solidFill>
            <a:srgbClr val="12B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79233877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Tree>
    <p:extLst>
      <p:ext uri="{BB962C8B-B14F-4D97-AF65-F5344CB8AC3E}">
        <p14:creationId val="3322884462"/>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F1BF8AB8-CB24-4AB8-9731-21532D2DC91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B106E6C-31A8-43FD-A314-3AD8ABD70AD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4EEC5E0-4114-4702-9AA8-868E349749CB}"/>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E5A1701C-8A5D-4D5A-807A-34A12343AA2F}"/>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70F9B19A-1ABE-4125-A4C7-7CFA79E7DBE4}"/>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240691722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AE010889-224E-4B94-88C9-7FDE3D55B63E}"/>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252FF37-ADB7-4A17-8136-AD142CDD4D4B}"/>
              </a:ext>
            </a:extLst>
          </p:cNvPr>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EC9C22F-0FA2-4AC1-8980-33C19FD3E5D5}"/>
              </a:ext>
            </a:extLst>
          </p:cNvPr>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E6925812-2004-44F9-9F37-9FC77B0652E9}"/>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7D765473-AEC3-43C9-8149-D2897EEF7BAB}"/>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753D1925-3219-4143-A682-D91E26BF5F7D}"/>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377083977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C586BB98-8E50-447D-967F-ECD545D2DEF0}"/>
              </a:ext>
            </a:extLst>
          </p:cNvPr>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39B47EB-9102-4BE8-B1F3-0370883FE7C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76F5E840-A9BC-4882-8075-FF14F0784744}"/>
              </a:ext>
            </a:extLst>
          </p:cNvPr>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ED91958-F40D-4232-9DCD-67000F3E798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A1E38238-7FAC-47C9-917B-352AFCF9A842}"/>
              </a:ext>
            </a:extLst>
          </p:cNvPr>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1DD54F4B-9D41-48F1-BB23-6E6E0FDA07C7}"/>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8" name="页脚占位符 7">
            <a:extLst>
              <a:ext uri="{FF2B5EF4-FFF2-40B4-BE49-F238E27FC236}">
                <a16:creationId xmlns:a16="http://schemas.microsoft.com/office/drawing/2014/main" id="{7AE2D059-2240-4A3D-9409-3DF25F92004D}"/>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a:extLst>
              <a:ext uri="{FF2B5EF4-FFF2-40B4-BE49-F238E27FC236}">
                <a16:creationId xmlns:a16="http://schemas.microsoft.com/office/drawing/2014/main" id="{D7F3977B-BDEE-40A6-A6AC-EF3E8C29EFFD}"/>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2025324666"/>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3F7D22E-3DAB-4CA8-BAFF-F0F4CE654DB1}"/>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D756E07-2D00-4949-8AD2-0A44101B88B3}"/>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4" name="页脚占位符 3">
            <a:extLst>
              <a:ext uri="{FF2B5EF4-FFF2-40B4-BE49-F238E27FC236}">
                <a16:creationId xmlns:a16="http://schemas.microsoft.com/office/drawing/2014/main" id="{4E10730B-49B3-47A1-826C-36755E5A6C4C}"/>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a:extLst>
              <a:ext uri="{FF2B5EF4-FFF2-40B4-BE49-F238E27FC236}">
                <a16:creationId xmlns:a16="http://schemas.microsoft.com/office/drawing/2014/main" id="{420C957A-1890-4F92-827D-F352B87B2FBC}"/>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649163871"/>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F2265959-849C-4B57-956E-21F6F3043B20}"/>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3" name="页脚占位符 2">
            <a:extLst>
              <a:ext uri="{FF2B5EF4-FFF2-40B4-BE49-F238E27FC236}">
                <a16:creationId xmlns:a16="http://schemas.microsoft.com/office/drawing/2014/main" id="{7B2D92D0-E4D5-4477-9D01-8B23DCB3804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a:extLst>
              <a:ext uri="{FF2B5EF4-FFF2-40B4-BE49-F238E27FC236}">
                <a16:creationId xmlns:a16="http://schemas.microsoft.com/office/drawing/2014/main" id="{4DED69A4-8AE2-4DBB-A55F-6A4682AD78B2}"/>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4271795861"/>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FD03C2FF-0FE5-47E6-BED1-762D7DCD6CB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485E3D0-DD96-4346-A13D-1AB1B9B755D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3E9736A-6BD5-42DC-A26E-F53984486CD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03FA320-6DC6-4FBB-812D-5618509635CD}"/>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2978689E-80D2-451C-B66F-3FCE1F121931}"/>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9DE83C1A-1608-4D8C-B3A3-2ABE2079176F}"/>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2280612976"/>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D7E6699B-F108-4B0E-A9BD-13CF665D35E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4F52B33-94D5-41D6-9420-75A48B400183}"/>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92F5FDF-D602-4B5B-B417-EAA3B8C3869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6E428DA-2A0C-4A95-9E63-C83755961906}"/>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1F421DE7-C6A4-425F-984C-5CEF535A43B3}"/>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B160A5CC-64ED-4062-980F-32D9E5F1BF10}"/>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1124547897"/>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753719F8-B264-4286-A9D8-15693B5519D5}"/>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B8BF0A19-3770-4EB4-90E3-60505BB71DB9}"/>
              </a:ext>
            </a:extLst>
          </p:cNvPr>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A603DB6-397F-4DD9-95E4-EC422231F7ED}"/>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CB36A903-5DC7-4F40-A383-A692D20C43FB}"/>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00D4B1E7-BC31-434D-9651-EB2D0EB7EA75}"/>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824125435"/>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F854B9BC-F52D-415E-A89C-4991DBE1377C}"/>
              </a:ext>
            </a:extLst>
          </p:cNvPr>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0236D72-42E2-4524-A78B-69FB750EC0C7}"/>
              </a:ext>
            </a:extLst>
          </p:cNvPr>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B123433-9E65-41C3-A75F-0B31E7187F74}"/>
              </a:ext>
            </a:extLst>
          </p:cNvPr>
          <p:cNvSpPr>
            <a:spLocks noGrp="1"/>
          </p:cNvSpPr>
          <p:nvPr>
            <p:ph type="dt" sz="half" idx="10"/>
          </p:nvPr>
        </p:nvSpPr>
        <p:spPr>
          <a:xfrm>
            <a:off x="838200" y="6356350"/>
            <a:ext cx="2743200" cy="365125"/>
          </a:xfrm>
          <a:prstGeom prst="rect">
            <a:avLst/>
          </a:prstGeom>
        </p:spPr>
        <p:txBody>
          <a:bodyPr/>
          <a:lstStyle/>
          <a:p>
            <a:fld id="{8937A993-EA36-4DC1-BC97-4259DF0FBDC7}"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091CAAC4-A4E7-4EC6-BFAB-3322B5EFC7A1}"/>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69D5AFE9-7C5C-4501-8ACD-36A4B9FED6FC}"/>
              </a:ext>
            </a:extLst>
          </p:cNvPr>
          <p:cNvSpPr>
            <a:spLocks noGrp="1"/>
          </p:cNvSpPr>
          <p:nvPr>
            <p:ph type="sldNum" sz="quarter" idx="12"/>
          </p:nvPr>
        </p:nvSpPr>
        <p:spPr>
          <a:xfrm>
            <a:off x="8610600" y="6356350"/>
            <a:ext cx="2743200" cy="365125"/>
          </a:xfrm>
          <a:prstGeom prst="rect">
            <a:avLst/>
          </a:prstGeom>
        </p:spPr>
        <p:txBody>
          <a:bodyPr/>
          <a:lstStyle/>
          <a:p>
            <a:fld id="{B3891C84-3A2C-4EE1-B3A7-9F04E4D473EB}" type="slidenum">
              <a:rPr lang="zh-CN" altLang="en-US" smtClean="0"/>
              <a:t>‹#›</a:t>
            </a:fld>
            <a:endParaRPr lang="zh-CN" altLang="en-US"/>
          </a:p>
        </p:txBody>
      </p:sp>
    </p:spTree>
    <p:extLst>
      <p:ext uri="{BB962C8B-B14F-4D97-AF65-F5344CB8AC3E}">
        <p14:creationId val="357426669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节标题">
    <p:spTree>
      <p:nvGrpSpPr>
        <p:cNvPr id="1" name=""/>
        <p:cNvGrpSpPr/>
        <p:nvPr/>
      </p:nvGrpSpPr>
      <p:grpSpPr>
        <a:xfrm>
          <a:off x="0" y="0"/>
          <a:ext cx="0" cy="0"/>
        </a:xfrm>
      </p:grpSpPr>
      <p:sp>
        <p:nvSpPr>
          <p:cNvPr id="4" name="矩形: 圆角 3">
            <a:extLst>
              <a:ext uri="{FF2B5EF4-FFF2-40B4-BE49-F238E27FC236}">
                <a16:creationId xmlns:a16="http://schemas.microsoft.com/office/drawing/2014/main" id="{C2AB9E76-3E87-4682-B0A6-1F6AA7A33D0C}"/>
              </a:ext>
            </a:extLst>
          </p:cNvPr>
          <p:cNvSpPr/>
          <p:nvPr userDrawn="1"/>
        </p:nvSpPr>
        <p:spPr>
          <a:xfrm>
            <a:off x="208572" y="251009"/>
            <a:ext cx="530352" cy="530352"/>
          </a:xfrm>
          <a:prstGeom prst="roundRect">
            <a:avLst/>
          </a:prstGeom>
          <a:solidFill>
            <a:srgbClr val="12B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758811996"/>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pic>
        <p:nvPicPr>
          <p:cNvPr id="7" name="图片 6">
            <a:extLst>
              <a:ext uri="{FF2B5EF4-FFF2-40B4-BE49-F238E27FC236}">
                <a16:creationId xmlns:a16="http://schemas.microsoft.com/office/drawing/2014/main" id="{1A295C3A-C530-4B6F-B1E8-3521AA5C4A1F}"/>
              </a:ext>
            </a:extLst>
          </p:cNvPr>
          <p:cNvPicPr>
            <a:picLocks noChangeAspect="1"/>
          </p:cNvPicPr>
          <p:nvPr userDrawn="1"/>
        </p:nvPicPr>
        <p:blipFill>
          <a:blip r:embed="rId1">
            <a:extLst>
              <a:ext uri="{28A0092B-C50C-407E-A947-70E740481C1C}">
                <a14:useLocalDpi val="0"/>
              </a:ext>
            </a:extLst>
          </a:blip>
          <a:srcRect t="14539" r="15549"/>
          <a:stretch>
            <a:fillRect/>
          </a:stretch>
        </p:blipFill>
        <p:spPr>
          <a:xfrm>
            <a:off x="1" y="-1"/>
            <a:ext cx="12192000" cy="6940087"/>
          </a:xfrm>
          <a:prstGeom prst="rect">
            <a:avLst/>
          </a:prstGeom>
        </p:spPr>
      </p:pic>
      <p:grpSp>
        <p:nvGrpSpPr>
          <p:cNvPr id="8" name="组合 7">
            <a:extLst>
              <a:ext uri="{FF2B5EF4-FFF2-40B4-BE49-F238E27FC236}">
                <a16:creationId xmlns:a16="http://schemas.microsoft.com/office/drawing/2014/main" id="{D656C561-43FB-4AF4-B3F9-B5E818382FB0}"/>
              </a:ext>
            </a:extLst>
          </p:cNvPr>
          <p:cNvGrpSpPr/>
          <p:nvPr userDrawn="1"/>
        </p:nvGrpSpPr>
        <p:grpSpPr>
          <a:xfrm>
            <a:off x="-419150" y="19727"/>
            <a:ext cx="7416800" cy="7416800"/>
            <a:chOff x="-409181" y="0"/>
            <a:chExt cx="6858000" cy="6858000"/>
          </a:xfrm>
        </p:grpSpPr>
        <p:pic>
          <p:nvPicPr>
            <p:cNvPr id="9" name="图片 8" descr="图片包含 游戏机, 乐高  描述已自动生成">
              <a:extLst>
                <a:ext uri="{FF2B5EF4-FFF2-40B4-BE49-F238E27FC236}">
                  <a16:creationId xmlns:a16="http://schemas.microsoft.com/office/drawing/2014/main" id="{3E02C058-DFAE-4403-9A41-C0DB2F74704A}"/>
                </a:ext>
              </a:extLst>
            </p:cNvPr>
            <p:cNvPicPr>
              <a:picLocks noChangeAspect="1"/>
            </p:cNvPicPr>
            <p:nvPr/>
          </p:nvPicPr>
          <p:blipFill>
            <a:blip r:embed="rId2">
              <a:extLst>
                <a:ext uri="{28A0092B-C50C-407E-A947-70E740481C1C}">
                  <a14:useLocalDpi val="0"/>
                </a:ext>
              </a:extLst>
            </a:blip>
            <a:stretch>
              <a:fillRect/>
            </a:stretch>
          </p:blipFill>
          <p:spPr>
            <a:xfrm>
              <a:off x="-409181" y="0"/>
              <a:ext cx="6858000" cy="6858000"/>
            </a:xfrm>
            <a:custGeom>
              <a:gdLst>
                <a:gd name="connsiteX0" fmla="*/ 5395652 w 6858000"/>
                <a:gd name="connsiteY0" fmla="*/ 1248397 h 6858000"/>
                <a:gd name="connsiteX1" fmla="*/ 4759650 w 6858000"/>
                <a:gd name="connsiteY1" fmla="*/ 1579840 h 6858000"/>
                <a:gd name="connsiteX2" fmla="*/ 5267476 w 6858000"/>
                <a:gd name="connsiteY2" fmla="*/ 1904549 h 6858000"/>
                <a:gd name="connsiteX3" fmla="*/ 5344936 w 6858000"/>
                <a:gd name="connsiteY3" fmla="*/ 1908619 h 6858000"/>
                <a:gd name="connsiteX4" fmla="*/ 5359117 w 6858000"/>
                <a:gd name="connsiteY4" fmla="*/ 1938286 h 6858000"/>
                <a:gd name="connsiteX5" fmla="*/ 5505090 w 6858000"/>
                <a:gd name="connsiteY5" fmla="*/ 2053401 h 6858000"/>
                <a:gd name="connsiteX6" fmla="*/ 5556096 w 6858000"/>
                <a:gd name="connsiteY6" fmla="*/ 2071380 h 6858000"/>
                <a:gd name="connsiteX7" fmla="*/ 5504271 w 6858000"/>
                <a:gd name="connsiteY7" fmla="*/ 2121533 h 6858000"/>
                <a:gd name="connsiteX8" fmla="*/ 5395652 w 6858000"/>
                <a:gd name="connsiteY8" fmla="*/ 2405467 h 6858000"/>
                <a:gd name="connsiteX9" fmla="*/ 6031654 w 6858000"/>
                <a:gd name="connsiteY9" fmla="*/ 2913299 h 6858000"/>
                <a:gd name="connsiteX10" fmla="*/ 6667656 w 6858000"/>
                <a:gd name="connsiteY10" fmla="*/ 2405467 h 6858000"/>
                <a:gd name="connsiteX11" fmla="*/ 6159831 w 6858000"/>
                <a:gd name="connsiteY11" fmla="*/ 1907952 h 6858000"/>
                <a:gd name="connsiteX12" fmla="*/ 6117714 w 6858000"/>
                <a:gd name="connsiteY12" fmla="*/ 1904562 h 6858000"/>
                <a:gd name="connsiteX13" fmla="*/ 6125070 w 6858000"/>
                <a:gd name="connsiteY13" fmla="*/ 1889173 h 6858000"/>
                <a:gd name="connsiteX14" fmla="*/ 6133255 w 6858000"/>
                <a:gd name="connsiteY14" fmla="*/ 1836443 h 6858000"/>
                <a:gd name="connsiteX15" fmla="*/ 6064446 w 6858000"/>
                <a:gd name="connsiteY15" fmla="*/ 1690156 h 6858000"/>
                <a:gd name="connsiteX16" fmla="*/ 6015676 w 6858000"/>
                <a:gd name="connsiteY16" fmla="*/ 1651770 h 6858000"/>
                <a:gd name="connsiteX17" fmla="*/ 6018733 w 6858000"/>
                <a:gd name="connsiteY17" fmla="*/ 1646638 h 6858000"/>
                <a:gd name="connsiteX18" fmla="*/ 6031654 w 6858000"/>
                <a:gd name="connsiteY18" fmla="*/ 1579840 h 6858000"/>
                <a:gd name="connsiteX19" fmla="*/ 5395652 w 6858000"/>
                <a:gd name="connsiteY19" fmla="*/ 1248397 h 6858000"/>
                <a:gd name="connsiteX20" fmla="*/ 0 w 6858000"/>
                <a:gd name="connsiteY20" fmla="*/ 0 h 6858000"/>
                <a:gd name="connsiteX21" fmla="*/ 6858000 w 6858000"/>
                <a:gd name="connsiteY21" fmla="*/ 0 h 6858000"/>
                <a:gd name="connsiteX22" fmla="*/ 6858000 w 6858000"/>
                <a:gd name="connsiteY22" fmla="*/ 6858000 h 6858000"/>
                <a:gd name="connsiteX23" fmla="*/ 0 w 6858000"/>
                <a:gd name="connsiteY23" fmla="*/ 6858000 h 68580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58000" h="6858000">
                  <a:moveTo>
                    <a:pt x="5395652" y="1248397"/>
                  </a:moveTo>
                  <a:cubicBezTo>
                    <a:pt x="5044398" y="1248397"/>
                    <a:pt x="4759650" y="1396789"/>
                    <a:pt x="4759650" y="1579840"/>
                  </a:cubicBezTo>
                  <a:cubicBezTo>
                    <a:pt x="4759650" y="1740010"/>
                    <a:pt x="4977660" y="1873644"/>
                    <a:pt x="5267476" y="1904549"/>
                  </a:cubicBezTo>
                  <a:lnTo>
                    <a:pt x="5344936" y="1908619"/>
                  </a:lnTo>
                  <a:lnTo>
                    <a:pt x="5359117" y="1938286"/>
                  </a:lnTo>
                  <a:cubicBezTo>
                    <a:pt x="5389699" y="1985240"/>
                    <a:pt x="5440787" y="2025190"/>
                    <a:pt x="5505090" y="2053401"/>
                  </a:cubicBezTo>
                  <a:lnTo>
                    <a:pt x="5556096" y="2071380"/>
                  </a:lnTo>
                  <a:lnTo>
                    <a:pt x="5504271" y="2121533"/>
                  </a:lnTo>
                  <a:cubicBezTo>
                    <a:pt x="5435695" y="2202584"/>
                    <a:pt x="5395652" y="2300292"/>
                    <a:pt x="5395652" y="2405467"/>
                  </a:cubicBezTo>
                  <a:cubicBezTo>
                    <a:pt x="5395652" y="2685935"/>
                    <a:pt x="5680400" y="2913299"/>
                    <a:pt x="6031654" y="2913299"/>
                  </a:cubicBezTo>
                  <a:cubicBezTo>
                    <a:pt x="6382908" y="2913299"/>
                    <a:pt x="6667656" y="2685935"/>
                    <a:pt x="6667656" y="2405467"/>
                  </a:cubicBezTo>
                  <a:cubicBezTo>
                    <a:pt x="6667656" y="2160058"/>
                    <a:pt x="6449646" y="1955306"/>
                    <a:pt x="6159831" y="1907952"/>
                  </a:cubicBezTo>
                  <a:lnTo>
                    <a:pt x="6117714" y="1904562"/>
                  </a:lnTo>
                  <a:lnTo>
                    <a:pt x="6125070" y="1889173"/>
                  </a:lnTo>
                  <a:cubicBezTo>
                    <a:pt x="6130437" y="1872141"/>
                    <a:pt x="6133255" y="1854506"/>
                    <a:pt x="6133255" y="1836443"/>
                  </a:cubicBezTo>
                  <a:cubicBezTo>
                    <a:pt x="6133255" y="1782255"/>
                    <a:pt x="6107889" y="1731915"/>
                    <a:pt x="6064446" y="1690156"/>
                  </a:cubicBezTo>
                  <a:lnTo>
                    <a:pt x="6015676" y="1651770"/>
                  </a:lnTo>
                  <a:lnTo>
                    <a:pt x="6018733" y="1646638"/>
                  </a:lnTo>
                  <a:cubicBezTo>
                    <a:pt x="6027205" y="1625061"/>
                    <a:pt x="6031654" y="1602721"/>
                    <a:pt x="6031654" y="1579840"/>
                  </a:cubicBezTo>
                  <a:cubicBezTo>
                    <a:pt x="6031654" y="1396789"/>
                    <a:pt x="5746906" y="1248397"/>
                    <a:pt x="5395652" y="1248397"/>
                  </a:cubicBezTo>
                  <a:close/>
                  <a:moveTo>
                    <a:pt x="0" y="0"/>
                  </a:moveTo>
                  <a:lnTo>
                    <a:pt x="6858000" y="0"/>
                  </a:lnTo>
                  <a:lnTo>
                    <a:pt x="6858000" y="6858000"/>
                  </a:lnTo>
                  <a:lnTo>
                    <a:pt x="0" y="6858000"/>
                  </a:lnTo>
                  <a:close/>
                </a:path>
              </a:pathLst>
            </a:custGeom>
          </p:spPr>
        </p:pic>
        <p:grpSp>
          <p:nvGrpSpPr>
            <p:cNvPr id="10" name="组合 9">
              <a:extLst>
                <a:ext uri="{FF2B5EF4-FFF2-40B4-BE49-F238E27FC236}">
                  <a16:creationId xmlns:a16="http://schemas.microsoft.com/office/drawing/2014/main" id="{961B25BB-7E07-4312-9F55-CE0E5EBEA563}"/>
                </a:ext>
              </a:extLst>
            </p:cNvPr>
            <p:cNvGrpSpPr/>
            <p:nvPr/>
          </p:nvGrpSpPr>
          <p:grpSpPr>
            <a:xfrm>
              <a:off x="1328081" y="2464218"/>
              <a:ext cx="3489307" cy="3148767"/>
              <a:chOff x="1762794" y="2466327"/>
              <a:chExt cx="3489307" cy="3148767"/>
            </a:xfrm>
          </p:grpSpPr>
          <p:sp>
            <p:nvSpPr>
              <p:cNvPr id="11" name="文本框 10">
                <a:extLst>
                  <a:ext uri="{FF2B5EF4-FFF2-40B4-BE49-F238E27FC236}">
                    <a16:creationId xmlns:a16="http://schemas.microsoft.com/office/drawing/2014/main" id="{6E25E101-014B-43AC-8DCC-B9D05EA7EC00}"/>
                  </a:ext>
                </a:extLst>
              </p:cNvPr>
              <p:cNvSpPr txBox="1"/>
              <p:nvPr/>
            </p:nvSpPr>
            <p:spPr>
              <a:xfrm>
                <a:off x="1875092" y="2466327"/>
                <a:ext cx="626897" cy="830997"/>
              </a:xfrm>
              <a:prstGeom prst="rect">
                <a:avLst/>
              </a:prstGeom>
              <a:noFill/>
            </p:spPr>
            <p:txBody>
              <a:bodyPr wrap="square" rtlCol="0">
                <a:spAutoFit/>
                <a:scene3d>
                  <a:camera prst="orthographicFront"/>
                  <a:lightRig rig="threePt" dir="t"/>
                </a:scene3d>
                <a:sp3d contourW="12700"/>
              </a:bodyPr>
              <a:lstStyle/>
              <a:p>
                <a:pPr>
                  <a:defRPr/>
                </a:pPr>
                <a:r>
                  <a:rPr lang="en-US" altLang="zh-CN" sz="4800" b="1">
                    <a:solidFill>
                      <a:schemeClr val="bg1"/>
                    </a:solidFill>
                    <a:sym typeface="+mn-lt"/>
                  </a:rPr>
                  <a:t>S</a:t>
                </a:r>
                <a:endParaRPr lang="zh-CN" altLang="en-US" sz="4800" b="1">
                  <a:solidFill>
                    <a:schemeClr val="bg1"/>
                  </a:solidFill>
                  <a:sym typeface="Arial"/>
                </a:endParaRPr>
              </a:p>
            </p:txBody>
          </p:sp>
          <p:sp>
            <p:nvSpPr>
              <p:cNvPr id="12" name="文本框 11">
                <a:extLst>
                  <a:ext uri="{FF2B5EF4-FFF2-40B4-BE49-F238E27FC236}">
                    <a16:creationId xmlns:a16="http://schemas.microsoft.com/office/drawing/2014/main" id="{974D7FA7-AB7E-41F7-AE71-A6C530AB5B45}"/>
                  </a:ext>
                </a:extLst>
              </p:cNvPr>
              <p:cNvSpPr txBox="1"/>
              <p:nvPr/>
            </p:nvSpPr>
            <p:spPr>
              <a:xfrm>
                <a:off x="4422003" y="4784097"/>
                <a:ext cx="524586" cy="830997"/>
              </a:xfrm>
              <a:prstGeom prst="rect">
                <a:avLst/>
              </a:prstGeom>
              <a:noFill/>
            </p:spPr>
            <p:txBody>
              <a:bodyPr wrap="square" rtlCol="0">
                <a:spAutoFit/>
                <a:scene3d>
                  <a:camera prst="orthographicFront"/>
                  <a:lightRig rig="threePt" dir="t"/>
                </a:scene3d>
                <a:sp3d contourW="12700"/>
              </a:bodyPr>
              <a:lstStyle/>
              <a:p>
                <a:pPr>
                  <a:defRPr/>
                </a:pPr>
                <a:r>
                  <a:rPr lang="en-US" altLang="zh-CN" sz="4800" b="1">
                    <a:solidFill>
                      <a:schemeClr val="bg1"/>
                    </a:solidFill>
                    <a:sym typeface="+mn-lt"/>
                  </a:rPr>
                  <a:t>T</a:t>
                </a:r>
                <a:endParaRPr lang="zh-CN" altLang="en-US" sz="4800" b="1">
                  <a:solidFill>
                    <a:schemeClr val="bg1"/>
                  </a:solidFill>
                  <a:sym typeface="+mn-lt"/>
                </a:endParaRPr>
              </a:p>
            </p:txBody>
          </p:sp>
          <p:sp>
            <p:nvSpPr>
              <p:cNvPr id="13" name="文本框 12">
                <a:extLst>
                  <a:ext uri="{FF2B5EF4-FFF2-40B4-BE49-F238E27FC236}">
                    <a16:creationId xmlns:a16="http://schemas.microsoft.com/office/drawing/2014/main" id="{FF6A1E00-15B5-43C0-88A2-63119CC5B99B}"/>
                  </a:ext>
                </a:extLst>
              </p:cNvPr>
              <p:cNvSpPr txBox="1"/>
              <p:nvPr/>
            </p:nvSpPr>
            <p:spPr>
              <a:xfrm>
                <a:off x="4422003" y="3015570"/>
                <a:ext cx="830098" cy="830997"/>
              </a:xfrm>
              <a:prstGeom prst="rect">
                <a:avLst/>
              </a:prstGeom>
              <a:noFill/>
            </p:spPr>
            <p:txBody>
              <a:bodyPr wrap="square" rtlCol="0">
                <a:spAutoFit/>
                <a:scene3d>
                  <a:camera prst="orthographicFront"/>
                  <a:lightRig rig="threePt" dir="t"/>
                </a:scene3d>
                <a:sp3d contourW="12700"/>
              </a:bodyPr>
              <a:lstStyle/>
              <a:p>
                <a:pPr>
                  <a:defRPr/>
                </a:pPr>
                <a:r>
                  <a:rPr lang="en-US" altLang="zh-CN" sz="4800" b="1">
                    <a:solidFill>
                      <a:schemeClr val="bg1"/>
                    </a:solidFill>
                    <a:sym typeface="+mn-lt"/>
                  </a:rPr>
                  <a:t>W</a:t>
                </a:r>
                <a:endParaRPr lang="zh-CN" altLang="en-US" sz="4800" b="1">
                  <a:solidFill>
                    <a:schemeClr val="bg1"/>
                  </a:solidFill>
                  <a:sym typeface="+mn-lt"/>
                </a:endParaRPr>
              </a:p>
            </p:txBody>
          </p:sp>
          <p:sp>
            <p:nvSpPr>
              <p:cNvPr id="14" name="文本框 13">
                <a:extLst>
                  <a:ext uri="{FF2B5EF4-FFF2-40B4-BE49-F238E27FC236}">
                    <a16:creationId xmlns:a16="http://schemas.microsoft.com/office/drawing/2014/main" id="{1F59610F-EA45-482C-B15D-1C4547B218AB}"/>
                  </a:ext>
                </a:extLst>
              </p:cNvPr>
              <p:cNvSpPr txBox="1"/>
              <p:nvPr/>
            </p:nvSpPr>
            <p:spPr>
              <a:xfrm>
                <a:off x="1762794" y="3811310"/>
                <a:ext cx="830099" cy="830997"/>
              </a:xfrm>
              <a:prstGeom prst="rect">
                <a:avLst/>
              </a:prstGeom>
              <a:noFill/>
            </p:spPr>
            <p:txBody>
              <a:bodyPr wrap="square" rtlCol="0">
                <a:spAutoFit/>
                <a:scene3d>
                  <a:camera prst="orthographicFront"/>
                  <a:lightRig rig="threePt" dir="t"/>
                </a:scene3d>
                <a:sp3d contourW="12700"/>
              </a:bodyPr>
              <a:lstStyle/>
              <a:p>
                <a:pPr>
                  <a:defRPr/>
                </a:pPr>
                <a:r>
                  <a:rPr lang="en-US" altLang="zh-CN" sz="4800" b="1">
                    <a:solidFill>
                      <a:schemeClr val="bg1"/>
                    </a:solidFill>
                    <a:sym typeface="+mn-lt"/>
                  </a:rPr>
                  <a:t>O</a:t>
                </a:r>
                <a:endParaRPr lang="zh-CN" altLang="en-US" sz="4800" b="1">
                  <a:solidFill>
                    <a:schemeClr val="bg1"/>
                  </a:solidFill>
                  <a:sym typeface="+mn-lt"/>
                </a:endParaRPr>
              </a:p>
            </p:txBody>
          </p:sp>
        </p:grpSp>
      </p:grpSp>
    </p:spTree>
    <p:extLst>
      <p:ext uri="{BB962C8B-B14F-4D97-AF65-F5344CB8AC3E}">
        <p14:creationId val="33239546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750"/>
                                        <p:tgtEl>
                                          <p:spTgt spid="7"/>
                                        </p:tgtEl>
                                      </p:cBhvr>
                                    </p:animEffect>
                                  </p:childTnLst>
                                </p:cTn>
                              </p:par>
                            </p:childTnLst>
                          </p:cTn>
                        </p:par>
                        <p:par>
                          <p:cTn id="8" fill="hold" nodeType="afterGroup">
                            <p:stCondLst>
                              <p:cond delay="75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50"/>
                                        <p:tgtEl>
                                          <p:spTgt spid="8"/>
                                        </p:tgtEl>
                                      </p:cBhvr>
                                    </p:animEffect>
                                    <p:anim calcmode="lin" valueType="num">
                                      <p:cBhvr>
                                        <p:cTn id="12" dur="750" fill="hold"/>
                                        <p:tgtEl>
                                          <p:spTgt spid="8"/>
                                        </p:tgtEl>
                                        <p:attrNameLst>
                                          <p:attrName>ppt_x</p:attrName>
                                        </p:attrNameLst>
                                      </p:cBhvr>
                                      <p:tavLst>
                                        <p:tav tm="0">
                                          <p:val>
                                            <p:strVal val="#ppt_x"/>
                                          </p:val>
                                        </p:tav>
                                        <p:tav tm="100000">
                                          <p:val>
                                            <p:strVal val="#ppt_x"/>
                                          </p:val>
                                        </p:tav>
                                      </p:tavLst>
                                    </p:anim>
                                    <p:anim calcmode="lin" valueType="num">
                                      <p:cBhvr>
                                        <p:cTn id="13" dur="7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9D731951-E734-490D-90F6-7DF5488521A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875BE1E-261D-4A57-A3F9-786F173987B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95FB3E4-2634-48F0-8CB6-61BD854B68B6}"/>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BB884F9D-CDD8-4542-9B32-9A760B29680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AB8B662-8D06-4E21-A9AD-E62B506DC031}"/>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1348809050"/>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2D6DEEBE-29EE-493F-A539-5005FD7355C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55C6C1F-933E-4DBE-B1F0-FE4ECA1BC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AF88D192-0AD6-4C08-AFD1-0902826A06BE}"/>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0B9C87E8-3D0D-4FB9-A792-88E16515167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A1348A7-4D5D-4046-AE17-3916014A6ED8}"/>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2964327948"/>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E11A8C4B-5B44-45C2-A6DD-CCCA124CE8C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A89DE84-2B46-4982-84F5-4FB8BBA6FC7B}"/>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73A2D77A-073D-4869-B2C0-1658CF41E12C}"/>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449352AA-0803-4A84-8C38-BCC849899DE9}"/>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0F1AF17B-5A10-4F48-AD1F-686CD7B715F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BB3BBAF-09DE-4E77-9614-99EB3AFDBDF5}"/>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4209523519"/>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A3A470DC-24BE-45C3-B7F9-643AABE824CA}"/>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9B1BF9B-6452-4C07-BF30-8701E02C1B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A36EE77-FDC2-4E42-9E26-D1E32064A8C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9FDF7CD-A5F7-4DF0-AFD1-9EF345C97D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ABEF1C0-E2D4-4B13-8587-E080B8D3E783}"/>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16E3E9E-2922-4DDF-84C2-A9ABE6C27E91}"/>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8" name="页脚占位符 7">
            <a:extLst>
              <a:ext uri="{FF2B5EF4-FFF2-40B4-BE49-F238E27FC236}">
                <a16:creationId xmlns:a16="http://schemas.microsoft.com/office/drawing/2014/main" id="{A9EF332C-55A8-4A5E-BC4F-735EDD944B5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E95D49F-CEC5-4006-863D-57293C7E683D}"/>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692938006"/>
      </p:ext>
    </p:extLst>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CC7BAB15-96DE-48E3-BAA8-1C3EF4B91D5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0F1AAC5-E20A-4B6B-B95F-98F7A50CD978}"/>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4" name="页脚占位符 3">
            <a:extLst>
              <a:ext uri="{FF2B5EF4-FFF2-40B4-BE49-F238E27FC236}">
                <a16:creationId xmlns:a16="http://schemas.microsoft.com/office/drawing/2014/main" id="{6FF4E2AF-09CF-4E5D-9EF8-ACC36A5BDFB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F58B1F4-FFDA-4DCB-9457-09C7C398EF48}"/>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470311200"/>
      </p:ext>
    </p:extLst>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608CA0AD-F6F4-4D8E-892E-5D93361A6934}"/>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3" name="页脚占位符 2">
            <a:extLst>
              <a:ext uri="{FF2B5EF4-FFF2-40B4-BE49-F238E27FC236}">
                <a16:creationId xmlns:a16="http://schemas.microsoft.com/office/drawing/2014/main" id="{FF5C3441-F244-4444-9FEC-A4788690507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AB13017-EDBB-442F-81DB-B5A243B7ADF5}"/>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3471431251"/>
      </p:ext>
    </p:extLst>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E914B65E-018C-4A23-B903-4860ED51C90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28DFB431-AB04-4D32-B8EB-69C577DCEC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D502B2E-57C0-4DB4-B3F9-55543EB57D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5088BCB-FB80-4DC5-A35D-B1D731201528}"/>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30774D09-54FD-4014-8734-4CD2283D37A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0B2C398-B0FF-4C1C-BD69-16985ADA6548}"/>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3795546615"/>
      </p:ext>
    </p:extLst>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75A863DB-F3DB-4BFE-A69A-CD102BAF46B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A27FE74A-5C81-4C37-9FD1-9D5CA22EA7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3E06479-11E5-4DE3-A9B3-1FCBCBDB8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AB5BF78-68E8-4155-A91C-9648B816DE53}"/>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81333C71-60A5-4B8F-A785-EDC6F2E68E7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1A9F8E4-05EF-467B-98E1-C944D265B94D}"/>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4205703456"/>
      </p:ext>
    </p:extLst>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088C48CD-3DB1-45A0-A220-72AF9578F95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31B9A38-3D66-4FE1-A5FD-B3B687F1AC95}"/>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8C377E-113E-491F-AAA6-A7F3A4710DF2}"/>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09F18252-63B2-497B-B044-17D525961A8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D400381-7F24-4C8C-B6E2-E59A6E76A127}"/>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164915985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spTree>
      <p:nvGrpSpPr>
        <p:cNvPr id="1" name=""/>
        <p:cNvGrpSpPr/>
        <p:nvPr/>
      </p:nvGrpSpPr>
      <p:grpSpPr>
        <a:xfrm>
          <a:off x="0" y="0"/>
          <a:ext cx="0" cy="0"/>
        </a:xfrm>
      </p:grpSpPr>
      <p:sp>
        <p:nvSpPr>
          <p:cNvPr id="12" name="文本框 9">
            <a:extLst>
              <a:ext uri="{FF2B5EF4-FFF2-40B4-BE49-F238E27FC236}">
                <a16:creationId xmlns:a16="http://schemas.microsoft.com/office/drawing/2014/main" id="{5385EA39-96CA-4E13-8D50-E9EFB338DEAF}"/>
              </a:ext>
            </a:extLst>
          </p:cNvPr>
          <p:cNvSpPr txBox="1"/>
          <p:nvPr userDrawn="1"/>
        </p:nvSpPr>
        <p:spPr>
          <a:xfrm>
            <a:off x="910374" y="173520"/>
            <a:ext cx="4519474" cy="607841"/>
          </a:xfrm>
          <a:prstGeom prst="rect">
            <a:avLst/>
          </a:prstGeom>
          <a:noFill/>
        </p:spPr>
        <p:txBody>
          <a:bodyPr wrap="square" lIns="68562" tIns="34281" rIns="68562" bIns="34281" rtlCol="0">
            <a:spAutoFit/>
          </a:bodyPr>
          <a:lstStyle/>
          <a:p>
            <a:pPr marL="0" lvl="1"/>
            <a:r>
              <a:rPr lang="en-US" altLang="zh-CN" sz="3500" b="1">
                <a:solidFill>
                  <a:schemeClr val="tx2"/>
                </a:solidFill>
                <a:latin typeface="微软雅黑" panose="020b0503020204020204" pitchFamily="34" charset="-122"/>
                <a:ea typeface="微软雅黑" panose="020b0503020204020204" pitchFamily="34" charset="-122"/>
              </a:rPr>
              <a:t>WSOT</a:t>
            </a:r>
            <a:r>
              <a:rPr lang="zh-CN" altLang="en-US" sz="3500" b="1">
                <a:solidFill>
                  <a:schemeClr val="tx2"/>
                </a:solidFill>
                <a:latin typeface="微软雅黑" panose="020b0503020204020204" pitchFamily="34" charset="-122"/>
                <a:ea typeface="微软雅黑" panose="020b0503020204020204" pitchFamily="34" charset="-122"/>
              </a:rPr>
              <a:t>分析模型</a:t>
            </a:r>
          </a:p>
        </p:txBody>
      </p:sp>
      <p:sp>
        <p:nvSpPr>
          <p:cNvPr id="3" name="矩形: 圆角 2">
            <a:extLst>
              <a:ext uri="{FF2B5EF4-FFF2-40B4-BE49-F238E27FC236}">
                <a16:creationId xmlns:a16="http://schemas.microsoft.com/office/drawing/2014/main" id="{A1F031D6-7361-4E3C-952D-C4A83FFFF32C}"/>
              </a:ext>
            </a:extLst>
          </p:cNvPr>
          <p:cNvSpPr/>
          <p:nvPr userDrawn="1"/>
        </p:nvSpPr>
        <p:spPr>
          <a:xfrm>
            <a:off x="208572" y="251009"/>
            <a:ext cx="530352" cy="530352"/>
          </a:xfrm>
          <a:prstGeom prst="roundRect">
            <a:avLst/>
          </a:prstGeom>
          <a:solidFill>
            <a:srgbClr val="12B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652837006"/>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78DAAF37-4484-4A5F-A3AF-E1C7F9B71A5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CD25BE1-6C77-4A8D-BCD2-17E97425AF7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AA9E7E-AC37-444B-8869-81B3EC628268}"/>
              </a:ext>
            </a:extLst>
          </p:cNvPr>
          <p:cNvSpPr>
            <a:spLocks noGrp="1"/>
          </p:cNvSpPr>
          <p:nvPr>
            <p:ph type="dt" sz="half" idx="10"/>
          </p:nvPr>
        </p:nvSpPr>
        <p:spPr/>
        <p:txBody>
          <a:bodyPr/>
          <a:lstStyle/>
          <a:p>
            <a:fld id="{6D42862A-D9B4-4BDE-845B-03BF78265FCC}"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2B997001-BBE4-427B-B424-A964053DA8D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5A9DF19-3E34-4AF6-97E5-477CAC727DE5}"/>
              </a:ext>
            </a:extLst>
          </p:cNvPr>
          <p:cNvSpPr>
            <a:spLocks noGrp="1"/>
          </p:cNvSpPr>
          <p:nvPr>
            <p:ph type="sldNum" sz="quarter" idx="12"/>
          </p:nvPr>
        </p:nvSpPr>
        <p:spPr/>
        <p:txBody>
          <a:bodyPr/>
          <a:lstStyle/>
          <a:p>
            <a:fld id="{3253D48D-CF4D-487E-BCBC-EDD94B930EFA}" type="slidenum">
              <a:rPr lang="zh-CN" altLang="en-US" smtClean="0"/>
              <a:t>‹#›</a:t>
            </a:fld>
            <a:endParaRPr lang="zh-CN" altLang="en-US"/>
          </a:p>
        </p:txBody>
      </p:sp>
    </p:spTree>
    <p:extLst>
      <p:ext uri="{BB962C8B-B14F-4D97-AF65-F5344CB8AC3E}">
        <p14:creationId val="2103569780"/>
      </p:ext>
    </p:extLst>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52775031"/>
      </p:ext>
    </p:extLst>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1736241"/>
      </p:ext>
    </p:extLst>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41756075"/>
      </p:ext>
    </p:extLst>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54719782"/>
      </p:ext>
    </p:extLst>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09979264"/>
      </p:ext>
    </p:extLst>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01067674"/>
      </p:ext>
    </p:extLst>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70580252"/>
      </p:ext>
    </p:extLst>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301914"/>
      </p:ext>
    </p:extLst>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613080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12" name="文本框 9">
            <a:extLst>
              <a:ext uri="{FF2B5EF4-FFF2-40B4-BE49-F238E27FC236}">
                <a16:creationId xmlns:a16="http://schemas.microsoft.com/office/drawing/2014/main" id="{5385EA39-96CA-4E13-8D50-E9EFB338DEAF}"/>
              </a:ext>
            </a:extLst>
          </p:cNvPr>
          <p:cNvSpPr txBox="1"/>
          <p:nvPr userDrawn="1"/>
        </p:nvSpPr>
        <p:spPr>
          <a:xfrm>
            <a:off x="910374" y="173520"/>
            <a:ext cx="4519474" cy="607841"/>
          </a:xfrm>
          <a:prstGeom prst="rect">
            <a:avLst/>
          </a:prstGeom>
          <a:noFill/>
        </p:spPr>
        <p:txBody>
          <a:bodyPr wrap="square" lIns="68562" tIns="34281" rIns="68562" bIns="34281" rtlCol="0">
            <a:spAutoFit/>
          </a:bodyPr>
          <a:lstStyle/>
          <a:p>
            <a:pPr marL="0" lvl="1"/>
            <a:r>
              <a:rPr lang="en-US" altLang="zh-CN" sz="3500" b="1">
                <a:solidFill>
                  <a:schemeClr val="tx2"/>
                </a:solidFill>
                <a:latin typeface="微软雅黑" panose="020b0503020204020204" pitchFamily="34" charset="-122"/>
                <a:ea typeface="微软雅黑" panose="020b0503020204020204" pitchFamily="34" charset="-122"/>
              </a:rPr>
              <a:t>WSOT</a:t>
            </a:r>
            <a:r>
              <a:rPr lang="zh-CN" altLang="en-US" sz="3500" b="1">
                <a:solidFill>
                  <a:schemeClr val="tx2"/>
                </a:solidFill>
                <a:latin typeface="微软雅黑" panose="020b0503020204020204" pitchFamily="34" charset="-122"/>
                <a:ea typeface="微软雅黑" panose="020b0503020204020204" pitchFamily="34" charset="-122"/>
              </a:rPr>
              <a:t>分析法的规则</a:t>
            </a:r>
          </a:p>
        </p:txBody>
      </p:sp>
      <p:sp>
        <p:nvSpPr>
          <p:cNvPr id="3" name="矩形: 圆角 2">
            <a:extLst>
              <a:ext uri="{FF2B5EF4-FFF2-40B4-BE49-F238E27FC236}">
                <a16:creationId xmlns:a16="http://schemas.microsoft.com/office/drawing/2014/main" id="{F642A63D-6C63-4108-AFC1-B5AE2D7DAE49}"/>
              </a:ext>
            </a:extLst>
          </p:cNvPr>
          <p:cNvSpPr/>
          <p:nvPr userDrawn="1"/>
        </p:nvSpPr>
        <p:spPr>
          <a:xfrm>
            <a:off x="208572" y="251009"/>
            <a:ext cx="530352" cy="530352"/>
          </a:xfrm>
          <a:prstGeom prst="roundRect">
            <a:avLst/>
          </a:prstGeom>
          <a:solidFill>
            <a:srgbClr val="12B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79653548"/>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65452554"/>
      </p:ext>
    </p:extLst>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8744465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4" name="矩形: 圆角 3">
            <a:extLst>
              <a:ext uri="{FF2B5EF4-FFF2-40B4-BE49-F238E27FC236}">
                <a16:creationId xmlns:a16="http://schemas.microsoft.com/office/drawing/2014/main" id="{D30CE3B5-865F-443E-B7C4-EDDE49ECBBC6}"/>
              </a:ext>
            </a:extLst>
          </p:cNvPr>
          <p:cNvSpPr/>
          <p:nvPr userDrawn="1"/>
        </p:nvSpPr>
        <p:spPr>
          <a:xfrm>
            <a:off x="208572" y="251009"/>
            <a:ext cx="530352" cy="530352"/>
          </a:xfrm>
          <a:prstGeom prst="roundRect">
            <a:avLst/>
          </a:prstGeom>
          <a:solidFill>
            <a:srgbClr val="12B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122108988"/>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节标题">
    <p:spTree>
      <p:nvGrpSpPr>
        <p:cNvPr id="1" name=""/>
        <p:cNvGrpSpPr/>
        <p:nvPr/>
      </p:nvGrpSpPr>
      <p:grpSpPr>
        <a:xfrm>
          <a:off x="0" y="0"/>
          <a:ext cx="0" cy="0"/>
        </a:xfrm>
      </p:grpSpPr>
      <p:sp>
        <p:nvSpPr>
          <p:cNvPr id="12" name="文本框 9">
            <a:extLst>
              <a:ext uri="{FF2B5EF4-FFF2-40B4-BE49-F238E27FC236}">
                <a16:creationId xmlns:a16="http://schemas.microsoft.com/office/drawing/2014/main" id="{5385EA39-96CA-4E13-8D50-E9EFB338DEAF}"/>
              </a:ext>
            </a:extLst>
          </p:cNvPr>
          <p:cNvSpPr txBox="1"/>
          <p:nvPr userDrawn="1"/>
        </p:nvSpPr>
        <p:spPr>
          <a:xfrm>
            <a:off x="910374" y="173520"/>
            <a:ext cx="4519474" cy="607841"/>
          </a:xfrm>
          <a:prstGeom prst="rect">
            <a:avLst/>
          </a:prstGeom>
          <a:noFill/>
        </p:spPr>
        <p:txBody>
          <a:bodyPr wrap="square" lIns="68562" tIns="34281" rIns="68562" bIns="34281" rtlCol="0">
            <a:spAutoFit/>
          </a:bodyPr>
          <a:lstStyle/>
          <a:p>
            <a:pPr marL="0" lvl="1"/>
            <a:r>
              <a:rPr lang="zh-CN" altLang="en-US" sz="3500" b="1">
                <a:solidFill>
                  <a:schemeClr val="tx2"/>
                </a:solidFill>
                <a:latin typeface="微软雅黑" panose="020b0503020204020204" pitchFamily="34" charset="-122"/>
                <a:ea typeface="微软雅黑" panose="020b0503020204020204" pitchFamily="34" charset="-122"/>
              </a:rPr>
              <a:t>战略目标</a:t>
            </a:r>
          </a:p>
        </p:txBody>
      </p:sp>
      <p:sp>
        <p:nvSpPr>
          <p:cNvPr id="3" name="矩形: 圆角 2">
            <a:extLst>
              <a:ext uri="{FF2B5EF4-FFF2-40B4-BE49-F238E27FC236}">
                <a16:creationId xmlns:a16="http://schemas.microsoft.com/office/drawing/2014/main" id="{46710666-9049-4ED7-81DD-7F91A35A6D64}"/>
              </a:ext>
            </a:extLst>
          </p:cNvPr>
          <p:cNvSpPr/>
          <p:nvPr userDrawn="1"/>
        </p:nvSpPr>
        <p:spPr>
          <a:xfrm>
            <a:off x="208572" y="251009"/>
            <a:ext cx="530352" cy="530352"/>
          </a:xfrm>
          <a:prstGeom prst="roundRect">
            <a:avLst/>
          </a:prstGeom>
          <a:solidFill>
            <a:srgbClr val="12B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625448503"/>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2836009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82F288E0-7875-42C4-84C8-98DBBD3BF4D2}"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7D9BB5D0-35E4-459D-AEF3-FE4D7C45CC19}"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8513000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media/image1.png" Type="http://schemas.openxmlformats.org/officeDocument/2006/relationships/image"/><Relationship Id="rId2" Target="../slideLayouts/slideLayout2.xml" Type="http://schemas.openxmlformats.org/officeDocument/2006/relationships/slideLayout"/><Relationship Id="rId20" Target="../theme/theme1.xml" Type="http://schemas.openxmlformats.org/officeDocument/2006/relationships/them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9.xml" Type="http://schemas.openxmlformats.org/officeDocument/2006/relationships/slideLayout"/><Relationship Id="rId10" Target="../slideLayouts/slideLayout28.xml" Type="http://schemas.openxmlformats.org/officeDocument/2006/relationships/slideLayout"/><Relationship Id="rId11" Target="../slideLayouts/slideLayout29.xml" Type="http://schemas.openxmlformats.org/officeDocument/2006/relationships/slideLayout"/><Relationship Id="rId12" Target="../theme/theme2.xml" Type="http://schemas.openxmlformats.org/officeDocument/2006/relationships/theme"/><Relationship Id="rId2" Target="../slideLayouts/slideLayout20.xml" Type="http://schemas.openxmlformats.org/officeDocument/2006/relationships/slideLayout"/><Relationship Id="rId3" Target="../slideLayouts/slideLayout21.xml" Type="http://schemas.openxmlformats.org/officeDocument/2006/relationships/slideLayout"/><Relationship Id="rId4" Target="../slideLayouts/slideLayout22.xml" Type="http://schemas.openxmlformats.org/officeDocument/2006/relationships/slideLayout"/><Relationship Id="rId5" Target="../slideLayouts/slideLayout23.xml" Type="http://schemas.openxmlformats.org/officeDocument/2006/relationships/slideLayout"/><Relationship Id="rId6" Target="../slideLayouts/slideLayout24.xml" Type="http://schemas.openxmlformats.org/officeDocument/2006/relationships/slideLayout"/><Relationship Id="rId7" Target="../slideLayouts/slideLayout25.xml" Type="http://schemas.openxmlformats.org/officeDocument/2006/relationships/slideLayout"/><Relationship Id="rId8" Target="../slideLayouts/slideLayout26.xml" Type="http://schemas.openxmlformats.org/officeDocument/2006/relationships/slideLayout"/><Relationship Id="rId9" Target="../slideLayouts/slideLayout27.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30.xml" Type="http://schemas.openxmlformats.org/officeDocument/2006/relationships/slideLayout"/><Relationship Id="rId10" Target="../slideLayouts/slideLayout39.xml" Type="http://schemas.openxmlformats.org/officeDocument/2006/relationships/slideLayout"/><Relationship Id="rId11" Target="../slideLayouts/slideLayout40.xml" Type="http://schemas.openxmlformats.org/officeDocument/2006/relationships/slideLayout"/><Relationship Id="rId12" Target="../theme/theme3.xml" Type="http://schemas.openxmlformats.org/officeDocument/2006/relationships/theme"/><Relationship Id="rId2" Target="../slideLayouts/slideLayout31.xml" Type="http://schemas.openxmlformats.org/officeDocument/2006/relationships/slideLayout"/><Relationship Id="rId3" Target="../slideLayouts/slideLayout32.xml" Type="http://schemas.openxmlformats.org/officeDocument/2006/relationships/slideLayout"/><Relationship Id="rId4" Target="../slideLayouts/slideLayout33.xml" Type="http://schemas.openxmlformats.org/officeDocument/2006/relationships/slideLayout"/><Relationship Id="rId5" Target="../slideLayouts/slideLayout34.xml" Type="http://schemas.openxmlformats.org/officeDocument/2006/relationships/slideLayout"/><Relationship Id="rId6" Target="../slideLayouts/slideLayout35.xml" Type="http://schemas.openxmlformats.org/officeDocument/2006/relationships/slideLayout"/><Relationship Id="rId7" Target="../slideLayouts/slideLayout36.xml" Type="http://schemas.openxmlformats.org/officeDocument/2006/relationships/slideLayout"/><Relationship Id="rId8" Target="../slideLayouts/slideLayout37.xml" Type="http://schemas.openxmlformats.org/officeDocument/2006/relationships/slideLayout"/><Relationship Id="rId9" Target="../slideLayouts/slideLayout38.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41.xml" Type="http://schemas.openxmlformats.org/officeDocument/2006/relationships/slideLayout"/><Relationship Id="rId10" Target="../slideLayouts/slideLayout50.xml" Type="http://schemas.openxmlformats.org/officeDocument/2006/relationships/slideLayout"/><Relationship Id="rId11" Target="../slideLayouts/slideLayout51.xml" Type="http://schemas.openxmlformats.org/officeDocument/2006/relationships/slideLayout"/><Relationship Id="rId12" Target="../theme/theme4.xml" Type="http://schemas.openxmlformats.org/officeDocument/2006/relationships/theme"/><Relationship Id="rId2" Target="../slideLayouts/slideLayout42.xml" Type="http://schemas.openxmlformats.org/officeDocument/2006/relationships/slideLayout"/><Relationship Id="rId3" Target="../slideLayouts/slideLayout43.xml" Type="http://schemas.openxmlformats.org/officeDocument/2006/relationships/slideLayout"/><Relationship Id="rId4" Target="../slideLayouts/slideLayout44.xml" Type="http://schemas.openxmlformats.org/officeDocument/2006/relationships/slideLayout"/><Relationship Id="rId5" Target="../slideLayouts/slideLayout45.xml" Type="http://schemas.openxmlformats.org/officeDocument/2006/relationships/slideLayout"/><Relationship Id="rId6" Target="../slideLayouts/slideLayout46.xml" Type="http://schemas.openxmlformats.org/officeDocument/2006/relationships/slideLayout"/><Relationship Id="rId7" Target="../slideLayouts/slideLayout47.xml" Type="http://schemas.openxmlformats.org/officeDocument/2006/relationships/slideLayout"/><Relationship Id="rId8" Target="../slideLayouts/slideLayout48.xml" Type="http://schemas.openxmlformats.org/officeDocument/2006/relationships/slideLayout"/><Relationship Id="rId9" Target="../slideLayouts/slideLayout4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pic>
        <p:nvPicPr>
          <p:cNvPr id="3" name="图片 2" descr="图片包含 游戏机, 水, 玻璃, 食物  描述已自动生成">
            <a:extLst>
              <a:ext uri="{FF2B5EF4-FFF2-40B4-BE49-F238E27FC236}">
                <a16:creationId xmlns:a16="http://schemas.microsoft.com/office/drawing/2014/main" id="{792A3364-4469-42C7-BD94-7B2CA2C5A33F}"/>
              </a:ext>
            </a:extLst>
          </p:cNvPr>
          <p:cNvPicPr>
            <a:picLocks noChangeAspect="1"/>
          </p:cNvPicPr>
          <p:nvPr userDrawn="1"/>
        </p:nvPicPr>
        <p:blipFill>
          <a:blip r:embed="rId19">
            <a:extLst>
              <a:ext uri="{28A0092B-C50C-407E-A947-70E740481C1C}">
                <a14:useLocalDpi val="0"/>
              </a:ext>
            </a:extLst>
          </a:blip>
          <a:stretch>
            <a:fillRect/>
          </a:stretch>
        </p:blipFill>
        <p:spPr>
          <a:xfrm>
            <a:off x="8814222" y="0"/>
            <a:ext cx="3377778" cy="1130159"/>
          </a:xfrm>
          <a:prstGeom prst="rect">
            <a:avLst/>
          </a:prstGeom>
        </p:spPr>
      </p:pic>
    </p:spTree>
    <p:extLst>
      <p:ext uri="{BB962C8B-B14F-4D97-AF65-F5344CB8AC3E}">
        <p14:creationId val="193513995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76" r:id="rId3"/>
    <p:sldLayoutId id="2147483671" r:id="rId4"/>
    <p:sldLayoutId id="2147483672" r:id="rId5"/>
    <p:sldLayoutId id="2147483673" r:id="rId6"/>
    <p:sldLayoutId id="2147483674" r:id="rId7"/>
    <p:sldLayoutId id="2147483664" r:id="rId8"/>
    <p:sldLayoutId id="2147483665" r:id="rId9"/>
    <p:sldLayoutId id="2147483666" r:id="rId10"/>
    <p:sldLayoutId id="2147483667" r:id="rId11"/>
    <p:sldLayoutId id="2147483668" r:id="rId12"/>
    <p:sldLayoutId id="2147483669" r:id="rId13"/>
    <p:sldLayoutId id="2147483670" r:id="rId14"/>
    <p:sldLayoutId id="2147483677" r:id="rId15"/>
    <p:sldLayoutId id="2147483679" r:id="rId16"/>
    <p:sldLayoutId id="2147483683" r:id="rId17"/>
    <p:sldLayoutId id="2147483682" r:id="rId18"/>
  </p:sldLayoutIdLst>
  <mc:AlternateContent>
    <mc:Choice Requires="p14">
      <p:transition spd="slow" advClick="0" p14:dur="1500">
        <p:random/>
      </p:transition>
    </mc:Choice>
    <mc:Fallback>
      <p:transition spd="slow" advClick="0">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5427631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E3F49DF7-C0D3-4BFF-9ED8-55467B56A6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198C839-5B41-4CF4-B155-B6C2E47DF1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213CBFB-7A48-4D6B-BCAE-E0682C0799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2862A-D9B4-4BDE-845B-03BF78265FCC}"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AB7CF41C-CDC3-4710-B851-A4DAE14F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88A6861-17B2-4A77-BD69-DDCA3EDCB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3D48D-CF4D-487E-BCBC-EDD94B930EFA}" type="slidenum">
              <a:rPr lang="zh-CN" altLang="en-US" smtClean="0"/>
              <a:t>‹#›</a:t>
            </a:fld>
            <a:endParaRPr lang="zh-CN" altLang="en-US"/>
          </a:p>
        </p:txBody>
      </p:sp>
    </p:spTree>
    <p:extLst>
      <p:ext uri="{BB962C8B-B14F-4D97-AF65-F5344CB8AC3E}">
        <p14:creationId val="25134187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6150649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30.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 Id="rId3" Target="../media/image6.png" Type="http://schemas.openxmlformats.org/officeDocument/2006/relationships/image"/><Relationship Id="rId4" Target="../tags/tag1.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30.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4.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5.xml" Type="http://schemas.openxmlformats.org/officeDocument/2006/relationships/notesSlide"/><Relationship Id="rId3" Target="../media/image7.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6.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7.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0.xml" Type="http://schemas.openxmlformats.org/officeDocument/2006/relationships/slideLayout"/><Relationship Id="rId2" Target="../media/image2.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9.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0.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1.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2.xml" Type="http://schemas.openxmlformats.org/officeDocument/2006/relationships/notesSlide"/><Relationship Id="rId3" Target="../media/image8.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3.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4.xml" Type="http://schemas.openxmlformats.org/officeDocument/2006/relationships/notesSlide"/><Relationship Id="rId3" Target="../media/image9.png" Type="http://schemas.openxmlformats.org/officeDocument/2006/relationships/image"/><Relationship Id="rId4" Target="../media/image10.png" Type="http://schemas.openxmlformats.org/officeDocument/2006/relationships/image"/><Relationship Id="rId5" Target="../media/image11.png" Type="http://schemas.openxmlformats.org/officeDocument/2006/relationships/image"/><Relationship Id="rId6" Target="../media/image12.png" Type="http://schemas.openxmlformats.org/officeDocument/2006/relationships/image"/><Relationship Id="rId7" Target="../media/image13.png" Type="http://schemas.openxmlformats.org/officeDocument/2006/relationships/image"/><Relationship Id="rId8" Target="../media/image14.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5.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6.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7.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28.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0.xml" Type="http://schemas.openxmlformats.org/officeDocument/2006/relationships/slideLayout"/><Relationship Id="rId2" Target="../notesSlides/notesSlide2.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6.xml" Type="http://schemas.openxmlformats.org/officeDocument/2006/relationships/slideLayout"/><Relationship Id="rId10" Target="../media/image22.svg" Type="http://schemas.openxmlformats.org/officeDocument/2006/relationships/image"/><Relationship Id="rId2" Target="../notesSlides/notesSlide29.xml" Type="http://schemas.openxmlformats.org/officeDocument/2006/relationships/notesSlide"/><Relationship Id="rId3" Target="../media/image15.png" Type="http://schemas.openxmlformats.org/officeDocument/2006/relationships/image"/><Relationship Id="rId4" Target="../media/image16.svg" Type="http://schemas.openxmlformats.org/officeDocument/2006/relationships/image"/><Relationship Id="rId5" Target="../media/image17.png" Type="http://schemas.openxmlformats.org/officeDocument/2006/relationships/image"/><Relationship Id="rId6" Target="../media/image18.svg" Type="http://schemas.openxmlformats.org/officeDocument/2006/relationships/image"/><Relationship Id="rId7" Target="../media/image19.png" Type="http://schemas.openxmlformats.org/officeDocument/2006/relationships/image"/><Relationship Id="rId8" Target="../media/image20.svg" Type="http://schemas.openxmlformats.org/officeDocument/2006/relationships/image"/><Relationship Id="rId9" Target="../media/image21.pn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30.xml" Type="http://schemas.openxmlformats.org/officeDocument/2006/relationships/notesSlide"/></Relationships>
</file>

<file path=ppt/slides/_rels/slide32.xml.rels><?xml version="1.0" encoding="UTF-8" standalone="yes"?><Relationships xmlns="http://schemas.openxmlformats.org/package/2006/relationships"><Relationship Id="rId1" Target="../slideLayouts/slideLayout20.xml" Type="http://schemas.openxmlformats.org/officeDocument/2006/relationships/slideLayout"/><Relationship Id="rId2" Target="../notesSlides/notesSlide3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30.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6.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7.xml" Type="http://schemas.openxmlformats.org/officeDocument/2006/relationships/notesSlide"/><Relationship Id="rId3" Target="../charts/chart1.xml" Type="http://schemas.openxmlformats.org/officeDocument/2006/relationships/chart"/></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5" name="图片 64">
            <a:extLst>
              <a:ext uri="{FF2B5EF4-FFF2-40B4-BE49-F238E27FC236}">
                <a16:creationId xmlns:a16="http://schemas.microsoft.com/office/drawing/2014/main" id="{4BE53CCF-7242-4D3A-9629-48DD8019C0AB}"/>
              </a:ext>
            </a:extLst>
          </p:cNvPr>
          <p:cNvPicPr>
            <a:picLocks noChangeAspect="1"/>
          </p:cNvPicPr>
          <p:nvPr/>
        </p:nvPicPr>
        <p:blipFill>
          <a:blip r:embed="rId3">
            <a:extLst>
              <a:ext uri="{28A0092B-C50C-407E-A947-70E740481C1C}">
                <a14:useLocalDpi val="0"/>
              </a:ext>
            </a:extLst>
          </a:blip>
          <a:srcRect r="15549" t="14539"/>
          <a:stretch>
            <a:fillRect/>
          </a:stretch>
        </p:blipFill>
        <p:spPr>
          <a:xfrm>
            <a:off x="1" y="-1"/>
            <a:ext cx="12192000" cy="6940087"/>
          </a:xfrm>
          <a:prstGeom prst="rect">
            <a:avLst/>
          </a:prstGeom>
        </p:spPr>
      </p:pic>
      <p:sp>
        <p:nvSpPr>
          <p:cNvPr id="19" name="TextBox 7">
            <a:extLst>
              <a:ext uri="{FF2B5EF4-FFF2-40B4-BE49-F238E27FC236}">
                <a16:creationId xmlns:a16="http://schemas.microsoft.com/office/drawing/2014/main" id="{D54E1180-92D1-4755-9A65-397C47CF0DBA}"/>
              </a:ext>
            </a:extLst>
          </p:cNvPr>
          <p:cNvSpPr>
            <a:spLocks noChangeArrowheads="1"/>
          </p:cNvSpPr>
          <p:nvPr/>
        </p:nvSpPr>
        <p:spPr bwMode="auto">
          <a:xfrm>
            <a:off x="8902752" y="4655378"/>
            <a:ext cx="2605960" cy="3657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fontAlgn="auto">
              <a:spcBef>
                <a:spcPct val="0"/>
              </a:spcBef>
              <a:spcAft>
                <a:spcPct val="0"/>
              </a:spcAft>
              <a:defRPr/>
            </a:pPr>
            <a:r>
              <a:rPr altLang="en-US" b="1" lang="zh-CN" sz="2400">
                <a:solidFill>
                  <a:schemeClr val="bg1"/>
                </a:solidFill>
                <a:cs typeface="+mn-ea"/>
                <a:sym typeface="+mn-lt"/>
              </a:rPr>
              <a:t>演讲人：优页PPT</a:t>
            </a:r>
          </a:p>
        </p:txBody>
      </p:sp>
      <p:sp>
        <p:nvSpPr>
          <p:cNvPr id="22" name="文本框 21">
            <a:extLst>
              <a:ext uri="{FF2B5EF4-FFF2-40B4-BE49-F238E27FC236}">
                <a16:creationId xmlns:a16="http://schemas.microsoft.com/office/drawing/2014/main" id="{86C1B1DE-9C2B-4B17-A7D3-90DD7E4DD0F1}"/>
              </a:ext>
            </a:extLst>
          </p:cNvPr>
          <p:cNvSpPr txBox="1"/>
          <p:nvPr/>
        </p:nvSpPr>
        <p:spPr>
          <a:xfrm>
            <a:off x="5047134" y="1678381"/>
            <a:ext cx="6798586" cy="1188720"/>
          </a:xfrm>
          <a:prstGeom prst="rect">
            <a:avLst/>
          </a:prstGeom>
          <a:noFill/>
        </p:spPr>
        <p:txBody>
          <a:bodyPr rtlCol="0" wrap="square">
            <a:spAutoFit/>
            <a:scene3d>
              <a:camera prst="orthographicFront"/>
              <a:lightRig dir="t" rig="threePt"/>
            </a:scene3d>
            <a:sp3d contourW="12700"/>
          </a:bodyPr>
          <a:lstStyle/>
          <a:p>
            <a:pPr algn="ctr">
              <a:defRPr/>
            </a:pPr>
            <a:r>
              <a:rPr altLang="zh-CN" b="1" lang="en-US" sz="7200">
                <a:solidFill>
                  <a:schemeClr val="bg1"/>
                </a:solidFill>
                <a:latin charset="-122" panose="020b0503020204020204" pitchFamily="34" typeface="微软雅黑"/>
                <a:ea charset="-122" panose="020b0503020204020204" pitchFamily="34" typeface="微软雅黑"/>
                <a:sym typeface="+mn-lt"/>
              </a:rPr>
              <a:t>SWOT分析培训</a:t>
            </a:r>
          </a:p>
        </p:txBody>
      </p:sp>
      <p:sp>
        <p:nvSpPr>
          <p:cNvPr id="38" name="文本框 37">
            <a:extLst>
              <a:ext uri="{FF2B5EF4-FFF2-40B4-BE49-F238E27FC236}">
                <a16:creationId xmlns:a16="http://schemas.microsoft.com/office/drawing/2014/main" id="{895113F8-9D16-466E-9E33-A53FEE064568}"/>
              </a:ext>
            </a:extLst>
          </p:cNvPr>
          <p:cNvSpPr txBox="1"/>
          <p:nvPr/>
        </p:nvSpPr>
        <p:spPr>
          <a:xfrm>
            <a:off x="5097554" y="808611"/>
            <a:ext cx="6697746" cy="396240"/>
          </a:xfrm>
          <a:prstGeom prst="rect">
            <a:avLst/>
          </a:prstGeom>
          <a:noFill/>
        </p:spPr>
        <p:txBody>
          <a:bodyPr wrap="square">
            <a:spAutoFit/>
          </a:bodyPr>
          <a:lstStyle/>
          <a:p>
            <a:pPr algn="dist"/>
            <a:r>
              <a:rPr altLang="en-US" b="1" lang="zh-CN" sz="2000">
                <a:solidFill>
                  <a:schemeClr val="bg1"/>
                </a:solidFill>
                <a:cs typeface="+mn-ea"/>
                <a:sym typeface="+mn-lt"/>
              </a:rPr>
              <a:t>数据分析/自我认知/企业管理培训/专业能力/商务项目</a:t>
            </a:r>
          </a:p>
        </p:txBody>
      </p:sp>
      <p:grpSp>
        <p:nvGrpSpPr>
          <p:cNvPr id="61" name="组合 60">
            <a:extLst>
              <a:ext uri="{FF2B5EF4-FFF2-40B4-BE49-F238E27FC236}">
                <a16:creationId xmlns:a16="http://schemas.microsoft.com/office/drawing/2014/main" id="{BB14C3AE-EE3B-424B-A213-FA204D9A6AD4}"/>
              </a:ext>
            </a:extLst>
          </p:cNvPr>
          <p:cNvGrpSpPr/>
          <p:nvPr/>
        </p:nvGrpSpPr>
        <p:grpSpPr>
          <a:xfrm>
            <a:off x="6915433" y="2921861"/>
            <a:ext cx="4902992" cy="550786"/>
            <a:chOff x="6626568" y="3744765"/>
            <a:chExt cx="4902992" cy="550786"/>
          </a:xfrm>
        </p:grpSpPr>
        <p:sp>
          <p:nvSpPr>
            <p:cNvPr id="20" name="箭头: 五边形 19">
              <a:extLst>
                <a:ext uri="{FF2B5EF4-FFF2-40B4-BE49-F238E27FC236}">
                  <a16:creationId xmlns:a16="http://schemas.microsoft.com/office/drawing/2014/main" id="{F4ACD3D7-D63B-42C9-B422-21076F8CD10C}"/>
                </a:ext>
              </a:extLst>
            </p:cNvPr>
            <p:cNvSpPr/>
            <p:nvPr/>
          </p:nvSpPr>
          <p:spPr>
            <a:xfrm>
              <a:off x="6626568" y="3821700"/>
              <a:ext cx="4902992" cy="396917"/>
            </a:xfrm>
            <a:prstGeom prst="homePlate">
              <a:avLst>
                <a:gd fmla="val 0" name="adj"/>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3200">
                  <a:solidFill>
                    <a:schemeClr val="bg1"/>
                  </a:solidFill>
                  <a:cs typeface="+mn-ea"/>
                  <a:sym typeface="+mn-lt"/>
                </a:rPr>
                <a:t>专业能力分析知识培训</a:t>
              </a:r>
            </a:p>
          </p:txBody>
        </p:sp>
        <p:sp>
          <p:nvSpPr>
            <p:cNvPr id="51" name="矩形: 圆角 50">
              <a:extLst>
                <a:ext uri="{FF2B5EF4-FFF2-40B4-BE49-F238E27FC236}">
                  <a16:creationId xmlns:a16="http://schemas.microsoft.com/office/drawing/2014/main" id="{3BF6AD5B-ECCE-4C11-A3C6-31AEF6F99F16}"/>
                </a:ext>
              </a:extLst>
            </p:cNvPr>
            <p:cNvSpPr/>
            <p:nvPr/>
          </p:nvSpPr>
          <p:spPr>
            <a:xfrm>
              <a:off x="6823838" y="3744765"/>
              <a:ext cx="4508453" cy="550786"/>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2" name="组合 51">
            <a:extLst>
              <a:ext uri="{FF2B5EF4-FFF2-40B4-BE49-F238E27FC236}">
                <a16:creationId xmlns:a16="http://schemas.microsoft.com/office/drawing/2014/main" id="{793BF0C5-3C2E-48C9-B033-7492DE5513D8}"/>
              </a:ext>
            </a:extLst>
          </p:cNvPr>
          <p:cNvGrpSpPr/>
          <p:nvPr/>
        </p:nvGrpSpPr>
        <p:grpSpPr>
          <a:xfrm>
            <a:off x="-419150" y="19727"/>
            <a:ext cx="7416800" cy="7416800"/>
            <a:chOff x="-409181" y="0"/>
            <a:chExt cx="6858000" cy="6858000"/>
          </a:xfrm>
        </p:grpSpPr>
        <p:pic>
          <p:nvPicPr>
            <p:cNvPr descr="图片包含 游戏机, 乐高  描述已自动生成" id="60" name="图片 59">
              <a:extLst>
                <a:ext uri="{FF2B5EF4-FFF2-40B4-BE49-F238E27FC236}">
                  <a16:creationId xmlns:a16="http://schemas.microsoft.com/office/drawing/2014/main" id="{222C2739-AEE4-49E7-9157-9A3DBAB6ECC0}"/>
                </a:ext>
              </a:extLst>
            </p:cNvPr>
            <p:cNvPicPr>
              <a:picLocks noChangeAspect="1"/>
            </p:cNvPicPr>
            <p:nvPr/>
          </p:nvPicPr>
          <p:blipFill>
            <a:blip r:embed="rId4">
              <a:extLst>
                <a:ext uri="{28A0092B-C50C-407E-A947-70E740481C1C}">
                  <a14:useLocalDpi val="0"/>
                </a:ext>
              </a:extLst>
            </a:blip>
            <a:stretch>
              <a:fillRect/>
            </a:stretch>
          </p:blipFill>
          <p:spPr>
            <a:xfrm>
              <a:off x="-409181" y="0"/>
              <a:ext cx="6858000" cy="6858000"/>
            </a:xfrm>
            <a:custGeom>
              <a:gdLst>
                <a:gd fmla="*/ 5395652 w 6858000" name="connsiteX0"/>
                <a:gd fmla="*/ 1248397 h 6858000" name="connsiteY0"/>
                <a:gd fmla="*/ 4759650 w 6858000" name="connsiteX1"/>
                <a:gd fmla="*/ 1579840 h 6858000" name="connsiteY1"/>
                <a:gd fmla="*/ 5267476 w 6858000" name="connsiteX2"/>
                <a:gd fmla="*/ 1904549 h 6858000" name="connsiteY2"/>
                <a:gd fmla="*/ 5344936 w 6858000" name="connsiteX3"/>
                <a:gd fmla="*/ 1908619 h 6858000" name="connsiteY3"/>
                <a:gd fmla="*/ 5359117 w 6858000" name="connsiteX4"/>
                <a:gd fmla="*/ 1938286 h 6858000" name="connsiteY4"/>
                <a:gd fmla="*/ 5505090 w 6858000" name="connsiteX5"/>
                <a:gd fmla="*/ 2053401 h 6858000" name="connsiteY5"/>
                <a:gd fmla="*/ 5556096 w 6858000" name="connsiteX6"/>
                <a:gd fmla="*/ 2071380 h 6858000" name="connsiteY6"/>
                <a:gd fmla="*/ 5504271 w 6858000" name="connsiteX7"/>
                <a:gd fmla="*/ 2121533 h 6858000" name="connsiteY7"/>
                <a:gd fmla="*/ 5395652 w 6858000" name="connsiteX8"/>
                <a:gd fmla="*/ 2405467 h 6858000" name="connsiteY8"/>
                <a:gd fmla="*/ 6031654 w 6858000" name="connsiteX9"/>
                <a:gd fmla="*/ 2913299 h 6858000" name="connsiteY9"/>
                <a:gd fmla="*/ 6667656 w 6858000" name="connsiteX10"/>
                <a:gd fmla="*/ 2405467 h 6858000" name="connsiteY10"/>
                <a:gd fmla="*/ 6159831 w 6858000" name="connsiteX11"/>
                <a:gd fmla="*/ 1907952 h 6858000" name="connsiteY11"/>
                <a:gd fmla="*/ 6117714 w 6858000" name="connsiteX12"/>
                <a:gd fmla="*/ 1904562 h 6858000" name="connsiteY12"/>
                <a:gd fmla="*/ 6125070 w 6858000" name="connsiteX13"/>
                <a:gd fmla="*/ 1889173 h 6858000" name="connsiteY13"/>
                <a:gd fmla="*/ 6133255 w 6858000" name="connsiteX14"/>
                <a:gd fmla="*/ 1836443 h 6858000" name="connsiteY14"/>
                <a:gd fmla="*/ 6064446 w 6858000" name="connsiteX15"/>
                <a:gd fmla="*/ 1690156 h 6858000" name="connsiteY15"/>
                <a:gd fmla="*/ 6015676 w 6858000" name="connsiteX16"/>
                <a:gd fmla="*/ 1651770 h 6858000" name="connsiteY16"/>
                <a:gd fmla="*/ 6018733 w 6858000" name="connsiteX17"/>
                <a:gd fmla="*/ 1646638 h 6858000" name="connsiteY17"/>
                <a:gd fmla="*/ 6031654 w 6858000" name="connsiteX18"/>
                <a:gd fmla="*/ 1579840 h 6858000" name="connsiteY18"/>
                <a:gd fmla="*/ 5395652 w 6858000" name="connsiteX19"/>
                <a:gd fmla="*/ 1248397 h 6858000" name="connsiteY19"/>
                <a:gd fmla="*/ 0 w 6858000" name="connsiteX20"/>
                <a:gd fmla="*/ 0 h 6858000" name="connsiteY20"/>
                <a:gd fmla="*/ 6858000 w 6858000" name="connsiteX21"/>
                <a:gd fmla="*/ 0 h 6858000" name="connsiteY21"/>
                <a:gd fmla="*/ 6858000 w 6858000" name="connsiteX22"/>
                <a:gd fmla="*/ 6858000 h 6858000" name="connsiteY22"/>
                <a:gd fmla="*/ 0 w 6858000" name="connsiteX23"/>
                <a:gd fmla="*/ 6858000 h 6858000"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6858000" w="6858000">
                  <a:moveTo>
                    <a:pt x="5395652" y="1248397"/>
                  </a:moveTo>
                  <a:cubicBezTo>
                    <a:pt x="5044398" y="1248397"/>
                    <a:pt x="4759650" y="1396789"/>
                    <a:pt x="4759650" y="1579840"/>
                  </a:cubicBezTo>
                  <a:cubicBezTo>
                    <a:pt x="4759650" y="1740010"/>
                    <a:pt x="4977660" y="1873644"/>
                    <a:pt x="5267476" y="1904549"/>
                  </a:cubicBezTo>
                  <a:lnTo>
                    <a:pt x="5344936" y="1908619"/>
                  </a:lnTo>
                  <a:lnTo>
                    <a:pt x="5359117" y="1938286"/>
                  </a:lnTo>
                  <a:cubicBezTo>
                    <a:pt x="5389699" y="1985240"/>
                    <a:pt x="5440787" y="2025190"/>
                    <a:pt x="5505090" y="2053401"/>
                  </a:cubicBezTo>
                  <a:lnTo>
                    <a:pt x="5556096" y="2071380"/>
                  </a:lnTo>
                  <a:lnTo>
                    <a:pt x="5504271" y="2121533"/>
                  </a:lnTo>
                  <a:cubicBezTo>
                    <a:pt x="5435695" y="2202584"/>
                    <a:pt x="5395652" y="2300292"/>
                    <a:pt x="5395652" y="2405467"/>
                  </a:cubicBezTo>
                  <a:cubicBezTo>
                    <a:pt x="5395652" y="2685935"/>
                    <a:pt x="5680400" y="2913299"/>
                    <a:pt x="6031654" y="2913299"/>
                  </a:cubicBezTo>
                  <a:cubicBezTo>
                    <a:pt x="6382908" y="2913299"/>
                    <a:pt x="6667656" y="2685935"/>
                    <a:pt x="6667656" y="2405467"/>
                  </a:cubicBezTo>
                  <a:cubicBezTo>
                    <a:pt x="6667656" y="2160058"/>
                    <a:pt x="6449646" y="1955306"/>
                    <a:pt x="6159831" y="1907952"/>
                  </a:cubicBezTo>
                  <a:lnTo>
                    <a:pt x="6117714" y="1904562"/>
                  </a:lnTo>
                  <a:lnTo>
                    <a:pt x="6125070" y="1889173"/>
                  </a:lnTo>
                  <a:cubicBezTo>
                    <a:pt x="6130437" y="1872141"/>
                    <a:pt x="6133255" y="1854506"/>
                    <a:pt x="6133255" y="1836443"/>
                  </a:cubicBezTo>
                  <a:cubicBezTo>
                    <a:pt x="6133255" y="1782255"/>
                    <a:pt x="6107889" y="1731915"/>
                    <a:pt x="6064446" y="1690156"/>
                  </a:cubicBezTo>
                  <a:lnTo>
                    <a:pt x="6015676" y="1651770"/>
                  </a:lnTo>
                  <a:lnTo>
                    <a:pt x="6018733" y="1646638"/>
                  </a:lnTo>
                  <a:cubicBezTo>
                    <a:pt x="6027205" y="1625061"/>
                    <a:pt x="6031654" y="1602721"/>
                    <a:pt x="6031654" y="1579840"/>
                  </a:cubicBezTo>
                  <a:cubicBezTo>
                    <a:pt x="6031654" y="1396789"/>
                    <a:pt x="5746906" y="1248397"/>
                    <a:pt x="5395652" y="1248397"/>
                  </a:cubicBezTo>
                  <a:close/>
                  <a:moveTo>
                    <a:pt x="0" y="0"/>
                  </a:moveTo>
                  <a:lnTo>
                    <a:pt x="6858000" y="0"/>
                  </a:lnTo>
                  <a:lnTo>
                    <a:pt x="6858000" y="6858000"/>
                  </a:lnTo>
                  <a:lnTo>
                    <a:pt x="0" y="6858000"/>
                  </a:lnTo>
                  <a:close/>
                </a:path>
              </a:pathLst>
            </a:custGeom>
          </p:spPr>
        </p:pic>
        <p:grpSp>
          <p:nvGrpSpPr>
            <p:cNvPr id="54" name="组合 53">
              <a:extLst>
                <a:ext uri="{FF2B5EF4-FFF2-40B4-BE49-F238E27FC236}">
                  <a16:creationId xmlns:a16="http://schemas.microsoft.com/office/drawing/2014/main" id="{37A19FF1-7E06-4C1E-97AD-9F9BA1C94E2B}"/>
                </a:ext>
              </a:extLst>
            </p:cNvPr>
            <p:cNvGrpSpPr/>
            <p:nvPr/>
          </p:nvGrpSpPr>
          <p:grpSpPr>
            <a:xfrm>
              <a:off x="1328081" y="2464218"/>
              <a:ext cx="3489307" cy="3078726"/>
              <a:chOff x="1762794" y="2466327"/>
              <a:chExt cx="3489307" cy="3078726"/>
            </a:xfrm>
          </p:grpSpPr>
          <p:sp>
            <p:nvSpPr>
              <p:cNvPr id="55" name="文本框 54">
                <a:extLst>
                  <a:ext uri="{FF2B5EF4-FFF2-40B4-BE49-F238E27FC236}">
                    <a16:creationId xmlns:a16="http://schemas.microsoft.com/office/drawing/2014/main" id="{1357168E-633C-4E03-AE41-18B164B10E38}"/>
                  </a:ext>
                </a:extLst>
              </p:cNvPr>
              <p:cNvSpPr txBox="1"/>
              <p:nvPr/>
            </p:nvSpPr>
            <p:spPr>
              <a:xfrm>
                <a:off x="1875092" y="2466327"/>
                <a:ext cx="626897"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S</a:t>
                </a:r>
              </a:p>
            </p:txBody>
          </p:sp>
          <p:sp>
            <p:nvSpPr>
              <p:cNvPr id="56" name="文本框 55">
                <a:extLst>
                  <a:ext uri="{FF2B5EF4-FFF2-40B4-BE49-F238E27FC236}">
                    <a16:creationId xmlns:a16="http://schemas.microsoft.com/office/drawing/2014/main" id="{0C6E2779-D67C-4F2E-952B-F518918AF292}"/>
                  </a:ext>
                </a:extLst>
              </p:cNvPr>
              <p:cNvSpPr txBox="1"/>
              <p:nvPr/>
            </p:nvSpPr>
            <p:spPr>
              <a:xfrm>
                <a:off x="4422003" y="4784097"/>
                <a:ext cx="524586"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T</a:t>
                </a:r>
              </a:p>
            </p:txBody>
          </p:sp>
          <p:sp>
            <p:nvSpPr>
              <p:cNvPr id="57" name="文本框 56">
                <a:extLst>
                  <a:ext uri="{FF2B5EF4-FFF2-40B4-BE49-F238E27FC236}">
                    <a16:creationId xmlns:a16="http://schemas.microsoft.com/office/drawing/2014/main" id="{5E74DD46-4F35-4D80-A129-E3C0857F5FC7}"/>
                  </a:ext>
                </a:extLst>
              </p:cNvPr>
              <p:cNvSpPr txBox="1"/>
              <p:nvPr/>
            </p:nvSpPr>
            <p:spPr>
              <a:xfrm>
                <a:off x="4422003" y="3015570"/>
                <a:ext cx="830098"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W</a:t>
                </a:r>
              </a:p>
            </p:txBody>
          </p:sp>
          <p:sp>
            <p:nvSpPr>
              <p:cNvPr id="58" name="文本框 57">
                <a:extLst>
                  <a:ext uri="{FF2B5EF4-FFF2-40B4-BE49-F238E27FC236}">
                    <a16:creationId xmlns:a16="http://schemas.microsoft.com/office/drawing/2014/main" id="{D1532CF2-44AB-4F62-A774-41759EEC5929}"/>
                  </a:ext>
                </a:extLst>
              </p:cNvPr>
              <p:cNvSpPr txBox="1"/>
              <p:nvPr/>
            </p:nvSpPr>
            <p:spPr>
              <a:xfrm>
                <a:off x="1762794" y="3811310"/>
                <a:ext cx="830099"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O</a:t>
                </a:r>
              </a:p>
            </p:txBody>
          </p:sp>
        </p:grpSp>
      </p:grpSp>
    </p:spTree>
    <p:extLst>
      <p:ext uri="{BB962C8B-B14F-4D97-AF65-F5344CB8AC3E}">
        <p14:creationId val="391849996"/>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65"/>
                                        </p:tgtEl>
                                        <p:attrNameLst>
                                          <p:attrName>style.visibility</p:attrName>
                                        </p:attrNameLst>
                                      </p:cBhvr>
                                      <p:to>
                                        <p:strVal val="visible"/>
                                      </p:to>
                                    </p:set>
                                    <p:animEffect filter="circle(in)" transition="in">
                                      <p:cBhvr>
                                        <p:cTn dur="750" id="7"/>
                                        <p:tgtEl>
                                          <p:spTgt spid="65"/>
                                        </p:tgtEl>
                                      </p:cBhvr>
                                    </p:animEffect>
                                  </p:childTnLst>
                                </p:cTn>
                              </p:par>
                            </p:childTnLst>
                          </p:cTn>
                        </p:par>
                        <p:par>
                          <p:cTn fill="hold" id="8" nodeType="afterGroup">
                            <p:stCondLst>
                              <p:cond delay="750"/>
                            </p:stCondLst>
                            <p:childTnLst>
                              <p:par>
                                <p:cTn fill="hold" id="9" nodeType="afterEffect" presetClass="entr" presetID="42" presetSubtype="0">
                                  <p:stCondLst>
                                    <p:cond delay="0"/>
                                  </p:stCondLst>
                                  <p:childTnLst>
                                    <p:set>
                                      <p:cBhvr>
                                        <p:cTn dur="1" fill="hold" id="10">
                                          <p:stCondLst>
                                            <p:cond delay="0"/>
                                          </p:stCondLst>
                                        </p:cTn>
                                        <p:tgtEl>
                                          <p:spTgt spid="52"/>
                                        </p:tgtEl>
                                        <p:attrNameLst>
                                          <p:attrName>style.visibility</p:attrName>
                                        </p:attrNameLst>
                                      </p:cBhvr>
                                      <p:to>
                                        <p:strVal val="visible"/>
                                      </p:to>
                                    </p:set>
                                    <p:animEffect filter="fade" transition="in">
                                      <p:cBhvr>
                                        <p:cTn dur="750" id="11"/>
                                        <p:tgtEl>
                                          <p:spTgt spid="52"/>
                                        </p:tgtEl>
                                      </p:cBhvr>
                                    </p:animEffect>
                                    <p:anim calcmode="lin" valueType="num">
                                      <p:cBhvr>
                                        <p:cTn dur="750" fill="hold" id="12"/>
                                        <p:tgtEl>
                                          <p:spTgt spid="52"/>
                                        </p:tgtEl>
                                        <p:attrNameLst>
                                          <p:attrName>ppt_x</p:attrName>
                                        </p:attrNameLst>
                                      </p:cBhvr>
                                      <p:tavLst>
                                        <p:tav tm="0">
                                          <p:val>
                                            <p:strVal val="#ppt_x"/>
                                          </p:val>
                                        </p:tav>
                                        <p:tav tm="100000">
                                          <p:val>
                                            <p:strVal val="#ppt_x"/>
                                          </p:val>
                                        </p:tav>
                                      </p:tavLst>
                                    </p:anim>
                                    <p:anim calcmode="lin" valueType="num">
                                      <p:cBhvr>
                                        <p:cTn dur="750" fill="hold" id="13"/>
                                        <p:tgtEl>
                                          <p:spTgt spid="5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53" presetSubtype="0">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p:cTn dur="750" fill="hold" id="17"/>
                                        <p:tgtEl>
                                          <p:spTgt spid="22"/>
                                        </p:tgtEl>
                                        <p:attrNameLst>
                                          <p:attrName>ppt_w</p:attrName>
                                        </p:attrNameLst>
                                      </p:cBhvr>
                                      <p:tavLst>
                                        <p:tav tm="0">
                                          <p:val>
                                            <p:fltVal val="0"/>
                                          </p:val>
                                        </p:tav>
                                        <p:tav tm="100000">
                                          <p:val>
                                            <p:strVal val="#ppt_w"/>
                                          </p:val>
                                        </p:tav>
                                      </p:tavLst>
                                    </p:anim>
                                    <p:anim calcmode="lin" valueType="num">
                                      <p:cBhvr>
                                        <p:cTn dur="750" fill="hold" id="18"/>
                                        <p:tgtEl>
                                          <p:spTgt spid="22"/>
                                        </p:tgtEl>
                                        <p:attrNameLst>
                                          <p:attrName>ppt_h</p:attrName>
                                        </p:attrNameLst>
                                      </p:cBhvr>
                                      <p:tavLst>
                                        <p:tav tm="0">
                                          <p:val>
                                            <p:fltVal val="0"/>
                                          </p:val>
                                        </p:tav>
                                        <p:tav tm="100000">
                                          <p:val>
                                            <p:strVal val="#ppt_h"/>
                                          </p:val>
                                        </p:tav>
                                      </p:tavLst>
                                    </p:anim>
                                    <p:animEffect filter="fade" transition="in">
                                      <p:cBhvr>
                                        <p:cTn dur="750" id="19"/>
                                        <p:tgtEl>
                                          <p:spTgt spid="22"/>
                                        </p:tgtEl>
                                      </p:cBhvr>
                                    </p:animEffect>
                                  </p:childTnLst>
                                </p:cTn>
                              </p:par>
                            </p:childTnLst>
                          </p:cTn>
                        </p:par>
                        <p:par>
                          <p:cTn fill="hold" id="20" nodeType="afterGroup">
                            <p:stCondLst>
                              <p:cond delay="2250"/>
                            </p:stCondLst>
                            <p:childTnLst>
                              <p:par>
                                <p:cTn fill="hold" grpId="0" id="21" nodeType="afterEffect" presetClass="entr" presetID="16" presetSubtype="21">
                                  <p:stCondLst>
                                    <p:cond delay="0"/>
                                  </p:stCondLst>
                                  <p:childTnLst>
                                    <p:set>
                                      <p:cBhvr>
                                        <p:cTn dur="1" fill="hold" id="22">
                                          <p:stCondLst>
                                            <p:cond delay="0"/>
                                          </p:stCondLst>
                                        </p:cTn>
                                        <p:tgtEl>
                                          <p:spTgt spid="38"/>
                                        </p:tgtEl>
                                        <p:attrNameLst>
                                          <p:attrName>style.visibility</p:attrName>
                                        </p:attrNameLst>
                                      </p:cBhvr>
                                      <p:to>
                                        <p:strVal val="visible"/>
                                      </p:to>
                                    </p:set>
                                    <p:animEffect filter="barn(inVertical)" transition="in">
                                      <p:cBhvr>
                                        <p:cTn dur="750" id="23"/>
                                        <p:tgtEl>
                                          <p:spTgt spid="38"/>
                                        </p:tgtEl>
                                      </p:cBhvr>
                                    </p:animEffect>
                                  </p:childTnLst>
                                </p:cTn>
                              </p:par>
                            </p:childTnLst>
                          </p:cTn>
                        </p:par>
                        <p:par>
                          <p:cTn fill="hold" id="24" nodeType="afterGroup">
                            <p:stCondLst>
                              <p:cond delay="3000"/>
                            </p:stCondLst>
                            <p:childTnLst>
                              <p:par>
                                <p:cTn fill="hold" id="25" nodeType="afterEffect" presetClass="entr" presetID="22" presetSubtype="4">
                                  <p:stCondLst>
                                    <p:cond delay="0"/>
                                  </p:stCondLst>
                                  <p:childTnLst>
                                    <p:set>
                                      <p:cBhvr>
                                        <p:cTn dur="1" fill="hold" id="26">
                                          <p:stCondLst>
                                            <p:cond delay="0"/>
                                          </p:stCondLst>
                                        </p:cTn>
                                        <p:tgtEl>
                                          <p:spTgt spid="61"/>
                                        </p:tgtEl>
                                        <p:attrNameLst>
                                          <p:attrName>style.visibility</p:attrName>
                                        </p:attrNameLst>
                                      </p:cBhvr>
                                      <p:to>
                                        <p:strVal val="visible"/>
                                      </p:to>
                                    </p:set>
                                    <p:animEffect filter="wipe(down)" transition="in">
                                      <p:cBhvr>
                                        <p:cTn dur="750" id="27"/>
                                        <p:tgtEl>
                                          <p:spTgt spid="61"/>
                                        </p:tgtEl>
                                      </p:cBhvr>
                                    </p:animEffect>
                                  </p:childTnLst>
                                </p:cTn>
                              </p:par>
                            </p:childTnLst>
                          </p:cTn>
                        </p:par>
                        <p:par>
                          <p:cTn fill="hold" id="28" nodeType="afterGroup">
                            <p:stCondLst>
                              <p:cond delay="3750"/>
                            </p:stCondLst>
                            <p:childTnLst>
                              <p:par>
                                <p:cTn fill="hold" grpId="0" id="29" nodeType="afterEffect" presetClass="entr" presetID="42" presetSubtype="0">
                                  <p:stCondLst>
                                    <p:cond delay="0"/>
                                  </p:stCondLst>
                                  <p:childTnLst>
                                    <p:set>
                                      <p:cBhvr>
                                        <p:cTn dur="1" fill="hold" id="30">
                                          <p:stCondLst>
                                            <p:cond delay="0"/>
                                          </p:stCondLst>
                                        </p:cTn>
                                        <p:tgtEl>
                                          <p:spTgt spid="19"/>
                                        </p:tgtEl>
                                        <p:attrNameLst>
                                          <p:attrName>style.visibility</p:attrName>
                                        </p:attrNameLst>
                                      </p:cBhvr>
                                      <p:to>
                                        <p:strVal val="visible"/>
                                      </p:to>
                                    </p:set>
                                    <p:animEffect filter="fade" transition="in">
                                      <p:cBhvr>
                                        <p:cTn dur="750" id="31"/>
                                        <p:tgtEl>
                                          <p:spTgt spid="19"/>
                                        </p:tgtEl>
                                      </p:cBhvr>
                                    </p:animEffect>
                                    <p:anim calcmode="lin" valueType="num">
                                      <p:cBhvr>
                                        <p:cTn dur="750" fill="hold" id="32"/>
                                        <p:tgtEl>
                                          <p:spTgt spid="19"/>
                                        </p:tgtEl>
                                        <p:attrNameLst>
                                          <p:attrName>ppt_x</p:attrName>
                                        </p:attrNameLst>
                                      </p:cBhvr>
                                      <p:tavLst>
                                        <p:tav tm="0">
                                          <p:val>
                                            <p:strVal val="#ppt_x"/>
                                          </p:val>
                                        </p:tav>
                                        <p:tav tm="100000">
                                          <p:val>
                                            <p:strVal val="#ppt_x"/>
                                          </p:val>
                                        </p:tav>
                                      </p:tavLst>
                                    </p:anim>
                                    <p:anim calcmode="lin" valueType="num">
                                      <p:cBhvr>
                                        <p:cTn dur="750" fill="hold" id="33"/>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2"/>
      <p:bldP grpId="0" spid="3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4B8F7F4A-B251-4127-A49E-C5CEB82420D3}"/>
              </a:ext>
            </a:extLst>
          </p:cNvPr>
          <p:cNvGrpSpPr/>
          <p:nvPr/>
        </p:nvGrpSpPr>
        <p:grpSpPr>
          <a:xfrm>
            <a:off x="1932771" y="2370918"/>
            <a:ext cx="3428347" cy="3428347"/>
            <a:chOff x="5700437" y="-310989"/>
            <a:chExt cx="3428347" cy="3428347"/>
          </a:xfrm>
        </p:grpSpPr>
        <p:pic>
          <p:nvPicPr>
            <p:cNvPr descr="上升趋势条形图" id="2" name="图形 1">
              <a:extLst>
                <a:ext uri="{FF2B5EF4-FFF2-40B4-BE49-F238E27FC236}">
                  <a16:creationId xmlns:a16="http://schemas.microsoft.com/office/drawing/2014/main" id="{84E33955-4CFE-4CE7-A460-91CC8881E975}"/>
                </a:ext>
              </a:extLst>
            </p:cNvPr>
            <p:cNvPicPr>
              <a:picLocks noChangeAspect="1"/>
            </p:cNvPicPr>
            <p:nvPr/>
          </p:nvPicPr>
          <p:blipFill>
            <a:blip r:embed="rId3">
              <a:extLst>
                <a:ext uri="{28A0092B-C50C-407E-A947-70E740481C1C}">
                  <a14:useLocalDpi val="0"/>
                </a:ext>
                <a:ext uri="{96DAC541-7B7A-43D3-8B79-37D633B846F1}">
                  <asvg:svgBlip xmlns:asvg="http://schemas.microsoft.com/office/drawing/2016/SVG/main" r:embed="rId4"/>
                </a:ext>
              </a:extLst>
            </a:blip>
            <a:stretch>
              <a:fillRect/>
            </a:stretch>
          </p:blipFill>
          <p:spPr>
            <a:xfrm>
              <a:off x="5700437" y="-310989"/>
              <a:ext cx="3428347" cy="3428347"/>
            </a:xfrm>
            <a:prstGeom prst="rect">
              <a:avLst/>
            </a:prstGeom>
          </p:spPr>
        </p:pic>
        <p:sp>
          <p:nvSpPr>
            <p:cNvPr id="19" name="TextBox 14"/>
            <p:cNvSpPr txBox="1"/>
            <p:nvPr/>
          </p:nvSpPr>
          <p:spPr>
            <a:xfrm>
              <a:off x="6595563" y="1572400"/>
              <a:ext cx="579755" cy="518008"/>
            </a:xfrm>
            <a:prstGeom prst="rect">
              <a:avLst/>
            </a:prstGeom>
            <a:noFill/>
          </p:spPr>
          <p:txBody>
            <a:bodyPr anchor="ctr" rtlCol="0" wrap="none">
              <a:spAutoFit/>
            </a:bodyPr>
            <a:lstStyle/>
            <a:p>
              <a:pPr algn="ctr" lvl="0"/>
              <a:r>
                <a:rPr altLang="zh-CN" lang="en-US" sz="2799">
                  <a:solidFill>
                    <a:schemeClr val="bg1"/>
                  </a:solidFill>
                  <a:cs typeface="+mn-ea"/>
                  <a:sym typeface="+mn-lt"/>
                </a:rPr>
                <a:t>20</a:t>
              </a:r>
            </a:p>
          </p:txBody>
        </p:sp>
        <p:sp>
          <p:nvSpPr>
            <p:cNvPr id="20" name="TextBox 18"/>
            <p:cNvSpPr txBox="1"/>
            <p:nvPr/>
          </p:nvSpPr>
          <p:spPr>
            <a:xfrm>
              <a:off x="7307026" y="1199517"/>
              <a:ext cx="579755" cy="518008"/>
            </a:xfrm>
            <a:prstGeom prst="rect">
              <a:avLst/>
            </a:prstGeom>
            <a:noFill/>
          </p:spPr>
          <p:txBody>
            <a:bodyPr anchor="ctr" rtlCol="0" wrap="none">
              <a:spAutoFit/>
            </a:bodyPr>
            <a:lstStyle/>
            <a:p>
              <a:pPr algn="ctr" lvl="0"/>
              <a:r>
                <a:rPr altLang="zh-CN" lang="en-US" sz="2799">
                  <a:solidFill>
                    <a:schemeClr val="bg1"/>
                  </a:solidFill>
                  <a:cs typeface="+mn-ea"/>
                  <a:sym typeface="+mn-lt"/>
                </a:rPr>
                <a:t>50</a:t>
              </a:r>
            </a:p>
          </p:txBody>
        </p:sp>
        <p:sp>
          <p:nvSpPr>
            <p:cNvPr id="21" name="TextBox 19"/>
            <p:cNvSpPr txBox="1"/>
            <p:nvPr/>
          </p:nvSpPr>
          <p:spPr>
            <a:xfrm>
              <a:off x="8107028" y="801571"/>
              <a:ext cx="579755" cy="518008"/>
            </a:xfrm>
            <a:prstGeom prst="rect">
              <a:avLst/>
            </a:prstGeom>
            <a:noFill/>
          </p:spPr>
          <p:txBody>
            <a:bodyPr anchor="ctr" rtlCol="0" wrap="none">
              <a:spAutoFit/>
            </a:bodyPr>
            <a:lstStyle/>
            <a:p>
              <a:pPr algn="ctr" lvl="0"/>
              <a:r>
                <a:rPr altLang="zh-CN" lang="en-US" sz="2799">
                  <a:solidFill>
                    <a:schemeClr val="bg1"/>
                  </a:solidFill>
                  <a:cs typeface="+mn-ea"/>
                  <a:sym typeface="+mn-lt"/>
                </a:rPr>
                <a:t>80</a:t>
              </a:r>
            </a:p>
          </p:txBody>
        </p:sp>
      </p:grpSp>
      <p:grpSp>
        <p:nvGrpSpPr>
          <p:cNvPr id="4" name="组合 3">
            <a:extLst>
              <a:ext uri="{FF2B5EF4-FFF2-40B4-BE49-F238E27FC236}">
                <a16:creationId xmlns:a16="http://schemas.microsoft.com/office/drawing/2014/main" id="{1E26F256-6714-44CC-885B-C610AF2566C7}"/>
              </a:ext>
            </a:extLst>
          </p:cNvPr>
          <p:cNvGrpSpPr/>
          <p:nvPr/>
        </p:nvGrpSpPr>
        <p:grpSpPr>
          <a:xfrm>
            <a:off x="5997492" y="4215707"/>
            <a:ext cx="4600931" cy="1246171"/>
            <a:chOff x="5997493" y="4626924"/>
            <a:chExt cx="4600931" cy="1246171"/>
          </a:xfrm>
        </p:grpSpPr>
        <p:sp>
          <p:nvSpPr>
            <p:cNvPr id="24" name="TextBox 29"/>
            <p:cNvSpPr txBox="1"/>
            <p:nvPr/>
          </p:nvSpPr>
          <p:spPr>
            <a:xfrm flipH="1">
              <a:off x="5997494" y="4626924"/>
              <a:ext cx="2786181" cy="31089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spcBef>
                  <a:spcPct val="0"/>
                </a:spcBef>
                <a:buFont charset="0" panose="020b0604020202020204" pitchFamily="34" typeface="Arial"/>
                <a:buNone/>
              </a:pPr>
              <a:r>
                <a:rPr altLang="en-US" kern="1200" lang="zh-CN" sz="1800">
                  <a:solidFill>
                    <a:schemeClr val="tx1">
                      <a:lumMod val="65000"/>
                      <a:lumOff val="35000"/>
                    </a:schemeClr>
                  </a:solidFill>
                  <a:latin typeface="+mn-lt"/>
                  <a:ea typeface="+mn-ea"/>
                  <a:cs typeface="+mn-ea"/>
                  <a:sym typeface="+mn-lt"/>
                </a:rPr>
                <a:t>点击输入标题</a:t>
              </a:r>
            </a:p>
          </p:txBody>
        </p:sp>
        <p:sp>
          <p:nvSpPr>
            <p:cNvPr id="25" name="TextBox 30"/>
            <p:cNvSpPr txBox="1"/>
            <p:nvPr/>
          </p:nvSpPr>
          <p:spPr>
            <a:xfrm>
              <a:off x="5997493" y="4940776"/>
              <a:ext cx="4600931" cy="923544"/>
            </a:xfrm>
            <a:prstGeom prst="rect">
              <a:avLst/>
            </a:prstGeom>
            <a:noFill/>
          </p:spPr>
          <p:txBody>
            <a:bodyPr rtlCol="0" wrap="square">
              <a:spAutoFit/>
            </a:bodyPr>
            <a:lstStyle/>
            <a:p>
              <a:pPr>
                <a:lnSpc>
                  <a:spcPct val="130000"/>
                </a:lnSpc>
                <a:spcBef>
                  <a:spcPts val="500"/>
                </a:spcBef>
                <a:defRPr/>
              </a:pPr>
              <a:r>
                <a:rPr altLang="en-US" lang="zh-CN" sz="1400">
                  <a:solidFill>
                    <a:schemeClr val="tx1">
                      <a:lumMod val="65000"/>
                      <a:lumOff val="35000"/>
                    </a:schemeClr>
                  </a:solidFill>
                  <a:cs typeface="+mn-ea"/>
                  <a:sym typeface="+mn-lt"/>
                </a:rPr>
                <a:t>您的内容打在这里，或者通过复制您的文本后，在此框中选择粘贴，并选择只保留文字。您的内容打在这里，或者通过复制您的文本后。</a:t>
              </a:r>
            </a:p>
          </p:txBody>
        </p:sp>
      </p:grpSp>
      <p:sp>
        <p:nvSpPr>
          <p:cNvPr id="28" name="文本框 27">
            <a:extLst>
              <a:ext uri="{FF2B5EF4-FFF2-40B4-BE49-F238E27FC236}">
                <a16:creationId xmlns:a16="http://schemas.microsoft.com/office/drawing/2014/main" id="{CED0DE53-1DC0-4D97-B741-CC995D1437D2}"/>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O—机会分析</a:t>
            </a:r>
          </a:p>
        </p:txBody>
      </p:sp>
      <p:grpSp>
        <p:nvGrpSpPr>
          <p:cNvPr id="30" name="组合 29">
            <a:extLst>
              <a:ext uri="{FF2B5EF4-FFF2-40B4-BE49-F238E27FC236}">
                <a16:creationId xmlns:a16="http://schemas.microsoft.com/office/drawing/2014/main" id="{584EA23F-CC28-4F83-A992-4D1C2B3D56AD}"/>
              </a:ext>
            </a:extLst>
          </p:cNvPr>
          <p:cNvGrpSpPr/>
          <p:nvPr/>
        </p:nvGrpSpPr>
        <p:grpSpPr>
          <a:xfrm>
            <a:off x="5997491" y="2189525"/>
            <a:ext cx="4600931" cy="1246171"/>
            <a:chOff x="5997493" y="4626924"/>
            <a:chExt cx="4600931" cy="1246171"/>
          </a:xfrm>
        </p:grpSpPr>
        <p:sp>
          <p:nvSpPr>
            <p:cNvPr id="31" name="TextBox 29">
              <a:extLst>
                <a:ext uri="{FF2B5EF4-FFF2-40B4-BE49-F238E27FC236}">
                  <a16:creationId xmlns:a16="http://schemas.microsoft.com/office/drawing/2014/main" id="{8A68BC39-8D32-4098-A68B-6B622F5588DF}"/>
                </a:ext>
              </a:extLst>
            </p:cNvPr>
            <p:cNvSpPr txBox="1"/>
            <p:nvPr/>
          </p:nvSpPr>
          <p:spPr>
            <a:xfrm flipH="1">
              <a:off x="5997494" y="4626924"/>
              <a:ext cx="2786181" cy="31089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anose="020b0503020204020204" pitchFamily="34" typeface="微软雅黑"/>
                </a:defRPr>
              </a:lvl1pPr>
            </a:lstStyle>
            <a:p>
              <a:pPr>
                <a:spcBef>
                  <a:spcPct val="0"/>
                </a:spcBef>
                <a:buFont charset="0" panose="020b0604020202020204" pitchFamily="34" typeface="Arial"/>
                <a:buNone/>
              </a:pPr>
              <a:r>
                <a:rPr altLang="en-US" kern="1200" lang="zh-CN" sz="1800">
                  <a:solidFill>
                    <a:schemeClr val="tx1">
                      <a:lumMod val="65000"/>
                      <a:lumOff val="35000"/>
                    </a:schemeClr>
                  </a:solidFill>
                  <a:latin typeface="+mn-lt"/>
                  <a:ea typeface="+mn-ea"/>
                  <a:cs typeface="+mn-ea"/>
                  <a:sym typeface="+mn-lt"/>
                </a:rPr>
                <a:t>点击输入标题</a:t>
              </a:r>
            </a:p>
          </p:txBody>
        </p:sp>
        <p:sp>
          <p:nvSpPr>
            <p:cNvPr id="32" name="TextBox 30">
              <a:extLst>
                <a:ext uri="{FF2B5EF4-FFF2-40B4-BE49-F238E27FC236}">
                  <a16:creationId xmlns:a16="http://schemas.microsoft.com/office/drawing/2014/main" id="{E3B3EF44-A932-420A-BC5A-3796FA0CA55A}"/>
                </a:ext>
              </a:extLst>
            </p:cNvPr>
            <p:cNvSpPr txBox="1"/>
            <p:nvPr/>
          </p:nvSpPr>
          <p:spPr>
            <a:xfrm>
              <a:off x="5997493" y="4940775"/>
              <a:ext cx="4600931" cy="923544"/>
            </a:xfrm>
            <a:prstGeom prst="rect">
              <a:avLst/>
            </a:prstGeom>
            <a:noFill/>
          </p:spPr>
          <p:txBody>
            <a:bodyPr rtlCol="0" wrap="square">
              <a:spAutoFit/>
            </a:bodyPr>
            <a:lstStyle/>
            <a:p>
              <a:pPr>
                <a:lnSpc>
                  <a:spcPct val="130000"/>
                </a:lnSpc>
                <a:spcBef>
                  <a:spcPts val="500"/>
                </a:spcBef>
                <a:defRPr/>
              </a:pPr>
              <a:r>
                <a:rPr altLang="en-US" lang="zh-CN" sz="1400">
                  <a:solidFill>
                    <a:schemeClr val="tx1">
                      <a:lumMod val="65000"/>
                      <a:lumOff val="35000"/>
                    </a:schemeClr>
                  </a:solidFill>
                  <a:cs typeface="+mn-ea"/>
                  <a:sym typeface="+mn-lt"/>
                </a:rPr>
                <a:t>您的内容打在这里，或者通过复制您的文本后，在此框中选择粘贴，并选择只保留文字。您的内容打在这里，或者通过复制您的文本后。</a:t>
              </a:r>
            </a:p>
          </p:txBody>
        </p:sp>
      </p:grpSp>
      <p:sp>
        <p:nvSpPr>
          <p:cNvPr id="33" name="文本框 32">
            <a:extLst>
              <a:ext uri="{FF2B5EF4-FFF2-40B4-BE49-F238E27FC236}">
                <a16:creationId xmlns:a16="http://schemas.microsoft.com/office/drawing/2014/main" id="{E4898039-DB58-449C-A050-401676A94BC7}"/>
              </a:ext>
            </a:extLst>
          </p:cNvPr>
          <p:cNvSpPr txBox="1"/>
          <p:nvPr/>
        </p:nvSpPr>
        <p:spPr>
          <a:xfrm>
            <a:off x="2967439" y="1845677"/>
            <a:ext cx="1723596" cy="432816"/>
          </a:xfrm>
          <a:prstGeom prst="rect">
            <a:avLst/>
          </a:prstGeom>
          <a:noFill/>
        </p:spPr>
        <p:txBody>
          <a:bodyPr wrap="square">
            <a:spAutoFit/>
          </a:bodyPr>
          <a:lstStyle/>
          <a:p>
            <a:pPr>
              <a:lnSpc>
                <a:spcPct val="80000"/>
              </a:lnSpc>
              <a:spcBef>
                <a:spcPct val="0"/>
              </a:spcBef>
            </a:pPr>
            <a:r>
              <a:rPr altLang="en-US" b="1" lang="zh-CN" sz="2800">
                <a:ln cmpd="sng" w="18415">
                  <a:noFill/>
                  <a:prstDash val="solid"/>
                </a:ln>
                <a:solidFill>
                  <a:schemeClr val="tx1">
                    <a:lumMod val="65000"/>
                    <a:lumOff val="35000"/>
                  </a:schemeClr>
                </a:solidFill>
                <a:cs typeface="+mn-ea"/>
              </a:rPr>
              <a:t>输入标题</a:t>
            </a:r>
          </a:p>
        </p:txBody>
      </p:sp>
    </p:spTree>
    <p:extLst>
      <p:ext uri="{BB962C8B-B14F-4D97-AF65-F5344CB8AC3E}">
        <p14:creationId val="2148954357"/>
      </p:ext>
    </p:extLst>
  </p:cSld>
  <p:clrMapOvr>
    <a:masterClrMapping/>
  </p:clrMapOvr>
  <mc:AlternateContent>
    <mc:Choice Requires="p15">
      <p:transition advTm="3000" p14:dur="6000" spd="slow">
        <p15:prstTrans prst="curtains"/>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37">
                                  <p:stCondLst>
                                    <p:cond delay="0"/>
                                  </p:stCondLst>
                                  <p:childTnLst>
                                    <p:set>
                                      <p:cBhvr>
                                        <p:cTn dur="1" fill="hold" id="6">
                                          <p:stCondLst>
                                            <p:cond delay="0"/>
                                          </p:stCondLst>
                                        </p:cTn>
                                        <p:tgtEl>
                                          <p:spTgt spid="33"/>
                                        </p:tgtEl>
                                        <p:attrNameLst>
                                          <p:attrName>style.visibility</p:attrName>
                                        </p:attrNameLst>
                                      </p:cBhvr>
                                      <p:to>
                                        <p:strVal val="visible"/>
                                      </p:to>
                                    </p:set>
                                    <p:animEffect filter="barn(outVertical)" transition="in">
                                      <p:cBhvr>
                                        <p:cTn dur="750" id="7"/>
                                        <p:tgtEl>
                                          <p:spTgt spid="33"/>
                                        </p:tgtEl>
                                      </p:cBhvr>
                                    </p:animEffect>
                                  </p:childTnLst>
                                </p:cTn>
                              </p:par>
                            </p:childTnLst>
                          </p:cTn>
                        </p:par>
                        <p:par>
                          <p:cTn fill="hold" id="8" nodeType="afterGroup">
                            <p:stCondLst>
                              <p:cond delay="750"/>
                            </p:stCondLst>
                            <p:childTnLst>
                              <p:par>
                                <p:cTn fill="hold" id="9" nodeType="afterEffect" presetClass="entr" presetID="16" presetSubtype="37">
                                  <p:stCondLst>
                                    <p:cond delay="0"/>
                                  </p:stCondLst>
                                  <p:childTnLst>
                                    <p:set>
                                      <p:cBhvr>
                                        <p:cTn dur="1" fill="hold" id="10">
                                          <p:stCondLst>
                                            <p:cond delay="0"/>
                                          </p:stCondLst>
                                        </p:cTn>
                                        <p:tgtEl>
                                          <p:spTgt spid="3"/>
                                        </p:tgtEl>
                                        <p:attrNameLst>
                                          <p:attrName>style.visibility</p:attrName>
                                        </p:attrNameLst>
                                      </p:cBhvr>
                                      <p:to>
                                        <p:strVal val="visible"/>
                                      </p:to>
                                    </p:set>
                                    <p:animEffect filter="barn(outVertical)" transition="in">
                                      <p:cBhvr>
                                        <p:cTn dur="750" id="11"/>
                                        <p:tgtEl>
                                          <p:spTgt spid="3"/>
                                        </p:tgtEl>
                                      </p:cBhvr>
                                    </p:animEffect>
                                  </p:childTnLst>
                                </p:cTn>
                              </p:par>
                            </p:childTnLst>
                          </p:cTn>
                        </p:par>
                        <p:par>
                          <p:cTn fill="hold" id="12" nodeType="afterGroup">
                            <p:stCondLst>
                              <p:cond delay="1500"/>
                            </p:stCondLst>
                            <p:childTnLst>
                              <p:par>
                                <p:cTn fill="hold" id="13" nodeType="afterEffect" presetClass="entr" presetID="22" presetSubtype="8">
                                  <p:stCondLst>
                                    <p:cond delay="0"/>
                                  </p:stCondLst>
                                  <p:childTnLst>
                                    <p:set>
                                      <p:cBhvr>
                                        <p:cTn dur="1" fill="hold" id="14">
                                          <p:stCondLst>
                                            <p:cond delay="0"/>
                                          </p:stCondLst>
                                        </p:cTn>
                                        <p:tgtEl>
                                          <p:spTgt spid="30"/>
                                        </p:tgtEl>
                                        <p:attrNameLst>
                                          <p:attrName>style.visibility</p:attrName>
                                        </p:attrNameLst>
                                      </p:cBhvr>
                                      <p:to>
                                        <p:strVal val="visible"/>
                                      </p:to>
                                    </p:set>
                                    <p:animEffect filter="wipe(left)" transition="in">
                                      <p:cBhvr>
                                        <p:cTn dur="750" id="15"/>
                                        <p:tgtEl>
                                          <p:spTgt spid="30"/>
                                        </p:tgtEl>
                                      </p:cBhvr>
                                    </p:animEffect>
                                  </p:childTnLst>
                                </p:cTn>
                              </p:par>
                            </p:childTnLst>
                          </p:cTn>
                        </p:par>
                        <p:par>
                          <p:cTn fill="hold" id="16" nodeType="afterGroup">
                            <p:stCondLst>
                              <p:cond delay="2250"/>
                            </p:stCondLst>
                            <p:childTnLst>
                              <p:par>
                                <p:cTn fill="hold" id="17" nodeType="afterEffect" presetClass="entr" presetID="22" presetSubtype="8">
                                  <p:stCondLst>
                                    <p:cond delay="0"/>
                                  </p:stCondLst>
                                  <p:childTnLst>
                                    <p:set>
                                      <p:cBhvr>
                                        <p:cTn dur="1" fill="hold" id="18">
                                          <p:stCondLst>
                                            <p:cond delay="0"/>
                                          </p:stCondLst>
                                        </p:cTn>
                                        <p:tgtEl>
                                          <p:spTgt spid="4"/>
                                        </p:tgtEl>
                                        <p:attrNameLst>
                                          <p:attrName>style.visibility</p:attrName>
                                        </p:attrNameLst>
                                      </p:cBhvr>
                                      <p:to>
                                        <p:strVal val="visible"/>
                                      </p:to>
                                    </p:set>
                                    <p:animEffect filter="wipe(left)" transition="in">
                                      <p:cBhvr>
                                        <p:cTn dur="750" id="1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a:extLst>
              <a:ext uri="{FF2B5EF4-FFF2-40B4-BE49-F238E27FC236}">
                <a16:creationId xmlns:a16="http://schemas.microsoft.com/office/drawing/2014/main" id="{546913BD-57CD-40A7-94B5-CB02E5BD496E}"/>
              </a:ext>
            </a:extLst>
          </p:cNvPr>
          <p:cNvGrpSpPr/>
          <p:nvPr/>
        </p:nvGrpSpPr>
        <p:grpSpPr>
          <a:xfrm>
            <a:off x="1493255" y="1174152"/>
            <a:ext cx="9205489" cy="4509695"/>
            <a:chOff x="1518304" y="1187843"/>
            <a:chExt cx="9205489" cy="4509695"/>
          </a:xfrm>
        </p:grpSpPr>
        <p:grpSp>
          <p:nvGrpSpPr>
            <p:cNvPr id="9" name="组合 8">
              <a:extLst>
                <a:ext uri="{FF2B5EF4-FFF2-40B4-BE49-F238E27FC236}">
                  <a16:creationId xmlns:a16="http://schemas.microsoft.com/office/drawing/2014/main" id="{EAAD5291-5CB8-40A7-A141-73B57049D53A}"/>
                </a:ext>
              </a:extLst>
            </p:cNvPr>
            <p:cNvGrpSpPr/>
            <p:nvPr/>
          </p:nvGrpSpPr>
          <p:grpSpPr>
            <a:xfrm>
              <a:off x="1803834" y="4497913"/>
              <a:ext cx="1816595" cy="1199625"/>
              <a:chOff x="1442690" y="4906900"/>
              <a:chExt cx="1816595" cy="1199625"/>
            </a:xfrm>
          </p:grpSpPr>
          <p:grpSp>
            <p:nvGrpSpPr>
              <p:cNvPr id="3" name="组合 2">
                <a:extLst>
                  <a:ext uri="{FF2B5EF4-FFF2-40B4-BE49-F238E27FC236}">
                    <a16:creationId xmlns:a16="http://schemas.microsoft.com/office/drawing/2014/main" id="{0C39F3BF-39B8-4D20-BB39-12AB1FBF95D4}"/>
                  </a:ext>
                </a:extLst>
              </p:cNvPr>
              <p:cNvGrpSpPr/>
              <p:nvPr/>
            </p:nvGrpSpPr>
            <p:grpSpPr>
              <a:xfrm>
                <a:off x="1541173" y="4906900"/>
                <a:ext cx="1646123" cy="466923"/>
                <a:chOff x="1541173" y="4906900"/>
                <a:chExt cx="1646123" cy="466923"/>
              </a:xfrm>
            </p:grpSpPr>
            <p:sp>
              <p:nvSpPr>
                <p:cNvPr id="29" name="TextBox 7"/>
                <p:cNvSpPr>
                  <a:spLocks noChangeArrowheads="1"/>
                </p:cNvSpPr>
                <p:nvPr/>
              </p:nvSpPr>
              <p:spPr bwMode="auto">
                <a:xfrm>
                  <a:off x="1752325" y="5010896"/>
                  <a:ext cx="1223817" cy="274168"/>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defRPr/>
                  </a:pPr>
                  <a:r>
                    <a:rPr altLang="en-US" b="1" lang="zh-CN" sz="1799">
                      <a:solidFill>
                        <a:schemeClr val="accent4"/>
                      </a:solidFill>
                      <a:cs typeface="+mn-ea"/>
                      <a:sym typeface="+mn-lt"/>
                    </a:rPr>
                    <a:t>添加标题</a:t>
                  </a:r>
                </a:p>
              </p:txBody>
            </p:sp>
            <p:sp>
              <p:nvSpPr>
                <p:cNvPr id="30" name="圆角矩形 29"/>
                <p:cNvSpPr/>
                <p:nvPr/>
              </p:nvSpPr>
              <p:spPr>
                <a:xfrm>
                  <a:off x="1541173" y="4906900"/>
                  <a:ext cx="1646123" cy="466923"/>
                </a:xfrm>
                <a:prstGeom prst="roundRect">
                  <a:avLst>
                    <a:gd fmla="val 50000"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solidFill>
                      <a:srgbClr val="0070C0"/>
                    </a:solidFill>
                    <a:cs typeface="+mn-ea"/>
                    <a:sym typeface="+mn-lt"/>
                  </a:endParaRPr>
                </a:p>
              </p:txBody>
            </p:sp>
          </p:grpSp>
          <p:sp>
            <p:nvSpPr>
              <p:cNvPr id="31" name="文本框 49"/>
              <p:cNvSpPr txBox="1"/>
              <p:nvPr/>
            </p:nvSpPr>
            <p:spPr>
              <a:xfrm>
                <a:off x="1442690" y="5470197"/>
                <a:ext cx="1816595" cy="646176"/>
              </a:xfrm>
              <a:prstGeom prst="rect">
                <a:avLst/>
              </a:prstGeom>
              <a:noFill/>
              <a:effectLst/>
            </p:spPr>
            <p:txBody>
              <a:bodyPr rtlCol="0" wrap="square">
                <a:spAutoFit/>
              </a:bodyPr>
              <a:lstStyle/>
              <a:p>
                <a:pPr algn="just">
                  <a:lnSpc>
                    <a:spcPct val="130000"/>
                  </a:lnSpc>
                </a:pPr>
                <a:r>
                  <a:rPr altLang="en-US" lang="zh-CN" sz="1400">
                    <a:solidFill>
                      <a:schemeClr val="tx1">
                        <a:lumMod val="65000"/>
                        <a:lumOff val="35000"/>
                      </a:schemeClr>
                    </a:solidFill>
                    <a:cs typeface="+mn-ea"/>
                    <a:sym typeface="+mn-lt"/>
                  </a:rPr>
                  <a:t>请在此处添加文字信息，表达图的含义。</a:t>
                </a:r>
              </a:p>
            </p:txBody>
          </p:sp>
        </p:grpSp>
        <p:grpSp>
          <p:nvGrpSpPr>
            <p:cNvPr id="10" name="组合 9">
              <a:extLst>
                <a:ext uri="{FF2B5EF4-FFF2-40B4-BE49-F238E27FC236}">
                  <a16:creationId xmlns:a16="http://schemas.microsoft.com/office/drawing/2014/main" id="{DEE851E1-CBD8-4AFC-9523-9495FBB5904B}"/>
                </a:ext>
              </a:extLst>
            </p:cNvPr>
            <p:cNvGrpSpPr/>
            <p:nvPr/>
          </p:nvGrpSpPr>
          <p:grpSpPr>
            <a:xfrm>
              <a:off x="4130826" y="4131561"/>
              <a:ext cx="1816595" cy="1199625"/>
              <a:chOff x="3873461" y="4402975"/>
              <a:chExt cx="1816595" cy="1199625"/>
            </a:xfrm>
          </p:grpSpPr>
          <p:grpSp>
            <p:nvGrpSpPr>
              <p:cNvPr id="4" name="组合 3">
                <a:extLst>
                  <a:ext uri="{FF2B5EF4-FFF2-40B4-BE49-F238E27FC236}">
                    <a16:creationId xmlns:a16="http://schemas.microsoft.com/office/drawing/2014/main" id="{5B3345B6-B2F2-4CF4-BDC0-7C4618E90856}"/>
                  </a:ext>
                </a:extLst>
              </p:cNvPr>
              <p:cNvGrpSpPr/>
              <p:nvPr/>
            </p:nvGrpSpPr>
            <p:grpSpPr>
              <a:xfrm>
                <a:off x="3971944" y="4402975"/>
                <a:ext cx="1646123" cy="466923"/>
                <a:chOff x="3971944" y="4402975"/>
                <a:chExt cx="1646123" cy="466923"/>
              </a:xfrm>
            </p:grpSpPr>
            <p:sp>
              <p:nvSpPr>
                <p:cNvPr id="32" name="TextBox 7"/>
                <p:cNvSpPr>
                  <a:spLocks noChangeArrowheads="1"/>
                </p:cNvSpPr>
                <p:nvPr/>
              </p:nvSpPr>
              <p:spPr bwMode="auto">
                <a:xfrm>
                  <a:off x="4183097" y="4506972"/>
                  <a:ext cx="1223817" cy="2743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defRPr/>
                  </a:pPr>
                  <a:r>
                    <a:rPr altLang="en-US" b="1" lang="zh-CN">
                      <a:solidFill>
                        <a:schemeClr val="tx1">
                          <a:lumMod val="65000"/>
                          <a:lumOff val="35000"/>
                        </a:schemeClr>
                      </a:solidFill>
                      <a:cs typeface="+mn-ea"/>
                      <a:sym typeface="+mn-lt"/>
                    </a:rPr>
                    <a:t>添加标题</a:t>
                  </a:r>
                </a:p>
              </p:txBody>
            </p:sp>
            <p:sp>
              <p:nvSpPr>
                <p:cNvPr id="33" name="圆角矩形 32"/>
                <p:cNvSpPr/>
                <p:nvPr/>
              </p:nvSpPr>
              <p:spPr>
                <a:xfrm>
                  <a:off x="3971944" y="4402975"/>
                  <a:ext cx="1646123" cy="466923"/>
                </a:xfrm>
                <a:prstGeom prst="roundRect">
                  <a:avLst>
                    <a:gd fmla="val 50000"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solidFill>
                      <a:srgbClr val="0070C0"/>
                    </a:solidFill>
                    <a:cs typeface="+mn-ea"/>
                    <a:sym typeface="+mn-lt"/>
                  </a:endParaRPr>
                </a:p>
              </p:txBody>
            </p:sp>
          </p:grpSp>
          <p:sp>
            <p:nvSpPr>
              <p:cNvPr id="34" name="文本框 49"/>
              <p:cNvSpPr txBox="1"/>
              <p:nvPr/>
            </p:nvSpPr>
            <p:spPr>
              <a:xfrm>
                <a:off x="3873461" y="4966272"/>
                <a:ext cx="1816595" cy="646176"/>
              </a:xfrm>
              <a:prstGeom prst="rect">
                <a:avLst/>
              </a:prstGeom>
              <a:noFill/>
              <a:effectLst/>
            </p:spPr>
            <p:txBody>
              <a:bodyPr rtlCol="0" wrap="square">
                <a:spAutoFit/>
              </a:bodyPr>
              <a:lstStyle/>
              <a:p>
                <a:pPr algn="just">
                  <a:lnSpc>
                    <a:spcPct val="130000"/>
                  </a:lnSpc>
                </a:pPr>
                <a:r>
                  <a:rPr altLang="en-US" lang="zh-CN" sz="1400">
                    <a:solidFill>
                      <a:schemeClr val="tx1">
                        <a:lumMod val="50000"/>
                        <a:lumOff val="50000"/>
                      </a:schemeClr>
                    </a:solidFill>
                    <a:cs typeface="+mn-ea"/>
                    <a:sym typeface="+mn-lt"/>
                  </a:rPr>
                  <a:t>请在此处添加文字信息，表达图的含义。</a:t>
                </a:r>
              </a:p>
            </p:txBody>
          </p:sp>
        </p:grpSp>
        <p:grpSp>
          <p:nvGrpSpPr>
            <p:cNvPr id="11" name="组合 10">
              <a:extLst>
                <a:ext uri="{FF2B5EF4-FFF2-40B4-BE49-F238E27FC236}">
                  <a16:creationId xmlns:a16="http://schemas.microsoft.com/office/drawing/2014/main" id="{99740314-0C77-4B7D-97E4-CDC9F507E5E1}"/>
                </a:ext>
              </a:extLst>
            </p:cNvPr>
            <p:cNvGrpSpPr/>
            <p:nvPr/>
          </p:nvGrpSpPr>
          <p:grpSpPr>
            <a:xfrm>
              <a:off x="6457818" y="3693545"/>
              <a:ext cx="1816595" cy="1199625"/>
              <a:chOff x="6321096" y="3958947"/>
              <a:chExt cx="1816595" cy="1199625"/>
            </a:xfrm>
          </p:grpSpPr>
          <p:grpSp>
            <p:nvGrpSpPr>
              <p:cNvPr id="5" name="组合 4">
                <a:extLst>
                  <a:ext uri="{FF2B5EF4-FFF2-40B4-BE49-F238E27FC236}">
                    <a16:creationId xmlns:a16="http://schemas.microsoft.com/office/drawing/2014/main" id="{04BC6959-E5A9-46D2-B741-FC01F77B898B}"/>
                  </a:ext>
                </a:extLst>
              </p:cNvPr>
              <p:cNvGrpSpPr/>
              <p:nvPr/>
            </p:nvGrpSpPr>
            <p:grpSpPr>
              <a:xfrm>
                <a:off x="6419578" y="3958947"/>
                <a:ext cx="1646123" cy="466923"/>
                <a:chOff x="6419578" y="3958947"/>
                <a:chExt cx="1646123" cy="466923"/>
              </a:xfrm>
            </p:grpSpPr>
            <p:sp>
              <p:nvSpPr>
                <p:cNvPr id="35" name="TextBox 7"/>
                <p:cNvSpPr>
                  <a:spLocks noChangeArrowheads="1"/>
                </p:cNvSpPr>
                <p:nvPr/>
              </p:nvSpPr>
              <p:spPr bwMode="auto">
                <a:xfrm>
                  <a:off x="6630731" y="4062943"/>
                  <a:ext cx="1223817" cy="274168"/>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defRPr/>
                  </a:pPr>
                  <a:r>
                    <a:rPr altLang="en-US" b="1" lang="zh-CN" sz="1799">
                      <a:solidFill>
                        <a:schemeClr val="accent4"/>
                      </a:solidFill>
                      <a:cs typeface="+mn-ea"/>
                      <a:sym typeface="+mn-lt"/>
                    </a:rPr>
                    <a:t>添加标题</a:t>
                  </a:r>
                </a:p>
              </p:txBody>
            </p:sp>
            <p:sp>
              <p:nvSpPr>
                <p:cNvPr id="36" name="圆角矩形 35"/>
                <p:cNvSpPr/>
                <p:nvPr/>
              </p:nvSpPr>
              <p:spPr>
                <a:xfrm>
                  <a:off x="6419578" y="3958947"/>
                  <a:ext cx="1646123" cy="466923"/>
                </a:xfrm>
                <a:prstGeom prst="roundRect">
                  <a:avLst>
                    <a:gd fmla="val 50000"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solidFill>
                      <a:srgbClr val="0070C0"/>
                    </a:solidFill>
                    <a:cs typeface="+mn-ea"/>
                    <a:sym typeface="+mn-lt"/>
                  </a:endParaRPr>
                </a:p>
              </p:txBody>
            </p:sp>
          </p:grpSp>
          <p:sp>
            <p:nvSpPr>
              <p:cNvPr id="37" name="文本框 49"/>
              <p:cNvSpPr txBox="1"/>
              <p:nvPr/>
            </p:nvSpPr>
            <p:spPr>
              <a:xfrm>
                <a:off x="6321096" y="4522244"/>
                <a:ext cx="1816595" cy="646176"/>
              </a:xfrm>
              <a:prstGeom prst="rect">
                <a:avLst/>
              </a:prstGeom>
              <a:noFill/>
              <a:effectLst/>
            </p:spPr>
            <p:txBody>
              <a:bodyPr rtlCol="0" wrap="square">
                <a:spAutoFit/>
              </a:bodyPr>
              <a:lstStyle/>
              <a:p>
                <a:pPr algn="just">
                  <a:lnSpc>
                    <a:spcPct val="130000"/>
                  </a:lnSpc>
                </a:pPr>
                <a:r>
                  <a:rPr altLang="en-US" lang="zh-CN" sz="1400">
                    <a:solidFill>
                      <a:schemeClr val="tx1">
                        <a:lumMod val="50000"/>
                        <a:lumOff val="50000"/>
                      </a:schemeClr>
                    </a:solidFill>
                    <a:cs typeface="+mn-ea"/>
                    <a:sym typeface="+mn-lt"/>
                  </a:rPr>
                  <a:t>请在此处添加文字信息，表达图的含义。</a:t>
                </a:r>
              </a:p>
            </p:txBody>
          </p:sp>
        </p:grpSp>
        <p:grpSp>
          <p:nvGrpSpPr>
            <p:cNvPr id="12" name="组合 11">
              <a:extLst>
                <a:ext uri="{FF2B5EF4-FFF2-40B4-BE49-F238E27FC236}">
                  <a16:creationId xmlns:a16="http://schemas.microsoft.com/office/drawing/2014/main" id="{4E954E69-A219-4438-8328-55E3671DF17D}"/>
                </a:ext>
              </a:extLst>
            </p:cNvPr>
            <p:cNvGrpSpPr/>
            <p:nvPr/>
          </p:nvGrpSpPr>
          <p:grpSpPr>
            <a:xfrm>
              <a:off x="1518304" y="1187843"/>
              <a:ext cx="9205489" cy="4099981"/>
              <a:chOff x="1518304" y="1187843"/>
              <a:chExt cx="9205489" cy="4099981"/>
            </a:xfrm>
          </p:grpSpPr>
          <p:grpSp>
            <p:nvGrpSpPr>
              <p:cNvPr id="8" name="组合 7">
                <a:extLst>
                  <a:ext uri="{FF2B5EF4-FFF2-40B4-BE49-F238E27FC236}">
                    <a16:creationId xmlns:a16="http://schemas.microsoft.com/office/drawing/2014/main" id="{79426ABC-0F78-40BB-AA21-8A192ED86173}"/>
                  </a:ext>
                </a:extLst>
              </p:cNvPr>
              <p:cNvGrpSpPr/>
              <p:nvPr/>
            </p:nvGrpSpPr>
            <p:grpSpPr>
              <a:xfrm>
                <a:off x="1518304" y="1187843"/>
                <a:ext cx="9205489" cy="4099981"/>
                <a:chOff x="1010754" y="1187843"/>
                <a:chExt cx="9713039" cy="4326036"/>
              </a:xfrm>
            </p:grpSpPr>
            <p:grpSp>
              <p:nvGrpSpPr>
                <p:cNvPr id="18" name="组合 17"/>
                <p:cNvGrpSpPr/>
                <p:nvPr/>
              </p:nvGrpSpPr>
              <p:grpSpPr>
                <a:xfrm>
                  <a:off x="9257068" y="1187843"/>
                  <a:ext cx="887124" cy="1291099"/>
                  <a:chOff x="8516938" y="5619750"/>
                  <a:chExt cx="693738" cy="1009650"/>
                </a:xfrm>
                <a:solidFill>
                  <a:schemeClr val="tx2"/>
                </a:solidFill>
                <a:effectLst>
                  <a:innerShdw blurRad="63500" dir="13500000" dist="50800">
                    <a:prstClr val="black">
                      <a:alpha val="50000"/>
                    </a:prstClr>
                  </a:innerShdw>
                </a:effectLst>
              </p:grpSpPr>
              <p:sp>
                <p:nvSpPr>
                  <p:cNvPr id="19" name="Freeform 190"/>
                  <p:cNvSpPr/>
                  <p:nvPr/>
                </p:nvSpPr>
                <p:spPr bwMode="auto">
                  <a:xfrm>
                    <a:off x="8543926" y="6273800"/>
                    <a:ext cx="53975" cy="52388"/>
                  </a:xfrm>
                  <a:custGeom>
                    <a:gdLst>
                      <a:gd fmla="*/ 24 w 31" name="T0"/>
                      <a:gd fmla="*/ 5 h 30" name="T1"/>
                      <a:gd fmla="*/ 0 w 31" name="T2"/>
                      <a:gd fmla="*/ 0 h 30" name="T3"/>
                      <a:gd fmla="*/ 13 w 31" name="T4"/>
                      <a:gd fmla="*/ 26 h 30" name="T5"/>
                      <a:gd fmla="*/ 21 w 31" name="T6"/>
                      <a:gd fmla="*/ 18 h 30" name="T7"/>
                      <a:gd fmla="*/ 24 w 31" name="T8"/>
                      <a:gd fmla="*/ 17 h 30" name="T9"/>
                      <a:gd fmla="*/ 30 w 31" name="T10"/>
                      <a:gd fmla="*/ 23 h 30" name="T11"/>
                      <a:gd fmla="*/ 24 w 31" name="T12"/>
                      <a:gd fmla="*/ 5 h 30" name="T13"/>
                    </a:gdLst>
                    <a:cxnLst>
                      <a:cxn ang="0">
                        <a:pos x="T0" y="T1"/>
                      </a:cxn>
                      <a:cxn ang="0">
                        <a:pos x="T2" y="T3"/>
                      </a:cxn>
                      <a:cxn ang="0">
                        <a:pos x="T4" y="T5"/>
                      </a:cxn>
                      <a:cxn ang="0">
                        <a:pos x="T6" y="T7"/>
                      </a:cxn>
                      <a:cxn ang="0">
                        <a:pos x="T8" y="T9"/>
                      </a:cxn>
                      <a:cxn ang="0">
                        <a:pos x="T10" y="T11"/>
                      </a:cxn>
                      <a:cxn ang="0">
                        <a:pos x="T12" y="T13"/>
                      </a:cxn>
                    </a:cxnLst>
                    <a:rect b="b" l="0" r="r" t="0"/>
                    <a:pathLst>
                      <a:path h="30" w="31">
                        <a:moveTo>
                          <a:pt x="24" y="5"/>
                        </a:moveTo>
                        <a:cubicBezTo>
                          <a:pt x="0" y="0"/>
                          <a:pt x="0" y="0"/>
                          <a:pt x="0" y="0"/>
                        </a:cubicBezTo>
                        <a:cubicBezTo>
                          <a:pt x="0" y="0"/>
                          <a:pt x="2" y="25"/>
                          <a:pt x="13" y="26"/>
                        </a:cubicBezTo>
                        <a:cubicBezTo>
                          <a:pt x="19" y="27"/>
                          <a:pt x="21" y="24"/>
                          <a:pt x="21" y="18"/>
                        </a:cubicBezTo>
                        <a:cubicBezTo>
                          <a:pt x="21" y="13"/>
                          <a:pt x="24" y="14"/>
                          <a:pt x="24" y="17"/>
                        </a:cubicBezTo>
                        <a:cubicBezTo>
                          <a:pt x="24" y="21"/>
                          <a:pt x="31" y="30"/>
                          <a:pt x="30" y="23"/>
                        </a:cubicBezTo>
                        <a:cubicBezTo>
                          <a:pt x="29" y="15"/>
                          <a:pt x="28" y="5"/>
                          <a:pt x="24" y="5"/>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sp>
                <p:nvSpPr>
                  <p:cNvPr id="20" name="Freeform 191"/>
                  <p:cNvSpPr/>
                  <p:nvPr/>
                </p:nvSpPr>
                <p:spPr bwMode="auto">
                  <a:xfrm>
                    <a:off x="8516938" y="5888037"/>
                    <a:ext cx="560388" cy="692150"/>
                  </a:xfrm>
                  <a:custGeom>
                    <a:gdLst>
                      <a:gd fmla="*/ 273 w 321" name="T0"/>
                      <a:gd fmla="*/ 82 h 397" name="T1"/>
                      <a:gd fmla="*/ 251 w 321" name="T2"/>
                      <a:gd fmla="*/ 41 h 397" name="T3"/>
                      <a:gd fmla="*/ 167 w 321" name="T4"/>
                      <a:gd fmla="*/ 5 h 397" name="T5"/>
                      <a:gd fmla="*/ 162 w 321" name="T6"/>
                      <a:gd fmla="*/ 8 h 397" name="T7"/>
                      <a:gd fmla="*/ 143 w 321" name="T8"/>
                      <a:gd fmla="*/ 91 h 397" name="T9"/>
                      <a:gd fmla="*/ 136 w 321" name="T10"/>
                      <a:gd fmla="*/ 29 h 397" name="T11"/>
                      <a:gd fmla="*/ 138 w 321" name="T12"/>
                      <a:gd fmla="*/ 22 h 397" name="T13"/>
                      <a:gd fmla="*/ 134 w 321" name="T14"/>
                      <a:gd fmla="*/ 15 h 397" name="T15"/>
                      <a:gd fmla="*/ 124 w 321" name="T16"/>
                      <a:gd fmla="*/ 15 h 397" name="T17"/>
                      <a:gd fmla="*/ 119 w 321" name="T18"/>
                      <a:gd fmla="*/ 22 h 397" name="T19"/>
                      <a:gd fmla="*/ 121 w 321" name="T20"/>
                      <a:gd fmla="*/ 28 h 397" name="T21"/>
                      <a:gd fmla="*/ 113 w 321" name="T22"/>
                      <a:gd fmla="*/ 87 h 397" name="T23"/>
                      <a:gd fmla="*/ 113 w 321" name="T24"/>
                      <a:gd fmla="*/ 90 h 397" name="T25"/>
                      <a:gd fmla="*/ 90 w 321" name="T26"/>
                      <a:gd fmla="*/ 5 h 397" name="T27"/>
                      <a:gd fmla="*/ 87 w 321" name="T28"/>
                      <a:gd fmla="*/ 5 h 397" name="T29"/>
                      <a:gd fmla="*/ 2 w 321" name="T30"/>
                      <a:gd fmla="*/ 49 h 397" name="T31"/>
                      <a:gd fmla="*/ 13 w 321" name="T32"/>
                      <a:gd fmla="*/ 211 h 397" name="T33"/>
                      <a:gd fmla="*/ 43 w 321" name="T34"/>
                      <a:gd fmla="*/ 217 h 397" name="T35"/>
                      <a:gd fmla="*/ 38 w 321" name="T36"/>
                      <a:gd fmla="*/ 73 h 397" name="T37"/>
                      <a:gd fmla="*/ 42 w 321" name="T38"/>
                      <a:gd fmla="*/ 76 h 397" name="T39"/>
                      <a:gd fmla="*/ 42 w 321" name="T40"/>
                      <a:gd fmla="*/ 76 h 397" name="T41"/>
                      <a:gd fmla="*/ 47 w 321" name="T42"/>
                      <a:gd fmla="*/ 148 h 397" name="T43"/>
                      <a:gd fmla="*/ 53 w 321" name="T44"/>
                      <a:gd fmla="*/ 222 h 397" name="T45"/>
                      <a:gd fmla="*/ 54 w 321" name="T46"/>
                      <a:gd fmla="*/ 223 h 397" name="T47"/>
                      <a:gd fmla="*/ 61 w 321" name="T48"/>
                      <a:gd fmla="*/ 238 h 397" name="T49"/>
                      <a:gd fmla="*/ 73 w 321" name="T50"/>
                      <a:gd fmla="*/ 397 h 397" name="T51"/>
                      <a:gd fmla="*/ 106 w 321" name="T52"/>
                      <a:gd fmla="*/ 397 h 397" name="T53"/>
                      <a:gd fmla="*/ 121 w 321" name="T54"/>
                      <a:gd fmla="*/ 272 h 397" name="T55"/>
                      <a:gd fmla="*/ 124 w 321" name="T56"/>
                      <a:gd fmla="*/ 273 h 397" name="T57"/>
                      <a:gd fmla="*/ 128 w 321" name="T58"/>
                      <a:gd fmla="*/ 272 h 397" name="T59"/>
                      <a:gd fmla="*/ 144 w 321" name="T60"/>
                      <a:gd fmla="*/ 397 h 397" name="T61"/>
                      <a:gd fmla="*/ 176 w 321" name="T62"/>
                      <a:gd fmla="*/ 397 h 397" name="T63"/>
                      <a:gd fmla="*/ 187 w 321" name="T64"/>
                      <a:gd fmla="*/ 240 h 397" name="T65"/>
                      <a:gd fmla="*/ 196 w 321" name="T66"/>
                      <a:gd fmla="*/ 223 h 397" name="T67"/>
                      <a:gd fmla="*/ 196 w 321" name="T68"/>
                      <a:gd fmla="*/ 222 h 397" name="T69"/>
                      <a:gd fmla="*/ 200 w 321" name="T70"/>
                      <a:gd fmla="*/ 173 h 397" name="T71"/>
                      <a:gd fmla="*/ 207 w 321" name="T72"/>
                      <a:gd fmla="*/ 79 h 397" name="T73"/>
                      <a:gd fmla="*/ 207 w 321" name="T74"/>
                      <a:gd fmla="*/ 78 h 397" name="T75"/>
                      <a:gd fmla="*/ 211 w 321" name="T76"/>
                      <a:gd fmla="*/ 73 h 397" name="T77"/>
                      <a:gd fmla="*/ 274 w 321" name="T78"/>
                      <a:gd fmla="*/ 134 h 397" name="T79"/>
                      <a:gd fmla="*/ 301 w 321" name="T80"/>
                      <a:gd fmla="*/ 141 h 397" name="T81"/>
                      <a:gd fmla="*/ 321 w 321" name="T82"/>
                      <a:gd fmla="*/ 103 h 397" name="T83"/>
                      <a:gd fmla="*/ 273 w 321" name="T84"/>
                      <a:gd fmla="*/ 82 h 39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97" w="321">
                        <a:moveTo>
                          <a:pt x="273" y="82"/>
                        </a:moveTo>
                        <a:cubicBezTo>
                          <a:pt x="250" y="57"/>
                          <a:pt x="252" y="46"/>
                          <a:pt x="251" y="41"/>
                        </a:cubicBezTo>
                        <a:cubicBezTo>
                          <a:pt x="249" y="33"/>
                          <a:pt x="204" y="0"/>
                          <a:pt x="167" y="5"/>
                        </a:cubicBezTo>
                        <a:cubicBezTo>
                          <a:pt x="167" y="5"/>
                          <a:pt x="165" y="6"/>
                          <a:pt x="162" y="8"/>
                        </a:cubicBezTo>
                        <a:cubicBezTo>
                          <a:pt x="143" y="91"/>
                          <a:pt x="143" y="91"/>
                          <a:pt x="143" y="91"/>
                        </a:cubicBezTo>
                        <a:cubicBezTo>
                          <a:pt x="136" y="29"/>
                          <a:pt x="136" y="29"/>
                          <a:pt x="136" y="29"/>
                        </a:cubicBezTo>
                        <a:cubicBezTo>
                          <a:pt x="138" y="22"/>
                          <a:pt x="138" y="22"/>
                          <a:pt x="138" y="22"/>
                        </a:cubicBezTo>
                        <a:cubicBezTo>
                          <a:pt x="134" y="15"/>
                          <a:pt x="134" y="15"/>
                          <a:pt x="134" y="15"/>
                        </a:cubicBezTo>
                        <a:cubicBezTo>
                          <a:pt x="124" y="15"/>
                          <a:pt x="124" y="15"/>
                          <a:pt x="124" y="15"/>
                        </a:cubicBezTo>
                        <a:cubicBezTo>
                          <a:pt x="119" y="22"/>
                          <a:pt x="119" y="22"/>
                          <a:pt x="119" y="22"/>
                        </a:cubicBezTo>
                        <a:cubicBezTo>
                          <a:pt x="121" y="28"/>
                          <a:pt x="121" y="28"/>
                          <a:pt x="121" y="28"/>
                        </a:cubicBezTo>
                        <a:cubicBezTo>
                          <a:pt x="113" y="87"/>
                          <a:pt x="113" y="87"/>
                          <a:pt x="113" y="87"/>
                        </a:cubicBezTo>
                        <a:cubicBezTo>
                          <a:pt x="113" y="90"/>
                          <a:pt x="113" y="90"/>
                          <a:pt x="113" y="90"/>
                        </a:cubicBezTo>
                        <a:cubicBezTo>
                          <a:pt x="90" y="5"/>
                          <a:pt x="90" y="5"/>
                          <a:pt x="90" y="5"/>
                        </a:cubicBezTo>
                        <a:cubicBezTo>
                          <a:pt x="89" y="5"/>
                          <a:pt x="88" y="5"/>
                          <a:pt x="87" y="5"/>
                        </a:cubicBezTo>
                        <a:cubicBezTo>
                          <a:pt x="50" y="10"/>
                          <a:pt x="3" y="23"/>
                          <a:pt x="2" y="49"/>
                        </a:cubicBezTo>
                        <a:cubicBezTo>
                          <a:pt x="0" y="61"/>
                          <a:pt x="7" y="183"/>
                          <a:pt x="13" y="211"/>
                        </a:cubicBezTo>
                        <a:cubicBezTo>
                          <a:pt x="24" y="218"/>
                          <a:pt x="38" y="217"/>
                          <a:pt x="43" y="217"/>
                        </a:cubicBezTo>
                        <a:cubicBezTo>
                          <a:pt x="41" y="198"/>
                          <a:pt x="35" y="70"/>
                          <a:pt x="38" y="73"/>
                        </a:cubicBezTo>
                        <a:cubicBezTo>
                          <a:pt x="40" y="74"/>
                          <a:pt x="41" y="75"/>
                          <a:pt x="42" y="76"/>
                        </a:cubicBezTo>
                        <a:cubicBezTo>
                          <a:pt x="42" y="76"/>
                          <a:pt x="42" y="76"/>
                          <a:pt x="42" y="76"/>
                        </a:cubicBezTo>
                        <a:cubicBezTo>
                          <a:pt x="47" y="148"/>
                          <a:pt x="47" y="148"/>
                          <a:pt x="47" y="148"/>
                        </a:cubicBezTo>
                        <a:cubicBezTo>
                          <a:pt x="50" y="190"/>
                          <a:pt x="53" y="222"/>
                          <a:pt x="53" y="222"/>
                        </a:cubicBezTo>
                        <a:cubicBezTo>
                          <a:pt x="54" y="223"/>
                          <a:pt x="54" y="223"/>
                          <a:pt x="54" y="223"/>
                        </a:cubicBezTo>
                        <a:cubicBezTo>
                          <a:pt x="55" y="229"/>
                          <a:pt x="58" y="233"/>
                          <a:pt x="61" y="238"/>
                        </a:cubicBezTo>
                        <a:cubicBezTo>
                          <a:pt x="73" y="397"/>
                          <a:pt x="73" y="397"/>
                          <a:pt x="73" y="397"/>
                        </a:cubicBezTo>
                        <a:cubicBezTo>
                          <a:pt x="106" y="397"/>
                          <a:pt x="106" y="397"/>
                          <a:pt x="106" y="397"/>
                        </a:cubicBezTo>
                        <a:cubicBezTo>
                          <a:pt x="121" y="272"/>
                          <a:pt x="121" y="272"/>
                          <a:pt x="121" y="272"/>
                        </a:cubicBezTo>
                        <a:cubicBezTo>
                          <a:pt x="122" y="272"/>
                          <a:pt x="123" y="273"/>
                          <a:pt x="124" y="273"/>
                        </a:cubicBezTo>
                        <a:cubicBezTo>
                          <a:pt x="125" y="273"/>
                          <a:pt x="127" y="272"/>
                          <a:pt x="128" y="272"/>
                        </a:cubicBezTo>
                        <a:cubicBezTo>
                          <a:pt x="144" y="397"/>
                          <a:pt x="144" y="397"/>
                          <a:pt x="144" y="397"/>
                        </a:cubicBezTo>
                        <a:cubicBezTo>
                          <a:pt x="176" y="397"/>
                          <a:pt x="176" y="397"/>
                          <a:pt x="176" y="397"/>
                        </a:cubicBezTo>
                        <a:cubicBezTo>
                          <a:pt x="187" y="240"/>
                          <a:pt x="187" y="240"/>
                          <a:pt x="187" y="240"/>
                        </a:cubicBezTo>
                        <a:cubicBezTo>
                          <a:pt x="191" y="235"/>
                          <a:pt x="194" y="229"/>
                          <a:pt x="196" y="223"/>
                        </a:cubicBezTo>
                        <a:cubicBezTo>
                          <a:pt x="196" y="222"/>
                          <a:pt x="196" y="222"/>
                          <a:pt x="196" y="222"/>
                        </a:cubicBezTo>
                        <a:cubicBezTo>
                          <a:pt x="196" y="222"/>
                          <a:pt x="198" y="202"/>
                          <a:pt x="200" y="173"/>
                        </a:cubicBezTo>
                        <a:cubicBezTo>
                          <a:pt x="207" y="79"/>
                          <a:pt x="207" y="79"/>
                          <a:pt x="207" y="79"/>
                        </a:cubicBezTo>
                        <a:cubicBezTo>
                          <a:pt x="207" y="79"/>
                          <a:pt x="207" y="78"/>
                          <a:pt x="207" y="78"/>
                        </a:cubicBezTo>
                        <a:cubicBezTo>
                          <a:pt x="209" y="76"/>
                          <a:pt x="210" y="74"/>
                          <a:pt x="211" y="73"/>
                        </a:cubicBezTo>
                        <a:cubicBezTo>
                          <a:pt x="213" y="70"/>
                          <a:pt x="229" y="118"/>
                          <a:pt x="274" y="134"/>
                        </a:cubicBezTo>
                        <a:cubicBezTo>
                          <a:pt x="310" y="147"/>
                          <a:pt x="301" y="141"/>
                          <a:pt x="301" y="141"/>
                        </a:cubicBezTo>
                        <a:cubicBezTo>
                          <a:pt x="301" y="134"/>
                          <a:pt x="314" y="111"/>
                          <a:pt x="321" y="103"/>
                        </a:cubicBezTo>
                        <a:cubicBezTo>
                          <a:pt x="295" y="101"/>
                          <a:pt x="293" y="105"/>
                          <a:pt x="273" y="82"/>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sp>
                <p:nvSpPr>
                  <p:cNvPr id="21" name="Freeform 192"/>
                  <p:cNvSpPr/>
                  <p:nvPr/>
                </p:nvSpPr>
                <p:spPr bwMode="auto">
                  <a:xfrm>
                    <a:off x="8640763" y="5619750"/>
                    <a:ext cx="195263" cy="279400"/>
                  </a:xfrm>
                  <a:custGeom>
                    <a:gdLst>
                      <a:gd fmla="*/ 5 w 112" name="T0"/>
                      <a:gd fmla="*/ 75 h 160" name="T1"/>
                      <a:gd fmla="*/ 0 w 112" name="T2"/>
                      <a:gd fmla="*/ 93 h 160" name="T3"/>
                      <a:gd fmla="*/ 5 w 112" name="T4"/>
                      <a:gd fmla="*/ 111 h 160" name="T5"/>
                      <a:gd fmla="*/ 8 w 112" name="T6"/>
                      <a:gd fmla="*/ 107 h 160" name="T7"/>
                      <a:gd fmla="*/ 57 w 112" name="T8"/>
                      <a:gd fmla="*/ 160 h 160" name="T9"/>
                      <a:gd fmla="*/ 104 w 112" name="T10"/>
                      <a:gd fmla="*/ 105 h 160" name="T11"/>
                      <a:gd fmla="*/ 108 w 112" name="T12"/>
                      <a:gd fmla="*/ 111 h 160" name="T13"/>
                      <a:gd fmla="*/ 112 w 112" name="T14"/>
                      <a:gd fmla="*/ 93 h 160" name="T15"/>
                      <a:gd fmla="*/ 108 w 112" name="T16"/>
                      <a:gd fmla="*/ 74 h 160" name="T17"/>
                      <a:gd fmla="*/ 106 w 112" name="T18"/>
                      <a:gd fmla="*/ 75 h 160" name="T19"/>
                      <a:gd fmla="*/ 106 w 112" name="T20"/>
                      <a:gd fmla="*/ 60 h 160" name="T21"/>
                      <a:gd fmla="*/ 65 w 112" name="T22"/>
                      <a:gd fmla="*/ 50 h 160" name="T23"/>
                      <a:gd fmla="*/ 71 w 112" name="T24"/>
                      <a:gd fmla="*/ 52 h 160" name="T25"/>
                      <a:gd fmla="*/ 110 w 112" name="T26"/>
                      <a:gd fmla="*/ 39 h 160" name="T27"/>
                      <a:gd fmla="*/ 20 w 112" name="T28"/>
                      <a:gd fmla="*/ 29 h 160" name="T29"/>
                      <a:gd fmla="*/ 2 w 112" name="T30"/>
                      <a:gd fmla="*/ 41 h 160" name="T31"/>
                      <a:gd fmla="*/ 14 w 112" name="T32"/>
                      <a:gd fmla="*/ 41 h 160" name="T33"/>
                      <a:gd fmla="*/ 6 w 112" name="T34"/>
                      <a:gd fmla="*/ 67 h 160" name="T35"/>
                      <a:gd fmla="*/ 5 w 112" name="T36"/>
                      <a:gd fmla="*/ 75 h 160" name="T37"/>
                      <a:gd fmla="*/ 5 w 112" name="T38"/>
                      <a:gd fmla="*/ 75 h 16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0" w="112">
                        <a:moveTo>
                          <a:pt x="5" y="75"/>
                        </a:moveTo>
                        <a:cubicBezTo>
                          <a:pt x="2" y="75"/>
                          <a:pt x="0" y="83"/>
                          <a:pt x="0" y="93"/>
                        </a:cubicBezTo>
                        <a:cubicBezTo>
                          <a:pt x="0" y="103"/>
                          <a:pt x="2" y="111"/>
                          <a:pt x="5" y="111"/>
                        </a:cubicBezTo>
                        <a:cubicBezTo>
                          <a:pt x="6" y="111"/>
                          <a:pt x="7" y="110"/>
                          <a:pt x="8" y="107"/>
                        </a:cubicBezTo>
                        <a:cubicBezTo>
                          <a:pt x="16" y="137"/>
                          <a:pt x="42" y="160"/>
                          <a:pt x="57" y="160"/>
                        </a:cubicBezTo>
                        <a:cubicBezTo>
                          <a:pt x="75" y="160"/>
                          <a:pt x="101" y="139"/>
                          <a:pt x="104" y="105"/>
                        </a:cubicBezTo>
                        <a:cubicBezTo>
                          <a:pt x="105" y="108"/>
                          <a:pt x="106" y="111"/>
                          <a:pt x="108" y="111"/>
                        </a:cubicBezTo>
                        <a:cubicBezTo>
                          <a:pt x="110" y="111"/>
                          <a:pt x="112" y="103"/>
                          <a:pt x="112" y="93"/>
                        </a:cubicBezTo>
                        <a:cubicBezTo>
                          <a:pt x="112" y="83"/>
                          <a:pt x="110" y="74"/>
                          <a:pt x="108" y="74"/>
                        </a:cubicBezTo>
                        <a:cubicBezTo>
                          <a:pt x="107" y="74"/>
                          <a:pt x="107" y="75"/>
                          <a:pt x="106" y="75"/>
                        </a:cubicBezTo>
                        <a:cubicBezTo>
                          <a:pt x="107" y="71"/>
                          <a:pt x="107" y="66"/>
                          <a:pt x="106" y="60"/>
                        </a:cubicBezTo>
                        <a:cubicBezTo>
                          <a:pt x="98" y="67"/>
                          <a:pt x="82" y="58"/>
                          <a:pt x="65" y="50"/>
                        </a:cubicBezTo>
                        <a:cubicBezTo>
                          <a:pt x="67" y="50"/>
                          <a:pt x="69" y="51"/>
                          <a:pt x="71" y="52"/>
                        </a:cubicBezTo>
                        <a:cubicBezTo>
                          <a:pt x="99" y="67"/>
                          <a:pt x="110" y="39"/>
                          <a:pt x="110" y="39"/>
                        </a:cubicBezTo>
                        <a:cubicBezTo>
                          <a:pt x="110" y="39"/>
                          <a:pt x="76" y="0"/>
                          <a:pt x="20" y="29"/>
                        </a:cubicBezTo>
                        <a:cubicBezTo>
                          <a:pt x="15" y="32"/>
                          <a:pt x="8" y="39"/>
                          <a:pt x="2" y="41"/>
                        </a:cubicBezTo>
                        <a:cubicBezTo>
                          <a:pt x="2" y="41"/>
                          <a:pt x="7" y="41"/>
                          <a:pt x="14" y="41"/>
                        </a:cubicBezTo>
                        <a:cubicBezTo>
                          <a:pt x="8" y="45"/>
                          <a:pt x="5" y="53"/>
                          <a:pt x="6" y="67"/>
                        </a:cubicBezTo>
                        <a:cubicBezTo>
                          <a:pt x="6" y="69"/>
                          <a:pt x="5" y="72"/>
                          <a:pt x="5" y="75"/>
                        </a:cubicBezTo>
                        <a:cubicBezTo>
                          <a:pt x="5" y="75"/>
                          <a:pt x="5" y="75"/>
                          <a:pt x="5" y="75"/>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sp>
                <p:nvSpPr>
                  <p:cNvPr id="22" name="Freeform 193"/>
                  <p:cNvSpPr/>
                  <p:nvPr/>
                </p:nvSpPr>
                <p:spPr bwMode="auto">
                  <a:xfrm>
                    <a:off x="8591551" y="6591300"/>
                    <a:ext cx="104775" cy="38100"/>
                  </a:xfrm>
                  <a:custGeom>
                    <a:gdLst>
                      <a:gd fmla="*/ 31 w 60" name="T0"/>
                      <a:gd fmla="*/ 0 h 22" name="T1"/>
                      <a:gd fmla="*/ 21 w 60" name="T2"/>
                      <a:gd fmla="*/ 21 h 22" name="T3"/>
                      <a:gd fmla="*/ 48 w 60" name="T4"/>
                      <a:gd fmla="*/ 12 h 22" name="T5"/>
                      <a:gd fmla="*/ 52 w 60" name="T6"/>
                      <a:gd fmla="*/ 12 h 22" name="T7"/>
                      <a:gd fmla="*/ 59 w 60" name="T8"/>
                      <a:gd fmla="*/ 11 h 22" name="T9"/>
                      <a:gd fmla="*/ 59 w 60" name="T10"/>
                      <a:gd fmla="*/ 1 h 22" name="T11"/>
                      <a:gd fmla="*/ 60 w 60" name="T12"/>
                      <a:gd fmla="*/ 0 h 22" name="T13"/>
                      <a:gd fmla="*/ 31 w 60" name="T14"/>
                      <a:gd fmla="*/ 0 h 2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2" w="60">
                        <a:moveTo>
                          <a:pt x="31" y="0"/>
                        </a:moveTo>
                        <a:cubicBezTo>
                          <a:pt x="31" y="0"/>
                          <a:pt x="0" y="19"/>
                          <a:pt x="21" y="21"/>
                        </a:cubicBezTo>
                        <a:cubicBezTo>
                          <a:pt x="33" y="22"/>
                          <a:pt x="41" y="17"/>
                          <a:pt x="48" y="12"/>
                        </a:cubicBezTo>
                        <a:cubicBezTo>
                          <a:pt x="52" y="9"/>
                          <a:pt x="51" y="12"/>
                          <a:pt x="52" y="12"/>
                        </a:cubicBezTo>
                        <a:cubicBezTo>
                          <a:pt x="54" y="12"/>
                          <a:pt x="58" y="12"/>
                          <a:pt x="59" y="11"/>
                        </a:cubicBezTo>
                        <a:cubicBezTo>
                          <a:pt x="60" y="3"/>
                          <a:pt x="59" y="1"/>
                          <a:pt x="59" y="1"/>
                        </a:cubicBezTo>
                        <a:cubicBezTo>
                          <a:pt x="60" y="0"/>
                          <a:pt x="60" y="0"/>
                          <a:pt x="60" y="0"/>
                        </a:cubicBezTo>
                        <a:lnTo>
                          <a:pt x="31" y="0"/>
                        </a:ln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sp>
                <p:nvSpPr>
                  <p:cNvPr id="23" name="Freeform 194"/>
                  <p:cNvSpPr/>
                  <p:nvPr/>
                </p:nvSpPr>
                <p:spPr bwMode="auto">
                  <a:xfrm>
                    <a:off x="8772526" y="6591300"/>
                    <a:ext cx="106363" cy="38100"/>
                  </a:xfrm>
                  <a:custGeom>
                    <a:gdLst>
                      <a:gd fmla="*/ 2 w 61" name="T0"/>
                      <a:gd fmla="*/ 11 h 22" name="T1"/>
                      <a:gd fmla="*/ 8 w 61" name="T2"/>
                      <a:gd fmla="*/ 12 h 22" name="T3"/>
                      <a:gd fmla="*/ 12 w 61" name="T4"/>
                      <a:gd fmla="*/ 12 h 22" name="T5"/>
                      <a:gd fmla="*/ 40 w 61" name="T6"/>
                      <a:gd fmla="*/ 21 h 22" name="T7"/>
                      <a:gd fmla="*/ 29 w 61" name="T8"/>
                      <a:gd fmla="*/ 0 h 22" name="T9"/>
                      <a:gd fmla="*/ 1 w 61" name="T10"/>
                      <a:gd fmla="*/ 0 h 22" name="T11"/>
                      <a:gd fmla="*/ 1 w 61" name="T12"/>
                      <a:gd fmla="*/ 1 h 22" name="T13"/>
                      <a:gd fmla="*/ 2 w 61" name="T14"/>
                      <a:gd fmla="*/ 11 h 2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2" w="61">
                        <a:moveTo>
                          <a:pt x="2" y="11"/>
                        </a:moveTo>
                        <a:cubicBezTo>
                          <a:pt x="3" y="12"/>
                          <a:pt x="7" y="12"/>
                          <a:pt x="8" y="12"/>
                        </a:cubicBezTo>
                        <a:cubicBezTo>
                          <a:pt x="10" y="12"/>
                          <a:pt x="8" y="9"/>
                          <a:pt x="12" y="12"/>
                        </a:cubicBezTo>
                        <a:cubicBezTo>
                          <a:pt x="19" y="17"/>
                          <a:pt x="27" y="22"/>
                          <a:pt x="40" y="21"/>
                        </a:cubicBezTo>
                        <a:cubicBezTo>
                          <a:pt x="61" y="19"/>
                          <a:pt x="29" y="0"/>
                          <a:pt x="29" y="0"/>
                        </a:cubicBezTo>
                        <a:cubicBezTo>
                          <a:pt x="1" y="0"/>
                          <a:pt x="1" y="0"/>
                          <a:pt x="1" y="0"/>
                        </a:cubicBezTo>
                        <a:cubicBezTo>
                          <a:pt x="1" y="1"/>
                          <a:pt x="1" y="1"/>
                          <a:pt x="1" y="1"/>
                        </a:cubicBezTo>
                        <a:cubicBezTo>
                          <a:pt x="1" y="1"/>
                          <a:pt x="0" y="3"/>
                          <a:pt x="2" y="11"/>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sp>
                <p:nvSpPr>
                  <p:cNvPr id="24" name="Freeform 195"/>
                  <p:cNvSpPr/>
                  <p:nvPr/>
                </p:nvSpPr>
                <p:spPr bwMode="auto">
                  <a:xfrm>
                    <a:off x="8951913" y="6127750"/>
                    <a:ext cx="258763" cy="488950"/>
                  </a:xfrm>
                  <a:custGeom>
                    <a:gdLst>
                      <a:gd fmla="*/ 82 w 149" name="T0"/>
                      <a:gd fmla="*/ 69 h 281" name="T1"/>
                      <a:gd fmla="*/ 130 w 149" name="T2"/>
                      <a:gd fmla="*/ 81 h 281" name="T3"/>
                      <a:gd fmla="*/ 139 w 149" name="T4"/>
                      <a:gd fmla="*/ 42 h 281" name="T5"/>
                      <a:gd fmla="*/ 91 w 149" name="T6"/>
                      <a:gd fmla="*/ 30 h 281" name="T7"/>
                      <a:gd fmla="*/ 91 w 149" name="T8"/>
                      <a:gd fmla="*/ 0 h 281" name="T9"/>
                      <a:gd fmla="*/ 59 w 149" name="T10"/>
                      <a:gd fmla="*/ 0 h 281" name="T11"/>
                      <a:gd fmla="*/ 59 w 149" name="T12"/>
                      <a:gd fmla="*/ 33 h 281" name="T13"/>
                      <a:gd fmla="*/ 2 w 149" name="T14"/>
                      <a:gd fmla="*/ 94 h 281" name="T15"/>
                      <a:gd fmla="*/ 62 w 149" name="T16"/>
                      <a:gd fmla="*/ 157 h 281" name="T17"/>
                      <a:gd fmla="*/ 98 w 149" name="T18"/>
                      <a:gd fmla="*/ 187 h 281" name="T19"/>
                      <a:gd fmla="*/ 66 w 149" name="T20"/>
                      <a:gd fmla="*/ 208 h 281" name="T21"/>
                      <a:gd fmla="*/ 10 w 149" name="T22"/>
                      <a:gd fmla="*/ 193 h 281" name="T23"/>
                      <a:gd fmla="*/ 0 w 149" name="T24"/>
                      <a:gd fmla="*/ 233 h 281" name="T25"/>
                      <a:gd fmla="*/ 57 w 149" name="T26"/>
                      <a:gd fmla="*/ 248 h 281" name="T27"/>
                      <a:gd fmla="*/ 57 w 149" name="T28"/>
                      <a:gd fmla="*/ 281 h 281" name="T29"/>
                      <a:gd fmla="*/ 90 w 149" name="T30"/>
                      <a:gd fmla="*/ 281 h 281" name="T31"/>
                      <a:gd fmla="*/ 90 w 149" name="T32"/>
                      <a:gd fmla="*/ 246 h 281" name="T33"/>
                      <a:gd fmla="*/ 149 w 149" name="T34"/>
                      <a:gd fmla="*/ 182 h 281" name="T35"/>
                      <a:gd fmla="*/ 93 w 149" name="T36"/>
                      <a:gd fmla="*/ 118 h 281" name="T37"/>
                      <a:gd fmla="*/ 53 w 149" name="T38"/>
                      <a:gd fmla="*/ 88 h 281" name="T39"/>
                      <a:gd fmla="*/ 82 w 149" name="T40"/>
                      <a:gd fmla="*/ 69 h 28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81" w="149">
                        <a:moveTo>
                          <a:pt x="82" y="69"/>
                        </a:moveTo>
                        <a:cubicBezTo>
                          <a:pt x="106" y="69"/>
                          <a:pt x="121" y="77"/>
                          <a:pt x="130" y="81"/>
                        </a:cubicBezTo>
                        <a:cubicBezTo>
                          <a:pt x="139" y="42"/>
                          <a:pt x="139" y="42"/>
                          <a:pt x="139" y="42"/>
                        </a:cubicBezTo>
                        <a:cubicBezTo>
                          <a:pt x="128" y="36"/>
                          <a:pt x="113" y="31"/>
                          <a:pt x="91" y="30"/>
                        </a:cubicBezTo>
                        <a:cubicBezTo>
                          <a:pt x="91" y="0"/>
                          <a:pt x="91" y="0"/>
                          <a:pt x="91" y="0"/>
                        </a:cubicBezTo>
                        <a:cubicBezTo>
                          <a:pt x="59" y="0"/>
                          <a:pt x="59" y="0"/>
                          <a:pt x="59" y="0"/>
                        </a:cubicBezTo>
                        <a:cubicBezTo>
                          <a:pt x="59" y="33"/>
                          <a:pt x="59" y="33"/>
                          <a:pt x="59" y="33"/>
                        </a:cubicBezTo>
                        <a:cubicBezTo>
                          <a:pt x="23" y="40"/>
                          <a:pt x="2" y="64"/>
                          <a:pt x="2" y="94"/>
                        </a:cubicBezTo>
                        <a:cubicBezTo>
                          <a:pt x="2" y="127"/>
                          <a:pt x="27" y="145"/>
                          <a:pt x="62" y="157"/>
                        </a:cubicBezTo>
                        <a:cubicBezTo>
                          <a:pt x="87" y="166"/>
                          <a:pt x="98" y="174"/>
                          <a:pt x="98" y="187"/>
                        </a:cubicBezTo>
                        <a:cubicBezTo>
                          <a:pt x="98" y="201"/>
                          <a:pt x="85" y="208"/>
                          <a:pt x="66" y="208"/>
                        </a:cubicBezTo>
                        <a:cubicBezTo>
                          <a:pt x="44" y="208"/>
                          <a:pt x="24" y="201"/>
                          <a:pt x="10" y="193"/>
                        </a:cubicBezTo>
                        <a:cubicBezTo>
                          <a:pt x="0" y="233"/>
                          <a:pt x="0" y="233"/>
                          <a:pt x="0" y="233"/>
                        </a:cubicBezTo>
                        <a:cubicBezTo>
                          <a:pt x="13" y="241"/>
                          <a:pt x="35" y="247"/>
                          <a:pt x="57" y="248"/>
                        </a:cubicBezTo>
                        <a:cubicBezTo>
                          <a:pt x="57" y="281"/>
                          <a:pt x="57" y="281"/>
                          <a:pt x="57" y="281"/>
                        </a:cubicBezTo>
                        <a:cubicBezTo>
                          <a:pt x="90" y="281"/>
                          <a:pt x="90" y="281"/>
                          <a:pt x="90" y="281"/>
                        </a:cubicBezTo>
                        <a:cubicBezTo>
                          <a:pt x="90" y="246"/>
                          <a:pt x="90" y="246"/>
                          <a:pt x="90" y="246"/>
                        </a:cubicBezTo>
                        <a:cubicBezTo>
                          <a:pt x="128" y="239"/>
                          <a:pt x="149" y="213"/>
                          <a:pt x="149" y="182"/>
                        </a:cubicBezTo>
                        <a:cubicBezTo>
                          <a:pt x="149" y="151"/>
                          <a:pt x="133" y="132"/>
                          <a:pt x="93" y="118"/>
                        </a:cubicBezTo>
                        <a:cubicBezTo>
                          <a:pt x="65" y="107"/>
                          <a:pt x="53" y="100"/>
                          <a:pt x="53" y="88"/>
                        </a:cubicBezTo>
                        <a:cubicBezTo>
                          <a:pt x="53" y="79"/>
                          <a:pt x="60" y="69"/>
                          <a:pt x="82" y="69"/>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sp>
                <p:nvSpPr>
                  <p:cNvPr id="25" name="Freeform 196"/>
                  <p:cNvSpPr/>
                  <p:nvPr/>
                </p:nvSpPr>
                <p:spPr bwMode="auto">
                  <a:xfrm>
                    <a:off x="9061451" y="6076950"/>
                    <a:ext cx="90488" cy="90488"/>
                  </a:xfrm>
                  <a:custGeom>
                    <a:gdLst>
                      <a:gd fmla="*/ 10 w 52" name="T0"/>
                      <a:gd fmla="*/ 0 h 52" name="T1"/>
                      <a:gd fmla="*/ 0 w 52" name="T2"/>
                      <a:gd fmla="*/ 18 h 52" name="T3"/>
                      <a:gd fmla="*/ 35 w 52" name="T4"/>
                      <a:gd fmla="*/ 17 h 52" name="T5"/>
                      <a:gd fmla="*/ 34 w 52" name="T6"/>
                      <a:gd fmla="*/ 40 h 52" name="T7"/>
                      <a:gd fmla="*/ 40 w 52" name="T8"/>
                      <a:gd fmla="*/ 45 h 52" name="T9"/>
                      <a:gd fmla="*/ 47 w 52" name="T10"/>
                      <a:gd fmla="*/ 38 h 52" name="T11"/>
                      <a:gd fmla="*/ 10 w 52" name="T12"/>
                      <a:gd fmla="*/ 0 h 52" name="T13"/>
                    </a:gdLst>
                    <a:cxnLst>
                      <a:cxn ang="0">
                        <a:pos x="T0" y="T1"/>
                      </a:cxn>
                      <a:cxn ang="0">
                        <a:pos x="T2" y="T3"/>
                      </a:cxn>
                      <a:cxn ang="0">
                        <a:pos x="T4" y="T5"/>
                      </a:cxn>
                      <a:cxn ang="0">
                        <a:pos x="T6" y="T7"/>
                      </a:cxn>
                      <a:cxn ang="0">
                        <a:pos x="T8" y="T9"/>
                      </a:cxn>
                      <a:cxn ang="0">
                        <a:pos x="T10" y="T11"/>
                      </a:cxn>
                      <a:cxn ang="0">
                        <a:pos x="T12" y="T13"/>
                      </a:cxn>
                    </a:cxnLst>
                    <a:rect b="b" l="0" r="r" t="0"/>
                    <a:pathLst>
                      <a:path h="52" w="52">
                        <a:moveTo>
                          <a:pt x="10" y="0"/>
                        </a:moveTo>
                        <a:cubicBezTo>
                          <a:pt x="0" y="18"/>
                          <a:pt x="0" y="18"/>
                          <a:pt x="0" y="18"/>
                        </a:cubicBezTo>
                        <a:cubicBezTo>
                          <a:pt x="35" y="17"/>
                          <a:pt x="35" y="17"/>
                          <a:pt x="35" y="17"/>
                        </a:cubicBezTo>
                        <a:cubicBezTo>
                          <a:pt x="34" y="40"/>
                          <a:pt x="34" y="40"/>
                          <a:pt x="34" y="40"/>
                        </a:cubicBezTo>
                        <a:cubicBezTo>
                          <a:pt x="40" y="45"/>
                          <a:pt x="40" y="45"/>
                          <a:pt x="40" y="45"/>
                        </a:cubicBezTo>
                        <a:cubicBezTo>
                          <a:pt x="40" y="45"/>
                          <a:pt x="45" y="52"/>
                          <a:pt x="47" y="38"/>
                        </a:cubicBezTo>
                        <a:cubicBezTo>
                          <a:pt x="52" y="3"/>
                          <a:pt x="10" y="0"/>
                          <a:pt x="10" y="0"/>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en-US" sz="1799">
                      <a:solidFill>
                        <a:srgbClr val="424953"/>
                      </a:solidFill>
                      <a:cs typeface="+mn-ea"/>
                      <a:sym typeface="+mn-lt"/>
                    </a:endParaRPr>
                  </a:p>
                </p:txBody>
              </p:sp>
            </p:grpSp>
            <p:sp>
              <p:nvSpPr>
                <p:cNvPr id="26" name="Freeform 368"/>
                <p:cNvSpPr/>
                <p:nvPr/>
              </p:nvSpPr>
              <p:spPr bwMode="auto">
                <a:xfrm>
                  <a:off x="1996950" y="3660578"/>
                  <a:ext cx="378807" cy="382157"/>
                </a:xfrm>
                <a:custGeom>
                  <a:gdLst>
                    <a:gd fmla="*/ 48 w 48" name="T0"/>
                    <a:gd fmla="*/ 2 h 48" name="T1"/>
                    <a:gd fmla="*/ 41 w 48" name="T2"/>
                    <a:gd fmla="*/ 43 h 48" name="T3"/>
                    <a:gd fmla="*/ 40 w 48" name="T4"/>
                    <a:gd fmla="*/ 44 h 48" name="T5"/>
                    <a:gd fmla="*/ 39 w 48" name="T6"/>
                    <a:gd fmla="*/ 44 h 48" name="T7"/>
                    <a:gd fmla="*/ 39 w 48" name="T8"/>
                    <a:gd fmla="*/ 44 h 48" name="T9"/>
                    <a:gd fmla="*/ 26 w 48" name="T10"/>
                    <a:gd fmla="*/ 39 h 48" name="T11"/>
                    <a:gd fmla="*/ 20 w 48" name="T12"/>
                    <a:gd fmla="*/ 47 h 48" name="T13"/>
                    <a:gd fmla="*/ 19 w 48" name="T14"/>
                    <a:gd fmla="*/ 48 h 48" name="T15"/>
                    <a:gd fmla="*/ 18 w 48" name="T16"/>
                    <a:gd fmla="*/ 48 h 48" name="T17"/>
                    <a:gd fmla="*/ 17 w 48" name="T18"/>
                    <a:gd fmla="*/ 46 h 48" name="T19"/>
                    <a:gd fmla="*/ 17 w 48" name="T20"/>
                    <a:gd fmla="*/ 37 h 48" name="T21"/>
                    <a:gd fmla="*/ 40 w 48" name="T22"/>
                    <a:gd fmla="*/ 8 h 48" name="T23"/>
                    <a:gd fmla="*/ 11 w 48" name="T24"/>
                    <a:gd fmla="*/ 33 h 48" name="T25"/>
                    <a:gd fmla="*/ 1 w 48" name="T26"/>
                    <a:gd fmla="*/ 29 h 48" name="T27"/>
                    <a:gd fmla="*/ 0 w 48" name="T28"/>
                    <a:gd fmla="*/ 27 h 48" name="T29"/>
                    <a:gd fmla="*/ 1 w 48" name="T30"/>
                    <a:gd fmla="*/ 26 h 48" name="T31"/>
                    <a:gd fmla="*/ 45 w 48" name="T32"/>
                    <a:gd fmla="*/ 0 h 48" name="T33"/>
                    <a:gd fmla="*/ 46 w 48" name="T34"/>
                    <a:gd fmla="*/ 0 h 48" name="T35"/>
                    <a:gd fmla="*/ 47 w 48" name="T36"/>
                    <a:gd fmla="*/ 0 h 48" name="T37"/>
                    <a:gd fmla="*/ 48 w 48" name="T38"/>
                    <a:gd fmla="*/ 2 h 4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8" w="48">
                      <a:moveTo>
                        <a:pt x="48" y="2"/>
                      </a:moveTo>
                      <a:cubicBezTo>
                        <a:pt x="41" y="43"/>
                        <a:pt x="41" y="43"/>
                        <a:pt x="41" y="43"/>
                      </a:cubicBezTo>
                      <a:cubicBezTo>
                        <a:pt x="41" y="43"/>
                        <a:pt x="40" y="44"/>
                        <a:pt x="40" y="44"/>
                      </a:cubicBezTo>
                      <a:cubicBezTo>
                        <a:pt x="40" y="44"/>
                        <a:pt x="39" y="44"/>
                        <a:pt x="39" y="44"/>
                      </a:cubicBezTo>
                      <a:cubicBezTo>
                        <a:pt x="39" y="44"/>
                        <a:pt x="39" y="44"/>
                        <a:pt x="39" y="44"/>
                      </a:cubicBezTo>
                      <a:cubicBezTo>
                        <a:pt x="26" y="39"/>
                        <a:pt x="26" y="39"/>
                        <a:pt x="26" y="39"/>
                      </a:cubicBezTo>
                      <a:cubicBezTo>
                        <a:pt x="20" y="47"/>
                        <a:pt x="20" y="47"/>
                        <a:pt x="20" y="47"/>
                      </a:cubicBezTo>
                      <a:cubicBezTo>
                        <a:pt x="20" y="47"/>
                        <a:pt x="19" y="48"/>
                        <a:pt x="19" y="48"/>
                      </a:cubicBezTo>
                      <a:cubicBezTo>
                        <a:pt x="18" y="48"/>
                        <a:pt x="18" y="48"/>
                        <a:pt x="18" y="48"/>
                      </a:cubicBezTo>
                      <a:cubicBezTo>
                        <a:pt x="17" y="47"/>
                        <a:pt x="17" y="47"/>
                        <a:pt x="17" y="46"/>
                      </a:cubicBezTo>
                      <a:cubicBezTo>
                        <a:pt x="17" y="37"/>
                        <a:pt x="17" y="37"/>
                        <a:pt x="17" y="37"/>
                      </a:cubicBezTo>
                      <a:cubicBezTo>
                        <a:pt x="40" y="8"/>
                        <a:pt x="40" y="8"/>
                        <a:pt x="40" y="8"/>
                      </a:cubicBezTo>
                      <a:cubicBezTo>
                        <a:pt x="11" y="33"/>
                        <a:pt x="11" y="33"/>
                        <a:pt x="11" y="33"/>
                      </a:cubicBezTo>
                      <a:cubicBezTo>
                        <a:pt x="1" y="29"/>
                        <a:pt x="1" y="29"/>
                        <a:pt x="1" y="29"/>
                      </a:cubicBezTo>
                      <a:cubicBezTo>
                        <a:pt x="0" y="28"/>
                        <a:pt x="0" y="28"/>
                        <a:pt x="0" y="27"/>
                      </a:cubicBezTo>
                      <a:cubicBezTo>
                        <a:pt x="0" y="27"/>
                        <a:pt x="0" y="26"/>
                        <a:pt x="1" y="26"/>
                      </a:cubicBezTo>
                      <a:cubicBezTo>
                        <a:pt x="45" y="0"/>
                        <a:pt x="45" y="0"/>
                        <a:pt x="45" y="0"/>
                      </a:cubicBezTo>
                      <a:cubicBezTo>
                        <a:pt x="45" y="0"/>
                        <a:pt x="46" y="0"/>
                        <a:pt x="46" y="0"/>
                      </a:cubicBezTo>
                      <a:cubicBezTo>
                        <a:pt x="46" y="0"/>
                        <a:pt x="47" y="0"/>
                        <a:pt x="47" y="0"/>
                      </a:cubicBezTo>
                      <a:cubicBezTo>
                        <a:pt x="48" y="0"/>
                        <a:pt x="48" y="1"/>
                        <a:pt x="48" y="2"/>
                      </a:cubicBezTo>
                      <a:close/>
                    </a:path>
                  </a:pathLst>
                </a:custGeom>
                <a:solidFill>
                  <a:schemeClr val="accent4"/>
                </a:solidFill>
                <a:ln>
                  <a:noFill/>
                </a:ln>
                <a:effectLst>
                  <a:innerShdw blurRad="63500" dir="13500000" dist="50800">
                    <a:prstClr val="black">
                      <a:alpha val="50000"/>
                    </a:prstClr>
                  </a:innerShdw>
                </a:effectLst>
              </p:spPr>
              <p:txBody>
                <a:bodyPr anchor="t" anchorCtr="0" bIns="45708" compatLnSpc="1" lIns="91416" numCol="1" rIns="91416" tIns="45708" vert="horz" wrap="square"/>
                <a:lstStyle/>
                <a:p>
                  <a:endParaRPr lang="id-ID" sz="1799">
                    <a:solidFill>
                      <a:prstClr val="black"/>
                    </a:solidFill>
                    <a:cs typeface="+mn-ea"/>
                    <a:sym typeface="+mn-lt"/>
                  </a:endParaRPr>
                </a:p>
              </p:txBody>
            </p:sp>
            <p:sp>
              <p:nvSpPr>
                <p:cNvPr id="27" name="Freeform 336"/>
                <p:cNvSpPr>
                  <a:spLocks noEditPoints="1"/>
                </p:cNvSpPr>
                <p:nvPr/>
              </p:nvSpPr>
              <p:spPr bwMode="auto">
                <a:xfrm>
                  <a:off x="4484173" y="3188109"/>
                  <a:ext cx="337938" cy="337938"/>
                </a:xfrm>
                <a:custGeom>
                  <a:gdLst>
                    <a:gd fmla="*/ 0 w 90" name="T0"/>
                    <a:gd fmla="*/ 40 h 90" name="T1"/>
                    <a:gd fmla="*/ 40 w 90" name="T2"/>
                    <a:gd fmla="*/ 0 h 90" name="T3"/>
                    <a:gd fmla="*/ 40 w 90" name="T4"/>
                    <a:gd fmla="*/ 90 h 90" name="T5"/>
                    <a:gd fmla="*/ 0 w 90" name="T6"/>
                    <a:gd fmla="*/ 50 h 90" name="T7"/>
                    <a:gd fmla="*/ 40 w 90" name="T8"/>
                    <a:gd fmla="*/ 90 h 90" name="T9"/>
                    <a:gd fmla="*/ 33 w 90" name="T10"/>
                    <a:gd fmla="*/ 10 h 90" name="T11"/>
                    <a:gd fmla="*/ 9 w 90" name="T12"/>
                    <a:gd fmla="*/ 33 h 90" name="T13"/>
                    <a:gd fmla="*/ 33 w 90" name="T14"/>
                    <a:gd fmla="*/ 83 h 90" name="T15"/>
                    <a:gd fmla="*/ 9 w 90" name="T16"/>
                    <a:gd fmla="*/ 57 h 90" name="T17"/>
                    <a:gd fmla="*/ 33 w 90" name="T18"/>
                    <a:gd fmla="*/ 83 h 90" name="T19"/>
                    <a:gd fmla="*/ 16 w 90" name="T20"/>
                    <a:gd fmla="*/ 26 h 90" name="T21"/>
                    <a:gd fmla="*/ 26 w 90" name="T22"/>
                    <a:gd fmla="*/ 17 h 90" name="T23"/>
                    <a:gd fmla="*/ 26 w 90" name="T24"/>
                    <a:gd fmla="*/ 74 h 90" name="T25"/>
                    <a:gd fmla="*/ 16 w 90" name="T26"/>
                    <a:gd fmla="*/ 67 h 90" name="T27"/>
                    <a:gd fmla="*/ 26 w 90" name="T28"/>
                    <a:gd fmla="*/ 74 h 90" name="T29"/>
                    <a:gd fmla="*/ 49 w 90" name="T30"/>
                    <a:gd fmla="*/ 40 h 90" name="T31"/>
                    <a:gd fmla="*/ 90 w 90" name="T32"/>
                    <a:gd fmla="*/ 0 h 90" name="T33"/>
                    <a:gd fmla="*/ 90 w 90" name="T34"/>
                    <a:gd fmla="*/ 74 h 90" name="T35"/>
                    <a:gd fmla="*/ 66 w 90" name="T36"/>
                    <a:gd fmla="*/ 67 h 90" name="T37"/>
                    <a:gd fmla="*/ 57 w 90" name="T38"/>
                    <a:gd fmla="*/ 90 h 90" name="T39"/>
                    <a:gd fmla="*/ 49 w 90" name="T40"/>
                    <a:gd fmla="*/ 50 h 90" name="T41"/>
                    <a:gd fmla="*/ 73 w 90" name="T42"/>
                    <a:gd fmla="*/ 57 h 90" name="T43"/>
                    <a:gd fmla="*/ 83 w 90" name="T44"/>
                    <a:gd fmla="*/ 50 h 90" name="T45"/>
                    <a:gd fmla="*/ 90 w 90" name="T46"/>
                    <a:gd fmla="*/ 74 h 90" name="T47"/>
                    <a:gd fmla="*/ 83 w 90" name="T48"/>
                    <a:gd fmla="*/ 10 h 90" name="T49"/>
                    <a:gd fmla="*/ 57 w 90" name="T50"/>
                    <a:gd fmla="*/ 33 h 90" name="T51"/>
                    <a:gd fmla="*/ 73 w 90" name="T52"/>
                    <a:gd fmla="*/ 26 h 90" name="T53"/>
                    <a:gd fmla="*/ 66 w 90" name="T54"/>
                    <a:gd fmla="*/ 17 h 90" name="T55"/>
                    <a:gd fmla="*/ 73 w 90" name="T56"/>
                    <a:gd fmla="*/ 26 h 90" name="T57"/>
                    <a:gd fmla="*/ 66 w 90" name="T58"/>
                    <a:gd fmla="*/ 90 h 90" name="T59"/>
                    <a:gd fmla="*/ 73 w 90" name="T60"/>
                    <a:gd fmla="*/ 83 h 90" name="T61"/>
                    <a:gd fmla="*/ 90 w 90" name="T62"/>
                    <a:gd fmla="*/ 90 h 90" name="T63"/>
                    <a:gd fmla="*/ 83 w 90" name="T64"/>
                    <a:gd fmla="*/ 83 h 90" name="T65"/>
                    <a:gd fmla="*/ 90 w 90" name="T66"/>
                    <a:gd fmla="*/ 90 h 9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90" w="90">
                      <a:moveTo>
                        <a:pt x="40" y="40"/>
                      </a:moveTo>
                      <a:lnTo>
                        <a:pt x="0" y="40"/>
                      </a:lnTo>
                      <a:lnTo>
                        <a:pt x="0" y="0"/>
                      </a:lnTo>
                      <a:lnTo>
                        <a:pt x="40" y="0"/>
                      </a:lnTo>
                      <a:lnTo>
                        <a:pt x="40" y="40"/>
                      </a:lnTo>
                      <a:close/>
                      <a:moveTo>
                        <a:pt x="40" y="90"/>
                      </a:moveTo>
                      <a:lnTo>
                        <a:pt x="0" y="90"/>
                      </a:lnTo>
                      <a:lnTo>
                        <a:pt x="0" y="50"/>
                      </a:lnTo>
                      <a:lnTo>
                        <a:pt x="40" y="50"/>
                      </a:lnTo>
                      <a:lnTo>
                        <a:pt x="40" y="90"/>
                      </a:lnTo>
                      <a:close/>
                      <a:moveTo>
                        <a:pt x="33" y="33"/>
                      </a:moveTo>
                      <a:lnTo>
                        <a:pt x="33" y="10"/>
                      </a:lnTo>
                      <a:lnTo>
                        <a:pt x="9" y="10"/>
                      </a:lnTo>
                      <a:lnTo>
                        <a:pt x="9" y="33"/>
                      </a:lnTo>
                      <a:lnTo>
                        <a:pt x="33" y="33"/>
                      </a:lnTo>
                      <a:close/>
                      <a:moveTo>
                        <a:pt x="33" y="83"/>
                      </a:moveTo>
                      <a:lnTo>
                        <a:pt x="33" y="57"/>
                      </a:lnTo>
                      <a:lnTo>
                        <a:pt x="9" y="57"/>
                      </a:lnTo>
                      <a:lnTo>
                        <a:pt x="9" y="83"/>
                      </a:lnTo>
                      <a:lnTo>
                        <a:pt x="33" y="83"/>
                      </a:lnTo>
                      <a:close/>
                      <a:moveTo>
                        <a:pt x="26" y="26"/>
                      </a:moveTo>
                      <a:lnTo>
                        <a:pt x="16" y="26"/>
                      </a:lnTo>
                      <a:lnTo>
                        <a:pt x="16" y="17"/>
                      </a:lnTo>
                      <a:lnTo>
                        <a:pt x="26" y="17"/>
                      </a:lnTo>
                      <a:lnTo>
                        <a:pt x="26" y="26"/>
                      </a:lnTo>
                      <a:close/>
                      <a:moveTo>
                        <a:pt x="26" y="74"/>
                      </a:moveTo>
                      <a:lnTo>
                        <a:pt x="16" y="74"/>
                      </a:lnTo>
                      <a:lnTo>
                        <a:pt x="16" y="67"/>
                      </a:lnTo>
                      <a:lnTo>
                        <a:pt x="26" y="67"/>
                      </a:lnTo>
                      <a:lnTo>
                        <a:pt x="26" y="74"/>
                      </a:lnTo>
                      <a:close/>
                      <a:moveTo>
                        <a:pt x="90" y="40"/>
                      </a:moveTo>
                      <a:lnTo>
                        <a:pt x="49" y="40"/>
                      </a:lnTo>
                      <a:lnTo>
                        <a:pt x="49" y="0"/>
                      </a:lnTo>
                      <a:lnTo>
                        <a:pt x="90" y="0"/>
                      </a:lnTo>
                      <a:lnTo>
                        <a:pt x="90" y="40"/>
                      </a:lnTo>
                      <a:close/>
                      <a:moveTo>
                        <a:pt x="90" y="74"/>
                      </a:moveTo>
                      <a:lnTo>
                        <a:pt x="66" y="74"/>
                      </a:lnTo>
                      <a:lnTo>
                        <a:pt x="66" y="67"/>
                      </a:lnTo>
                      <a:lnTo>
                        <a:pt x="57" y="67"/>
                      </a:lnTo>
                      <a:lnTo>
                        <a:pt x="57" y="90"/>
                      </a:lnTo>
                      <a:lnTo>
                        <a:pt x="49" y="90"/>
                      </a:lnTo>
                      <a:lnTo>
                        <a:pt x="49" y="50"/>
                      </a:lnTo>
                      <a:lnTo>
                        <a:pt x="73" y="50"/>
                      </a:lnTo>
                      <a:lnTo>
                        <a:pt x="73" y="57"/>
                      </a:lnTo>
                      <a:lnTo>
                        <a:pt x="83" y="57"/>
                      </a:lnTo>
                      <a:lnTo>
                        <a:pt x="83" y="50"/>
                      </a:lnTo>
                      <a:lnTo>
                        <a:pt x="90" y="50"/>
                      </a:lnTo>
                      <a:lnTo>
                        <a:pt x="90" y="74"/>
                      </a:lnTo>
                      <a:close/>
                      <a:moveTo>
                        <a:pt x="83" y="33"/>
                      </a:moveTo>
                      <a:lnTo>
                        <a:pt x="83" y="10"/>
                      </a:lnTo>
                      <a:lnTo>
                        <a:pt x="57" y="10"/>
                      </a:lnTo>
                      <a:lnTo>
                        <a:pt x="57" y="33"/>
                      </a:lnTo>
                      <a:lnTo>
                        <a:pt x="83" y="33"/>
                      </a:lnTo>
                      <a:close/>
                      <a:moveTo>
                        <a:pt x="73" y="26"/>
                      </a:moveTo>
                      <a:lnTo>
                        <a:pt x="66" y="26"/>
                      </a:lnTo>
                      <a:lnTo>
                        <a:pt x="66" y="17"/>
                      </a:lnTo>
                      <a:lnTo>
                        <a:pt x="73" y="17"/>
                      </a:lnTo>
                      <a:lnTo>
                        <a:pt x="73" y="26"/>
                      </a:lnTo>
                      <a:close/>
                      <a:moveTo>
                        <a:pt x="73" y="90"/>
                      </a:moveTo>
                      <a:lnTo>
                        <a:pt x="66" y="90"/>
                      </a:lnTo>
                      <a:lnTo>
                        <a:pt x="66" y="83"/>
                      </a:lnTo>
                      <a:lnTo>
                        <a:pt x="73" y="83"/>
                      </a:lnTo>
                      <a:lnTo>
                        <a:pt x="73" y="90"/>
                      </a:lnTo>
                      <a:close/>
                      <a:moveTo>
                        <a:pt x="90" y="90"/>
                      </a:moveTo>
                      <a:lnTo>
                        <a:pt x="83" y="90"/>
                      </a:lnTo>
                      <a:lnTo>
                        <a:pt x="83" y="83"/>
                      </a:lnTo>
                      <a:lnTo>
                        <a:pt x="90" y="83"/>
                      </a:lnTo>
                      <a:lnTo>
                        <a:pt x="90" y="90"/>
                      </a:lnTo>
                      <a:close/>
                    </a:path>
                  </a:pathLst>
                </a:custGeom>
                <a:solidFill>
                  <a:schemeClr val="tx2"/>
                </a:solidFill>
                <a:ln>
                  <a:noFill/>
                </a:ln>
                <a:effectLst>
                  <a:innerShdw blurRad="63500" dir="13500000" dist="50800">
                    <a:prstClr val="black">
                      <a:alpha val="50000"/>
                    </a:prstClr>
                  </a:innerShdw>
                </a:effectLst>
              </p:spPr>
              <p:txBody>
                <a:bodyPr anchor="t" anchorCtr="0" bIns="45708" compatLnSpc="1" lIns="91416" numCol="1" rIns="91416" tIns="45708" vert="horz" wrap="square"/>
                <a:lstStyle/>
                <a:p>
                  <a:endParaRPr lang="id-ID" sz="1799">
                    <a:solidFill>
                      <a:prstClr val="black"/>
                    </a:solidFill>
                    <a:cs typeface="+mn-ea"/>
                    <a:sym typeface="+mn-lt"/>
                  </a:endParaRPr>
                </a:p>
              </p:txBody>
            </p:sp>
            <p:sp>
              <p:nvSpPr>
                <p:cNvPr id="28" name="Freeform 261"/>
                <p:cNvSpPr>
                  <a:spLocks noEditPoints="1"/>
                </p:cNvSpPr>
                <p:nvPr/>
              </p:nvSpPr>
              <p:spPr bwMode="auto">
                <a:xfrm>
                  <a:off x="6853988" y="2742791"/>
                  <a:ext cx="406116" cy="320619"/>
                </a:xfrm>
                <a:custGeom>
                  <a:gdLst>
                    <a:gd fmla="*/ 47 w 48" name="T0"/>
                    <a:gd fmla="*/ 15 h 38" name="T1"/>
                    <a:gd fmla="*/ 33 w 48" name="T2"/>
                    <a:gd fmla="*/ 33 h 38" name="T3"/>
                    <a:gd fmla="*/ 21 w 48" name="T4"/>
                    <a:gd fmla="*/ 36 h 38" name="T5"/>
                    <a:gd fmla="*/ 14 w 48" name="T6"/>
                    <a:gd fmla="*/ 34 h 38" name="T7"/>
                    <a:gd fmla="*/ 9 w 48" name="T8"/>
                    <a:gd fmla="*/ 32 h 38" name="T9"/>
                    <a:gd fmla="*/ 3 w 48" name="T10"/>
                    <a:gd fmla="*/ 38 h 38" name="T11"/>
                    <a:gd fmla="*/ 0 w 48" name="T12"/>
                    <a:gd fmla="*/ 36 h 38" name="T13"/>
                    <a:gd fmla="*/ 0 w 48" name="T14"/>
                    <a:gd fmla="*/ 34 h 38" name="T15"/>
                    <a:gd fmla="*/ 5 w 48" name="T16"/>
                    <a:gd fmla="*/ 28 h 38" name="T17"/>
                    <a:gd fmla="*/ 4 w 48" name="T18"/>
                    <a:gd fmla="*/ 26 h 38" name="T19"/>
                    <a:gd fmla="*/ 4 w 48" name="T20"/>
                    <a:gd fmla="*/ 23 h 38" name="T21"/>
                    <a:gd fmla="*/ 19 w 48" name="T22"/>
                    <a:gd fmla="*/ 6 h 38" name="T23"/>
                    <a:gd fmla="*/ 39 w 48" name="T24"/>
                    <a:gd fmla="*/ 2 h 38" name="T25"/>
                    <a:gd fmla="*/ 44 w 48" name="T26"/>
                    <a:gd fmla="*/ 0 h 38" name="T27"/>
                    <a:gd fmla="*/ 48 w 48" name="T28"/>
                    <a:gd fmla="*/ 10 h 38" name="T29"/>
                    <a:gd fmla="*/ 47 w 48" name="T30"/>
                    <a:gd fmla="*/ 15 h 38" name="T31"/>
                    <a:gd fmla="*/ 33 w 48" name="T32"/>
                    <a:gd fmla="*/ 14 h 38" name="T33"/>
                    <a:gd fmla="*/ 11 w 48" name="T34"/>
                    <a:gd fmla="*/ 24 h 38" name="T35"/>
                    <a:gd fmla="*/ 10 w 48" name="T36"/>
                    <a:gd fmla="*/ 26 h 38" name="T37"/>
                    <a:gd fmla="*/ 12 w 48" name="T38"/>
                    <a:gd fmla="*/ 27 h 38" name="T39"/>
                    <a:gd fmla="*/ 13 w 48" name="T40"/>
                    <a:gd fmla="*/ 27 h 38" name="T41"/>
                    <a:gd fmla="*/ 17 w 48" name="T42"/>
                    <a:gd fmla="*/ 23 h 38" name="T43"/>
                    <a:gd fmla="*/ 33 w 48" name="T44"/>
                    <a:gd fmla="*/ 17 h 38" name="T45"/>
                    <a:gd fmla="*/ 34 w 48" name="T46"/>
                    <a:gd fmla="*/ 15 h 38" name="T47"/>
                    <a:gd fmla="*/ 33 w 48" name="T48"/>
                    <a:gd fmla="*/ 14 h 3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8" w="48">
                      <a:moveTo>
                        <a:pt x="47" y="15"/>
                      </a:moveTo>
                      <a:cubicBezTo>
                        <a:pt x="46" y="24"/>
                        <a:pt x="40" y="29"/>
                        <a:pt x="33" y="33"/>
                      </a:cubicBezTo>
                      <a:cubicBezTo>
                        <a:pt x="29" y="34"/>
                        <a:pt x="25" y="36"/>
                        <a:pt x="21" y="36"/>
                      </a:cubicBezTo>
                      <a:cubicBezTo>
                        <a:pt x="19" y="36"/>
                        <a:pt x="16" y="35"/>
                        <a:pt x="14" y="34"/>
                      </a:cubicBezTo>
                      <a:cubicBezTo>
                        <a:pt x="12" y="34"/>
                        <a:pt x="10" y="32"/>
                        <a:pt x="9" y="32"/>
                      </a:cubicBezTo>
                      <a:cubicBezTo>
                        <a:pt x="7" y="32"/>
                        <a:pt x="6" y="38"/>
                        <a:pt x="3" y="38"/>
                      </a:cubicBezTo>
                      <a:cubicBezTo>
                        <a:pt x="2" y="38"/>
                        <a:pt x="1" y="37"/>
                        <a:pt x="0" y="36"/>
                      </a:cubicBezTo>
                      <a:cubicBezTo>
                        <a:pt x="0" y="35"/>
                        <a:pt x="0" y="35"/>
                        <a:pt x="0" y="34"/>
                      </a:cubicBezTo>
                      <a:cubicBezTo>
                        <a:pt x="0" y="32"/>
                        <a:pt x="5" y="29"/>
                        <a:pt x="5" y="28"/>
                      </a:cubicBezTo>
                      <a:cubicBezTo>
                        <a:pt x="5" y="28"/>
                        <a:pt x="5" y="26"/>
                        <a:pt x="4" y="26"/>
                      </a:cubicBezTo>
                      <a:cubicBezTo>
                        <a:pt x="4" y="25"/>
                        <a:pt x="4" y="24"/>
                        <a:pt x="4" y="23"/>
                      </a:cubicBezTo>
                      <a:cubicBezTo>
                        <a:pt x="4" y="14"/>
                        <a:pt x="11" y="8"/>
                        <a:pt x="19" y="6"/>
                      </a:cubicBezTo>
                      <a:cubicBezTo>
                        <a:pt x="24" y="4"/>
                        <a:pt x="36" y="6"/>
                        <a:pt x="39" y="2"/>
                      </a:cubicBezTo>
                      <a:cubicBezTo>
                        <a:pt x="41" y="1"/>
                        <a:pt x="42" y="0"/>
                        <a:pt x="44" y="0"/>
                      </a:cubicBezTo>
                      <a:cubicBezTo>
                        <a:pt x="47" y="0"/>
                        <a:pt x="48" y="8"/>
                        <a:pt x="48" y="10"/>
                      </a:cubicBezTo>
                      <a:cubicBezTo>
                        <a:pt x="48" y="12"/>
                        <a:pt x="48" y="13"/>
                        <a:pt x="47" y="15"/>
                      </a:cubicBezTo>
                      <a:close/>
                      <a:moveTo>
                        <a:pt x="33" y="14"/>
                      </a:moveTo>
                      <a:cubicBezTo>
                        <a:pt x="23" y="14"/>
                        <a:pt x="17" y="18"/>
                        <a:pt x="11" y="24"/>
                      </a:cubicBezTo>
                      <a:cubicBezTo>
                        <a:pt x="10" y="25"/>
                        <a:pt x="10" y="25"/>
                        <a:pt x="10" y="26"/>
                      </a:cubicBezTo>
                      <a:cubicBezTo>
                        <a:pt x="10" y="27"/>
                        <a:pt x="11" y="27"/>
                        <a:pt x="12" y="27"/>
                      </a:cubicBezTo>
                      <a:cubicBezTo>
                        <a:pt x="12" y="27"/>
                        <a:pt x="13" y="27"/>
                        <a:pt x="13" y="27"/>
                      </a:cubicBezTo>
                      <a:cubicBezTo>
                        <a:pt x="14" y="26"/>
                        <a:pt x="16" y="24"/>
                        <a:pt x="17" y="23"/>
                      </a:cubicBezTo>
                      <a:cubicBezTo>
                        <a:pt x="22" y="19"/>
                        <a:pt x="26" y="17"/>
                        <a:pt x="33" y="17"/>
                      </a:cubicBezTo>
                      <a:cubicBezTo>
                        <a:pt x="33" y="17"/>
                        <a:pt x="34" y="16"/>
                        <a:pt x="34" y="15"/>
                      </a:cubicBezTo>
                      <a:cubicBezTo>
                        <a:pt x="34" y="14"/>
                        <a:pt x="33" y="14"/>
                        <a:pt x="33" y="14"/>
                      </a:cubicBezTo>
                      <a:close/>
                    </a:path>
                  </a:pathLst>
                </a:custGeom>
                <a:solidFill>
                  <a:schemeClr val="accent4"/>
                </a:solidFill>
                <a:ln>
                  <a:noFill/>
                </a:ln>
                <a:effectLst>
                  <a:innerShdw blurRad="63500" dir="13500000" dist="50800">
                    <a:prstClr val="black">
                      <a:alpha val="50000"/>
                    </a:prstClr>
                  </a:innerShdw>
                </a:effectLst>
              </p:spPr>
              <p:txBody>
                <a:bodyPr anchor="t" anchorCtr="0" bIns="45708" compatLnSpc="1" lIns="91416" numCol="1" rIns="91416" tIns="45708" vert="horz" wrap="square"/>
                <a:lstStyle/>
                <a:p>
                  <a:endParaRPr lang="id-ID" sz="1799">
                    <a:solidFill>
                      <a:prstClr val="black"/>
                    </a:solidFill>
                    <a:cs typeface="+mn-ea"/>
                    <a:sym typeface="+mn-lt"/>
                  </a:endParaRPr>
                </a:p>
              </p:txBody>
            </p:sp>
            <p:grpSp>
              <p:nvGrpSpPr>
                <p:cNvPr id="7" name="组合 6">
                  <a:extLst>
                    <a:ext uri="{FF2B5EF4-FFF2-40B4-BE49-F238E27FC236}">
                      <a16:creationId xmlns:a16="http://schemas.microsoft.com/office/drawing/2014/main" id="{A0C0BD61-EE50-4B24-8937-ED91F7CB97DF}"/>
                    </a:ext>
                  </a:extLst>
                </p:cNvPr>
                <p:cNvGrpSpPr/>
                <p:nvPr/>
              </p:nvGrpSpPr>
              <p:grpSpPr>
                <a:xfrm>
                  <a:off x="1010754" y="2412854"/>
                  <a:ext cx="9713039" cy="3101025"/>
                  <a:chOff x="1010754" y="2412854"/>
                  <a:chExt cx="9713039" cy="3101025"/>
                </a:xfrm>
              </p:grpSpPr>
              <p:sp>
                <p:nvSpPr>
                  <p:cNvPr id="14" name="Bent Arrow 21"/>
                  <p:cNvSpPr/>
                  <p:nvPr/>
                </p:nvSpPr>
                <p:spPr>
                  <a:xfrm>
                    <a:off x="8295533" y="2412854"/>
                    <a:ext cx="2428260" cy="1550512"/>
                  </a:xfrm>
                  <a:prstGeom prst="bentArrow">
                    <a:avLst/>
                  </a:prstGeom>
                  <a:solidFill>
                    <a:schemeClr val="accent4"/>
                  </a:solidFill>
                  <a:ln>
                    <a:noFill/>
                  </a:ln>
                  <a:effectLst>
                    <a:outerShdw algn="tl" blurRad="50800" dir="2700000" dist="38100" rotWithShape="0">
                      <a:prstClr val="black">
                        <a:alpha val="40000"/>
                      </a:prstClr>
                    </a:outerShdw>
                  </a:effectLst>
                  <a:scene3d>
                    <a:camera prst="orthographicFront"/>
                    <a:lightRig dir="t" rig="threePt"/>
                  </a:scene3d>
                  <a:sp3d prstMaterial="softEdge">
                    <a:bevelT h="6350" w="38100"/>
                  </a:sp3d>
                </p:spPr>
                <p:style>
                  <a:lnRef idx="1">
                    <a:schemeClr val="accent2"/>
                  </a:lnRef>
                  <a:fillRef idx="3">
                    <a:schemeClr val="accent2"/>
                  </a:fillRef>
                  <a:effectRef idx="2">
                    <a:schemeClr val="accent2"/>
                  </a:effectRef>
                  <a:fontRef idx="minor">
                    <a:schemeClr val="lt1"/>
                  </a:fontRef>
                </p:style>
                <p:txBody>
                  <a:bodyPr anchor="ctr" rtlCol="0"/>
                  <a:lstStyle/>
                  <a:p>
                    <a:pPr algn="ctr"/>
                    <a:endParaRPr lang="id-ID" sz="3199">
                      <a:solidFill>
                        <a:prstClr val="black"/>
                      </a:solidFill>
                      <a:cs typeface="+mn-ea"/>
                      <a:sym typeface="+mn-lt"/>
                    </a:endParaRPr>
                  </a:p>
                </p:txBody>
              </p:sp>
              <p:sp>
                <p:nvSpPr>
                  <p:cNvPr id="15" name="Bent Arrow 18"/>
                  <p:cNvSpPr/>
                  <p:nvPr/>
                </p:nvSpPr>
                <p:spPr>
                  <a:xfrm>
                    <a:off x="1010754" y="3963367"/>
                    <a:ext cx="2428260" cy="1550512"/>
                  </a:xfrm>
                  <a:prstGeom prst="bentArrow">
                    <a:avLst/>
                  </a:prstGeom>
                  <a:solidFill>
                    <a:schemeClr val="tx2"/>
                  </a:solidFill>
                  <a:ln>
                    <a:noFill/>
                  </a:ln>
                  <a:effectLst>
                    <a:outerShdw algn="tl" blurRad="50800" dir="2700000" dist="38100" rotWithShape="0">
                      <a:prstClr val="black">
                        <a:alpha val="40000"/>
                      </a:prstClr>
                    </a:outerShdw>
                  </a:effectLst>
                  <a:scene3d>
                    <a:camera prst="orthographicFront"/>
                    <a:lightRig dir="t" rig="threePt"/>
                  </a:scene3d>
                  <a:sp3d prstMaterial="softEdge">
                    <a:bevelT h="6350" w="38100"/>
                  </a:sp3d>
                </p:spPr>
                <p:style>
                  <a:lnRef idx="1">
                    <a:schemeClr val="accent5"/>
                  </a:lnRef>
                  <a:fillRef idx="3">
                    <a:schemeClr val="accent5"/>
                  </a:fillRef>
                  <a:effectRef idx="2">
                    <a:schemeClr val="accent5"/>
                  </a:effectRef>
                  <a:fontRef idx="minor">
                    <a:schemeClr val="lt1"/>
                  </a:fontRef>
                </p:style>
                <p:txBody>
                  <a:bodyPr anchor="ctr" rtlCol="0"/>
                  <a:lstStyle/>
                  <a:p>
                    <a:pPr algn="ctr"/>
                    <a:endParaRPr lang="id-ID" sz="3199">
                      <a:solidFill>
                        <a:prstClr val="black"/>
                      </a:solidFill>
                      <a:cs typeface="+mn-ea"/>
                      <a:sym typeface="+mn-lt"/>
                    </a:endParaRPr>
                  </a:p>
                </p:txBody>
              </p:sp>
              <p:sp>
                <p:nvSpPr>
                  <p:cNvPr id="16" name="Bent Arrow 20"/>
                  <p:cNvSpPr/>
                  <p:nvPr/>
                </p:nvSpPr>
                <p:spPr>
                  <a:xfrm>
                    <a:off x="5867272" y="3015829"/>
                    <a:ext cx="2428260" cy="1550512"/>
                  </a:xfrm>
                  <a:prstGeom prst="bentArrow">
                    <a:avLst/>
                  </a:prstGeom>
                  <a:solidFill>
                    <a:schemeClr val="tx2"/>
                  </a:solidFill>
                  <a:ln>
                    <a:noFill/>
                  </a:ln>
                  <a:effectLst>
                    <a:outerShdw algn="tl" blurRad="50800" dir="2700000" dist="38100" rotWithShape="0">
                      <a:prstClr val="black">
                        <a:alpha val="40000"/>
                      </a:prstClr>
                    </a:outerShdw>
                  </a:effectLst>
                  <a:scene3d>
                    <a:camera prst="orthographicFront"/>
                    <a:lightRig dir="t" rig="threePt"/>
                  </a:scene3d>
                  <a:sp3d prstMaterial="softEdge">
                    <a:bevelT h="6350" w="38100"/>
                  </a:sp3d>
                </p:spPr>
                <p:style>
                  <a:lnRef idx="1">
                    <a:schemeClr val="accent3"/>
                  </a:lnRef>
                  <a:fillRef idx="3">
                    <a:schemeClr val="accent3"/>
                  </a:fillRef>
                  <a:effectRef idx="2">
                    <a:schemeClr val="accent3"/>
                  </a:effectRef>
                  <a:fontRef idx="minor">
                    <a:schemeClr val="lt1"/>
                  </a:fontRef>
                </p:style>
                <p:txBody>
                  <a:bodyPr anchor="ctr" rtlCol="0"/>
                  <a:lstStyle/>
                  <a:p>
                    <a:pPr algn="ctr"/>
                    <a:endParaRPr lang="id-ID" sz="3199">
                      <a:solidFill>
                        <a:prstClr val="black"/>
                      </a:solidFill>
                      <a:cs typeface="+mn-ea"/>
                      <a:sym typeface="+mn-lt"/>
                    </a:endParaRPr>
                  </a:p>
                </p:txBody>
              </p:sp>
              <p:sp>
                <p:nvSpPr>
                  <p:cNvPr id="17" name="Bent Arrow 19"/>
                  <p:cNvSpPr/>
                  <p:nvPr/>
                </p:nvSpPr>
                <p:spPr>
                  <a:xfrm>
                    <a:off x="3439012" y="3446529"/>
                    <a:ext cx="2428260" cy="1550512"/>
                  </a:xfrm>
                  <a:prstGeom prst="bentArrow">
                    <a:avLst/>
                  </a:prstGeom>
                  <a:solidFill>
                    <a:schemeClr val="accent4"/>
                  </a:solidFill>
                  <a:ln>
                    <a:noFill/>
                  </a:ln>
                  <a:effectLst>
                    <a:outerShdw algn="tl" blurRad="50800" dir="2700000" dist="38100" rotWithShape="0">
                      <a:prstClr val="black">
                        <a:alpha val="40000"/>
                      </a:prstClr>
                    </a:outerShdw>
                  </a:effectLst>
                  <a:scene3d>
                    <a:camera prst="orthographicFront"/>
                    <a:lightRig dir="t" rig="threePt"/>
                  </a:scene3d>
                  <a:sp3d prstMaterial="softEdge">
                    <a:bevelT h="6350" w="38100"/>
                  </a:sp3d>
                </p:spPr>
                <p:style>
                  <a:lnRef idx="1">
                    <a:schemeClr val="accent6"/>
                  </a:lnRef>
                  <a:fillRef idx="3">
                    <a:schemeClr val="accent6"/>
                  </a:fillRef>
                  <a:effectRef idx="2">
                    <a:schemeClr val="accent6"/>
                  </a:effectRef>
                  <a:fontRef idx="minor">
                    <a:schemeClr val="lt1"/>
                  </a:fontRef>
                </p:style>
                <p:txBody>
                  <a:bodyPr anchor="ctr" rtlCol="0"/>
                  <a:lstStyle/>
                  <a:p>
                    <a:pPr algn="ctr"/>
                    <a:endParaRPr lang="id-ID" sz="3199">
                      <a:solidFill>
                        <a:prstClr val="black"/>
                      </a:solidFill>
                      <a:cs typeface="+mn-ea"/>
                      <a:sym typeface="+mn-lt"/>
                    </a:endParaRPr>
                  </a:p>
                </p:txBody>
              </p:sp>
              <p:grpSp>
                <p:nvGrpSpPr>
                  <p:cNvPr id="6" name="组合 5">
                    <a:extLst>
                      <a:ext uri="{FF2B5EF4-FFF2-40B4-BE49-F238E27FC236}">
                        <a16:creationId xmlns:a16="http://schemas.microsoft.com/office/drawing/2014/main" id="{B291FCCA-B8DF-4C63-8152-97C3CFA391A6}"/>
                      </a:ext>
                    </a:extLst>
                  </p:cNvPr>
                  <p:cNvGrpSpPr/>
                  <p:nvPr/>
                </p:nvGrpSpPr>
                <p:grpSpPr>
                  <a:xfrm>
                    <a:off x="8884076" y="3383033"/>
                    <a:ext cx="1646123" cy="466923"/>
                    <a:chOff x="8884076" y="3383033"/>
                    <a:chExt cx="1646123" cy="466923"/>
                  </a:xfrm>
                </p:grpSpPr>
                <p:sp>
                  <p:nvSpPr>
                    <p:cNvPr id="38" name="TextBox 7"/>
                    <p:cNvSpPr>
                      <a:spLocks noChangeArrowheads="1"/>
                    </p:cNvSpPr>
                    <p:nvPr/>
                  </p:nvSpPr>
                  <p:spPr bwMode="auto">
                    <a:xfrm>
                      <a:off x="9095232" y="3487031"/>
                      <a:ext cx="1223817" cy="28944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defRPr/>
                      </a:pPr>
                      <a:r>
                        <a:rPr altLang="en-US" b="1" lang="zh-CN">
                          <a:solidFill>
                            <a:schemeClr val="tx1">
                              <a:lumMod val="65000"/>
                              <a:lumOff val="35000"/>
                            </a:schemeClr>
                          </a:solidFill>
                          <a:cs typeface="+mn-ea"/>
                          <a:sym typeface="+mn-lt"/>
                        </a:rPr>
                        <a:t>添加标题</a:t>
                      </a:r>
                    </a:p>
                  </p:txBody>
                </p:sp>
                <p:sp>
                  <p:nvSpPr>
                    <p:cNvPr id="39" name="圆角矩形 38"/>
                    <p:cNvSpPr/>
                    <p:nvPr/>
                  </p:nvSpPr>
                  <p:spPr>
                    <a:xfrm>
                      <a:off x="8884076" y="3383033"/>
                      <a:ext cx="1646123" cy="466923"/>
                    </a:xfrm>
                    <a:prstGeom prst="roundRect">
                      <a:avLst>
                        <a:gd fmla="val 50000" name="adj"/>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solidFill>
                          <a:srgbClr val="0070C0"/>
                        </a:solidFill>
                        <a:cs typeface="+mn-ea"/>
                        <a:sym typeface="+mn-lt"/>
                      </a:endParaRPr>
                    </a:p>
                  </p:txBody>
                </p:sp>
              </p:grpSp>
            </p:grpSp>
          </p:grpSp>
          <p:sp>
            <p:nvSpPr>
              <p:cNvPr id="40" name="文本框 49"/>
              <p:cNvSpPr txBox="1"/>
              <p:nvPr/>
            </p:nvSpPr>
            <p:spPr>
              <a:xfrm>
                <a:off x="8907195" y="3785904"/>
                <a:ext cx="1816595" cy="646176"/>
              </a:xfrm>
              <a:prstGeom prst="rect">
                <a:avLst/>
              </a:prstGeom>
              <a:noFill/>
              <a:effectLst/>
            </p:spPr>
            <p:txBody>
              <a:bodyPr rtlCol="0" wrap="square">
                <a:spAutoFit/>
              </a:bodyPr>
              <a:lstStyle/>
              <a:p>
                <a:pPr algn="just">
                  <a:lnSpc>
                    <a:spcPct val="130000"/>
                  </a:lnSpc>
                </a:pPr>
                <a:r>
                  <a:rPr altLang="en-US" lang="zh-CN" sz="1400">
                    <a:solidFill>
                      <a:schemeClr val="tx1">
                        <a:lumMod val="50000"/>
                        <a:lumOff val="50000"/>
                      </a:schemeClr>
                    </a:solidFill>
                    <a:cs typeface="+mn-ea"/>
                    <a:sym typeface="+mn-lt"/>
                  </a:rPr>
                  <a:t>请在此处添加文字信息，表达图的含义。</a:t>
                </a:r>
              </a:p>
            </p:txBody>
          </p:sp>
        </p:grpSp>
      </p:grpSp>
      <p:grpSp>
        <p:nvGrpSpPr>
          <p:cNvPr id="2" name="组合 1">
            <a:extLst>
              <a:ext uri="{FF2B5EF4-FFF2-40B4-BE49-F238E27FC236}">
                <a16:creationId xmlns:a16="http://schemas.microsoft.com/office/drawing/2014/main" id="{B84B344D-C4C3-459B-8D66-14F6DC8A75A3}"/>
              </a:ext>
            </a:extLst>
          </p:cNvPr>
          <p:cNvGrpSpPr/>
          <p:nvPr/>
        </p:nvGrpSpPr>
        <p:grpSpPr>
          <a:xfrm>
            <a:off x="1595791" y="1492247"/>
            <a:ext cx="6452640" cy="962334"/>
            <a:chOff x="1016635" y="1434858"/>
            <a:chExt cx="6452640" cy="962334"/>
          </a:xfrm>
        </p:grpSpPr>
        <p:sp>
          <p:nvSpPr>
            <p:cNvPr id="41" name="TextBox 13"/>
            <p:cNvSpPr txBox="1"/>
            <p:nvPr/>
          </p:nvSpPr>
          <p:spPr>
            <a:xfrm flipH="1">
              <a:off x="3368709" y="1434858"/>
              <a:ext cx="2786181" cy="365730"/>
            </a:xfrm>
            <a:prstGeom prst="rect">
              <a:avLst/>
            </a:prstGeom>
            <a:noFill/>
            <a:ln>
              <a:noFill/>
            </a:ln>
          </p:spPr>
          <p:txBody>
            <a:bodyPr bIns="45705" lIns="91410" rIns="91410" tIns="45705" wrap="square">
              <a:spAutoFit/>
            </a:bodyPr>
            <a:lstStyle>
              <a:defPPr>
                <a:defRPr lang="zh-CN"/>
              </a:defPPr>
              <a:lvl1pPr algn="ctr" eaLnBrk="0" hangingPunct="0">
                <a:defRPr b="1" sz="2200">
                  <a:solidFill>
                    <a:srgbClr val="333333"/>
                  </a:solidFill>
                  <a:latin charset="-122" panose="020b0503020204020204" pitchFamily="34" typeface="微软雅黑"/>
                  <a:ea charset="-122" panose="020b0503020204020204" pitchFamily="34" typeface="微软雅黑"/>
                </a:defRPr>
              </a:lvl1pPr>
              <a:lvl2pPr eaLnBrk="0" hangingPunct="0" indent="-285750" marL="742950">
                <a:defRPr>
                  <a:latin charset="0" panose="020b0604020202020204" pitchFamily="34" typeface="Arial"/>
                  <a:ea charset="-122" panose="02010600030101010101" pitchFamily="2" typeface="宋体"/>
                </a:defRPr>
              </a:lvl2pPr>
              <a:lvl3pPr eaLnBrk="0" hangingPunct="0" indent="-228600" marL="1143000">
                <a:defRPr>
                  <a:latin charset="0" panose="020b0604020202020204" pitchFamily="34" typeface="Arial"/>
                  <a:ea charset="-122" panose="02010600030101010101" pitchFamily="2" typeface="宋体"/>
                </a:defRPr>
              </a:lvl3pPr>
              <a:lvl4pPr eaLnBrk="0" hangingPunct="0" indent="-228600" marL="1600200">
                <a:defRPr>
                  <a:latin charset="0" panose="020b0604020202020204" pitchFamily="34" typeface="Arial"/>
                  <a:ea charset="-122" panose="02010600030101010101" pitchFamily="2" typeface="宋体"/>
                </a:defRPr>
              </a:lvl4pPr>
              <a:lvl5pPr eaLnBrk="0" hangingPunct="0" indent="-228600" marL="2057400">
                <a:defRPr>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latin charset="0" panose="020b0604020202020204" pitchFamily="34" typeface="Arial"/>
                  <a:ea charset="-122" panose="02010600030101010101" pitchFamily="2" typeface="宋体"/>
                </a:defRPr>
              </a:lvl9pPr>
            </a:lstStyle>
            <a:p>
              <a:pPr algn="l">
                <a:spcBef>
                  <a:spcPct val="0"/>
                </a:spcBef>
                <a:buFont charset="0" panose="020b0604020202020204" pitchFamily="34" typeface="Arial"/>
                <a:buNone/>
              </a:pPr>
              <a:r>
                <a:rPr altLang="en-US" lang="zh-CN" sz="1800">
                  <a:solidFill>
                    <a:schemeClr val="tx1">
                      <a:lumMod val="65000"/>
                      <a:lumOff val="35000"/>
                    </a:schemeClr>
                  </a:solidFill>
                  <a:latin typeface="+mn-lt"/>
                  <a:ea typeface="+mn-ea"/>
                  <a:cs typeface="+mn-ea"/>
                  <a:sym typeface="+mn-lt"/>
                </a:rPr>
                <a:t>点击输入标题</a:t>
              </a:r>
            </a:p>
          </p:txBody>
        </p:sp>
        <p:sp>
          <p:nvSpPr>
            <p:cNvPr id="42" name="TextBox 14"/>
            <p:cNvSpPr txBox="1"/>
            <p:nvPr/>
          </p:nvSpPr>
          <p:spPr>
            <a:xfrm>
              <a:off x="1016635" y="1768366"/>
              <a:ext cx="6452640" cy="646176"/>
            </a:xfrm>
            <a:prstGeom prst="rect">
              <a:avLst/>
            </a:prstGeom>
            <a:noFill/>
          </p:spPr>
          <p:txBody>
            <a:bodyPr rtlCol="0" wrap="square">
              <a:spAutoFit/>
            </a:bodyPr>
            <a:lstStyle/>
            <a:p>
              <a:pPr>
                <a:lnSpc>
                  <a:spcPct val="130000"/>
                </a:lnSpc>
                <a:spcBef>
                  <a:spcPts val="500"/>
                </a:spcBef>
                <a:defRPr/>
              </a:pPr>
              <a:r>
                <a:rPr altLang="en-US" lang="zh-CN" sz="1400">
                  <a:solidFill>
                    <a:schemeClr val="tx1">
                      <a:lumMod val="65000"/>
                      <a:lumOff val="35000"/>
                    </a:schemeClr>
                  </a:solidFill>
                  <a:cs typeface="+mn-ea"/>
                  <a:sym typeface="+mn-lt"/>
                </a:rPr>
                <a:t>您的内容打在这里，或者通过复制您的文本后，在此框中选择粘贴，并选择只保留文字。您的内容打在这里，或者通过复制您的文本后您的内容打在这里。</a:t>
              </a:r>
            </a:p>
          </p:txBody>
        </p:sp>
      </p:grpSp>
      <p:sp>
        <p:nvSpPr>
          <p:cNvPr id="44" name="文本框 43">
            <a:extLst>
              <a:ext uri="{FF2B5EF4-FFF2-40B4-BE49-F238E27FC236}">
                <a16:creationId xmlns:a16="http://schemas.microsoft.com/office/drawing/2014/main" id="{CC3DF653-F79B-452D-8CBF-6F5F716A2CD9}"/>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T—威胁分析</a:t>
            </a:r>
          </a:p>
        </p:txBody>
      </p:sp>
    </p:spTree>
    <p:extLst>
      <p:ext uri="{BB962C8B-B14F-4D97-AF65-F5344CB8AC3E}">
        <p14:creationId val="1014111170"/>
      </p:ext>
    </p:extLst>
  </p:cSld>
  <p:clrMapOvr>
    <a:masterClrMapping/>
  </p:clrMapOvr>
  <mc:AlternateContent>
    <mc:Choice Requires="p15">
      <p:transition advTm="3000" p14:dur="6000" spd="slow">
        <p15:prstTrans prst="curtains"/>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2"/>
                                        </p:tgtEl>
                                        <p:attrNameLst>
                                          <p:attrName>style.visibility</p:attrName>
                                        </p:attrNameLst>
                                      </p:cBhvr>
                                      <p:to>
                                        <p:strVal val="visible"/>
                                      </p:to>
                                    </p:set>
                                    <p:animEffect filter="barn(inVertical)" transition="in">
                                      <p:cBhvr>
                                        <p:cTn dur="750" id="7"/>
                                        <p:tgtEl>
                                          <p:spTgt spid="2"/>
                                        </p:tgtEl>
                                      </p:cBhvr>
                                    </p:animEffect>
                                  </p:childTnLst>
                                </p:cTn>
                              </p:par>
                            </p:childTnLst>
                          </p:cTn>
                        </p:par>
                        <p:par>
                          <p:cTn fill="hold" id="8" nodeType="afterGroup">
                            <p:stCondLst>
                              <p:cond delay="750"/>
                            </p:stCondLst>
                            <p:childTnLst>
                              <p:par>
                                <p:cTn fill="hold" id="9" nodeType="afterEffect" presetClass="entr" presetID="22" presetSubtype="8">
                                  <p:stCondLst>
                                    <p:cond delay="0"/>
                                  </p:stCondLst>
                                  <p:childTnLst>
                                    <p:set>
                                      <p:cBhvr>
                                        <p:cTn dur="1" fill="hold" id="10">
                                          <p:stCondLst>
                                            <p:cond delay="0"/>
                                          </p:stCondLst>
                                        </p:cTn>
                                        <p:tgtEl>
                                          <p:spTgt spid="13"/>
                                        </p:tgtEl>
                                        <p:attrNameLst>
                                          <p:attrName>style.visibility</p:attrName>
                                        </p:attrNameLst>
                                      </p:cBhvr>
                                      <p:to>
                                        <p:strVal val="visible"/>
                                      </p:to>
                                    </p:set>
                                    <p:animEffect filter="wipe(left)" transition="in">
                                      <p:cBhvr>
                                        <p:cTn dur="750" id="11"/>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9">
            <a:extLst>
              <a:ext uri="{FF2B5EF4-FFF2-40B4-BE49-F238E27FC236}">
                <a16:creationId xmlns:a16="http://schemas.microsoft.com/office/drawing/2014/main" id="{F73D857D-EB6B-464F-AA44-719C18813097}"/>
              </a:ext>
            </a:extLst>
          </p:cNvPr>
          <p:cNvSpPr txBox="1"/>
          <p:nvPr/>
        </p:nvSpPr>
        <p:spPr>
          <a:xfrm>
            <a:off x="6157368" y="2743807"/>
            <a:ext cx="5255817" cy="2080242"/>
          </a:xfrm>
          <a:prstGeom prst="rect">
            <a:avLst/>
          </a:prstGeom>
          <a:noFill/>
        </p:spPr>
        <p:txBody>
          <a:bodyPr bIns="34281" lIns="68562" rIns="68562" rtlCol="0" tIns="34281" wrap="square">
            <a:spAutoFit/>
          </a:bodyPr>
          <a:lstStyle/>
          <a:p>
            <a:pPr algn="ctr" lvl="1" marL="0"/>
            <a:r>
              <a:rPr altLang="zh-CN" b="1" lang="en-US" sz="6600">
                <a:solidFill>
                  <a:schemeClr val="bg1"/>
                </a:solidFill>
                <a:latin charset="-122" panose="020b0503020204020204" pitchFamily="34" typeface="微软雅黑"/>
                <a:ea charset="-122" panose="020b0503020204020204" pitchFamily="34" typeface="微软雅黑"/>
                <a:sym typeface="+mn-lt"/>
              </a:rPr>
              <a:t>SWOT</a:t>
            </a:r>
          </a:p>
          <a:p>
            <a:pPr algn="ctr" lvl="1" marL="0"/>
            <a:r>
              <a:rPr altLang="zh-CN" b="1" lang="en-US" sz="6600">
                <a:solidFill>
                  <a:schemeClr val="bg1"/>
                </a:solidFill>
                <a:latin charset="-122" panose="020b0503020204020204" pitchFamily="34" typeface="微软雅黑"/>
                <a:ea charset="-122" panose="020b0503020204020204" pitchFamily="34" typeface="微软雅黑"/>
                <a:sym typeface="+mn-lt"/>
              </a:rPr>
              <a:t>分析法的规则</a:t>
            </a:r>
          </a:p>
        </p:txBody>
      </p:sp>
      <p:grpSp>
        <p:nvGrpSpPr>
          <p:cNvPr id="13" name="组合 12">
            <a:extLst>
              <a:ext uri="{FF2B5EF4-FFF2-40B4-BE49-F238E27FC236}">
                <a16:creationId xmlns:a16="http://schemas.microsoft.com/office/drawing/2014/main" id="{3EC7335F-59F2-4B59-B06B-6BBD464407A9}"/>
              </a:ext>
            </a:extLst>
          </p:cNvPr>
          <p:cNvGrpSpPr/>
          <p:nvPr/>
        </p:nvGrpSpPr>
        <p:grpSpPr>
          <a:xfrm>
            <a:off x="7954259" y="1231361"/>
            <a:ext cx="1407886" cy="1262743"/>
            <a:chOff x="1785257" y="2380343"/>
            <a:chExt cx="1407886" cy="1262743"/>
          </a:xfrm>
        </p:grpSpPr>
        <p:sp>
          <p:nvSpPr>
            <p:cNvPr id="14" name="矩形: 圆角 13">
              <a:extLst>
                <a:ext uri="{FF2B5EF4-FFF2-40B4-BE49-F238E27FC236}">
                  <a16:creationId xmlns:a16="http://schemas.microsoft.com/office/drawing/2014/main" id="{17D22616-4EA1-4697-8EEE-9D82F43D0AE8}"/>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a:extLst>
                <a:ext uri="{FF2B5EF4-FFF2-40B4-BE49-F238E27FC236}">
                  <a16:creationId xmlns:a16="http://schemas.microsoft.com/office/drawing/2014/main" id="{11DB5DEB-97E4-4154-8576-40BEA018BCDE}"/>
                </a:ext>
              </a:extLst>
            </p:cNvPr>
            <p:cNvSpPr txBox="1"/>
            <p:nvPr/>
          </p:nvSpPr>
          <p:spPr>
            <a:xfrm>
              <a:off x="1883907" y="2411550"/>
              <a:ext cx="1198880" cy="1188720"/>
            </a:xfrm>
            <a:prstGeom prst="rect">
              <a:avLst/>
            </a:prstGeom>
            <a:noFill/>
          </p:spPr>
          <p:txBody>
            <a:bodyPr rtlCol="0" wrap="none">
              <a:spAutoFit/>
            </a:bodyPr>
            <a:lstStyle/>
            <a:p>
              <a:r>
                <a:rPr altLang="zh-CN" b="1" lang="en-US" sz="7200">
                  <a:solidFill>
                    <a:schemeClr val="bg1"/>
                  </a:solidFill>
                  <a:cs typeface="+mn-ea"/>
                  <a:sym typeface="+mn-lt"/>
                </a:rPr>
                <a:t>03</a:t>
              </a:r>
            </a:p>
          </p:txBody>
        </p:sp>
      </p:grpSp>
    </p:spTree>
    <p:extLst>
      <p:ext uri="{BB962C8B-B14F-4D97-AF65-F5344CB8AC3E}">
        <p14:creationId val="3736628567"/>
      </p:ext>
    </p:extLst>
  </p:cSld>
  <p:clrMapOvr>
    <a:masterClrMapping/>
  </p:clrMapOvr>
  <mc:AlternateContent>
    <mc:Choice Requires="p14">
      <p:transition advTm="3000" p14:dur="800" spd="slow">
        <p:circle/>
      </p:transition>
    </mc:Choice>
    <mc:Fallback>
      <p:transition advTm="3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750" fill="hold" id="7"/>
                                        <p:tgtEl>
                                          <p:spTgt spid="13"/>
                                        </p:tgtEl>
                                        <p:attrNameLst>
                                          <p:attrName>ppt_w</p:attrName>
                                        </p:attrNameLst>
                                      </p:cBhvr>
                                      <p:tavLst>
                                        <p:tav tm="0">
                                          <p:val>
                                            <p:fltVal val="0"/>
                                          </p:val>
                                        </p:tav>
                                        <p:tav tm="100000">
                                          <p:val>
                                            <p:strVal val="#ppt_w"/>
                                          </p:val>
                                        </p:tav>
                                      </p:tavLst>
                                    </p:anim>
                                    <p:anim calcmode="lin" valueType="num">
                                      <p:cBhvr>
                                        <p:cTn dur="750" fill="hold" id="8"/>
                                        <p:tgtEl>
                                          <p:spTgt spid="13"/>
                                        </p:tgtEl>
                                        <p:attrNameLst>
                                          <p:attrName>ppt_h</p:attrName>
                                        </p:attrNameLst>
                                      </p:cBhvr>
                                      <p:tavLst>
                                        <p:tav tm="0">
                                          <p:val>
                                            <p:fltVal val="0"/>
                                          </p:val>
                                        </p:tav>
                                        <p:tav tm="100000">
                                          <p:val>
                                            <p:strVal val="#ppt_h"/>
                                          </p:val>
                                        </p:tav>
                                      </p:tavLst>
                                    </p:anim>
                                    <p:animEffect filter="fade" transition="in">
                                      <p:cBhvr>
                                        <p:cTn dur="750" id="9"/>
                                        <p:tgtEl>
                                          <p:spTgt spid="13"/>
                                        </p:tgtEl>
                                      </p:cBhvr>
                                    </p:animEffect>
                                  </p:childTnLst>
                                </p:cTn>
                              </p:par>
                            </p:childTnLst>
                          </p:cTn>
                        </p:par>
                        <p:par>
                          <p:cTn fill="hold" id="10" nodeType="afterGroup">
                            <p:stCondLst>
                              <p:cond delay="750"/>
                            </p:stCondLst>
                            <p:childTnLst>
                              <p:par>
                                <p:cTn fill="hold" grpId="0" id="11" nodeType="afterEffect" presetClass="entr" presetID="16" presetSubtype="21">
                                  <p:stCondLst>
                                    <p:cond delay="0"/>
                                  </p:stCondLst>
                                  <p:childTnLst>
                                    <p:set>
                                      <p:cBhvr>
                                        <p:cTn dur="1" fill="hold" id="12">
                                          <p:stCondLst>
                                            <p:cond delay="0"/>
                                          </p:stCondLst>
                                        </p:cTn>
                                        <p:tgtEl>
                                          <p:spTgt spid="12"/>
                                        </p:tgtEl>
                                        <p:attrNameLst>
                                          <p:attrName>style.visibility</p:attrName>
                                        </p:attrNameLst>
                                      </p:cBhvr>
                                      <p:to>
                                        <p:strVal val="visible"/>
                                      </p:to>
                                    </p:set>
                                    <p:animEffect filter="barn(inVertical)" transition="in">
                                      <p:cBhvr>
                                        <p:cTn dur="750" id="13"/>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7" name="矩形 56">
            <a:extLst>
              <a:ext uri="{FF2B5EF4-FFF2-40B4-BE49-F238E27FC236}">
                <a16:creationId xmlns:a16="http://schemas.microsoft.com/office/drawing/2014/main" id="{011A99C5-0C38-4596-AA82-314BD9D1C452}"/>
              </a:ext>
            </a:extLst>
          </p:cNvPr>
          <p:cNvSpPr/>
          <p:nvPr/>
        </p:nvSpPr>
        <p:spPr>
          <a:xfrm>
            <a:off x="1164613" y="2499018"/>
            <a:ext cx="3173495" cy="518160"/>
          </a:xfrm>
          <a:prstGeom prst="rect">
            <a:avLst/>
          </a:prstGeom>
        </p:spPr>
        <p:txBody>
          <a:bodyPr wrap="square">
            <a:spAutoFit/>
          </a:bodyPr>
          <a:lstStyle/>
          <a:p>
            <a:r>
              <a:rPr altLang="en-US" lang="zh-CN" sz="1400">
                <a:solidFill>
                  <a:schemeClr val="tx1">
                    <a:lumMod val="65000"/>
                    <a:lumOff val="35000"/>
                  </a:schemeClr>
                </a:solidFill>
                <a:cs typeface="+mn-ea"/>
                <a:sym typeface="+mn-lt"/>
              </a:rPr>
              <a:t>进行SWOT分析的时候必须对公司的优势与劣势有客观的认识。</a:t>
            </a:r>
          </a:p>
        </p:txBody>
      </p:sp>
      <p:sp>
        <p:nvSpPr>
          <p:cNvPr id="58" name="矩形 57">
            <a:extLst>
              <a:ext uri="{FF2B5EF4-FFF2-40B4-BE49-F238E27FC236}">
                <a16:creationId xmlns:a16="http://schemas.microsoft.com/office/drawing/2014/main" id="{540F6F5A-ABD3-4310-96FE-508904C1BDE4}"/>
              </a:ext>
            </a:extLst>
          </p:cNvPr>
          <p:cNvSpPr/>
          <p:nvPr/>
        </p:nvSpPr>
        <p:spPr>
          <a:xfrm>
            <a:off x="7756227" y="2408380"/>
            <a:ext cx="3375569" cy="518160"/>
          </a:xfrm>
          <a:prstGeom prst="rect">
            <a:avLst/>
          </a:prstGeom>
        </p:spPr>
        <p:txBody>
          <a:bodyPr wrap="square">
            <a:spAutoFit/>
          </a:bodyPr>
          <a:lstStyle/>
          <a:p>
            <a:r>
              <a:rPr altLang="en-US" lang="zh-CN" sz="1400">
                <a:solidFill>
                  <a:schemeClr val="tx1">
                    <a:lumMod val="65000"/>
                    <a:lumOff val="35000"/>
                  </a:schemeClr>
                </a:solidFill>
                <a:cs typeface="+mn-ea"/>
                <a:sym typeface="+mn-lt"/>
              </a:rPr>
              <a:t>进行SWOT分析的时候必须区分公司的现状与前景。</a:t>
            </a:r>
          </a:p>
        </p:txBody>
      </p:sp>
      <p:sp>
        <p:nvSpPr>
          <p:cNvPr id="59" name="矩形 58">
            <a:extLst>
              <a:ext uri="{FF2B5EF4-FFF2-40B4-BE49-F238E27FC236}">
                <a16:creationId xmlns:a16="http://schemas.microsoft.com/office/drawing/2014/main" id="{5D3D8F01-8471-4BB9-BA5E-03A58D2EF4F9}"/>
              </a:ext>
            </a:extLst>
          </p:cNvPr>
          <p:cNvSpPr/>
          <p:nvPr/>
        </p:nvSpPr>
        <p:spPr>
          <a:xfrm>
            <a:off x="757123" y="3419671"/>
            <a:ext cx="3482804" cy="304800"/>
          </a:xfrm>
          <a:prstGeom prst="rect">
            <a:avLst/>
          </a:prstGeom>
        </p:spPr>
        <p:txBody>
          <a:bodyPr wrap="square">
            <a:spAutoFit/>
          </a:bodyPr>
          <a:lstStyle/>
          <a:p>
            <a:r>
              <a:rPr altLang="en-US" lang="zh-CN" sz="1400">
                <a:solidFill>
                  <a:schemeClr val="tx1">
                    <a:lumMod val="65000"/>
                    <a:lumOff val="35000"/>
                  </a:schemeClr>
                </a:solidFill>
                <a:cs typeface="+mn-ea"/>
                <a:sym typeface="+mn-lt"/>
              </a:rPr>
              <a:t>进行SWOT分析的时候必须考虑全面。</a:t>
            </a:r>
          </a:p>
        </p:txBody>
      </p:sp>
      <p:sp>
        <p:nvSpPr>
          <p:cNvPr id="60" name="矩形 59">
            <a:extLst>
              <a:ext uri="{FF2B5EF4-FFF2-40B4-BE49-F238E27FC236}">
                <a16:creationId xmlns:a16="http://schemas.microsoft.com/office/drawing/2014/main" id="{6149539E-AA31-4C56-94F2-5A4705299CF4}"/>
              </a:ext>
            </a:extLst>
          </p:cNvPr>
          <p:cNvSpPr/>
          <p:nvPr/>
        </p:nvSpPr>
        <p:spPr>
          <a:xfrm>
            <a:off x="8235755" y="3372622"/>
            <a:ext cx="3534309" cy="518160"/>
          </a:xfrm>
          <a:prstGeom prst="rect">
            <a:avLst/>
          </a:prstGeom>
        </p:spPr>
        <p:txBody>
          <a:bodyPr wrap="square">
            <a:spAutoFit/>
          </a:bodyPr>
          <a:lstStyle/>
          <a:p>
            <a:r>
              <a:rPr altLang="en-US" lang="zh-CN" sz="1400">
                <a:solidFill>
                  <a:schemeClr val="tx1">
                    <a:lumMod val="65000"/>
                    <a:lumOff val="35000"/>
                  </a:schemeClr>
                </a:solidFill>
                <a:cs typeface="+mn-ea"/>
                <a:sym typeface="+mn-lt"/>
              </a:rPr>
              <a:t>进行SWOT分析的时候必须与竞争对手进行比较，比如优于或是劣于你的竞争对手。</a:t>
            </a:r>
          </a:p>
        </p:txBody>
      </p:sp>
      <p:sp>
        <p:nvSpPr>
          <p:cNvPr id="61" name="矩形 60">
            <a:extLst>
              <a:ext uri="{FF2B5EF4-FFF2-40B4-BE49-F238E27FC236}">
                <a16:creationId xmlns:a16="http://schemas.microsoft.com/office/drawing/2014/main" id="{BBAC9FBD-68AD-45CA-B97C-4A6C707EAC2E}"/>
              </a:ext>
            </a:extLst>
          </p:cNvPr>
          <p:cNvSpPr/>
          <p:nvPr/>
        </p:nvSpPr>
        <p:spPr>
          <a:xfrm>
            <a:off x="1128133" y="4395826"/>
            <a:ext cx="3243957" cy="518160"/>
          </a:xfrm>
          <a:prstGeom prst="rect">
            <a:avLst/>
          </a:prstGeom>
        </p:spPr>
        <p:txBody>
          <a:bodyPr wrap="square">
            <a:spAutoFit/>
          </a:bodyPr>
          <a:lstStyle/>
          <a:p>
            <a:r>
              <a:rPr altLang="en-US" lang="zh-CN" sz="1400">
                <a:solidFill>
                  <a:schemeClr val="tx1">
                    <a:lumMod val="65000"/>
                    <a:lumOff val="35000"/>
                  </a:schemeClr>
                </a:solidFill>
                <a:cs typeface="+mn-ea"/>
                <a:sym typeface="+mn-lt"/>
              </a:rPr>
              <a:t>保持SWOT分析法的简洁化，避免复杂化与过度分析。</a:t>
            </a:r>
          </a:p>
        </p:txBody>
      </p:sp>
      <p:sp>
        <p:nvSpPr>
          <p:cNvPr id="62" name="矩形 61">
            <a:extLst>
              <a:ext uri="{FF2B5EF4-FFF2-40B4-BE49-F238E27FC236}">
                <a16:creationId xmlns:a16="http://schemas.microsoft.com/office/drawing/2014/main" id="{5CE9819B-BDA2-4285-9409-8985ED8584B0}"/>
              </a:ext>
            </a:extLst>
          </p:cNvPr>
          <p:cNvSpPr/>
          <p:nvPr/>
        </p:nvSpPr>
        <p:spPr>
          <a:xfrm>
            <a:off x="7744165" y="4464084"/>
            <a:ext cx="3387632" cy="304800"/>
          </a:xfrm>
          <a:prstGeom prst="rect">
            <a:avLst/>
          </a:prstGeom>
        </p:spPr>
        <p:txBody>
          <a:bodyPr wrap="square">
            <a:spAutoFit/>
          </a:bodyPr>
          <a:lstStyle/>
          <a:p>
            <a:r>
              <a:rPr altLang="zh-CN" lang="en-US" sz="1400">
                <a:solidFill>
                  <a:schemeClr val="tx1">
                    <a:lumMod val="65000"/>
                    <a:lumOff val="35000"/>
                  </a:schemeClr>
                </a:solidFill>
                <a:cs typeface="+mn-ea"/>
                <a:sym typeface="+mn-lt"/>
              </a:rPr>
              <a:t>SWOT分析法因人而异。</a:t>
            </a:r>
          </a:p>
        </p:txBody>
      </p:sp>
      <p:pic>
        <p:nvPicPr>
          <p:cNvPr id="3" name="图片 2">
            <a:extLst>
              <a:ext uri="{FF2B5EF4-FFF2-40B4-BE49-F238E27FC236}">
                <a16:creationId xmlns:a16="http://schemas.microsoft.com/office/drawing/2014/main" id="{26EE99CA-9513-4870-BFA7-0B13716E4116}"/>
              </a:ext>
            </a:extLst>
          </p:cNvPr>
          <p:cNvPicPr>
            <a:picLocks noChangeAspect="1"/>
          </p:cNvPicPr>
          <p:nvPr/>
        </p:nvPicPr>
        <p:blipFill>
          <a:blip r:embed="rId3">
            <a:extLst>
              <a:ext uri="{28A0092B-C50C-407E-A947-70E740481C1C}">
                <a14:useLocalDpi val="0"/>
              </a:ext>
            </a:extLst>
          </a:blip>
          <a:stretch>
            <a:fillRect/>
          </a:stretch>
        </p:blipFill>
        <p:spPr>
          <a:xfrm>
            <a:off x="3700088" y="1501573"/>
            <a:ext cx="4451752" cy="4451752"/>
          </a:xfrm>
          <a:prstGeom prst="rect">
            <a:avLst/>
          </a:prstGeom>
        </p:spPr>
      </p:pic>
    </p:spTree>
    <p:custDataLst>
      <p:tags r:id="rId4"/>
    </p:custDataLst>
    <p:extLst>
      <p:ext uri="{BB962C8B-B14F-4D97-AF65-F5344CB8AC3E}">
        <p14:creationId val="2374473498"/>
      </p:ext>
    </p:extLst>
  </p:cSld>
  <p:clrMapOvr>
    <a:masterClrMapping/>
  </p:clrMapOvr>
  <mc:AlternateContent>
    <mc:Choice Requires="p14">
      <p:transition advTm="3000" p14:dur="1400" spd="slow">
        <p14:doors dir="vert"/>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1">
                                  <p:stCondLst>
                                    <p:cond delay="0"/>
                                  </p:stCondLst>
                                  <p:childTnLst>
                                    <p:set>
                                      <p:cBhvr>
                                        <p:cTn dur="1" fill="hold" id="6">
                                          <p:stCondLst>
                                            <p:cond delay="0"/>
                                          </p:stCondLst>
                                        </p:cTn>
                                        <p:tgtEl>
                                          <p:spTgt spid="3"/>
                                        </p:tgtEl>
                                        <p:attrNameLst>
                                          <p:attrName>style.visibility</p:attrName>
                                        </p:attrNameLst>
                                      </p:cBhvr>
                                      <p:to>
                                        <p:strVal val="visible"/>
                                      </p:to>
                                    </p:set>
                                    <p:animEffect filter="wheel(1)" transition="in">
                                      <p:cBhvr>
                                        <p:cTn dur="750" id="7"/>
                                        <p:tgtEl>
                                          <p:spTgt spid="3"/>
                                        </p:tgtEl>
                                      </p:cBhvr>
                                    </p:animEffect>
                                  </p:childTnLst>
                                </p:cTn>
                              </p:par>
                            </p:childTnLst>
                          </p:cTn>
                        </p:par>
                        <p:par>
                          <p:cTn fill="hold" id="8" nodeType="afterGroup">
                            <p:stCondLst>
                              <p:cond delay="750"/>
                            </p:stCondLst>
                            <p:childTnLst>
                              <p:par>
                                <p:cTn fill="hold" grpId="0" id="9" nodeType="afterEffect" presetClass="entr" presetID="16" presetSubtype="37">
                                  <p:stCondLst>
                                    <p:cond delay="0"/>
                                  </p:stCondLst>
                                  <p:childTnLst>
                                    <p:set>
                                      <p:cBhvr>
                                        <p:cTn dur="1" fill="hold" id="10">
                                          <p:stCondLst>
                                            <p:cond delay="0"/>
                                          </p:stCondLst>
                                        </p:cTn>
                                        <p:tgtEl>
                                          <p:spTgt spid="57"/>
                                        </p:tgtEl>
                                        <p:attrNameLst>
                                          <p:attrName>style.visibility</p:attrName>
                                        </p:attrNameLst>
                                      </p:cBhvr>
                                      <p:to>
                                        <p:strVal val="visible"/>
                                      </p:to>
                                    </p:set>
                                    <p:animEffect filter="barn(outVertical)" transition="in">
                                      <p:cBhvr>
                                        <p:cTn dur="750" id="11"/>
                                        <p:tgtEl>
                                          <p:spTgt spid="57"/>
                                        </p:tgtEl>
                                      </p:cBhvr>
                                    </p:animEffect>
                                  </p:childTnLst>
                                </p:cTn>
                              </p:par>
                            </p:childTnLst>
                          </p:cTn>
                        </p:par>
                        <p:par>
                          <p:cTn fill="hold" id="12" nodeType="afterGroup">
                            <p:stCondLst>
                              <p:cond delay="1500"/>
                            </p:stCondLst>
                            <p:childTnLst>
                              <p:par>
                                <p:cTn fill="hold" grpId="0" id="13" nodeType="afterEffect" presetClass="entr" presetID="16" presetSubtype="37">
                                  <p:stCondLst>
                                    <p:cond delay="0"/>
                                  </p:stCondLst>
                                  <p:childTnLst>
                                    <p:set>
                                      <p:cBhvr>
                                        <p:cTn dur="1" fill="hold" id="14">
                                          <p:stCondLst>
                                            <p:cond delay="0"/>
                                          </p:stCondLst>
                                        </p:cTn>
                                        <p:tgtEl>
                                          <p:spTgt spid="58"/>
                                        </p:tgtEl>
                                        <p:attrNameLst>
                                          <p:attrName>style.visibility</p:attrName>
                                        </p:attrNameLst>
                                      </p:cBhvr>
                                      <p:to>
                                        <p:strVal val="visible"/>
                                      </p:to>
                                    </p:set>
                                    <p:animEffect filter="barn(outVertical)" transition="in">
                                      <p:cBhvr>
                                        <p:cTn dur="750" id="15"/>
                                        <p:tgtEl>
                                          <p:spTgt spid="58"/>
                                        </p:tgtEl>
                                      </p:cBhvr>
                                    </p:animEffect>
                                  </p:childTnLst>
                                </p:cTn>
                              </p:par>
                            </p:childTnLst>
                          </p:cTn>
                        </p:par>
                        <p:par>
                          <p:cTn fill="hold" id="16" nodeType="afterGroup">
                            <p:stCondLst>
                              <p:cond delay="2250"/>
                            </p:stCondLst>
                            <p:childTnLst>
                              <p:par>
                                <p:cTn fill="hold" grpId="0" id="17" nodeType="afterEffect" presetClass="entr" presetID="16" presetSubtype="37">
                                  <p:stCondLst>
                                    <p:cond delay="0"/>
                                  </p:stCondLst>
                                  <p:childTnLst>
                                    <p:set>
                                      <p:cBhvr>
                                        <p:cTn dur="1" fill="hold" id="18">
                                          <p:stCondLst>
                                            <p:cond delay="0"/>
                                          </p:stCondLst>
                                        </p:cTn>
                                        <p:tgtEl>
                                          <p:spTgt spid="59"/>
                                        </p:tgtEl>
                                        <p:attrNameLst>
                                          <p:attrName>style.visibility</p:attrName>
                                        </p:attrNameLst>
                                      </p:cBhvr>
                                      <p:to>
                                        <p:strVal val="visible"/>
                                      </p:to>
                                    </p:set>
                                    <p:animEffect filter="barn(outVertical)" transition="in">
                                      <p:cBhvr>
                                        <p:cTn dur="750" id="19"/>
                                        <p:tgtEl>
                                          <p:spTgt spid="59"/>
                                        </p:tgtEl>
                                      </p:cBhvr>
                                    </p:animEffect>
                                  </p:childTnLst>
                                </p:cTn>
                              </p:par>
                            </p:childTnLst>
                          </p:cTn>
                        </p:par>
                        <p:par>
                          <p:cTn fill="hold" id="20" nodeType="afterGroup">
                            <p:stCondLst>
                              <p:cond delay="3000"/>
                            </p:stCondLst>
                            <p:childTnLst>
                              <p:par>
                                <p:cTn fill="hold" grpId="0" id="21" nodeType="afterEffect" presetClass="entr" presetID="16" presetSubtype="37">
                                  <p:stCondLst>
                                    <p:cond delay="0"/>
                                  </p:stCondLst>
                                  <p:childTnLst>
                                    <p:set>
                                      <p:cBhvr>
                                        <p:cTn dur="1" fill="hold" id="22">
                                          <p:stCondLst>
                                            <p:cond delay="0"/>
                                          </p:stCondLst>
                                        </p:cTn>
                                        <p:tgtEl>
                                          <p:spTgt spid="60"/>
                                        </p:tgtEl>
                                        <p:attrNameLst>
                                          <p:attrName>style.visibility</p:attrName>
                                        </p:attrNameLst>
                                      </p:cBhvr>
                                      <p:to>
                                        <p:strVal val="visible"/>
                                      </p:to>
                                    </p:set>
                                    <p:animEffect filter="barn(outVertical)" transition="in">
                                      <p:cBhvr>
                                        <p:cTn dur="750" id="23"/>
                                        <p:tgtEl>
                                          <p:spTgt spid="60"/>
                                        </p:tgtEl>
                                      </p:cBhvr>
                                    </p:animEffect>
                                  </p:childTnLst>
                                </p:cTn>
                              </p:par>
                            </p:childTnLst>
                          </p:cTn>
                        </p:par>
                        <p:par>
                          <p:cTn fill="hold" id="24" nodeType="afterGroup">
                            <p:stCondLst>
                              <p:cond delay="3750"/>
                            </p:stCondLst>
                            <p:childTnLst>
                              <p:par>
                                <p:cTn fill="hold" grpId="0" id="25" nodeType="afterEffect" presetClass="entr" presetID="16" presetSubtype="37">
                                  <p:stCondLst>
                                    <p:cond delay="0"/>
                                  </p:stCondLst>
                                  <p:childTnLst>
                                    <p:set>
                                      <p:cBhvr>
                                        <p:cTn dur="1" fill="hold" id="26">
                                          <p:stCondLst>
                                            <p:cond delay="0"/>
                                          </p:stCondLst>
                                        </p:cTn>
                                        <p:tgtEl>
                                          <p:spTgt spid="61"/>
                                        </p:tgtEl>
                                        <p:attrNameLst>
                                          <p:attrName>style.visibility</p:attrName>
                                        </p:attrNameLst>
                                      </p:cBhvr>
                                      <p:to>
                                        <p:strVal val="visible"/>
                                      </p:to>
                                    </p:set>
                                    <p:animEffect filter="barn(outVertical)" transition="in">
                                      <p:cBhvr>
                                        <p:cTn dur="750" id="27"/>
                                        <p:tgtEl>
                                          <p:spTgt spid="61"/>
                                        </p:tgtEl>
                                      </p:cBhvr>
                                    </p:animEffect>
                                  </p:childTnLst>
                                </p:cTn>
                              </p:par>
                            </p:childTnLst>
                          </p:cTn>
                        </p:par>
                        <p:par>
                          <p:cTn fill="hold" id="28" nodeType="afterGroup">
                            <p:stCondLst>
                              <p:cond delay="4500"/>
                            </p:stCondLst>
                            <p:childTnLst>
                              <p:par>
                                <p:cTn fill="hold" grpId="0" id="29" nodeType="afterEffect" presetClass="entr" presetID="16" presetSubtype="37">
                                  <p:stCondLst>
                                    <p:cond delay="0"/>
                                  </p:stCondLst>
                                  <p:childTnLst>
                                    <p:set>
                                      <p:cBhvr>
                                        <p:cTn dur="1" fill="hold" id="30">
                                          <p:stCondLst>
                                            <p:cond delay="0"/>
                                          </p:stCondLst>
                                        </p:cTn>
                                        <p:tgtEl>
                                          <p:spTgt spid="62"/>
                                        </p:tgtEl>
                                        <p:attrNameLst>
                                          <p:attrName>style.visibility</p:attrName>
                                        </p:attrNameLst>
                                      </p:cBhvr>
                                      <p:to>
                                        <p:strVal val="visible"/>
                                      </p:to>
                                    </p:set>
                                    <p:animEffect filter="barn(outVertical)" transition="in">
                                      <p:cBhvr>
                                        <p:cTn dur="750" id="31"/>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58"/>
      <p:bldP grpId="0" spid="59"/>
      <p:bldP grpId="0" spid="60"/>
      <p:bldP grpId="0" spid="61"/>
      <p:bldP grpId="0" spid="6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9">
            <a:extLst>
              <a:ext uri="{FF2B5EF4-FFF2-40B4-BE49-F238E27FC236}">
                <a16:creationId xmlns:a16="http://schemas.microsoft.com/office/drawing/2014/main" id="{F73D857D-EB6B-464F-AA44-719C18813097}"/>
              </a:ext>
            </a:extLst>
          </p:cNvPr>
          <p:cNvSpPr txBox="1"/>
          <p:nvPr/>
        </p:nvSpPr>
        <p:spPr>
          <a:xfrm>
            <a:off x="6157368" y="2743807"/>
            <a:ext cx="5255817" cy="2080242"/>
          </a:xfrm>
          <a:prstGeom prst="rect">
            <a:avLst/>
          </a:prstGeom>
          <a:noFill/>
        </p:spPr>
        <p:txBody>
          <a:bodyPr bIns="34281" lIns="68562" rIns="68562" rtlCol="0" tIns="34281" wrap="square">
            <a:spAutoFit/>
          </a:bodyPr>
          <a:lstStyle/>
          <a:p>
            <a:pPr algn="ctr" lvl="1" marL="0"/>
            <a:r>
              <a:rPr altLang="zh-CN" b="1" lang="en-US" sz="6600">
                <a:solidFill>
                  <a:schemeClr val="bg1"/>
                </a:solidFill>
                <a:latin charset="-122" panose="020b0503020204020204" pitchFamily="34" typeface="微软雅黑"/>
                <a:ea charset="-122" panose="020b0503020204020204" pitchFamily="34" typeface="微软雅黑"/>
                <a:sym typeface="+mn-lt"/>
              </a:rPr>
              <a:t>SWOT</a:t>
            </a:r>
          </a:p>
          <a:p>
            <a:pPr algn="ctr" lvl="1" marL="0"/>
            <a:r>
              <a:rPr altLang="zh-CN" b="1" lang="en-US" sz="6600">
                <a:solidFill>
                  <a:schemeClr val="bg1"/>
                </a:solidFill>
                <a:latin charset="-122" panose="020b0503020204020204" pitchFamily="34" typeface="微软雅黑"/>
                <a:ea charset="-122" panose="020b0503020204020204" pitchFamily="34" typeface="微软雅黑"/>
                <a:sym typeface="+mn-lt"/>
              </a:rPr>
              <a:t>分析步骤</a:t>
            </a:r>
          </a:p>
        </p:txBody>
      </p:sp>
      <p:grpSp>
        <p:nvGrpSpPr>
          <p:cNvPr id="13" name="组合 12">
            <a:extLst>
              <a:ext uri="{FF2B5EF4-FFF2-40B4-BE49-F238E27FC236}">
                <a16:creationId xmlns:a16="http://schemas.microsoft.com/office/drawing/2014/main" id="{3EC7335F-59F2-4B59-B06B-6BBD464407A9}"/>
              </a:ext>
            </a:extLst>
          </p:cNvPr>
          <p:cNvGrpSpPr/>
          <p:nvPr/>
        </p:nvGrpSpPr>
        <p:grpSpPr>
          <a:xfrm>
            <a:off x="7954259" y="1231361"/>
            <a:ext cx="1407886" cy="1262743"/>
            <a:chOff x="1785257" y="2380343"/>
            <a:chExt cx="1407886" cy="1262743"/>
          </a:xfrm>
        </p:grpSpPr>
        <p:sp>
          <p:nvSpPr>
            <p:cNvPr id="14" name="矩形: 圆角 13">
              <a:extLst>
                <a:ext uri="{FF2B5EF4-FFF2-40B4-BE49-F238E27FC236}">
                  <a16:creationId xmlns:a16="http://schemas.microsoft.com/office/drawing/2014/main" id="{17D22616-4EA1-4697-8EEE-9D82F43D0AE8}"/>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a:extLst>
                <a:ext uri="{FF2B5EF4-FFF2-40B4-BE49-F238E27FC236}">
                  <a16:creationId xmlns:a16="http://schemas.microsoft.com/office/drawing/2014/main" id="{11DB5DEB-97E4-4154-8576-40BEA018BCDE}"/>
                </a:ext>
              </a:extLst>
            </p:cNvPr>
            <p:cNvSpPr txBox="1"/>
            <p:nvPr/>
          </p:nvSpPr>
          <p:spPr>
            <a:xfrm>
              <a:off x="1883907" y="2411550"/>
              <a:ext cx="1198880" cy="1188720"/>
            </a:xfrm>
            <a:prstGeom prst="rect">
              <a:avLst/>
            </a:prstGeom>
            <a:noFill/>
          </p:spPr>
          <p:txBody>
            <a:bodyPr rtlCol="0" wrap="none">
              <a:spAutoFit/>
            </a:bodyPr>
            <a:lstStyle/>
            <a:p>
              <a:r>
                <a:rPr altLang="zh-CN" b="1" lang="en-US" sz="7200">
                  <a:solidFill>
                    <a:schemeClr val="bg1"/>
                  </a:solidFill>
                  <a:cs typeface="+mn-ea"/>
                  <a:sym typeface="+mn-lt"/>
                </a:rPr>
                <a:t>04</a:t>
              </a:r>
            </a:p>
          </p:txBody>
        </p:sp>
      </p:grpSp>
    </p:spTree>
    <p:extLst>
      <p:ext uri="{BB962C8B-B14F-4D97-AF65-F5344CB8AC3E}">
        <p14:creationId val="3769016327"/>
      </p:ext>
    </p:extLst>
  </p:cSld>
  <p:clrMapOvr>
    <a:masterClrMapping/>
  </p:clrMapOvr>
  <mc:AlternateContent>
    <mc:Choice Requires="p14">
      <p:transition advTm="3000" p14:dur="800" spd="slow">
        <p:circle/>
      </p:transition>
    </mc:Choice>
    <mc:Fallback>
      <p:transition advTm="3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750" fill="hold" id="7"/>
                                        <p:tgtEl>
                                          <p:spTgt spid="13"/>
                                        </p:tgtEl>
                                        <p:attrNameLst>
                                          <p:attrName>ppt_w</p:attrName>
                                        </p:attrNameLst>
                                      </p:cBhvr>
                                      <p:tavLst>
                                        <p:tav tm="0">
                                          <p:val>
                                            <p:fltVal val="0"/>
                                          </p:val>
                                        </p:tav>
                                        <p:tav tm="100000">
                                          <p:val>
                                            <p:strVal val="#ppt_w"/>
                                          </p:val>
                                        </p:tav>
                                      </p:tavLst>
                                    </p:anim>
                                    <p:anim calcmode="lin" valueType="num">
                                      <p:cBhvr>
                                        <p:cTn dur="750" fill="hold" id="8"/>
                                        <p:tgtEl>
                                          <p:spTgt spid="13"/>
                                        </p:tgtEl>
                                        <p:attrNameLst>
                                          <p:attrName>ppt_h</p:attrName>
                                        </p:attrNameLst>
                                      </p:cBhvr>
                                      <p:tavLst>
                                        <p:tav tm="0">
                                          <p:val>
                                            <p:fltVal val="0"/>
                                          </p:val>
                                        </p:tav>
                                        <p:tav tm="100000">
                                          <p:val>
                                            <p:strVal val="#ppt_h"/>
                                          </p:val>
                                        </p:tav>
                                      </p:tavLst>
                                    </p:anim>
                                    <p:animEffect filter="fade" transition="in">
                                      <p:cBhvr>
                                        <p:cTn dur="750" id="9"/>
                                        <p:tgtEl>
                                          <p:spTgt spid="13"/>
                                        </p:tgtEl>
                                      </p:cBhvr>
                                    </p:animEffect>
                                  </p:childTnLst>
                                </p:cTn>
                              </p:par>
                            </p:childTnLst>
                          </p:cTn>
                        </p:par>
                        <p:par>
                          <p:cTn fill="hold" id="10" nodeType="afterGroup">
                            <p:stCondLst>
                              <p:cond delay="750"/>
                            </p:stCondLst>
                            <p:childTnLst>
                              <p:par>
                                <p:cTn fill="hold" grpId="0" id="11" nodeType="afterEffect" presetClass="entr" presetID="16" presetSubtype="21">
                                  <p:stCondLst>
                                    <p:cond delay="0"/>
                                  </p:stCondLst>
                                  <p:childTnLst>
                                    <p:set>
                                      <p:cBhvr>
                                        <p:cTn dur="1" fill="hold" id="12">
                                          <p:stCondLst>
                                            <p:cond delay="0"/>
                                          </p:stCondLst>
                                        </p:cTn>
                                        <p:tgtEl>
                                          <p:spTgt spid="12"/>
                                        </p:tgtEl>
                                        <p:attrNameLst>
                                          <p:attrName>style.visibility</p:attrName>
                                        </p:attrNameLst>
                                      </p:cBhvr>
                                      <p:to>
                                        <p:strVal val="visible"/>
                                      </p:to>
                                    </p:set>
                                    <p:animEffect filter="barn(inVertical)" transition="in">
                                      <p:cBhvr>
                                        <p:cTn dur="750" id="13"/>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文本框 32">
            <a:extLst>
              <a:ext uri="{FF2B5EF4-FFF2-40B4-BE49-F238E27FC236}">
                <a16:creationId xmlns:a16="http://schemas.microsoft.com/office/drawing/2014/main" id="{E9D67808-016B-4225-A053-B22723833BDB}"/>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SWOT分析步骤</a:t>
            </a:r>
          </a:p>
        </p:txBody>
      </p:sp>
      <p:grpSp>
        <p:nvGrpSpPr>
          <p:cNvPr id="21" name="组合 20">
            <a:extLst>
              <a:ext uri="{FF2B5EF4-FFF2-40B4-BE49-F238E27FC236}">
                <a16:creationId xmlns:a16="http://schemas.microsoft.com/office/drawing/2014/main" id="{36114FE9-6355-40CB-9266-66D1D6FF3C3E}"/>
              </a:ext>
            </a:extLst>
          </p:cNvPr>
          <p:cNvGrpSpPr/>
          <p:nvPr/>
        </p:nvGrpSpPr>
        <p:grpSpPr>
          <a:xfrm>
            <a:off x="5413296" y="1753183"/>
            <a:ext cx="4684527" cy="763370"/>
            <a:chOff x="5413296" y="1753183"/>
            <a:chExt cx="4684527" cy="763370"/>
          </a:xfrm>
        </p:grpSpPr>
        <p:grpSp>
          <p:nvGrpSpPr>
            <p:cNvPr id="7" name="组合 6">
              <a:extLst>
                <a:ext uri="{FF2B5EF4-FFF2-40B4-BE49-F238E27FC236}">
                  <a16:creationId xmlns:a16="http://schemas.microsoft.com/office/drawing/2014/main" id="{75B2CCC9-D932-4E74-B457-E67193CCE360}"/>
                </a:ext>
              </a:extLst>
            </p:cNvPr>
            <p:cNvGrpSpPr/>
            <p:nvPr/>
          </p:nvGrpSpPr>
          <p:grpSpPr>
            <a:xfrm>
              <a:off x="5413296" y="1823914"/>
              <a:ext cx="546793" cy="546793"/>
              <a:chOff x="5413296" y="1823914"/>
              <a:chExt cx="546793" cy="546793"/>
            </a:xfrm>
          </p:grpSpPr>
          <p:sp>
            <p:nvSpPr>
              <p:cNvPr id="63" name="椭圆 62"/>
              <p:cNvSpPr/>
              <p:nvPr/>
            </p:nvSpPr>
            <p:spPr>
              <a:xfrm>
                <a:off x="5413296" y="1823914"/>
                <a:ext cx="546793" cy="546793"/>
              </a:xfrm>
              <a:prstGeom prst="ellipse">
                <a:avLst/>
              </a:prstGeom>
              <a:solidFill>
                <a:schemeClr val="tx2"/>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64" name="标题 4"/>
              <p:cNvSpPr txBox="1"/>
              <p:nvPr/>
            </p:nvSpPr>
            <p:spPr>
              <a:xfrm>
                <a:off x="5442418" y="1918463"/>
                <a:ext cx="517670" cy="359947"/>
              </a:xfrm>
              <a:prstGeom prst="rect">
                <a:avLst/>
              </a:prstGeom>
            </p:spPr>
            <p:txBody>
              <a:bodyPr anchor="ctr" bIns="45708" lIns="91416" rIns="91416" rtlCol="0" tIns="45708"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zh-CN" b="1" lang="en-US" sz="1799">
                    <a:solidFill>
                      <a:schemeClr val="bg1"/>
                    </a:solidFill>
                    <a:latin typeface="+mn-lt"/>
                    <a:ea typeface="+mn-ea"/>
                    <a:cs typeface="+mn-ea"/>
                    <a:sym typeface="+mn-lt"/>
                  </a:rPr>
                  <a:t>01</a:t>
                </a:r>
              </a:p>
            </p:txBody>
          </p:sp>
        </p:grpSp>
        <p:grpSp>
          <p:nvGrpSpPr>
            <p:cNvPr id="2" name="组合 1">
              <a:extLst>
                <a:ext uri="{FF2B5EF4-FFF2-40B4-BE49-F238E27FC236}">
                  <a16:creationId xmlns:a16="http://schemas.microsoft.com/office/drawing/2014/main" id="{294CD2D7-EF77-4D0D-AFF9-B93DB1238952}"/>
                </a:ext>
              </a:extLst>
            </p:cNvPr>
            <p:cNvGrpSpPr/>
            <p:nvPr/>
          </p:nvGrpSpPr>
          <p:grpSpPr>
            <a:xfrm>
              <a:off x="6135423" y="1753183"/>
              <a:ext cx="3962400" cy="763370"/>
              <a:chOff x="6135423" y="1753183"/>
              <a:chExt cx="3962400" cy="763370"/>
            </a:xfrm>
          </p:grpSpPr>
          <p:sp>
            <p:nvSpPr>
              <p:cNvPr id="34" name="矩形 33">
                <a:extLst>
                  <a:ext uri="{FF2B5EF4-FFF2-40B4-BE49-F238E27FC236}">
                    <a16:creationId xmlns:a16="http://schemas.microsoft.com/office/drawing/2014/main" id="{7EE6EB61-5126-42EC-A073-0D9D6FC262AD}"/>
                  </a:ext>
                </a:extLst>
              </p:cNvPr>
              <p:cNvSpPr/>
              <p:nvPr/>
            </p:nvSpPr>
            <p:spPr>
              <a:xfrm>
                <a:off x="6135423" y="2208776"/>
                <a:ext cx="3962400" cy="304800"/>
              </a:xfrm>
              <a:prstGeom prst="rect">
                <a:avLst/>
              </a:prstGeom>
            </p:spPr>
            <p:txBody>
              <a:bodyPr wrap="square">
                <a:spAutoFit/>
              </a:bodyPr>
              <a:lstStyle/>
              <a:p>
                <a:r>
                  <a:rPr altLang="en-US" lang="zh-CN" sz="1400">
                    <a:solidFill>
                      <a:schemeClr val="tx1">
                        <a:lumMod val="65000"/>
                        <a:lumOff val="35000"/>
                      </a:schemeClr>
                    </a:solidFill>
                    <a:cs typeface="+mn-ea"/>
                    <a:sym typeface="+mn-lt"/>
                  </a:rPr>
                  <a:t>包括外部环境分析和内部环境分析两部分。</a:t>
                </a:r>
              </a:p>
            </p:txBody>
          </p:sp>
          <p:sp>
            <p:nvSpPr>
              <p:cNvPr id="35" name="文本框 34">
                <a:extLst>
                  <a:ext uri="{FF2B5EF4-FFF2-40B4-BE49-F238E27FC236}">
                    <a16:creationId xmlns:a16="http://schemas.microsoft.com/office/drawing/2014/main" id="{A605EF3B-23C9-41E0-9A7B-B3AF8A707EF6}"/>
                  </a:ext>
                </a:extLst>
              </p:cNvPr>
              <p:cNvSpPr txBox="1"/>
              <p:nvPr/>
            </p:nvSpPr>
            <p:spPr>
              <a:xfrm>
                <a:off x="6162311" y="1753183"/>
                <a:ext cx="2011680" cy="457200"/>
              </a:xfrm>
              <a:prstGeom prst="rect">
                <a:avLst/>
              </a:prstGeom>
              <a:noFill/>
            </p:spPr>
            <p:txBody>
              <a:bodyPr rtlCol="0" wrap="none">
                <a:spAutoFit/>
              </a:bodyPr>
              <a:lstStyle/>
              <a:p>
                <a:r>
                  <a:rPr altLang="en-US" b="1" lang="zh-CN" sz="2400">
                    <a:solidFill>
                      <a:schemeClr val="accent4"/>
                    </a:solidFill>
                    <a:cs typeface="+mn-ea"/>
                    <a:sym typeface="+mn-lt"/>
                  </a:rPr>
                  <a:t>环境因素分析</a:t>
                </a:r>
              </a:p>
            </p:txBody>
          </p:sp>
        </p:grpSp>
      </p:grpSp>
      <p:grpSp>
        <p:nvGrpSpPr>
          <p:cNvPr id="5" name="组合 4">
            <a:extLst>
              <a:ext uri="{FF2B5EF4-FFF2-40B4-BE49-F238E27FC236}">
                <a16:creationId xmlns:a16="http://schemas.microsoft.com/office/drawing/2014/main" id="{0E1A9930-29D5-4BD2-ADBA-CE9E25B250ED}"/>
              </a:ext>
            </a:extLst>
          </p:cNvPr>
          <p:cNvGrpSpPr/>
          <p:nvPr/>
        </p:nvGrpSpPr>
        <p:grpSpPr>
          <a:xfrm>
            <a:off x="5429848" y="2879116"/>
            <a:ext cx="4600301" cy="1004213"/>
            <a:chOff x="6133190" y="2848938"/>
            <a:chExt cx="4600301" cy="1004213"/>
          </a:xfrm>
        </p:grpSpPr>
        <p:sp>
          <p:nvSpPr>
            <p:cNvPr id="65" name="椭圆 64"/>
            <p:cNvSpPr/>
            <p:nvPr/>
          </p:nvSpPr>
          <p:spPr>
            <a:xfrm>
              <a:off x="6133190" y="3118162"/>
              <a:ext cx="546793" cy="546793"/>
            </a:xfrm>
            <a:prstGeom prst="ellipse">
              <a:avLst/>
            </a:prstGeom>
            <a:solidFill>
              <a:schemeClr val="accent4"/>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66" name="标题 4"/>
            <p:cNvSpPr txBox="1"/>
            <p:nvPr/>
          </p:nvSpPr>
          <p:spPr>
            <a:xfrm>
              <a:off x="6162311" y="3212711"/>
              <a:ext cx="517670" cy="359947"/>
            </a:xfrm>
            <a:prstGeom prst="rect">
              <a:avLst/>
            </a:prstGeom>
          </p:spPr>
          <p:txBody>
            <a:bodyPr anchor="ctr" bIns="45708" lIns="91416" rIns="91416" rtlCol="0" tIns="45708"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zh-CN" b="1" lang="en-US" sz="1799">
                  <a:solidFill>
                    <a:schemeClr val="bg1"/>
                  </a:solidFill>
                  <a:latin typeface="+mn-lt"/>
                  <a:ea typeface="+mn-ea"/>
                  <a:cs typeface="+mn-ea"/>
                  <a:sym typeface="+mn-lt"/>
                </a:rPr>
                <a:t>02</a:t>
              </a:r>
            </a:p>
          </p:txBody>
        </p:sp>
        <p:grpSp>
          <p:nvGrpSpPr>
            <p:cNvPr id="3" name="组合 2">
              <a:extLst>
                <a:ext uri="{FF2B5EF4-FFF2-40B4-BE49-F238E27FC236}">
                  <a16:creationId xmlns:a16="http://schemas.microsoft.com/office/drawing/2014/main" id="{30C0F83F-140F-4BEF-A47E-737E49D18913}"/>
                </a:ext>
              </a:extLst>
            </p:cNvPr>
            <p:cNvGrpSpPr/>
            <p:nvPr/>
          </p:nvGrpSpPr>
          <p:grpSpPr>
            <a:xfrm>
              <a:off x="6838765" y="2848938"/>
              <a:ext cx="3894726" cy="1004213"/>
              <a:chOff x="6838765" y="2848938"/>
              <a:chExt cx="3894726" cy="1004213"/>
            </a:xfrm>
          </p:grpSpPr>
          <p:sp>
            <p:nvSpPr>
              <p:cNvPr id="36" name="矩形 35">
                <a:extLst>
                  <a:ext uri="{FF2B5EF4-FFF2-40B4-BE49-F238E27FC236}">
                    <a16:creationId xmlns:a16="http://schemas.microsoft.com/office/drawing/2014/main" id="{568EE0AD-D115-4EC6-BA66-DECABE3FE508}"/>
                  </a:ext>
                </a:extLst>
              </p:cNvPr>
              <p:cNvSpPr/>
              <p:nvPr/>
            </p:nvSpPr>
            <p:spPr>
              <a:xfrm>
                <a:off x="6845176" y="3329930"/>
                <a:ext cx="3888315" cy="518160"/>
              </a:xfrm>
              <a:prstGeom prst="rect">
                <a:avLst/>
              </a:prstGeom>
            </p:spPr>
            <p:txBody>
              <a:bodyPr wrap="square">
                <a:spAutoFit/>
              </a:bodyPr>
              <a:lstStyle/>
              <a:p>
                <a:r>
                  <a:rPr altLang="en-US" lang="zh-CN" sz="1400">
                    <a:solidFill>
                      <a:schemeClr val="tx1">
                        <a:lumMod val="65000"/>
                        <a:lumOff val="35000"/>
                      </a:schemeClr>
                    </a:solidFill>
                    <a:cs typeface="+mn-ea"/>
                    <a:sym typeface="+mn-lt"/>
                  </a:rPr>
                  <a:t>将调查的出的各种因素填入矩阵图、按轻重缓急或影响程度等排序方式，构造SWOT矩阵</a:t>
                </a:r>
              </a:p>
            </p:txBody>
          </p:sp>
          <p:sp>
            <p:nvSpPr>
              <p:cNvPr id="37" name="文本框 36">
                <a:extLst>
                  <a:ext uri="{FF2B5EF4-FFF2-40B4-BE49-F238E27FC236}">
                    <a16:creationId xmlns:a16="http://schemas.microsoft.com/office/drawing/2014/main" id="{098C9E91-1330-4AF7-98C0-5FB56C63E47D}"/>
                  </a:ext>
                </a:extLst>
              </p:cNvPr>
              <p:cNvSpPr txBox="1"/>
              <p:nvPr/>
            </p:nvSpPr>
            <p:spPr>
              <a:xfrm>
                <a:off x="6838763" y="2848938"/>
                <a:ext cx="2011680" cy="457200"/>
              </a:xfrm>
              <a:prstGeom prst="rect">
                <a:avLst/>
              </a:prstGeom>
              <a:noFill/>
            </p:spPr>
            <p:txBody>
              <a:bodyPr rtlCol="0" wrap="none">
                <a:spAutoFit/>
              </a:bodyPr>
              <a:lstStyle/>
              <a:p>
                <a:r>
                  <a:rPr altLang="en-US" b="1" lang="zh-CN" sz="2400">
                    <a:ln cmpd="sng" w="18415">
                      <a:noFill/>
                      <a:prstDash val="solid"/>
                    </a:ln>
                    <a:solidFill>
                      <a:schemeClr val="tx1">
                        <a:lumMod val="65000"/>
                        <a:lumOff val="35000"/>
                      </a:schemeClr>
                    </a:solidFill>
                    <a:cs typeface="+mn-ea"/>
                    <a:sym typeface="+mn-lt"/>
                  </a:rPr>
                  <a:t>构造SWOT矩阵</a:t>
                </a:r>
              </a:p>
            </p:txBody>
          </p:sp>
        </p:grpSp>
      </p:grpSp>
      <p:grpSp>
        <p:nvGrpSpPr>
          <p:cNvPr id="8" name="组合 7">
            <a:extLst>
              <a:ext uri="{FF2B5EF4-FFF2-40B4-BE49-F238E27FC236}">
                <a16:creationId xmlns:a16="http://schemas.microsoft.com/office/drawing/2014/main" id="{C274A3F5-6775-4035-99B7-02FBA739DF8B}"/>
              </a:ext>
            </a:extLst>
          </p:cNvPr>
          <p:cNvGrpSpPr/>
          <p:nvPr/>
        </p:nvGrpSpPr>
        <p:grpSpPr>
          <a:xfrm>
            <a:off x="5458969" y="4235678"/>
            <a:ext cx="4340125" cy="1004213"/>
            <a:chOff x="5458969" y="4235678"/>
            <a:chExt cx="4340125" cy="1004213"/>
          </a:xfrm>
        </p:grpSpPr>
        <p:grpSp>
          <p:nvGrpSpPr>
            <p:cNvPr id="6" name="组合 5">
              <a:extLst>
                <a:ext uri="{FF2B5EF4-FFF2-40B4-BE49-F238E27FC236}">
                  <a16:creationId xmlns:a16="http://schemas.microsoft.com/office/drawing/2014/main" id="{62925105-2C8B-45FA-AAD6-4F51961D003E}"/>
                </a:ext>
              </a:extLst>
            </p:cNvPr>
            <p:cNvGrpSpPr/>
            <p:nvPr/>
          </p:nvGrpSpPr>
          <p:grpSpPr>
            <a:xfrm>
              <a:off x="5458969" y="4404264"/>
              <a:ext cx="546793" cy="546793"/>
              <a:chOff x="6831967" y="4421197"/>
              <a:chExt cx="546793" cy="546793"/>
            </a:xfrm>
          </p:grpSpPr>
          <p:sp>
            <p:nvSpPr>
              <p:cNvPr id="67" name="椭圆 66"/>
              <p:cNvSpPr/>
              <p:nvPr/>
            </p:nvSpPr>
            <p:spPr>
              <a:xfrm>
                <a:off x="6831967" y="4421197"/>
                <a:ext cx="546793" cy="546793"/>
              </a:xfrm>
              <a:prstGeom prst="ellipse">
                <a:avLst/>
              </a:prstGeom>
              <a:solidFill>
                <a:schemeClr val="tx2"/>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68" name="标题 4"/>
              <p:cNvSpPr txBox="1"/>
              <p:nvPr/>
            </p:nvSpPr>
            <p:spPr>
              <a:xfrm>
                <a:off x="6861089" y="4515746"/>
                <a:ext cx="517670" cy="359947"/>
              </a:xfrm>
              <a:prstGeom prst="rect">
                <a:avLst/>
              </a:prstGeom>
            </p:spPr>
            <p:txBody>
              <a:bodyPr anchor="ctr" bIns="45708" lIns="91416" rIns="91416" rtlCol="0" tIns="45708"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zh-CN" b="1" lang="en-US" sz="1799">
                    <a:solidFill>
                      <a:schemeClr val="bg1"/>
                    </a:solidFill>
                    <a:latin typeface="+mn-lt"/>
                    <a:ea typeface="+mn-ea"/>
                    <a:cs typeface="+mn-ea"/>
                    <a:sym typeface="+mn-lt"/>
                  </a:rPr>
                  <a:t>03</a:t>
                </a:r>
              </a:p>
            </p:txBody>
          </p:sp>
        </p:grpSp>
        <p:grpSp>
          <p:nvGrpSpPr>
            <p:cNvPr id="4" name="组合 3">
              <a:extLst>
                <a:ext uri="{FF2B5EF4-FFF2-40B4-BE49-F238E27FC236}">
                  <a16:creationId xmlns:a16="http://schemas.microsoft.com/office/drawing/2014/main" id="{08BE32AF-BDA4-41D3-AE0B-06DE21FFAECD}"/>
                </a:ext>
              </a:extLst>
            </p:cNvPr>
            <p:cNvGrpSpPr/>
            <p:nvPr/>
          </p:nvGrpSpPr>
          <p:grpSpPr>
            <a:xfrm>
              <a:off x="6122184" y="4235678"/>
              <a:ext cx="3676910" cy="1004213"/>
              <a:chOff x="7495182" y="4252611"/>
              <a:chExt cx="3676910" cy="1004213"/>
            </a:xfrm>
          </p:grpSpPr>
          <p:sp>
            <p:nvSpPr>
              <p:cNvPr id="38" name="矩形 37">
                <a:extLst>
                  <a:ext uri="{FF2B5EF4-FFF2-40B4-BE49-F238E27FC236}">
                    <a16:creationId xmlns:a16="http://schemas.microsoft.com/office/drawing/2014/main" id="{E8FCA190-3DA1-4B7B-B466-5BC33416E9DD}"/>
                  </a:ext>
                </a:extLst>
              </p:cNvPr>
              <p:cNvSpPr/>
              <p:nvPr/>
            </p:nvSpPr>
            <p:spPr>
              <a:xfrm>
                <a:off x="7501594" y="4733603"/>
                <a:ext cx="3670498" cy="518160"/>
              </a:xfrm>
              <a:prstGeom prst="rect">
                <a:avLst/>
              </a:prstGeom>
            </p:spPr>
            <p:txBody>
              <a:bodyPr wrap="square">
                <a:spAutoFit/>
              </a:bodyPr>
              <a:lstStyle/>
              <a:p>
                <a:r>
                  <a:rPr altLang="en-US" lang="zh-CN" sz="1400">
                    <a:solidFill>
                      <a:schemeClr val="tx1">
                        <a:lumMod val="65000"/>
                        <a:lumOff val="35000"/>
                      </a:schemeClr>
                    </a:solidFill>
                    <a:cs typeface="+mn-ea"/>
                    <a:sym typeface="+mn-lt"/>
                  </a:rPr>
                  <a:t>包括战略（方针、目标）、战术（路线图）和战法（步骤）3部分。</a:t>
                </a:r>
              </a:p>
            </p:txBody>
          </p:sp>
          <p:sp>
            <p:nvSpPr>
              <p:cNvPr id="39" name="文本框 38">
                <a:extLst>
                  <a:ext uri="{FF2B5EF4-FFF2-40B4-BE49-F238E27FC236}">
                    <a16:creationId xmlns:a16="http://schemas.microsoft.com/office/drawing/2014/main" id="{3354C9FF-7A4E-412A-B1A7-C93C4936A773}"/>
                  </a:ext>
                </a:extLst>
              </p:cNvPr>
              <p:cNvSpPr txBox="1"/>
              <p:nvPr/>
            </p:nvSpPr>
            <p:spPr>
              <a:xfrm>
                <a:off x="7495183" y="4252610"/>
                <a:ext cx="2011680" cy="457200"/>
              </a:xfrm>
              <a:prstGeom prst="rect">
                <a:avLst/>
              </a:prstGeom>
              <a:noFill/>
            </p:spPr>
            <p:txBody>
              <a:bodyPr rtlCol="0" wrap="none">
                <a:spAutoFit/>
              </a:bodyPr>
              <a:lstStyle/>
              <a:p>
                <a:r>
                  <a:rPr altLang="en-US" b="1" lang="zh-CN" sz="2400">
                    <a:solidFill>
                      <a:schemeClr val="accent4"/>
                    </a:solidFill>
                    <a:cs typeface="+mn-ea"/>
                    <a:sym typeface="+mn-lt"/>
                  </a:rPr>
                  <a:t>制定战略计划</a:t>
                </a:r>
              </a:p>
            </p:txBody>
          </p:sp>
        </p:grpSp>
      </p:grpSp>
      <p:grpSp>
        <p:nvGrpSpPr>
          <p:cNvPr id="11" name="组合 10">
            <a:extLst>
              <a:ext uri="{FF2B5EF4-FFF2-40B4-BE49-F238E27FC236}">
                <a16:creationId xmlns:a16="http://schemas.microsoft.com/office/drawing/2014/main" id="{D50DA3D4-B0F2-4FEB-AC65-47ACACD98CAA}"/>
              </a:ext>
            </a:extLst>
          </p:cNvPr>
          <p:cNvGrpSpPr/>
          <p:nvPr/>
        </p:nvGrpSpPr>
        <p:grpSpPr>
          <a:xfrm>
            <a:off x="1963468" y="2276110"/>
            <a:ext cx="2242708" cy="2242708"/>
            <a:chOff x="1681756" y="2276110"/>
            <a:chExt cx="2242708" cy="2242708"/>
          </a:xfrm>
        </p:grpSpPr>
        <p:sp>
          <p:nvSpPr>
            <p:cNvPr id="10" name="椭圆 9">
              <a:extLst>
                <a:ext uri="{FF2B5EF4-FFF2-40B4-BE49-F238E27FC236}">
                  <a16:creationId xmlns:a16="http://schemas.microsoft.com/office/drawing/2014/main" id="{412B2C1B-F4BA-4502-8D6D-466B6A3D058F}"/>
                </a:ext>
              </a:extLst>
            </p:cNvPr>
            <p:cNvSpPr/>
            <p:nvPr/>
          </p:nvSpPr>
          <p:spPr>
            <a:xfrm>
              <a:off x="1681756" y="2276110"/>
              <a:ext cx="2242708" cy="224270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文本框 72">
              <a:extLst>
                <a:ext uri="{FF2B5EF4-FFF2-40B4-BE49-F238E27FC236}">
                  <a16:creationId xmlns:a16="http://schemas.microsoft.com/office/drawing/2014/main" id="{5BE1468B-7BB3-4FAF-AF5D-0495503FAAA0}"/>
                </a:ext>
              </a:extLst>
            </p:cNvPr>
            <p:cNvSpPr txBox="1"/>
            <p:nvPr/>
          </p:nvSpPr>
          <p:spPr>
            <a:xfrm>
              <a:off x="1889897" y="2951947"/>
              <a:ext cx="1818504" cy="944880"/>
            </a:xfrm>
            <a:prstGeom prst="rect">
              <a:avLst/>
            </a:prstGeom>
            <a:noFill/>
          </p:spPr>
          <p:txBody>
            <a:bodyPr wrap="square">
              <a:spAutoFit/>
            </a:bodyPr>
            <a:lstStyle/>
            <a:p>
              <a:pPr algn="ctr"/>
              <a:r>
                <a:rPr altLang="zh-CN" b="1" lang="en-US" sz="2800">
                  <a:solidFill>
                    <a:schemeClr val="bg1"/>
                  </a:solidFill>
                </a:rPr>
                <a:t>SWOT分析步骤</a:t>
              </a:r>
            </a:p>
          </p:txBody>
        </p:sp>
      </p:grpSp>
      <p:grpSp>
        <p:nvGrpSpPr>
          <p:cNvPr id="20" name="组合 19">
            <a:extLst>
              <a:ext uri="{FF2B5EF4-FFF2-40B4-BE49-F238E27FC236}">
                <a16:creationId xmlns:a16="http://schemas.microsoft.com/office/drawing/2014/main" id="{428AA2AF-5129-4CC4-A263-119541256AF7}"/>
              </a:ext>
            </a:extLst>
          </p:cNvPr>
          <p:cNvGrpSpPr/>
          <p:nvPr/>
        </p:nvGrpSpPr>
        <p:grpSpPr>
          <a:xfrm>
            <a:off x="865128" y="1509160"/>
            <a:ext cx="4673917" cy="3839679"/>
            <a:chOff x="865128" y="1509160"/>
            <a:chExt cx="4673917" cy="3839679"/>
          </a:xfrm>
        </p:grpSpPr>
        <p:grpSp>
          <p:nvGrpSpPr>
            <p:cNvPr id="41" name="组合 40">
              <a:extLst>
                <a:ext uri="{FF2B5EF4-FFF2-40B4-BE49-F238E27FC236}">
                  <a16:creationId xmlns:a16="http://schemas.microsoft.com/office/drawing/2014/main" id="{995A12AE-941B-4B8E-8229-4B1DA2EB3FB3}"/>
                </a:ext>
              </a:extLst>
            </p:cNvPr>
            <p:cNvGrpSpPr/>
            <p:nvPr/>
          </p:nvGrpSpPr>
          <p:grpSpPr>
            <a:xfrm rot="5574733">
              <a:off x="897628" y="1476660"/>
              <a:ext cx="3839679" cy="3904679"/>
              <a:chOff x="2822581" y="3036941"/>
              <a:chExt cx="6534614" cy="6645235"/>
            </a:xfrm>
          </p:grpSpPr>
          <p:sp>
            <p:nvSpPr>
              <p:cNvPr id="42" name="空心弧 41">
                <a:extLst>
                  <a:ext uri="{FF2B5EF4-FFF2-40B4-BE49-F238E27FC236}">
                    <a16:creationId xmlns:a16="http://schemas.microsoft.com/office/drawing/2014/main" id="{78DBCF3A-CD8B-4822-8F9F-6B60E5FD8020}"/>
                  </a:ext>
                </a:extLst>
              </p:cNvPr>
              <p:cNvSpPr/>
              <p:nvPr/>
            </p:nvSpPr>
            <p:spPr>
              <a:xfrm>
                <a:off x="2822581" y="3147562"/>
                <a:ext cx="6534614" cy="6534614"/>
              </a:xfrm>
              <a:prstGeom prst="blockArc">
                <a:avLst>
                  <a:gd fmla="val 10800000" name="adj1"/>
                  <a:gd fmla="val 21532147" name="adj2"/>
                  <a:gd fmla="val 967" name="adj3"/>
                </a:avLst>
              </a:prstGeom>
              <a:solidFill>
                <a:schemeClr val="bg1">
                  <a:lumMod val="5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43" name="Oval 53">
                <a:extLst>
                  <a:ext uri="{FF2B5EF4-FFF2-40B4-BE49-F238E27FC236}">
                    <a16:creationId xmlns:a16="http://schemas.microsoft.com/office/drawing/2014/main" id="{05AEC12F-4F16-4601-A9F9-EE42BFD57F26}"/>
                  </a:ext>
                </a:extLst>
              </p:cNvPr>
              <p:cNvSpPr>
                <a:spLocks noChangeArrowheads="1"/>
              </p:cNvSpPr>
              <p:nvPr/>
            </p:nvSpPr>
            <p:spPr bwMode="auto">
              <a:xfrm>
                <a:off x="5960341" y="3036941"/>
                <a:ext cx="328362" cy="328445"/>
              </a:xfrm>
              <a:prstGeom prst="ellipse">
                <a:avLst/>
              </a:prstGeom>
              <a:solidFill>
                <a:schemeClr val="accent4"/>
              </a:solidFill>
              <a:ln w="38100">
                <a:gradFill flip="none" rotWithShape="1">
                  <a:gsLst>
                    <a:gs pos="0">
                      <a:srgbClr val="FFFFFF"/>
                    </a:gs>
                    <a:gs pos="100000">
                      <a:srgbClr val="D9D9DA"/>
                    </a:gs>
                  </a:gsLst>
                  <a:lin ang="2700000" scaled="0"/>
                </a:grad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69" name="Oval 53">
                <a:extLst>
                  <a:ext uri="{FF2B5EF4-FFF2-40B4-BE49-F238E27FC236}">
                    <a16:creationId xmlns:a16="http://schemas.microsoft.com/office/drawing/2014/main" id="{601AF7D1-D2ED-4024-B2D7-B7FB02ACCBBC}"/>
                  </a:ext>
                </a:extLst>
              </p:cNvPr>
              <p:cNvSpPr>
                <a:spLocks noChangeArrowheads="1"/>
              </p:cNvSpPr>
              <p:nvPr/>
            </p:nvSpPr>
            <p:spPr bwMode="auto">
              <a:xfrm>
                <a:off x="7946273" y="3660542"/>
                <a:ext cx="328362" cy="328445"/>
              </a:xfrm>
              <a:prstGeom prst="ellipse">
                <a:avLst/>
              </a:prstGeom>
              <a:solidFill>
                <a:schemeClr val="tx2"/>
              </a:solidFill>
              <a:ln w="38100">
                <a:gradFill flip="none" rotWithShape="1">
                  <a:gsLst>
                    <a:gs pos="0">
                      <a:srgbClr val="FFFFFF"/>
                    </a:gs>
                    <a:gs pos="100000">
                      <a:srgbClr val="D9D9DA"/>
                    </a:gs>
                  </a:gsLst>
                  <a:lin ang="2700000" scaled="0"/>
                </a:grad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70" name="Oval 53">
                <a:extLst>
                  <a:ext uri="{FF2B5EF4-FFF2-40B4-BE49-F238E27FC236}">
                    <a16:creationId xmlns:a16="http://schemas.microsoft.com/office/drawing/2014/main" id="{1253B642-61BE-43AA-915F-F9532CCDDB55}"/>
                  </a:ext>
                </a:extLst>
              </p:cNvPr>
              <p:cNvSpPr>
                <a:spLocks noChangeArrowheads="1"/>
              </p:cNvSpPr>
              <p:nvPr/>
            </p:nvSpPr>
            <p:spPr bwMode="auto">
              <a:xfrm>
                <a:off x="9017356" y="5283669"/>
                <a:ext cx="328362" cy="328445"/>
              </a:xfrm>
              <a:prstGeom prst="ellipse">
                <a:avLst/>
              </a:prstGeom>
              <a:solidFill>
                <a:schemeClr val="bg1">
                  <a:lumMod val="50000"/>
                </a:schemeClr>
              </a:solidFill>
              <a:ln w="38100">
                <a:gradFill flip="none" rotWithShape="1">
                  <a:gsLst>
                    <a:gs pos="0">
                      <a:srgbClr val="FFFFFF"/>
                    </a:gs>
                    <a:gs pos="100000">
                      <a:srgbClr val="D9D9DA"/>
                    </a:gs>
                  </a:gsLst>
                  <a:lin ang="2700000" scaled="0"/>
                </a:grad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71" name="Oval 53">
                <a:extLst>
                  <a:ext uri="{FF2B5EF4-FFF2-40B4-BE49-F238E27FC236}">
                    <a16:creationId xmlns:a16="http://schemas.microsoft.com/office/drawing/2014/main" id="{50AD9EF8-6F6E-467C-BDCD-7E4659551C8A}"/>
                  </a:ext>
                </a:extLst>
              </p:cNvPr>
              <p:cNvSpPr>
                <a:spLocks noChangeArrowheads="1"/>
              </p:cNvSpPr>
              <p:nvPr/>
            </p:nvSpPr>
            <p:spPr bwMode="auto">
              <a:xfrm>
                <a:off x="3892594" y="3660542"/>
                <a:ext cx="328362" cy="328445"/>
              </a:xfrm>
              <a:prstGeom prst="ellipse">
                <a:avLst/>
              </a:prstGeom>
              <a:solidFill>
                <a:schemeClr val="tx2"/>
              </a:solidFill>
              <a:ln w="38100">
                <a:gradFill flip="none" rotWithShape="1">
                  <a:gsLst>
                    <a:gs pos="0">
                      <a:srgbClr val="FFFFFF"/>
                    </a:gs>
                    <a:gs pos="100000">
                      <a:srgbClr val="D9D9DA"/>
                    </a:gs>
                  </a:gsLst>
                  <a:lin ang="2700000" scaled="0"/>
                </a:grad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72" name="Oval 53">
                <a:extLst>
                  <a:ext uri="{FF2B5EF4-FFF2-40B4-BE49-F238E27FC236}">
                    <a16:creationId xmlns:a16="http://schemas.microsoft.com/office/drawing/2014/main" id="{1A4EBB5B-2574-4F97-8039-536C0B95BDD9}"/>
                  </a:ext>
                </a:extLst>
              </p:cNvPr>
              <p:cNvSpPr>
                <a:spLocks noChangeArrowheads="1"/>
              </p:cNvSpPr>
              <p:nvPr/>
            </p:nvSpPr>
            <p:spPr bwMode="auto">
              <a:xfrm>
                <a:off x="2845156" y="5283669"/>
                <a:ext cx="328362" cy="328445"/>
              </a:xfrm>
              <a:prstGeom prst="ellipse">
                <a:avLst/>
              </a:prstGeom>
              <a:solidFill>
                <a:schemeClr val="bg1">
                  <a:lumMod val="50000"/>
                </a:schemeClr>
              </a:solidFill>
              <a:ln w="38100">
                <a:gradFill flip="none" rotWithShape="1">
                  <a:gsLst>
                    <a:gs pos="0">
                      <a:srgbClr val="FFFFFF"/>
                    </a:gs>
                    <a:gs pos="100000">
                      <a:srgbClr val="D9D9DA"/>
                    </a:gs>
                  </a:gsLst>
                  <a:lin ang="2700000" scaled="0"/>
                </a:grad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grpSp>
        <p:cxnSp>
          <p:nvCxnSpPr>
            <p:cNvPr id="13" name="直接连接符 12">
              <a:extLst>
                <a:ext uri="{FF2B5EF4-FFF2-40B4-BE49-F238E27FC236}">
                  <a16:creationId xmlns:a16="http://schemas.microsoft.com/office/drawing/2014/main" id="{60E84D1C-5808-4C29-9F04-C9D53FA881FB}"/>
                </a:ext>
              </a:extLst>
            </p:cNvPr>
            <p:cNvCxnSpPr/>
            <p:nvPr/>
          </p:nvCxnSpPr>
          <p:spPr>
            <a:xfrm flipV="1">
              <a:off x="4744541" y="3539541"/>
              <a:ext cx="775365" cy="148"/>
            </a:xfrm>
            <a:prstGeom prst="line">
              <a:avLst/>
            </a:prstGeom>
            <a:ln w="28575">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a:extLst>
                <a:ext uri="{FF2B5EF4-FFF2-40B4-BE49-F238E27FC236}">
                  <a16:creationId xmlns:a16="http://schemas.microsoft.com/office/drawing/2014/main" id="{E373C6DC-AAAC-4DD9-BDC6-CDFC071097A2}"/>
                </a:ext>
              </a:extLst>
            </p:cNvPr>
            <p:cNvCxnSpPr/>
            <p:nvPr/>
          </p:nvCxnSpPr>
          <p:spPr>
            <a:xfrm flipV="1">
              <a:off x="4486740" y="2290483"/>
              <a:ext cx="943108" cy="21092"/>
            </a:xfrm>
            <a:prstGeom prst="line">
              <a:avLst/>
            </a:prstGeom>
            <a:ln w="2857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75" name="直接连接符 74">
              <a:extLst>
                <a:ext uri="{FF2B5EF4-FFF2-40B4-BE49-F238E27FC236}">
                  <a16:creationId xmlns:a16="http://schemas.microsoft.com/office/drawing/2014/main" id="{844DCE96-D67F-4F6D-B9D9-CA9E73480CF2}"/>
                </a:ext>
              </a:extLst>
            </p:cNvPr>
            <p:cNvCxnSpPr/>
            <p:nvPr/>
          </p:nvCxnSpPr>
          <p:spPr>
            <a:xfrm flipV="1">
              <a:off x="4345918" y="4727656"/>
              <a:ext cx="1193127" cy="1698"/>
            </a:xfrm>
            <a:prstGeom prst="line">
              <a:avLst/>
            </a:prstGeom>
            <a:ln w="28575">
              <a:solidFill>
                <a:schemeClr val="tx2"/>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679312354"/>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heel(1)" transition="in">
                                      <p:cBhvr>
                                        <p:cTn dur="750" id="7"/>
                                        <p:tgtEl>
                                          <p:spTgt spid="11"/>
                                        </p:tgtEl>
                                      </p:cBhvr>
                                    </p:animEffect>
                                  </p:childTnLst>
                                </p:cTn>
                              </p:par>
                            </p:childTnLst>
                          </p:cTn>
                        </p:par>
                        <p:par>
                          <p:cTn fill="hold" id="8" nodeType="afterGroup">
                            <p:stCondLst>
                              <p:cond delay="750"/>
                            </p:stCondLst>
                            <p:childTnLst>
                              <p:par>
                                <p:cTn fill="hold" id="9" nodeType="afterEffect" presetClass="entr" presetID="22" presetSubtype="1">
                                  <p:stCondLst>
                                    <p:cond delay="0"/>
                                  </p:stCondLst>
                                  <p:childTnLst>
                                    <p:set>
                                      <p:cBhvr>
                                        <p:cTn dur="1" fill="hold" id="10">
                                          <p:stCondLst>
                                            <p:cond delay="0"/>
                                          </p:stCondLst>
                                        </p:cTn>
                                        <p:tgtEl>
                                          <p:spTgt spid="20"/>
                                        </p:tgtEl>
                                        <p:attrNameLst>
                                          <p:attrName>style.visibility</p:attrName>
                                        </p:attrNameLst>
                                      </p:cBhvr>
                                      <p:to>
                                        <p:strVal val="visible"/>
                                      </p:to>
                                    </p:set>
                                    <p:animEffect filter="wipe(up)" transition="in">
                                      <p:cBhvr>
                                        <p:cTn dur="750" id="11"/>
                                        <p:tgtEl>
                                          <p:spTgt spid="20"/>
                                        </p:tgtEl>
                                      </p:cBhvr>
                                    </p:animEffect>
                                  </p:childTnLst>
                                </p:cTn>
                              </p:par>
                            </p:childTnLst>
                          </p:cTn>
                        </p:par>
                        <p:par>
                          <p:cTn fill="hold" id="12" nodeType="afterGroup">
                            <p:stCondLst>
                              <p:cond delay="1500"/>
                            </p:stCondLst>
                            <p:childTnLst>
                              <p:par>
                                <p:cTn fill="hold" id="13" nodeType="afterEffect" presetClass="entr" presetID="22" presetSubtype="8">
                                  <p:stCondLst>
                                    <p:cond delay="0"/>
                                  </p:stCondLst>
                                  <p:childTnLst>
                                    <p:set>
                                      <p:cBhvr>
                                        <p:cTn dur="1" fill="hold" id="14">
                                          <p:stCondLst>
                                            <p:cond delay="0"/>
                                          </p:stCondLst>
                                        </p:cTn>
                                        <p:tgtEl>
                                          <p:spTgt spid="21"/>
                                        </p:tgtEl>
                                        <p:attrNameLst>
                                          <p:attrName>style.visibility</p:attrName>
                                        </p:attrNameLst>
                                      </p:cBhvr>
                                      <p:to>
                                        <p:strVal val="visible"/>
                                      </p:to>
                                    </p:set>
                                    <p:animEffect filter="wipe(left)" transition="in">
                                      <p:cBhvr>
                                        <p:cTn dur="750" id="15"/>
                                        <p:tgtEl>
                                          <p:spTgt spid="21"/>
                                        </p:tgtEl>
                                      </p:cBhvr>
                                    </p:animEffect>
                                  </p:childTnLst>
                                </p:cTn>
                              </p:par>
                            </p:childTnLst>
                          </p:cTn>
                        </p:par>
                        <p:par>
                          <p:cTn fill="hold" id="16" nodeType="afterGroup">
                            <p:stCondLst>
                              <p:cond delay="2250"/>
                            </p:stCondLst>
                            <p:childTnLst>
                              <p:par>
                                <p:cTn fill="hold" id="17" nodeType="afterEffect" presetClass="entr" presetID="22" presetSubtype="8">
                                  <p:stCondLst>
                                    <p:cond delay="0"/>
                                  </p:stCondLst>
                                  <p:childTnLst>
                                    <p:set>
                                      <p:cBhvr>
                                        <p:cTn dur="1" fill="hold" id="18">
                                          <p:stCondLst>
                                            <p:cond delay="0"/>
                                          </p:stCondLst>
                                        </p:cTn>
                                        <p:tgtEl>
                                          <p:spTgt spid="5"/>
                                        </p:tgtEl>
                                        <p:attrNameLst>
                                          <p:attrName>style.visibility</p:attrName>
                                        </p:attrNameLst>
                                      </p:cBhvr>
                                      <p:to>
                                        <p:strVal val="visible"/>
                                      </p:to>
                                    </p:set>
                                    <p:animEffect filter="wipe(left)" transition="in">
                                      <p:cBhvr>
                                        <p:cTn dur="750" id="19"/>
                                        <p:tgtEl>
                                          <p:spTgt spid="5"/>
                                        </p:tgtEl>
                                      </p:cBhvr>
                                    </p:animEffect>
                                  </p:childTnLst>
                                </p:cTn>
                              </p:par>
                            </p:childTnLst>
                          </p:cTn>
                        </p:par>
                        <p:par>
                          <p:cTn fill="hold" id="20" nodeType="afterGroup">
                            <p:stCondLst>
                              <p:cond delay="3000"/>
                            </p:stCondLst>
                            <p:childTnLst>
                              <p:par>
                                <p:cTn fill="hold" id="21" nodeType="afterEffect" presetClass="entr" presetID="22" presetSubtype="8">
                                  <p:stCondLst>
                                    <p:cond delay="0"/>
                                  </p:stCondLst>
                                  <p:childTnLst>
                                    <p:set>
                                      <p:cBhvr>
                                        <p:cTn dur="1" fill="hold" id="22">
                                          <p:stCondLst>
                                            <p:cond delay="0"/>
                                          </p:stCondLst>
                                        </p:cTn>
                                        <p:tgtEl>
                                          <p:spTgt spid="8"/>
                                        </p:tgtEl>
                                        <p:attrNameLst>
                                          <p:attrName>style.visibility</p:attrName>
                                        </p:attrNameLst>
                                      </p:cBhvr>
                                      <p:to>
                                        <p:strVal val="visible"/>
                                      </p:to>
                                    </p:set>
                                    <p:animEffect filter="wipe(left)" transition="in">
                                      <p:cBhvr>
                                        <p:cTn dur="750" id="23"/>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6" name="TextBox 34">
            <a:extLst>
              <a:ext uri="{FF2B5EF4-FFF2-40B4-BE49-F238E27FC236}">
                <a16:creationId xmlns:a16="http://schemas.microsoft.com/office/drawing/2014/main" id="{B86F8FB1-DAA0-4BFA-BDD6-EC95897AD92B}"/>
              </a:ext>
            </a:extLst>
          </p:cNvPr>
          <p:cNvSpPr txBox="1"/>
          <p:nvPr/>
        </p:nvSpPr>
        <p:spPr bwMode="auto">
          <a:xfrm>
            <a:off x="910374" y="4274083"/>
            <a:ext cx="662305" cy="700735"/>
          </a:xfrm>
          <a:prstGeom prst="rect">
            <a:avLst/>
          </a:prstGeom>
          <a:noFill/>
        </p:spPr>
        <p:txBody>
          <a:bodyPr wrap="none">
            <a:spAutoFit/>
          </a:bodyPr>
          <a:lstStyle/>
          <a:p>
            <a:pPr defTabSz="967414">
              <a:defRPr/>
            </a:pPr>
            <a:r>
              <a:rPr altLang="zh-CN" b="1" lang="en-US" sz="3998">
                <a:solidFill>
                  <a:schemeClr val="tx1">
                    <a:lumMod val="75000"/>
                    <a:lumOff val="25000"/>
                  </a:schemeClr>
                </a:solidFill>
                <a:cs typeface="+mn-ea"/>
                <a:sym typeface="+mn-lt"/>
              </a:rPr>
              <a:t>W</a:t>
            </a:r>
          </a:p>
        </p:txBody>
      </p:sp>
      <p:sp>
        <p:nvSpPr>
          <p:cNvPr id="20" name="文本框 19">
            <a:extLst>
              <a:ext uri="{FF2B5EF4-FFF2-40B4-BE49-F238E27FC236}">
                <a16:creationId xmlns:a16="http://schemas.microsoft.com/office/drawing/2014/main" id="{5CB32DB1-4C24-415C-A2DC-CCC89D2F3FB8}"/>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内部环境分析</a:t>
            </a:r>
          </a:p>
        </p:txBody>
      </p:sp>
      <p:sp>
        <p:nvSpPr>
          <p:cNvPr id="55" name="TextBox 33">
            <a:extLst>
              <a:ext uri="{FF2B5EF4-FFF2-40B4-BE49-F238E27FC236}">
                <a16:creationId xmlns:a16="http://schemas.microsoft.com/office/drawing/2014/main" id="{141ADC94-A677-4593-AFDD-40A5A241C5DD}"/>
              </a:ext>
            </a:extLst>
          </p:cNvPr>
          <p:cNvSpPr txBox="1"/>
          <p:nvPr/>
        </p:nvSpPr>
        <p:spPr bwMode="auto">
          <a:xfrm>
            <a:off x="1000944" y="2114903"/>
            <a:ext cx="521018" cy="700735"/>
          </a:xfrm>
          <a:prstGeom prst="rect">
            <a:avLst/>
          </a:prstGeom>
          <a:noFill/>
        </p:spPr>
        <p:txBody>
          <a:bodyPr wrap="none">
            <a:spAutoFit/>
          </a:bodyPr>
          <a:lstStyle/>
          <a:p>
            <a:pPr defTabSz="967414">
              <a:defRPr/>
            </a:pPr>
            <a:r>
              <a:rPr altLang="zh-CN" b="1" lang="en-US" sz="3998">
                <a:solidFill>
                  <a:schemeClr val="tx1">
                    <a:lumMod val="75000"/>
                    <a:lumOff val="25000"/>
                  </a:schemeClr>
                </a:solidFill>
                <a:cs typeface="+mn-ea"/>
                <a:sym typeface="+mn-lt"/>
              </a:rPr>
              <a:t>S</a:t>
            </a:r>
          </a:p>
        </p:txBody>
      </p:sp>
      <p:grpSp>
        <p:nvGrpSpPr>
          <p:cNvPr id="6" name="组合 5">
            <a:extLst>
              <a:ext uri="{FF2B5EF4-FFF2-40B4-BE49-F238E27FC236}">
                <a16:creationId xmlns:a16="http://schemas.microsoft.com/office/drawing/2014/main" id="{DAEB5998-FEE6-41CD-9B06-E6C521323AFA}"/>
              </a:ext>
            </a:extLst>
          </p:cNvPr>
          <p:cNvGrpSpPr/>
          <p:nvPr/>
        </p:nvGrpSpPr>
        <p:grpSpPr>
          <a:xfrm>
            <a:off x="1678735" y="1808518"/>
            <a:ext cx="5729934" cy="1458641"/>
            <a:chOff x="3283438" y="1827568"/>
            <a:chExt cx="5729934" cy="1458641"/>
          </a:xfrm>
        </p:grpSpPr>
        <p:grpSp>
          <p:nvGrpSpPr>
            <p:cNvPr id="13" name="组合 12">
              <a:extLst>
                <a:ext uri="{FF2B5EF4-FFF2-40B4-BE49-F238E27FC236}">
                  <a16:creationId xmlns:a16="http://schemas.microsoft.com/office/drawing/2014/main" id="{E9A0312F-8049-425D-B7F2-1625B1584181}"/>
                </a:ext>
              </a:extLst>
            </p:cNvPr>
            <p:cNvGrpSpPr/>
            <p:nvPr/>
          </p:nvGrpSpPr>
          <p:grpSpPr>
            <a:xfrm>
              <a:off x="3283438" y="1827568"/>
              <a:ext cx="5729934" cy="1458641"/>
              <a:chOff x="6325388" y="4359933"/>
              <a:chExt cx="5525254" cy="1400018"/>
            </a:xfrm>
          </p:grpSpPr>
          <p:sp>
            <p:nvSpPr>
              <p:cNvPr id="14" name="矩形 13">
                <a:extLst>
                  <a:ext uri="{FF2B5EF4-FFF2-40B4-BE49-F238E27FC236}">
                    <a16:creationId xmlns:a16="http://schemas.microsoft.com/office/drawing/2014/main" id="{F35F9C25-7E4D-427C-BBAD-7E434926FAAF}"/>
                  </a:ext>
                </a:extLst>
              </p:cNvPr>
              <p:cNvSpPr/>
              <p:nvPr/>
            </p:nvSpPr>
            <p:spPr>
              <a:xfrm>
                <a:off x="6822883" y="4359933"/>
                <a:ext cx="5027759" cy="140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任意多边形: 形状 14">
                <a:extLst>
                  <a:ext uri="{FF2B5EF4-FFF2-40B4-BE49-F238E27FC236}">
                    <a16:creationId xmlns:a16="http://schemas.microsoft.com/office/drawing/2014/main" id="{8684570E-C2CE-459F-A230-ACF49810381B}"/>
                  </a:ext>
                </a:extLst>
              </p:cNvPr>
              <p:cNvSpPr/>
              <p:nvPr/>
            </p:nvSpPr>
            <p:spPr>
              <a:xfrm rot="2739677">
                <a:off x="6328043" y="4570235"/>
                <a:ext cx="989681" cy="994991"/>
              </a:xfrm>
              <a:custGeom>
                <a:gdLst>
                  <a:gd fmla="*/ 0 w 1119142" name="connsiteX0"/>
                  <a:gd fmla="*/ 0 h 1125146" name="connsiteY0"/>
                  <a:gd fmla="*/ 94448 w 1119142" name="connsiteX1"/>
                  <a:gd fmla="*/ 4769 h 1125146" name="connsiteY1"/>
                  <a:gd fmla="*/ 1114053 w 1119142" name="connsiteX2"/>
                  <a:gd fmla="*/ 1024374 h 1125146" name="connsiteY2"/>
                  <a:gd fmla="*/ 1119142 w 1119142" name="connsiteX3"/>
                  <a:gd fmla="*/ 1125146 h 1125146" name="connsiteY3"/>
                  <a:gd fmla="*/ 0 w 1119142" name="connsiteX4"/>
                  <a:gd fmla="*/ 1125146 h 1125146" name="connsiteY4"/>
                  <a:gd fmla="*/ 0 w 1119142" name="connsiteX5"/>
                  <a:gd fmla="*/ 0 h 112514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25146" w="1119142">
                    <a:moveTo>
                      <a:pt x="0" y="0"/>
                    </a:moveTo>
                    <a:lnTo>
                      <a:pt x="94448" y="4769"/>
                    </a:lnTo>
                    <a:cubicBezTo>
                      <a:pt x="632058" y="59366"/>
                      <a:pt x="1059457" y="486765"/>
                      <a:pt x="1114053" y="1024374"/>
                    </a:cubicBezTo>
                    <a:lnTo>
                      <a:pt x="1119142" y="1125146"/>
                    </a:lnTo>
                    <a:lnTo>
                      <a:pt x="0" y="1125146"/>
                    </a:lnTo>
                    <a:lnTo>
                      <a:pt x="0" y="0"/>
                    </a:lnTo>
                    <a:close/>
                  </a:path>
                </a:pathLst>
              </a:custGeom>
              <a:solidFill>
                <a:schemeClr val="bg1">
                  <a:lumMod val="5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grpSp>
          <p:nvGrpSpPr>
            <p:cNvPr id="2" name="组合 1">
              <a:extLst>
                <a:ext uri="{FF2B5EF4-FFF2-40B4-BE49-F238E27FC236}">
                  <a16:creationId xmlns:a16="http://schemas.microsoft.com/office/drawing/2014/main" id="{F2271C48-D39E-42A4-8783-F4667512F17D}"/>
                </a:ext>
              </a:extLst>
            </p:cNvPr>
            <p:cNvGrpSpPr/>
            <p:nvPr/>
          </p:nvGrpSpPr>
          <p:grpSpPr>
            <a:xfrm>
              <a:off x="4247244" y="2207772"/>
              <a:ext cx="4766127" cy="895357"/>
              <a:chOff x="4247244" y="2207772"/>
              <a:chExt cx="4766127" cy="895357"/>
            </a:xfrm>
          </p:grpSpPr>
          <p:sp>
            <p:nvSpPr>
              <p:cNvPr id="48" name="TextBox 27">
                <a:extLst>
                  <a:ext uri="{FF2B5EF4-FFF2-40B4-BE49-F238E27FC236}">
                    <a16:creationId xmlns:a16="http://schemas.microsoft.com/office/drawing/2014/main" id="{822CD9AE-4EBE-4BD4-BF13-01941B743DA0}"/>
                  </a:ext>
                </a:extLst>
              </p:cNvPr>
              <p:cNvSpPr txBox="1"/>
              <p:nvPr/>
            </p:nvSpPr>
            <p:spPr bwMode="auto">
              <a:xfrm>
                <a:off x="4258208" y="2207772"/>
                <a:ext cx="2697480" cy="426720"/>
              </a:xfrm>
              <a:prstGeom prst="rect">
                <a:avLst/>
              </a:prstGeom>
              <a:noFill/>
            </p:spPr>
            <p:txBody>
              <a:bodyPr wrap="none">
                <a:spAutoFit/>
              </a:bodyPr>
              <a:lstStyle/>
              <a:p>
                <a:pPr defTabSz="967414">
                  <a:defRPr/>
                </a:pPr>
                <a:r>
                  <a:rPr altLang="en-US" b="1" lang="zh-CN" sz="2200">
                    <a:solidFill>
                      <a:schemeClr val="bg1"/>
                    </a:solidFill>
                    <a:cs typeface="+mn-ea"/>
                    <a:sym typeface="+mn-lt"/>
                  </a:rPr>
                  <a:t>竞争优势 STRENGTHS</a:t>
                </a:r>
              </a:p>
            </p:txBody>
          </p:sp>
          <p:sp>
            <p:nvSpPr>
              <p:cNvPr id="21" name="文本框 20">
                <a:extLst>
                  <a:ext uri="{FF2B5EF4-FFF2-40B4-BE49-F238E27FC236}">
                    <a16:creationId xmlns:a16="http://schemas.microsoft.com/office/drawing/2014/main" id="{F454CAA4-6328-48DE-942A-7D8FCE6CBDA9}"/>
                  </a:ext>
                </a:extLst>
              </p:cNvPr>
              <p:cNvSpPr txBox="1"/>
              <p:nvPr/>
            </p:nvSpPr>
            <p:spPr>
              <a:xfrm>
                <a:off x="4247244" y="2579909"/>
                <a:ext cx="4766127" cy="518160"/>
              </a:xfrm>
              <a:prstGeom prst="rect">
                <a:avLst/>
              </a:prstGeom>
              <a:noFill/>
            </p:spPr>
            <p:txBody>
              <a:bodyPr rtlCol="0" wrap="square">
                <a:spAutoFit/>
              </a:bodyPr>
              <a:lstStyle/>
              <a:p>
                <a:r>
                  <a:rPr altLang="en-US" lang="zh-CN" sz="1400">
                    <a:solidFill>
                      <a:schemeClr val="bg1"/>
                    </a:solidFill>
                    <a:cs typeface="+mn-ea"/>
                    <a:sym typeface="+mn-lt"/>
                  </a:rPr>
                  <a:t>竞争优势是指一个企业超越其竞争对手的能力,或者指公司所 特有的能提高公司竞争力的东西。</a:t>
                </a:r>
              </a:p>
            </p:txBody>
          </p:sp>
        </p:grpSp>
      </p:grpSp>
      <p:grpSp>
        <p:nvGrpSpPr>
          <p:cNvPr id="5" name="组合 4">
            <a:extLst>
              <a:ext uri="{FF2B5EF4-FFF2-40B4-BE49-F238E27FC236}">
                <a16:creationId xmlns:a16="http://schemas.microsoft.com/office/drawing/2014/main" id="{B6051459-1A31-4A9A-B663-CD3AE724CBF4}"/>
              </a:ext>
            </a:extLst>
          </p:cNvPr>
          <p:cNvGrpSpPr/>
          <p:nvPr/>
        </p:nvGrpSpPr>
        <p:grpSpPr>
          <a:xfrm>
            <a:off x="1678736" y="3836420"/>
            <a:ext cx="7978964" cy="1458641"/>
            <a:chOff x="3283439" y="3855470"/>
            <a:chExt cx="7978964" cy="1458641"/>
          </a:xfrm>
        </p:grpSpPr>
        <p:grpSp>
          <p:nvGrpSpPr>
            <p:cNvPr id="16" name="组合 15">
              <a:extLst>
                <a:ext uri="{FF2B5EF4-FFF2-40B4-BE49-F238E27FC236}">
                  <a16:creationId xmlns:a16="http://schemas.microsoft.com/office/drawing/2014/main" id="{A68CC059-C845-4E47-82A7-372958FE7B46}"/>
                </a:ext>
              </a:extLst>
            </p:cNvPr>
            <p:cNvGrpSpPr/>
            <p:nvPr/>
          </p:nvGrpSpPr>
          <p:grpSpPr>
            <a:xfrm>
              <a:off x="3283439" y="3855470"/>
              <a:ext cx="5729931" cy="1458641"/>
              <a:chOff x="6325388" y="4359933"/>
              <a:chExt cx="5525250" cy="1400018"/>
            </a:xfrm>
          </p:grpSpPr>
          <p:sp>
            <p:nvSpPr>
              <p:cNvPr id="17" name="矩形 16">
                <a:extLst>
                  <a:ext uri="{FF2B5EF4-FFF2-40B4-BE49-F238E27FC236}">
                    <a16:creationId xmlns:a16="http://schemas.microsoft.com/office/drawing/2014/main" id="{31DE0F98-1885-42F5-89FC-4BFBD4CC17C2}"/>
                  </a:ext>
                </a:extLst>
              </p:cNvPr>
              <p:cNvSpPr/>
              <p:nvPr/>
            </p:nvSpPr>
            <p:spPr>
              <a:xfrm>
                <a:off x="6822884" y="4359933"/>
                <a:ext cx="5027754" cy="140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形状 17">
                <a:extLst>
                  <a:ext uri="{FF2B5EF4-FFF2-40B4-BE49-F238E27FC236}">
                    <a16:creationId xmlns:a16="http://schemas.microsoft.com/office/drawing/2014/main" id="{0B6CD6D9-4ADE-4241-8176-CF3F3899BB7A}"/>
                  </a:ext>
                </a:extLst>
              </p:cNvPr>
              <p:cNvSpPr/>
              <p:nvPr/>
            </p:nvSpPr>
            <p:spPr>
              <a:xfrm rot="2739677">
                <a:off x="6328043" y="4570235"/>
                <a:ext cx="989681" cy="994991"/>
              </a:xfrm>
              <a:custGeom>
                <a:gdLst>
                  <a:gd fmla="*/ 0 w 1119142" name="connsiteX0"/>
                  <a:gd fmla="*/ 0 h 1125146" name="connsiteY0"/>
                  <a:gd fmla="*/ 94448 w 1119142" name="connsiteX1"/>
                  <a:gd fmla="*/ 4769 h 1125146" name="connsiteY1"/>
                  <a:gd fmla="*/ 1114053 w 1119142" name="connsiteX2"/>
                  <a:gd fmla="*/ 1024374 h 1125146" name="connsiteY2"/>
                  <a:gd fmla="*/ 1119142 w 1119142" name="connsiteX3"/>
                  <a:gd fmla="*/ 1125146 h 1125146" name="connsiteY3"/>
                  <a:gd fmla="*/ 0 w 1119142" name="connsiteX4"/>
                  <a:gd fmla="*/ 1125146 h 1125146" name="connsiteY4"/>
                  <a:gd fmla="*/ 0 w 1119142" name="connsiteX5"/>
                  <a:gd fmla="*/ 0 h 112514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125146" w="1119142">
                    <a:moveTo>
                      <a:pt x="0" y="0"/>
                    </a:moveTo>
                    <a:lnTo>
                      <a:pt x="94448" y="4769"/>
                    </a:lnTo>
                    <a:cubicBezTo>
                      <a:pt x="632058" y="59366"/>
                      <a:pt x="1059457" y="486765"/>
                      <a:pt x="1114053" y="1024374"/>
                    </a:cubicBezTo>
                    <a:lnTo>
                      <a:pt x="1119142" y="1125146"/>
                    </a:lnTo>
                    <a:lnTo>
                      <a:pt x="0" y="1125146"/>
                    </a:lnTo>
                    <a:lnTo>
                      <a:pt x="0" y="0"/>
                    </a:lnTo>
                    <a:close/>
                  </a:path>
                </a:pathLst>
              </a:custGeom>
              <a:solidFill>
                <a:schemeClr val="bg1">
                  <a:lumMod val="5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grpSp>
          <p:nvGrpSpPr>
            <p:cNvPr id="3" name="组合 2">
              <a:extLst>
                <a:ext uri="{FF2B5EF4-FFF2-40B4-BE49-F238E27FC236}">
                  <a16:creationId xmlns:a16="http://schemas.microsoft.com/office/drawing/2014/main" id="{CBCA21F8-85C4-42EA-9E86-7D7B233F377B}"/>
                </a:ext>
              </a:extLst>
            </p:cNvPr>
            <p:cNvGrpSpPr/>
            <p:nvPr/>
          </p:nvGrpSpPr>
          <p:grpSpPr>
            <a:xfrm>
              <a:off x="4169115" y="4133201"/>
              <a:ext cx="7093288" cy="954107"/>
              <a:chOff x="4169115" y="4133201"/>
              <a:chExt cx="7093288" cy="954107"/>
            </a:xfrm>
          </p:grpSpPr>
          <p:sp>
            <p:nvSpPr>
              <p:cNvPr id="45" name="TextBox 37">
                <a:extLst>
                  <a:ext uri="{FF2B5EF4-FFF2-40B4-BE49-F238E27FC236}">
                    <a16:creationId xmlns:a16="http://schemas.microsoft.com/office/drawing/2014/main" id="{CB17F155-469B-48BC-B4EA-8E7AA983794B}"/>
                  </a:ext>
                </a:extLst>
              </p:cNvPr>
              <p:cNvSpPr txBox="1"/>
              <p:nvPr/>
            </p:nvSpPr>
            <p:spPr bwMode="auto">
              <a:xfrm>
                <a:off x="4169115" y="4133200"/>
                <a:ext cx="2837180" cy="426720"/>
              </a:xfrm>
              <a:prstGeom prst="rect">
                <a:avLst/>
              </a:prstGeom>
              <a:noFill/>
            </p:spPr>
            <p:txBody>
              <a:bodyPr wrap="none">
                <a:spAutoFit/>
              </a:bodyPr>
              <a:lstStyle>
                <a:defPPr>
                  <a:defRPr lang="zh-CN"/>
                </a:defPPr>
                <a:lvl1pPr defTabSz="967414">
                  <a:defRPr b="1" sz="2200">
                    <a:solidFill>
                      <a:srgbClr val="943D41"/>
                    </a:solidFill>
                    <a:latin charset="0" panose="020b0602020204020303" pitchFamily="34" typeface="Futura Md BT"/>
                    <a:ea charset="-122" panose="020b0503020204020204" pitchFamily="34" typeface="微软雅黑"/>
                  </a:defRPr>
                </a:lvl1pPr>
              </a:lstStyle>
              <a:p>
                <a:r>
                  <a:rPr altLang="en-US" lang="zh-CN">
                    <a:solidFill>
                      <a:schemeClr val="bg1"/>
                    </a:solidFill>
                    <a:latin typeface="+mn-lt"/>
                    <a:ea typeface="+mn-ea"/>
                    <a:cs typeface="+mn-ea"/>
                    <a:sym typeface="+mn-lt"/>
                  </a:rPr>
                  <a:t>竞争劣势 WEAKNESSES</a:t>
                </a:r>
              </a:p>
            </p:txBody>
          </p:sp>
          <p:sp>
            <p:nvSpPr>
              <p:cNvPr id="22" name="文本框 21">
                <a:extLst>
                  <a:ext uri="{FF2B5EF4-FFF2-40B4-BE49-F238E27FC236}">
                    <a16:creationId xmlns:a16="http://schemas.microsoft.com/office/drawing/2014/main" id="{C61FA0B9-86C4-408A-AE03-AAE0F50F6754}"/>
                  </a:ext>
                </a:extLst>
              </p:cNvPr>
              <p:cNvSpPr txBox="1"/>
              <p:nvPr/>
            </p:nvSpPr>
            <p:spPr>
              <a:xfrm>
                <a:off x="4188503" y="4564088"/>
                <a:ext cx="7073900" cy="518160"/>
              </a:xfrm>
              <a:prstGeom prst="rect">
                <a:avLst/>
              </a:prstGeom>
              <a:noFill/>
            </p:spPr>
            <p:txBody>
              <a:bodyPr rtlCol="0" wrap="square">
                <a:spAutoFit/>
              </a:bodyPr>
              <a:lstStyle/>
              <a:p>
                <a:r>
                  <a:rPr altLang="en-US" lang="zh-CN" sz="1400">
                    <a:solidFill>
                      <a:schemeClr val="bg1"/>
                    </a:solidFill>
                    <a:cs typeface="+mn-ea"/>
                    <a:sym typeface="+mn-lt"/>
                  </a:rPr>
                  <a:t>竞争劣势是指一个企业与其竞争对手相比，做的不好或没有</a:t>
                </a:r>
              </a:p>
              <a:p>
                <a:r>
                  <a:rPr altLang="en-US" lang="zh-CN" sz="1400">
                    <a:solidFill>
                      <a:schemeClr val="bg1"/>
                    </a:solidFill>
                    <a:cs typeface="+mn-ea"/>
                    <a:sym typeface="+mn-lt"/>
                  </a:rPr>
                  <a:t>做到的东西，从而使自己与竞争对手相比处于劣势。</a:t>
                </a:r>
              </a:p>
            </p:txBody>
          </p:sp>
        </p:grpSp>
      </p:grpSp>
      <p:pic>
        <p:nvPicPr>
          <p:cNvPr descr="图片包含 游戏机, 桌子, 体育  描述已自动生成" id="7" name="图片 6">
            <a:extLst>
              <a:ext uri="{FF2B5EF4-FFF2-40B4-BE49-F238E27FC236}">
                <a16:creationId xmlns:a16="http://schemas.microsoft.com/office/drawing/2014/main" id="{39908A2A-2EAF-4C7F-856B-8E1D5BE83355}"/>
              </a:ext>
            </a:extLst>
          </p:cNvPr>
          <p:cNvPicPr>
            <a:picLocks noChangeAspect="1"/>
          </p:cNvPicPr>
          <p:nvPr/>
        </p:nvPicPr>
        <p:blipFill>
          <a:blip r:embed="rId3">
            <a:extLst>
              <a:ext uri="{28A0092B-C50C-407E-A947-70E740481C1C}">
                <a14:useLocalDpi val="0"/>
              </a:ext>
            </a:extLst>
          </a:blip>
          <a:stretch>
            <a:fillRect/>
          </a:stretch>
        </p:blipFill>
        <p:spPr>
          <a:xfrm flipH="1">
            <a:off x="7676200" y="1445263"/>
            <a:ext cx="4252275" cy="4252275"/>
          </a:xfrm>
          <a:prstGeom prst="rect">
            <a:avLst/>
          </a:prstGeom>
        </p:spPr>
      </p:pic>
    </p:spTree>
    <p:extLst>
      <p:ext uri="{BB962C8B-B14F-4D97-AF65-F5344CB8AC3E}">
        <p14:creationId val="1964905090"/>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56"/>
                                        </p:tgtEl>
                                        <p:attrNameLst>
                                          <p:attrName>style.visibility</p:attrName>
                                        </p:attrNameLst>
                                      </p:cBhvr>
                                      <p:to>
                                        <p:strVal val="visible"/>
                                      </p:to>
                                    </p:set>
                                    <p:anim calcmode="lin" valueType="num">
                                      <p:cBhvr>
                                        <p:cTn dur="750" fill="hold" id="7"/>
                                        <p:tgtEl>
                                          <p:spTgt spid="56"/>
                                        </p:tgtEl>
                                        <p:attrNameLst>
                                          <p:attrName>ppt_w</p:attrName>
                                        </p:attrNameLst>
                                      </p:cBhvr>
                                      <p:tavLst>
                                        <p:tav tm="0">
                                          <p:val>
                                            <p:fltVal val="0"/>
                                          </p:val>
                                        </p:tav>
                                        <p:tav tm="100000">
                                          <p:val>
                                            <p:strVal val="#ppt_w"/>
                                          </p:val>
                                        </p:tav>
                                      </p:tavLst>
                                    </p:anim>
                                    <p:anim calcmode="lin" valueType="num">
                                      <p:cBhvr>
                                        <p:cTn dur="750" fill="hold" id="8"/>
                                        <p:tgtEl>
                                          <p:spTgt spid="56"/>
                                        </p:tgtEl>
                                        <p:attrNameLst>
                                          <p:attrName>ppt_h</p:attrName>
                                        </p:attrNameLst>
                                      </p:cBhvr>
                                      <p:tavLst>
                                        <p:tav tm="0">
                                          <p:val>
                                            <p:fltVal val="0"/>
                                          </p:val>
                                        </p:tav>
                                        <p:tav tm="100000">
                                          <p:val>
                                            <p:strVal val="#ppt_h"/>
                                          </p:val>
                                        </p:tav>
                                      </p:tavLst>
                                    </p:anim>
                                    <p:animEffect filter="fade" transition="in">
                                      <p:cBhvr>
                                        <p:cTn dur="750" id="9"/>
                                        <p:tgtEl>
                                          <p:spTgt spid="56"/>
                                        </p:tgtEl>
                                      </p:cBhvr>
                                    </p:animEffect>
                                  </p:childTnLst>
                                </p:cTn>
                              </p:par>
                            </p:childTnLst>
                          </p:cTn>
                        </p:par>
                        <p:par>
                          <p:cTn fill="hold" id="10" nodeType="afterGroup">
                            <p:stCondLst>
                              <p:cond delay="750"/>
                            </p:stCondLst>
                            <p:childTnLst>
                              <p:par>
                                <p:cTn fill="hold" id="11" nodeType="afterEffect" presetClass="entr" presetID="22" presetSubtype="2">
                                  <p:stCondLst>
                                    <p:cond delay="0"/>
                                  </p:stCondLst>
                                  <p:childTnLst>
                                    <p:set>
                                      <p:cBhvr>
                                        <p:cTn dur="1" fill="hold" id="12">
                                          <p:stCondLst>
                                            <p:cond delay="0"/>
                                          </p:stCondLst>
                                        </p:cTn>
                                        <p:tgtEl>
                                          <p:spTgt spid="6"/>
                                        </p:tgtEl>
                                        <p:attrNameLst>
                                          <p:attrName>style.visibility</p:attrName>
                                        </p:attrNameLst>
                                      </p:cBhvr>
                                      <p:to>
                                        <p:strVal val="visible"/>
                                      </p:to>
                                    </p:set>
                                    <p:animEffect filter="wipe(right)" transition="in">
                                      <p:cBhvr>
                                        <p:cTn dur="750" id="13"/>
                                        <p:tgtEl>
                                          <p:spTgt spid="6"/>
                                        </p:tgtEl>
                                      </p:cBhvr>
                                    </p:animEffect>
                                  </p:childTnLst>
                                </p:cTn>
                              </p:par>
                            </p:childTnLst>
                          </p:cTn>
                        </p:par>
                        <p:par>
                          <p:cTn fill="hold" id="14" nodeType="afterGroup">
                            <p:stCondLst>
                              <p:cond delay="1500"/>
                            </p:stCondLst>
                            <p:childTnLst>
                              <p:par>
                                <p:cTn fill="hold" id="15" nodeType="afterEffect" presetClass="entr" presetID="22" presetSubtype="2">
                                  <p:stCondLst>
                                    <p:cond delay="0"/>
                                  </p:stCondLst>
                                  <p:childTnLst>
                                    <p:set>
                                      <p:cBhvr>
                                        <p:cTn dur="1" fill="hold" id="16">
                                          <p:stCondLst>
                                            <p:cond delay="0"/>
                                          </p:stCondLst>
                                        </p:cTn>
                                        <p:tgtEl>
                                          <p:spTgt spid="5"/>
                                        </p:tgtEl>
                                        <p:attrNameLst>
                                          <p:attrName>style.visibility</p:attrName>
                                        </p:attrNameLst>
                                      </p:cBhvr>
                                      <p:to>
                                        <p:strVal val="visible"/>
                                      </p:to>
                                    </p:set>
                                    <p:animEffect filter="wipe(right)" transition="in">
                                      <p:cBhvr>
                                        <p:cTn dur="750" id="17"/>
                                        <p:tgtEl>
                                          <p:spTgt spid="5"/>
                                        </p:tgtEl>
                                      </p:cBhvr>
                                    </p:animEffect>
                                  </p:childTnLst>
                                </p:cTn>
                              </p:par>
                            </p:childTnLst>
                          </p:cTn>
                        </p:par>
                        <p:par>
                          <p:cTn fill="hold" id="18" nodeType="afterGroup">
                            <p:stCondLst>
                              <p:cond delay="2250"/>
                            </p:stCondLst>
                            <p:childTnLst>
                              <p:par>
                                <p:cTn fill="hold" id="19" nodeType="afterEffect" presetClass="entr" presetID="53" presetSubtype="0">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p:cTn dur="750" fill="hold" id="21"/>
                                        <p:tgtEl>
                                          <p:spTgt spid="7"/>
                                        </p:tgtEl>
                                        <p:attrNameLst>
                                          <p:attrName>ppt_w</p:attrName>
                                        </p:attrNameLst>
                                      </p:cBhvr>
                                      <p:tavLst>
                                        <p:tav tm="0">
                                          <p:val>
                                            <p:fltVal val="0"/>
                                          </p:val>
                                        </p:tav>
                                        <p:tav tm="100000">
                                          <p:val>
                                            <p:strVal val="#ppt_w"/>
                                          </p:val>
                                        </p:tav>
                                      </p:tavLst>
                                    </p:anim>
                                    <p:anim calcmode="lin" valueType="num">
                                      <p:cBhvr>
                                        <p:cTn dur="750" fill="hold" id="22"/>
                                        <p:tgtEl>
                                          <p:spTgt spid="7"/>
                                        </p:tgtEl>
                                        <p:attrNameLst>
                                          <p:attrName>ppt_h</p:attrName>
                                        </p:attrNameLst>
                                      </p:cBhvr>
                                      <p:tavLst>
                                        <p:tav tm="0">
                                          <p:val>
                                            <p:fltVal val="0"/>
                                          </p:val>
                                        </p:tav>
                                        <p:tav tm="100000">
                                          <p:val>
                                            <p:strVal val="#ppt_h"/>
                                          </p:val>
                                        </p:tav>
                                      </p:tavLst>
                                    </p:anim>
                                    <p:animEffect filter="fade" transition="in">
                                      <p:cBhvr>
                                        <p:cTn dur="750" id="23"/>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a:extLst>
              <a:ext uri="{FF2B5EF4-FFF2-40B4-BE49-F238E27FC236}">
                <a16:creationId xmlns:a16="http://schemas.microsoft.com/office/drawing/2014/main" id="{E5DDB718-B25E-4540-B544-5FBF217C0BC0}"/>
              </a:ext>
            </a:extLst>
          </p:cNvPr>
          <p:cNvGrpSpPr/>
          <p:nvPr/>
        </p:nvGrpSpPr>
        <p:grpSpPr>
          <a:xfrm>
            <a:off x="3787763" y="1951981"/>
            <a:ext cx="4616473" cy="3004340"/>
            <a:chOff x="3554096" y="1904310"/>
            <a:chExt cx="5228321" cy="3402523"/>
          </a:xfrm>
        </p:grpSpPr>
        <p:cxnSp>
          <p:nvCxnSpPr>
            <p:cNvPr id="8" name="直接连接符 7"/>
            <p:cNvCxnSpPr>
              <a:cxnSpLocks noChangeShapeType="1"/>
            </p:cNvCxnSpPr>
            <p:nvPr/>
          </p:nvCxnSpPr>
          <p:spPr bwMode="auto">
            <a:xfrm>
              <a:off x="4983034" y="2812870"/>
              <a:ext cx="571575" cy="268287"/>
            </a:xfrm>
            <a:prstGeom prst="line">
              <a:avLst/>
            </a:prstGeom>
            <a:noFill/>
            <a:ln algn="ctr" w="19050">
              <a:solidFill>
                <a:schemeClr val="tx2"/>
              </a:solidFill>
              <a:round/>
              <a:headEnd len="med" type="none" w="med"/>
              <a:tailEnd len="med" type="triangle" w="med"/>
            </a:ln>
          </p:spPr>
        </p:cxnSp>
        <p:cxnSp>
          <p:nvCxnSpPr>
            <p:cNvPr id="9" name="直接连接符 8"/>
            <p:cNvCxnSpPr>
              <a:cxnSpLocks noChangeShapeType="1"/>
            </p:cNvCxnSpPr>
            <p:nvPr/>
          </p:nvCxnSpPr>
          <p:spPr bwMode="auto">
            <a:xfrm>
              <a:off x="4678193" y="3636780"/>
              <a:ext cx="590627" cy="0"/>
            </a:xfrm>
            <a:prstGeom prst="line">
              <a:avLst/>
            </a:prstGeom>
            <a:noFill/>
            <a:ln algn="ctr" w="19050">
              <a:solidFill>
                <a:schemeClr val="tx2"/>
              </a:solidFill>
              <a:round/>
              <a:headEnd len="med" type="none" w="med"/>
              <a:tailEnd len="med" type="triangle" w="med"/>
            </a:ln>
          </p:spPr>
        </p:cxnSp>
        <p:cxnSp>
          <p:nvCxnSpPr>
            <p:cNvPr id="10" name="直接连接符 9"/>
            <p:cNvCxnSpPr>
              <a:cxnSpLocks noChangeShapeType="1"/>
            </p:cNvCxnSpPr>
            <p:nvPr/>
          </p:nvCxnSpPr>
          <p:spPr bwMode="auto">
            <a:xfrm flipV="1">
              <a:off x="4983032" y="4170180"/>
              <a:ext cx="590627" cy="312739"/>
            </a:xfrm>
            <a:prstGeom prst="line">
              <a:avLst/>
            </a:prstGeom>
            <a:noFill/>
            <a:ln algn="ctr" w="19050">
              <a:solidFill>
                <a:schemeClr val="tx2"/>
              </a:solidFill>
              <a:round/>
              <a:headEnd len="med" type="none" w="med"/>
              <a:tailEnd len="med" type="triangle" w="med"/>
            </a:ln>
          </p:spPr>
        </p:cxnSp>
        <p:cxnSp>
          <p:nvCxnSpPr>
            <p:cNvPr id="11" name="直接连接符 10"/>
            <p:cNvCxnSpPr>
              <a:cxnSpLocks noChangeShapeType="1"/>
            </p:cNvCxnSpPr>
            <p:nvPr/>
          </p:nvCxnSpPr>
          <p:spPr bwMode="auto">
            <a:xfrm flipH="1" flipV="1">
              <a:off x="6797783" y="4091834"/>
              <a:ext cx="590627" cy="312739"/>
            </a:xfrm>
            <a:prstGeom prst="line">
              <a:avLst/>
            </a:prstGeom>
            <a:noFill/>
            <a:ln algn="ctr" w="19050">
              <a:solidFill>
                <a:schemeClr val="tx2"/>
              </a:solidFill>
              <a:round/>
              <a:headEnd len="med" type="none" w="med"/>
              <a:tailEnd len="med" type="triangle" w="med"/>
            </a:ln>
          </p:spPr>
        </p:cxnSp>
        <p:cxnSp>
          <p:nvCxnSpPr>
            <p:cNvPr id="12" name="直接连接符 11"/>
            <p:cNvCxnSpPr>
              <a:cxnSpLocks noChangeShapeType="1"/>
            </p:cNvCxnSpPr>
            <p:nvPr/>
          </p:nvCxnSpPr>
          <p:spPr bwMode="auto">
            <a:xfrm flipH="1">
              <a:off x="7093097" y="3567959"/>
              <a:ext cx="590627" cy="0"/>
            </a:xfrm>
            <a:prstGeom prst="line">
              <a:avLst/>
            </a:prstGeom>
            <a:noFill/>
            <a:ln algn="ctr" w="19050">
              <a:solidFill>
                <a:schemeClr val="tx2"/>
              </a:solidFill>
              <a:round/>
              <a:headEnd len="med" type="none" w="med"/>
              <a:tailEnd len="med" type="triangle" w="med"/>
            </a:ln>
          </p:spPr>
        </p:cxnSp>
        <p:cxnSp>
          <p:nvCxnSpPr>
            <p:cNvPr id="13" name="直接连接符 12"/>
            <p:cNvCxnSpPr>
              <a:cxnSpLocks noChangeShapeType="1"/>
            </p:cNvCxnSpPr>
            <p:nvPr/>
          </p:nvCxnSpPr>
          <p:spPr bwMode="auto">
            <a:xfrm flipH="1">
              <a:off x="6816836" y="2747224"/>
              <a:ext cx="571575" cy="268287"/>
            </a:xfrm>
            <a:prstGeom prst="line">
              <a:avLst/>
            </a:prstGeom>
            <a:noFill/>
            <a:ln algn="ctr" w="19050">
              <a:solidFill>
                <a:schemeClr val="tx2"/>
              </a:solidFill>
              <a:round/>
              <a:headEnd len="med" type="none" w="med"/>
              <a:tailEnd len="med" type="triangle" w="med"/>
            </a:ln>
          </p:spPr>
        </p:cxnSp>
        <p:sp>
          <p:nvSpPr>
            <p:cNvPr id="14" name="Oval 19"/>
            <p:cNvSpPr>
              <a:spLocks noChangeArrowheads="1"/>
            </p:cNvSpPr>
            <p:nvPr/>
          </p:nvSpPr>
          <p:spPr bwMode="auto">
            <a:xfrm>
              <a:off x="3998655" y="1970750"/>
              <a:ext cx="992317" cy="992187"/>
            </a:xfrm>
            <a:prstGeom prst="ellipse">
              <a:avLst/>
            </a:prstGeom>
            <a:solidFill>
              <a:schemeClr val="accent4"/>
            </a:soli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45720" lIns="0" rIns="0" rtlCol="0" tIns="45720"/>
            <a:lstStyle/>
            <a:p>
              <a:pPr algn="ctr"/>
              <a:r>
                <a:rPr altLang="zh-CN" b="1" lang="en-US" sz="2600">
                  <a:solidFill>
                    <a:schemeClr val="bg1"/>
                  </a:solidFill>
                  <a:cs typeface="+mn-ea"/>
                  <a:sym typeface="+mn-lt"/>
                </a:rPr>
                <a:t>Q </a:t>
              </a:r>
            </a:p>
          </p:txBody>
        </p:sp>
        <p:sp>
          <p:nvSpPr>
            <p:cNvPr id="15" name="Oval 19"/>
            <p:cNvSpPr>
              <a:spLocks noChangeArrowheads="1"/>
            </p:cNvSpPr>
            <p:nvPr/>
          </p:nvSpPr>
          <p:spPr bwMode="auto">
            <a:xfrm>
              <a:off x="7292355" y="1904310"/>
              <a:ext cx="992316" cy="993775"/>
            </a:xfrm>
            <a:prstGeom prst="ellipse">
              <a:avLst/>
            </a:prstGeom>
            <a:solidFill>
              <a:schemeClr val="tx2"/>
            </a:soli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45720" lIns="0" rIns="0" rtlCol="0" tIns="45720"/>
            <a:lstStyle/>
            <a:p>
              <a:pPr algn="ctr"/>
              <a:r>
                <a:rPr altLang="zh-CN" b="1" lang="en-US" sz="2600">
                  <a:solidFill>
                    <a:schemeClr val="bg1"/>
                  </a:solidFill>
                  <a:cs typeface="+mn-ea"/>
                  <a:sym typeface="+mn-lt"/>
                </a:rPr>
                <a:t>C</a:t>
              </a:r>
            </a:p>
          </p:txBody>
        </p:sp>
        <p:sp>
          <p:nvSpPr>
            <p:cNvPr id="16" name="Oval 19"/>
            <p:cNvSpPr>
              <a:spLocks noChangeArrowheads="1"/>
            </p:cNvSpPr>
            <p:nvPr/>
          </p:nvSpPr>
          <p:spPr bwMode="auto">
            <a:xfrm>
              <a:off x="7788513" y="3091712"/>
              <a:ext cx="993904" cy="993775"/>
            </a:xfrm>
            <a:prstGeom prst="ellipse">
              <a:avLst/>
            </a:prstGeom>
            <a:solidFill>
              <a:schemeClr val="accent4"/>
            </a:soli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45720" lIns="0" rIns="0" rtlCol="0" tIns="45720"/>
            <a:lstStyle/>
            <a:p>
              <a:pPr algn="ctr"/>
              <a:r>
                <a:rPr altLang="zh-CN" b="1" lang="en-US" sz="2600">
                  <a:solidFill>
                    <a:schemeClr val="bg1"/>
                  </a:solidFill>
                  <a:cs typeface="+mn-ea"/>
                  <a:sym typeface="+mn-lt"/>
                </a:rPr>
                <a:t>DL</a:t>
              </a:r>
            </a:p>
          </p:txBody>
        </p:sp>
        <p:sp>
          <p:nvSpPr>
            <p:cNvPr id="17" name="Oval 19"/>
            <p:cNvSpPr>
              <a:spLocks noChangeArrowheads="1"/>
            </p:cNvSpPr>
            <p:nvPr/>
          </p:nvSpPr>
          <p:spPr bwMode="auto">
            <a:xfrm>
              <a:off x="7386821" y="4247412"/>
              <a:ext cx="993904" cy="993775"/>
            </a:xfrm>
            <a:prstGeom prst="ellipse">
              <a:avLst/>
            </a:prstGeom>
            <a:solidFill>
              <a:schemeClr val="tx2"/>
            </a:soli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45720" lIns="0" rIns="0" rtlCol="0" tIns="45720"/>
            <a:lstStyle/>
            <a:p>
              <a:pPr algn="ctr"/>
              <a:r>
                <a:rPr altLang="zh-CN" b="1" lang="en-US" sz="2600">
                  <a:solidFill>
                    <a:schemeClr val="bg1"/>
                  </a:solidFill>
                  <a:cs typeface="+mn-ea"/>
                  <a:sym typeface="+mn-lt"/>
                </a:rPr>
                <a:t>S</a:t>
              </a:r>
            </a:p>
          </p:txBody>
        </p:sp>
        <p:sp>
          <p:nvSpPr>
            <p:cNvPr id="18" name="Oval 19"/>
            <p:cNvSpPr>
              <a:spLocks noChangeArrowheads="1"/>
            </p:cNvSpPr>
            <p:nvPr/>
          </p:nvSpPr>
          <p:spPr bwMode="auto">
            <a:xfrm>
              <a:off x="3554096" y="3157358"/>
              <a:ext cx="993904" cy="993775"/>
            </a:xfrm>
            <a:prstGeom prst="ellipse">
              <a:avLst/>
            </a:prstGeom>
            <a:solidFill>
              <a:schemeClr val="tx2"/>
            </a:soli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45720" lIns="0" rIns="0" rtlCol="0" tIns="45720"/>
            <a:lstStyle/>
            <a:p>
              <a:pPr algn="ctr"/>
              <a:r>
                <a:rPr altLang="zh-CN" b="1" lang="en-US" sz="2600">
                  <a:solidFill>
                    <a:schemeClr val="bg1"/>
                  </a:solidFill>
                  <a:cs typeface="+mn-ea"/>
                  <a:sym typeface="+mn-lt"/>
                </a:rPr>
                <a:t>DD</a:t>
              </a:r>
            </a:p>
          </p:txBody>
        </p:sp>
        <p:sp>
          <p:nvSpPr>
            <p:cNvPr id="19" name="Oval 19"/>
            <p:cNvSpPr>
              <a:spLocks noChangeArrowheads="1"/>
            </p:cNvSpPr>
            <p:nvPr/>
          </p:nvSpPr>
          <p:spPr bwMode="auto">
            <a:xfrm>
              <a:off x="3960551" y="4313058"/>
              <a:ext cx="993904" cy="993775"/>
            </a:xfrm>
            <a:prstGeom prst="ellipse">
              <a:avLst/>
            </a:prstGeom>
            <a:solidFill>
              <a:schemeClr val="accent4"/>
            </a:soli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45720" lIns="0" rIns="0" rtlCol="0" tIns="45720"/>
            <a:lstStyle/>
            <a:p>
              <a:pPr algn="ctr"/>
              <a:r>
                <a:rPr altLang="zh-CN" b="1" lang="en-US" sz="2600">
                  <a:solidFill>
                    <a:schemeClr val="bg1"/>
                  </a:solidFill>
                  <a:cs typeface="+mn-ea"/>
                  <a:sym typeface="+mn-lt"/>
                </a:rPr>
                <a:t>M</a:t>
              </a:r>
            </a:p>
          </p:txBody>
        </p:sp>
        <p:grpSp>
          <p:nvGrpSpPr>
            <p:cNvPr id="26" name="组合 25"/>
            <p:cNvGrpSpPr/>
            <p:nvPr/>
          </p:nvGrpSpPr>
          <p:grpSpPr>
            <a:xfrm>
              <a:off x="5400150" y="2764025"/>
              <a:ext cx="1607660" cy="1607867"/>
              <a:chOff x="5049626" y="2709612"/>
              <a:chExt cx="2035596" cy="2036122"/>
            </a:xfrm>
          </p:grpSpPr>
          <p:sp>
            <p:nvSpPr>
              <p:cNvPr id="27" name="椭圆 26"/>
              <p:cNvSpPr/>
              <p:nvPr/>
            </p:nvSpPr>
            <p:spPr>
              <a:xfrm>
                <a:off x="5049626" y="2709612"/>
                <a:ext cx="2035596" cy="2036122"/>
              </a:xfrm>
              <a:prstGeom prst="ellipse">
                <a:avLst/>
              </a:prstGeom>
              <a:gradFill flip="none" rotWithShape="1">
                <a:gsLst>
                  <a:gs pos="49000">
                    <a:schemeClr val="bg1">
                      <a:lumMod val="93000"/>
                    </a:schemeClr>
                  </a:gs>
                  <a:gs pos="0">
                    <a:srgbClr val="E2E2E2">
                      <a:lumMod val="85000"/>
                    </a:srgbClr>
                  </a:gs>
                  <a:gs pos="100000">
                    <a:schemeClr val="bg1"/>
                  </a:gs>
                </a:gsLst>
                <a:lin ang="2700000" scaled="1"/>
              </a:gradFill>
              <a:ln w="38100">
                <a:gradFill flip="none" rotWithShape="1">
                  <a:gsLst>
                    <a:gs pos="100000">
                      <a:srgbClr val="E0E0E0"/>
                    </a:gs>
                    <a:gs pos="0">
                      <a:schemeClr val="bg1"/>
                    </a:gs>
                  </a:gsLst>
                  <a:lin ang="0" scaled="0"/>
                </a:gradFill>
              </a:ln>
              <a:effectLst>
                <a:outerShdw algn="tr" blurRad="368300" dir="2700000" dist="368300" rotWithShape="0">
                  <a:prstClr val="black">
                    <a:alpha val="20000"/>
                  </a:prstClr>
                </a:out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lIns="0" rIns="0" rtlCol="0"/>
              <a:lstStyle/>
              <a:p>
                <a:pPr algn="ctr"/>
                <a:r>
                  <a:rPr altLang="zh-CN" b="1" lang="en-US" sz="3600">
                    <a:solidFill>
                      <a:schemeClr val="tx2"/>
                    </a:solidFill>
                    <a:cs typeface="+mn-ea"/>
                    <a:sym typeface="+mn-lt"/>
                  </a:rPr>
                  <a:t>SW</a:t>
                </a:r>
              </a:p>
            </p:txBody>
          </p:sp>
          <p:sp>
            <p:nvSpPr>
              <p:cNvPr id="28" name="同心圆 27"/>
              <p:cNvSpPr/>
              <p:nvPr/>
            </p:nvSpPr>
            <p:spPr>
              <a:xfrm>
                <a:off x="5175546" y="2835796"/>
                <a:ext cx="1783756" cy="1783754"/>
              </a:xfrm>
              <a:prstGeom prst="donut">
                <a:avLst>
                  <a:gd fmla="val 9002"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grpSp>
      <p:sp>
        <p:nvSpPr>
          <p:cNvPr id="30" name="文本框 29">
            <a:extLst>
              <a:ext uri="{FF2B5EF4-FFF2-40B4-BE49-F238E27FC236}">
                <a16:creationId xmlns:a16="http://schemas.microsoft.com/office/drawing/2014/main" id="{08A1B5E1-1FD2-4813-9F88-99BEC830FBEA}"/>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SW分析领域</a:t>
            </a:r>
          </a:p>
        </p:txBody>
      </p:sp>
      <p:grpSp>
        <p:nvGrpSpPr>
          <p:cNvPr id="2" name="组合 1">
            <a:extLst>
              <a:ext uri="{FF2B5EF4-FFF2-40B4-BE49-F238E27FC236}">
                <a16:creationId xmlns:a16="http://schemas.microsoft.com/office/drawing/2014/main" id="{F42C53A4-CE0E-4420-96A8-6E156350551B}"/>
              </a:ext>
            </a:extLst>
          </p:cNvPr>
          <p:cNvGrpSpPr/>
          <p:nvPr/>
        </p:nvGrpSpPr>
        <p:grpSpPr>
          <a:xfrm>
            <a:off x="1290793" y="1662645"/>
            <a:ext cx="2849612" cy="1102464"/>
            <a:chOff x="1290793" y="1662645"/>
            <a:chExt cx="2849612" cy="1102464"/>
          </a:xfrm>
        </p:grpSpPr>
        <p:sp>
          <p:nvSpPr>
            <p:cNvPr id="31" name="文本框 30">
              <a:extLst>
                <a:ext uri="{FF2B5EF4-FFF2-40B4-BE49-F238E27FC236}">
                  <a16:creationId xmlns:a16="http://schemas.microsoft.com/office/drawing/2014/main" id="{2A0570E5-6DC3-411E-9597-B1F5D39347FC}"/>
                </a:ext>
              </a:extLst>
            </p:cNvPr>
            <p:cNvSpPr txBox="1"/>
            <p:nvPr/>
          </p:nvSpPr>
          <p:spPr>
            <a:xfrm>
              <a:off x="3098384" y="1662645"/>
              <a:ext cx="921456" cy="396240"/>
            </a:xfrm>
            <a:prstGeom prst="rect">
              <a:avLst/>
            </a:prstGeom>
            <a:noFill/>
          </p:spPr>
          <p:txBody>
            <a:bodyPr rtlCol="0" wrap="square">
              <a:spAutoFit/>
            </a:bodyPr>
            <a:lstStyle/>
            <a:p>
              <a:r>
                <a:rPr altLang="en-US" b="1" lang="zh-CN" sz="2000">
                  <a:solidFill>
                    <a:schemeClr val="accent4"/>
                  </a:solidFill>
                  <a:cs typeface="+mn-ea"/>
                  <a:sym typeface="+mn-lt"/>
                </a:rPr>
                <a:t>品 质</a:t>
              </a:r>
            </a:p>
          </p:txBody>
        </p:sp>
        <p:sp>
          <p:nvSpPr>
            <p:cNvPr id="32" name="矩形 31">
              <a:extLst>
                <a:ext uri="{FF2B5EF4-FFF2-40B4-BE49-F238E27FC236}">
                  <a16:creationId xmlns:a16="http://schemas.microsoft.com/office/drawing/2014/main" id="{B1313AD8-82AC-457A-A924-D1BC3C475911}"/>
                </a:ext>
              </a:extLst>
            </p:cNvPr>
            <p:cNvSpPr/>
            <p:nvPr/>
          </p:nvSpPr>
          <p:spPr>
            <a:xfrm>
              <a:off x="1290793" y="2026445"/>
              <a:ext cx="2849612" cy="731520"/>
            </a:xfrm>
            <a:prstGeom prst="rect">
              <a:avLst/>
            </a:prstGeom>
          </p:spPr>
          <p:txBody>
            <a:bodyPr wrap="square">
              <a:spAutoFit/>
            </a:bodyPr>
            <a:lstStyle/>
            <a:p>
              <a:r>
                <a:rPr altLang="en-US" lang="zh-CN" sz="1400">
                  <a:solidFill>
                    <a:schemeClr val="tx1">
                      <a:lumMod val="65000"/>
                      <a:lumOff val="35000"/>
                    </a:schemeClr>
                  </a:solidFill>
                  <a:cs typeface="+mn-ea"/>
                  <a:sym typeface="+mn-lt"/>
                </a:rPr>
                <a:t>产品质量的安全性、稳定性、可靠性、美观性、适用性、耐久性、经济性等。</a:t>
              </a:r>
            </a:p>
          </p:txBody>
        </p:sp>
      </p:grpSp>
      <p:grpSp>
        <p:nvGrpSpPr>
          <p:cNvPr id="6" name="组合 5">
            <a:extLst>
              <a:ext uri="{FF2B5EF4-FFF2-40B4-BE49-F238E27FC236}">
                <a16:creationId xmlns:a16="http://schemas.microsoft.com/office/drawing/2014/main" id="{7A323895-9AF7-48ED-BE2F-E14E3F6C3506}"/>
              </a:ext>
            </a:extLst>
          </p:cNvPr>
          <p:cNvGrpSpPr/>
          <p:nvPr/>
        </p:nvGrpSpPr>
        <p:grpSpPr>
          <a:xfrm>
            <a:off x="8603395" y="1710087"/>
            <a:ext cx="2353530" cy="1072361"/>
            <a:chOff x="9100354" y="1719532"/>
            <a:chExt cx="2353530" cy="1072361"/>
          </a:xfrm>
        </p:grpSpPr>
        <p:sp>
          <p:nvSpPr>
            <p:cNvPr id="33" name="文本框 32">
              <a:extLst>
                <a:ext uri="{FF2B5EF4-FFF2-40B4-BE49-F238E27FC236}">
                  <a16:creationId xmlns:a16="http://schemas.microsoft.com/office/drawing/2014/main" id="{F7AF2190-FE7E-4EA4-BA3E-3DAB715FFB93}"/>
                </a:ext>
              </a:extLst>
            </p:cNvPr>
            <p:cNvSpPr txBox="1"/>
            <p:nvPr/>
          </p:nvSpPr>
          <p:spPr>
            <a:xfrm>
              <a:off x="9100355" y="1719532"/>
              <a:ext cx="1706880" cy="396240"/>
            </a:xfrm>
            <a:prstGeom prst="rect">
              <a:avLst/>
            </a:prstGeom>
            <a:noFill/>
          </p:spPr>
          <p:txBody>
            <a:bodyPr rtlCol="0" wrap="none">
              <a:spAutoFit/>
            </a:bodyPr>
            <a:lstStyle/>
            <a:p>
              <a:r>
                <a:rPr altLang="en-US" b="1" lang="zh-CN" sz="2000">
                  <a:solidFill>
                    <a:schemeClr val="accent4"/>
                  </a:solidFill>
                  <a:cs typeface="+mn-ea"/>
                  <a:sym typeface="+mn-lt"/>
                </a:rPr>
                <a:t>成本（价格）</a:t>
              </a:r>
            </a:p>
          </p:txBody>
        </p:sp>
        <p:sp>
          <p:nvSpPr>
            <p:cNvPr id="34" name="矩形 33">
              <a:extLst>
                <a:ext uri="{FF2B5EF4-FFF2-40B4-BE49-F238E27FC236}">
                  <a16:creationId xmlns:a16="http://schemas.microsoft.com/office/drawing/2014/main" id="{16AE92C4-6200-4860-9714-429A0052F5D4}"/>
                </a:ext>
              </a:extLst>
            </p:cNvPr>
            <p:cNvSpPr/>
            <p:nvPr/>
          </p:nvSpPr>
          <p:spPr>
            <a:xfrm>
              <a:off x="9100352" y="2053230"/>
              <a:ext cx="2353530" cy="731520"/>
            </a:xfrm>
            <a:prstGeom prst="rect">
              <a:avLst/>
            </a:prstGeom>
          </p:spPr>
          <p:txBody>
            <a:bodyPr wrap="square">
              <a:spAutoFit/>
            </a:bodyPr>
            <a:lstStyle/>
            <a:p>
              <a:r>
                <a:rPr altLang="en-US" lang="zh-CN" sz="1400">
                  <a:solidFill>
                    <a:schemeClr val="tx1">
                      <a:lumMod val="65000"/>
                      <a:lumOff val="35000"/>
                    </a:schemeClr>
                  </a:solidFill>
                  <a:cs typeface="+mn-ea"/>
                  <a:sym typeface="+mn-lt"/>
                </a:rPr>
                <a:t>同样等级产品的生产成本、销售成本、服务成本等和销售价格（产品赢利能力）。</a:t>
              </a:r>
            </a:p>
          </p:txBody>
        </p:sp>
      </p:grpSp>
      <p:grpSp>
        <p:nvGrpSpPr>
          <p:cNvPr id="3" name="组合 2">
            <a:extLst>
              <a:ext uri="{FF2B5EF4-FFF2-40B4-BE49-F238E27FC236}">
                <a16:creationId xmlns:a16="http://schemas.microsoft.com/office/drawing/2014/main" id="{8BD8483A-9593-4480-A7D6-3F913135614D}"/>
              </a:ext>
            </a:extLst>
          </p:cNvPr>
          <p:cNvGrpSpPr/>
          <p:nvPr/>
        </p:nvGrpSpPr>
        <p:grpSpPr>
          <a:xfrm>
            <a:off x="1108177" y="3053959"/>
            <a:ext cx="3255703" cy="1144707"/>
            <a:chOff x="202085" y="3015511"/>
            <a:chExt cx="3255703" cy="1144707"/>
          </a:xfrm>
        </p:grpSpPr>
        <p:sp>
          <p:nvSpPr>
            <p:cNvPr id="35" name="文本框 34">
              <a:extLst>
                <a:ext uri="{FF2B5EF4-FFF2-40B4-BE49-F238E27FC236}">
                  <a16:creationId xmlns:a16="http://schemas.microsoft.com/office/drawing/2014/main" id="{E0558D4C-5AA8-4653-8E1B-AEFB37FCBB20}"/>
                </a:ext>
              </a:extLst>
            </p:cNvPr>
            <p:cNvSpPr txBox="1"/>
            <p:nvPr/>
          </p:nvSpPr>
          <p:spPr>
            <a:xfrm>
              <a:off x="202085" y="3015511"/>
              <a:ext cx="3255703" cy="396240"/>
            </a:xfrm>
            <a:prstGeom prst="rect">
              <a:avLst/>
            </a:prstGeom>
            <a:noFill/>
          </p:spPr>
          <p:txBody>
            <a:bodyPr rtlCol="0" wrap="square">
              <a:spAutoFit/>
            </a:bodyPr>
            <a:lstStyle/>
            <a:p>
              <a:r>
                <a:rPr altLang="en-US" b="1" lang="zh-CN" sz="2000">
                  <a:solidFill>
                    <a:schemeClr val="tx2"/>
                  </a:solidFill>
                  <a:cs typeface="+mn-ea"/>
                  <a:sym typeface="+mn-lt"/>
                </a:rPr>
                <a:t>产量/效率/交付能力</a:t>
              </a:r>
            </a:p>
          </p:txBody>
        </p:sp>
        <p:sp>
          <p:nvSpPr>
            <p:cNvPr id="36" name="矩形 35">
              <a:extLst>
                <a:ext uri="{FF2B5EF4-FFF2-40B4-BE49-F238E27FC236}">
                  <a16:creationId xmlns:a16="http://schemas.microsoft.com/office/drawing/2014/main" id="{72A8BE29-0473-4C0C-8A59-2FCAF7737950}"/>
                </a:ext>
              </a:extLst>
            </p:cNvPr>
            <p:cNvSpPr/>
            <p:nvPr/>
          </p:nvSpPr>
          <p:spPr>
            <a:xfrm>
              <a:off x="217822" y="3421554"/>
              <a:ext cx="2608069" cy="731520"/>
            </a:xfrm>
            <a:prstGeom prst="rect">
              <a:avLst/>
            </a:prstGeom>
          </p:spPr>
          <p:txBody>
            <a:bodyPr wrap="square">
              <a:spAutoFit/>
            </a:bodyPr>
            <a:lstStyle/>
            <a:p>
              <a:r>
                <a:rPr altLang="en-US" lang="zh-CN" sz="1400">
                  <a:solidFill>
                    <a:schemeClr val="tx1">
                      <a:lumMod val="65000"/>
                      <a:lumOff val="35000"/>
                    </a:schemeClr>
                  </a:solidFill>
                  <a:cs typeface="+mn-ea"/>
                  <a:sym typeface="+mn-lt"/>
                </a:rPr>
                <a:t>生产总量、生产能力（CT），综合效率、人均产量、人均附加值、交付按量准时。</a:t>
              </a:r>
            </a:p>
          </p:txBody>
        </p:sp>
      </p:grpSp>
      <p:grpSp>
        <p:nvGrpSpPr>
          <p:cNvPr id="7" name="组合 6">
            <a:extLst>
              <a:ext uri="{FF2B5EF4-FFF2-40B4-BE49-F238E27FC236}">
                <a16:creationId xmlns:a16="http://schemas.microsoft.com/office/drawing/2014/main" id="{70840437-9A6A-4266-81FE-E0F278C6BD2F}"/>
              </a:ext>
            </a:extLst>
          </p:cNvPr>
          <p:cNvGrpSpPr/>
          <p:nvPr/>
        </p:nvGrpSpPr>
        <p:grpSpPr>
          <a:xfrm>
            <a:off x="8603395" y="3115188"/>
            <a:ext cx="2353530" cy="1113638"/>
            <a:chOff x="9390505" y="3229078"/>
            <a:chExt cx="2353530" cy="1113638"/>
          </a:xfrm>
        </p:grpSpPr>
        <p:sp>
          <p:nvSpPr>
            <p:cNvPr id="37" name="文本框 36">
              <a:extLst>
                <a:ext uri="{FF2B5EF4-FFF2-40B4-BE49-F238E27FC236}">
                  <a16:creationId xmlns:a16="http://schemas.microsoft.com/office/drawing/2014/main" id="{AF576CEA-C067-4B4C-88F1-1A42803FC74B}"/>
                </a:ext>
              </a:extLst>
            </p:cNvPr>
            <p:cNvSpPr txBox="1"/>
            <p:nvPr/>
          </p:nvSpPr>
          <p:spPr>
            <a:xfrm>
              <a:off x="9390506" y="3229078"/>
              <a:ext cx="2335530" cy="396240"/>
            </a:xfrm>
            <a:prstGeom prst="rect">
              <a:avLst/>
            </a:prstGeom>
            <a:noFill/>
          </p:spPr>
          <p:txBody>
            <a:bodyPr rtlCol="0" wrap="none">
              <a:spAutoFit/>
            </a:bodyPr>
            <a:lstStyle/>
            <a:p>
              <a:r>
                <a:rPr altLang="en-US" b="1" lang="zh-CN" sz="2000">
                  <a:solidFill>
                    <a:schemeClr val="tx2"/>
                  </a:solidFill>
                  <a:cs typeface="+mn-ea"/>
                  <a:sym typeface="+mn-lt"/>
                </a:rPr>
                <a:t>产品研发/生产技术</a:t>
              </a:r>
            </a:p>
          </p:txBody>
        </p:sp>
        <p:sp>
          <p:nvSpPr>
            <p:cNvPr id="38" name="矩形 37">
              <a:extLst>
                <a:ext uri="{FF2B5EF4-FFF2-40B4-BE49-F238E27FC236}">
                  <a16:creationId xmlns:a16="http://schemas.microsoft.com/office/drawing/2014/main" id="{7D964337-ECF5-4F5F-91ED-C75B20A7569D}"/>
                </a:ext>
              </a:extLst>
            </p:cNvPr>
            <p:cNvSpPr/>
            <p:nvPr/>
          </p:nvSpPr>
          <p:spPr>
            <a:xfrm>
              <a:off x="9390504" y="3604052"/>
              <a:ext cx="2353530" cy="640080"/>
            </a:xfrm>
            <a:prstGeom prst="rect">
              <a:avLst/>
            </a:prstGeom>
          </p:spPr>
          <p:txBody>
            <a:bodyPr wrap="square">
              <a:spAutoFit/>
            </a:bodyPr>
            <a:lstStyle/>
            <a:p>
              <a:r>
                <a:rPr altLang="en-US" lang="zh-CN" sz="1200">
                  <a:solidFill>
                    <a:schemeClr val="tx1">
                      <a:lumMod val="50000"/>
                      <a:lumOff val="50000"/>
                    </a:schemeClr>
                  </a:solidFill>
                  <a:cs typeface="+mn-ea"/>
                  <a:sym typeface="+mn-lt"/>
                </a:rPr>
                <a:t> 新产品设计开发能力，开发周期，专利技术，专有技术，技术创新能力等。</a:t>
              </a:r>
            </a:p>
          </p:txBody>
        </p:sp>
      </p:grpSp>
      <p:grpSp>
        <p:nvGrpSpPr>
          <p:cNvPr id="4" name="组合 3">
            <a:extLst>
              <a:ext uri="{FF2B5EF4-FFF2-40B4-BE49-F238E27FC236}">
                <a16:creationId xmlns:a16="http://schemas.microsoft.com/office/drawing/2014/main" id="{FE176ADA-EEC8-4D23-B1BF-142EF61E760A}"/>
              </a:ext>
            </a:extLst>
          </p:cNvPr>
          <p:cNvGrpSpPr/>
          <p:nvPr/>
        </p:nvGrpSpPr>
        <p:grpSpPr>
          <a:xfrm>
            <a:off x="1131224" y="4360591"/>
            <a:ext cx="3326279" cy="1418890"/>
            <a:chOff x="123362" y="4431735"/>
            <a:chExt cx="3326279" cy="1418890"/>
          </a:xfrm>
        </p:grpSpPr>
        <p:sp>
          <p:nvSpPr>
            <p:cNvPr id="39" name="文本框 38">
              <a:extLst>
                <a:ext uri="{FF2B5EF4-FFF2-40B4-BE49-F238E27FC236}">
                  <a16:creationId xmlns:a16="http://schemas.microsoft.com/office/drawing/2014/main" id="{47F4D67F-3405-47C3-A197-D5E00CA52686}"/>
                </a:ext>
              </a:extLst>
            </p:cNvPr>
            <p:cNvSpPr txBox="1"/>
            <p:nvPr/>
          </p:nvSpPr>
          <p:spPr>
            <a:xfrm>
              <a:off x="123362" y="4431735"/>
              <a:ext cx="3326279" cy="365760"/>
            </a:xfrm>
            <a:prstGeom prst="rect">
              <a:avLst/>
            </a:prstGeom>
            <a:noFill/>
          </p:spPr>
          <p:txBody>
            <a:bodyPr rtlCol="0" wrap="square">
              <a:spAutoFit/>
            </a:bodyPr>
            <a:lstStyle/>
            <a:p>
              <a:r>
                <a:rPr altLang="en-US" b="1" lang="zh-CN">
                  <a:solidFill>
                    <a:schemeClr val="accent4"/>
                  </a:solidFill>
                  <a:cs typeface="+mn-ea"/>
                  <a:sym typeface="+mn-lt"/>
                </a:rPr>
                <a:t>人才/设备/物料/方法/测量</a:t>
              </a:r>
            </a:p>
          </p:txBody>
        </p:sp>
        <p:sp>
          <p:nvSpPr>
            <p:cNvPr id="40" name="矩形 39">
              <a:extLst>
                <a:ext uri="{FF2B5EF4-FFF2-40B4-BE49-F238E27FC236}">
                  <a16:creationId xmlns:a16="http://schemas.microsoft.com/office/drawing/2014/main" id="{A76B0D20-B9B0-49AD-B69D-F15BAEE8D057}"/>
                </a:ext>
              </a:extLst>
            </p:cNvPr>
            <p:cNvSpPr/>
            <p:nvPr/>
          </p:nvSpPr>
          <p:spPr>
            <a:xfrm>
              <a:off x="227214" y="4681074"/>
              <a:ext cx="2905330" cy="1158240"/>
            </a:xfrm>
            <a:prstGeom prst="rect">
              <a:avLst/>
            </a:prstGeom>
          </p:spPr>
          <p:txBody>
            <a:bodyPr wrap="square">
              <a:spAutoFit/>
            </a:bodyPr>
            <a:lstStyle/>
            <a:p>
              <a:r>
                <a:rPr altLang="zh-CN" lang="en-US" sz="1400">
                  <a:solidFill>
                    <a:schemeClr val="tx1">
                      <a:lumMod val="65000"/>
                      <a:lumOff val="35000"/>
                    </a:schemeClr>
                  </a:solidFill>
                  <a:cs typeface="+mn-ea"/>
                  <a:sym typeface="+mn-lt"/>
                </a:rPr>
                <a:t>『人才』：经验丰富的优秀管理人才；『设备』：先进高效率的生产线；『物料』：优秀的供应商团队；『方法』：先进的管理方法；『测量』：先进的测量仪器。</a:t>
              </a:r>
            </a:p>
          </p:txBody>
        </p:sp>
      </p:grpSp>
      <p:grpSp>
        <p:nvGrpSpPr>
          <p:cNvPr id="20" name="组合 19">
            <a:extLst>
              <a:ext uri="{FF2B5EF4-FFF2-40B4-BE49-F238E27FC236}">
                <a16:creationId xmlns:a16="http://schemas.microsoft.com/office/drawing/2014/main" id="{50282EF1-C92F-42E7-A273-50BF86EA5B63}"/>
              </a:ext>
            </a:extLst>
          </p:cNvPr>
          <p:cNvGrpSpPr/>
          <p:nvPr/>
        </p:nvGrpSpPr>
        <p:grpSpPr>
          <a:xfrm>
            <a:off x="8569659" y="4453848"/>
            <a:ext cx="2353531" cy="1312021"/>
            <a:chOff x="8569659" y="4492029"/>
            <a:chExt cx="2353531" cy="1312021"/>
          </a:xfrm>
        </p:grpSpPr>
        <p:sp>
          <p:nvSpPr>
            <p:cNvPr id="41" name="文本框 40">
              <a:extLst>
                <a:ext uri="{FF2B5EF4-FFF2-40B4-BE49-F238E27FC236}">
                  <a16:creationId xmlns:a16="http://schemas.microsoft.com/office/drawing/2014/main" id="{39D943E9-82A9-48E2-BDA9-C07F68A19DB0}"/>
                </a:ext>
              </a:extLst>
            </p:cNvPr>
            <p:cNvSpPr txBox="1"/>
            <p:nvPr/>
          </p:nvSpPr>
          <p:spPr>
            <a:xfrm>
              <a:off x="8569660" y="4492029"/>
              <a:ext cx="1319530" cy="396240"/>
            </a:xfrm>
            <a:prstGeom prst="rect">
              <a:avLst/>
            </a:prstGeom>
            <a:noFill/>
          </p:spPr>
          <p:txBody>
            <a:bodyPr rtlCol="0" wrap="none">
              <a:spAutoFit/>
            </a:bodyPr>
            <a:lstStyle/>
            <a:p>
              <a:r>
                <a:rPr altLang="en-US" b="1" lang="zh-CN" sz="2000">
                  <a:solidFill>
                    <a:schemeClr val="accent4"/>
                  </a:solidFill>
                  <a:cs typeface="+mn-ea"/>
                  <a:sym typeface="+mn-lt"/>
                </a:rPr>
                <a:t>销售/服务</a:t>
              </a:r>
            </a:p>
          </p:txBody>
        </p:sp>
        <p:sp>
          <p:nvSpPr>
            <p:cNvPr id="42" name="矩形 41">
              <a:extLst>
                <a:ext uri="{FF2B5EF4-FFF2-40B4-BE49-F238E27FC236}">
                  <a16:creationId xmlns:a16="http://schemas.microsoft.com/office/drawing/2014/main" id="{6095ABB8-408D-4005-AA37-B60100CB9727}"/>
                </a:ext>
              </a:extLst>
            </p:cNvPr>
            <p:cNvSpPr/>
            <p:nvPr/>
          </p:nvSpPr>
          <p:spPr>
            <a:xfrm>
              <a:off x="8569658" y="4849943"/>
              <a:ext cx="2353530" cy="944880"/>
            </a:xfrm>
            <a:prstGeom prst="rect">
              <a:avLst/>
            </a:prstGeom>
          </p:spPr>
          <p:txBody>
            <a:bodyPr wrap="square">
              <a:spAutoFit/>
            </a:bodyPr>
            <a:lstStyle/>
            <a:p>
              <a:r>
                <a:rPr altLang="zh-CN" lang="en-US" sz="1400">
                  <a:solidFill>
                    <a:schemeClr val="tx1">
                      <a:lumMod val="65000"/>
                      <a:lumOff val="35000"/>
                    </a:schemeClr>
                  </a:solidFill>
                  <a:cs typeface="+mn-ea"/>
                  <a:sym typeface="+mn-lt"/>
                </a:rPr>
                <a:t>『销售』：强大的销售网络，优秀的销售团队，丰富的销售经验和技巧；『服务』：完善的售后服务体系。</a:t>
              </a:r>
            </a:p>
          </p:txBody>
        </p:sp>
      </p:grpSp>
    </p:spTree>
    <p:extLst>
      <p:ext uri="{BB962C8B-B14F-4D97-AF65-F5344CB8AC3E}">
        <p14:creationId val="2902799043"/>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2">
                                  <p:stCondLst>
                                    <p:cond delay="0"/>
                                  </p:stCondLst>
                                  <p:childTnLst>
                                    <p:set>
                                      <p:cBhvr>
                                        <p:cTn dur="1" fill="hold" id="6">
                                          <p:stCondLst>
                                            <p:cond delay="0"/>
                                          </p:stCondLst>
                                        </p:cTn>
                                        <p:tgtEl>
                                          <p:spTgt spid="5"/>
                                        </p:tgtEl>
                                        <p:attrNameLst>
                                          <p:attrName>style.visibility</p:attrName>
                                        </p:attrNameLst>
                                      </p:cBhvr>
                                      <p:to>
                                        <p:strVal val="visible"/>
                                      </p:to>
                                    </p:set>
                                    <p:animEffect filter="wheel(2)" transition="in">
                                      <p:cBhvr>
                                        <p:cTn dur="750" id="7"/>
                                        <p:tgtEl>
                                          <p:spTgt spid="5"/>
                                        </p:tgtEl>
                                      </p:cBhvr>
                                    </p:animEffect>
                                  </p:childTnLst>
                                </p:cTn>
                              </p:par>
                            </p:childTnLst>
                          </p:cTn>
                        </p:par>
                        <p:par>
                          <p:cTn fill="hold" id="8" nodeType="afterGroup">
                            <p:stCondLst>
                              <p:cond delay="750"/>
                            </p:stCondLst>
                            <p:childTnLst>
                              <p:par>
                                <p:cTn fill="hold" id="9" nodeType="afterEffect" presetClass="entr" presetID="16" presetSubtype="21">
                                  <p:stCondLst>
                                    <p:cond delay="0"/>
                                  </p:stCondLst>
                                  <p:childTnLst>
                                    <p:set>
                                      <p:cBhvr>
                                        <p:cTn dur="1" fill="hold" id="10">
                                          <p:stCondLst>
                                            <p:cond delay="0"/>
                                          </p:stCondLst>
                                        </p:cTn>
                                        <p:tgtEl>
                                          <p:spTgt spid="2"/>
                                        </p:tgtEl>
                                        <p:attrNameLst>
                                          <p:attrName>style.visibility</p:attrName>
                                        </p:attrNameLst>
                                      </p:cBhvr>
                                      <p:to>
                                        <p:strVal val="visible"/>
                                      </p:to>
                                    </p:set>
                                    <p:animEffect filter="barn(inVertical)" transition="in">
                                      <p:cBhvr>
                                        <p:cTn dur="750" id="11"/>
                                        <p:tgtEl>
                                          <p:spTgt spid="2"/>
                                        </p:tgtEl>
                                      </p:cBhvr>
                                    </p:animEffect>
                                  </p:childTnLst>
                                </p:cTn>
                              </p:par>
                            </p:childTnLst>
                          </p:cTn>
                        </p:par>
                        <p:par>
                          <p:cTn fill="hold" id="12" nodeType="afterGroup">
                            <p:stCondLst>
                              <p:cond delay="1500"/>
                            </p:stCondLst>
                            <p:childTnLst>
                              <p:par>
                                <p:cTn fill="hold" id="13" nodeType="afterEffect" presetClass="entr" presetID="16" presetSubtype="21">
                                  <p:stCondLst>
                                    <p:cond delay="0"/>
                                  </p:stCondLst>
                                  <p:childTnLst>
                                    <p:set>
                                      <p:cBhvr>
                                        <p:cTn dur="1" fill="hold" id="14">
                                          <p:stCondLst>
                                            <p:cond delay="0"/>
                                          </p:stCondLst>
                                        </p:cTn>
                                        <p:tgtEl>
                                          <p:spTgt spid="3"/>
                                        </p:tgtEl>
                                        <p:attrNameLst>
                                          <p:attrName>style.visibility</p:attrName>
                                        </p:attrNameLst>
                                      </p:cBhvr>
                                      <p:to>
                                        <p:strVal val="visible"/>
                                      </p:to>
                                    </p:set>
                                    <p:animEffect filter="barn(inVertical)" transition="in">
                                      <p:cBhvr>
                                        <p:cTn dur="750" id="15"/>
                                        <p:tgtEl>
                                          <p:spTgt spid="3"/>
                                        </p:tgtEl>
                                      </p:cBhvr>
                                    </p:animEffect>
                                  </p:childTnLst>
                                </p:cTn>
                              </p:par>
                            </p:childTnLst>
                          </p:cTn>
                        </p:par>
                        <p:par>
                          <p:cTn fill="hold" id="16" nodeType="afterGroup">
                            <p:stCondLst>
                              <p:cond delay="2250"/>
                            </p:stCondLst>
                            <p:childTnLst>
                              <p:par>
                                <p:cTn fill="hold" id="17" nodeType="afterEffect" presetClass="entr" presetID="16" presetSubtype="21">
                                  <p:stCondLst>
                                    <p:cond delay="0"/>
                                  </p:stCondLst>
                                  <p:childTnLst>
                                    <p:set>
                                      <p:cBhvr>
                                        <p:cTn dur="1" fill="hold" id="18">
                                          <p:stCondLst>
                                            <p:cond delay="0"/>
                                          </p:stCondLst>
                                        </p:cTn>
                                        <p:tgtEl>
                                          <p:spTgt spid="4"/>
                                        </p:tgtEl>
                                        <p:attrNameLst>
                                          <p:attrName>style.visibility</p:attrName>
                                        </p:attrNameLst>
                                      </p:cBhvr>
                                      <p:to>
                                        <p:strVal val="visible"/>
                                      </p:to>
                                    </p:set>
                                    <p:animEffect filter="barn(inVertical)" transition="in">
                                      <p:cBhvr>
                                        <p:cTn dur="750" id="19"/>
                                        <p:tgtEl>
                                          <p:spTgt spid="4"/>
                                        </p:tgtEl>
                                      </p:cBhvr>
                                    </p:animEffect>
                                  </p:childTnLst>
                                </p:cTn>
                              </p:par>
                            </p:childTnLst>
                          </p:cTn>
                        </p:par>
                        <p:par>
                          <p:cTn fill="hold" id="20" nodeType="afterGroup">
                            <p:stCondLst>
                              <p:cond delay="3000"/>
                            </p:stCondLst>
                            <p:childTnLst>
                              <p:par>
                                <p:cTn fill="hold" id="21" nodeType="afterEffect" presetClass="entr" presetID="16" presetSubtype="21">
                                  <p:stCondLst>
                                    <p:cond delay="0"/>
                                  </p:stCondLst>
                                  <p:childTnLst>
                                    <p:set>
                                      <p:cBhvr>
                                        <p:cTn dur="1" fill="hold" id="22">
                                          <p:stCondLst>
                                            <p:cond delay="0"/>
                                          </p:stCondLst>
                                        </p:cTn>
                                        <p:tgtEl>
                                          <p:spTgt spid="6"/>
                                        </p:tgtEl>
                                        <p:attrNameLst>
                                          <p:attrName>style.visibility</p:attrName>
                                        </p:attrNameLst>
                                      </p:cBhvr>
                                      <p:to>
                                        <p:strVal val="visible"/>
                                      </p:to>
                                    </p:set>
                                    <p:animEffect filter="barn(inVertical)" transition="in">
                                      <p:cBhvr>
                                        <p:cTn dur="750" id="23"/>
                                        <p:tgtEl>
                                          <p:spTgt spid="6"/>
                                        </p:tgtEl>
                                      </p:cBhvr>
                                    </p:animEffect>
                                  </p:childTnLst>
                                </p:cTn>
                              </p:par>
                            </p:childTnLst>
                          </p:cTn>
                        </p:par>
                        <p:par>
                          <p:cTn fill="hold" id="24" nodeType="afterGroup">
                            <p:stCondLst>
                              <p:cond delay="3750"/>
                            </p:stCondLst>
                            <p:childTnLst>
                              <p:par>
                                <p:cTn fill="hold" id="25" nodeType="afterEffect" presetClass="entr" presetID="16" presetSubtype="21">
                                  <p:stCondLst>
                                    <p:cond delay="0"/>
                                  </p:stCondLst>
                                  <p:childTnLst>
                                    <p:set>
                                      <p:cBhvr>
                                        <p:cTn dur="1" fill="hold" id="26">
                                          <p:stCondLst>
                                            <p:cond delay="0"/>
                                          </p:stCondLst>
                                        </p:cTn>
                                        <p:tgtEl>
                                          <p:spTgt spid="7"/>
                                        </p:tgtEl>
                                        <p:attrNameLst>
                                          <p:attrName>style.visibility</p:attrName>
                                        </p:attrNameLst>
                                      </p:cBhvr>
                                      <p:to>
                                        <p:strVal val="visible"/>
                                      </p:to>
                                    </p:set>
                                    <p:animEffect filter="barn(inVertical)" transition="in">
                                      <p:cBhvr>
                                        <p:cTn dur="750" id="27"/>
                                        <p:tgtEl>
                                          <p:spTgt spid="7"/>
                                        </p:tgtEl>
                                      </p:cBhvr>
                                    </p:animEffect>
                                  </p:childTnLst>
                                </p:cTn>
                              </p:par>
                            </p:childTnLst>
                          </p:cTn>
                        </p:par>
                        <p:par>
                          <p:cTn fill="hold" id="28" nodeType="afterGroup">
                            <p:stCondLst>
                              <p:cond delay="4500"/>
                            </p:stCondLst>
                            <p:childTnLst>
                              <p:par>
                                <p:cTn fill="hold" id="29" nodeType="afterEffect" presetClass="entr" presetID="16" presetSubtype="21">
                                  <p:stCondLst>
                                    <p:cond delay="0"/>
                                  </p:stCondLst>
                                  <p:childTnLst>
                                    <p:set>
                                      <p:cBhvr>
                                        <p:cTn dur="1" fill="hold" id="30">
                                          <p:stCondLst>
                                            <p:cond delay="0"/>
                                          </p:stCondLst>
                                        </p:cTn>
                                        <p:tgtEl>
                                          <p:spTgt spid="20"/>
                                        </p:tgtEl>
                                        <p:attrNameLst>
                                          <p:attrName>style.visibility</p:attrName>
                                        </p:attrNameLst>
                                      </p:cBhvr>
                                      <p:to>
                                        <p:strVal val="visible"/>
                                      </p:to>
                                    </p:set>
                                    <p:animEffect filter="barn(inVertical)" transition="in">
                                      <p:cBhvr>
                                        <p:cTn dur="750" id="31"/>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文本框 30">
            <a:extLst>
              <a:ext uri="{FF2B5EF4-FFF2-40B4-BE49-F238E27FC236}">
                <a16:creationId xmlns:a16="http://schemas.microsoft.com/office/drawing/2014/main" id="{5A354E6E-4031-414D-AF40-565F7F82A0E8}"/>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外部环境分析</a:t>
            </a:r>
          </a:p>
        </p:txBody>
      </p:sp>
      <p:grpSp>
        <p:nvGrpSpPr>
          <p:cNvPr id="11" name="组合 10">
            <a:extLst>
              <a:ext uri="{FF2B5EF4-FFF2-40B4-BE49-F238E27FC236}">
                <a16:creationId xmlns:a16="http://schemas.microsoft.com/office/drawing/2014/main" id="{6139DE30-692C-451E-B9AA-BD9399E52579}"/>
              </a:ext>
            </a:extLst>
          </p:cNvPr>
          <p:cNvGrpSpPr/>
          <p:nvPr/>
        </p:nvGrpSpPr>
        <p:grpSpPr>
          <a:xfrm>
            <a:off x="7512954" y="1747120"/>
            <a:ext cx="2934623" cy="3975354"/>
            <a:chOff x="7512954" y="1747120"/>
            <a:chExt cx="2934623" cy="3975354"/>
          </a:xfrm>
        </p:grpSpPr>
        <p:sp>
          <p:nvSpPr>
            <p:cNvPr id="6" name="泪滴形 5">
              <a:extLst>
                <a:ext uri="{FF2B5EF4-FFF2-40B4-BE49-F238E27FC236}">
                  <a16:creationId xmlns:a16="http://schemas.microsoft.com/office/drawing/2014/main" id="{75F8CA73-9F1D-49AF-84E1-F20EA282A53F}"/>
                </a:ext>
              </a:extLst>
            </p:cNvPr>
            <p:cNvSpPr/>
            <p:nvPr/>
          </p:nvSpPr>
          <p:spPr>
            <a:xfrm flipH="1" rot="836318">
              <a:off x="7512954" y="2871749"/>
              <a:ext cx="2824630" cy="2850725"/>
            </a:xfrm>
            <a:prstGeom prst="teardrop">
              <a:avLst>
                <a:gd fmla="val 140304" name="adj"/>
              </a:avLst>
            </a:prstGeom>
            <a:solidFill>
              <a:schemeClr val="tx2"/>
            </a:solidFill>
            <a:ln w="38100">
              <a:noFill/>
            </a:ln>
            <a:effectLst>
              <a:outerShdw algn="ctr" blurRad="50800" dir="5400000" dist="50800" rotWithShape="0">
                <a:srgbClr val="000000">
                  <a:alpha val="56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a:extLst>
                <a:ext uri="{FF2B5EF4-FFF2-40B4-BE49-F238E27FC236}">
                  <a16:creationId xmlns:a16="http://schemas.microsoft.com/office/drawing/2014/main" id="{978563D5-264B-47D9-8B63-D921E2F82D8B}"/>
                </a:ext>
              </a:extLst>
            </p:cNvPr>
            <p:cNvGrpSpPr/>
            <p:nvPr/>
          </p:nvGrpSpPr>
          <p:grpSpPr>
            <a:xfrm>
              <a:off x="7663545" y="1747120"/>
              <a:ext cx="2784032" cy="3194025"/>
              <a:chOff x="7663545" y="1747120"/>
              <a:chExt cx="2784032" cy="3194025"/>
            </a:xfrm>
          </p:grpSpPr>
          <p:sp>
            <p:nvSpPr>
              <p:cNvPr id="36" name="矩形 35">
                <a:extLst>
                  <a:ext uri="{FF2B5EF4-FFF2-40B4-BE49-F238E27FC236}">
                    <a16:creationId xmlns:a16="http://schemas.microsoft.com/office/drawing/2014/main" id="{7309B0DB-229C-49D1-A57F-8D5675805F38}"/>
                  </a:ext>
                </a:extLst>
              </p:cNvPr>
              <p:cNvSpPr/>
              <p:nvPr/>
            </p:nvSpPr>
            <p:spPr>
              <a:xfrm>
                <a:off x="7663544" y="1747120"/>
                <a:ext cx="2837180" cy="426720"/>
              </a:xfrm>
              <a:prstGeom prst="rect">
                <a:avLst/>
              </a:prstGeom>
            </p:spPr>
            <p:txBody>
              <a:bodyPr wrap="none">
                <a:spAutoFit/>
              </a:bodyPr>
              <a:lstStyle/>
              <a:p>
                <a:r>
                  <a:rPr altLang="en-US" b="1" lang="zh-CN" sz="2200">
                    <a:solidFill>
                      <a:schemeClr val="tx2"/>
                    </a:solidFill>
                    <a:cs typeface="+mn-ea"/>
                    <a:sym typeface="+mn-lt"/>
                  </a:rPr>
                  <a:t>机会  OPPORTUNITIES</a:t>
                </a:r>
              </a:p>
            </p:txBody>
          </p:sp>
          <p:sp>
            <p:nvSpPr>
              <p:cNvPr id="37" name="文本框 36">
                <a:extLst>
                  <a:ext uri="{FF2B5EF4-FFF2-40B4-BE49-F238E27FC236}">
                    <a16:creationId xmlns:a16="http://schemas.microsoft.com/office/drawing/2014/main" id="{C4B90D33-0F48-40DF-8CA4-1E2F688BF5F4}"/>
                  </a:ext>
                </a:extLst>
              </p:cNvPr>
              <p:cNvSpPr txBox="1"/>
              <p:nvPr/>
            </p:nvSpPr>
            <p:spPr>
              <a:xfrm>
                <a:off x="7885600" y="3590582"/>
                <a:ext cx="2197873" cy="1371600"/>
              </a:xfrm>
              <a:prstGeom prst="rect">
                <a:avLst/>
              </a:prstGeom>
              <a:noFill/>
            </p:spPr>
            <p:txBody>
              <a:bodyPr rtlCol="0" wrap="square">
                <a:spAutoFit/>
              </a:bodyPr>
              <a:lstStyle/>
              <a:p>
                <a:pPr>
                  <a:lnSpc>
                    <a:spcPct val="150000"/>
                  </a:lnSpc>
                </a:pPr>
                <a:r>
                  <a:rPr altLang="en-US" lang="zh-CN" sz="1400">
                    <a:solidFill>
                      <a:schemeClr val="bg1"/>
                    </a:solidFill>
                    <a:cs typeface="+mn-ea"/>
                    <a:sym typeface="+mn-lt"/>
                  </a:rPr>
                  <a:t>竞争优势是指一个企业超越其竞争对手的能力,或者指公司所 特有的能提高公司竞争力的东西。</a:t>
                </a:r>
              </a:p>
            </p:txBody>
          </p:sp>
        </p:grpSp>
      </p:grpSp>
      <p:grpSp>
        <p:nvGrpSpPr>
          <p:cNvPr id="10" name="组合 9">
            <a:extLst>
              <a:ext uri="{FF2B5EF4-FFF2-40B4-BE49-F238E27FC236}">
                <a16:creationId xmlns:a16="http://schemas.microsoft.com/office/drawing/2014/main" id="{713870EE-11CA-4D9D-B7C4-476DB2785578}"/>
              </a:ext>
            </a:extLst>
          </p:cNvPr>
          <p:cNvGrpSpPr/>
          <p:nvPr/>
        </p:nvGrpSpPr>
        <p:grpSpPr>
          <a:xfrm>
            <a:off x="1882871" y="1696101"/>
            <a:ext cx="2824630" cy="3956303"/>
            <a:chOff x="1882871" y="1696101"/>
            <a:chExt cx="2824630" cy="3956303"/>
          </a:xfrm>
        </p:grpSpPr>
        <p:sp>
          <p:nvSpPr>
            <p:cNvPr id="5" name="泪滴形 4">
              <a:extLst>
                <a:ext uri="{FF2B5EF4-FFF2-40B4-BE49-F238E27FC236}">
                  <a16:creationId xmlns:a16="http://schemas.microsoft.com/office/drawing/2014/main" id="{DCE79E77-75AE-4485-8921-89FD3A7AB229}"/>
                </a:ext>
              </a:extLst>
            </p:cNvPr>
            <p:cNvSpPr/>
            <p:nvPr/>
          </p:nvSpPr>
          <p:spPr>
            <a:xfrm rot="20667692">
              <a:off x="1882871" y="2801679"/>
              <a:ext cx="2824630" cy="2850725"/>
            </a:xfrm>
            <a:prstGeom prst="teardrop">
              <a:avLst>
                <a:gd fmla="val 140304" name="adj"/>
              </a:avLst>
            </a:prstGeom>
            <a:solidFill>
              <a:schemeClr val="tx2"/>
            </a:solidFill>
            <a:ln w="38100">
              <a:noFill/>
            </a:ln>
            <a:effectLst>
              <a:outerShdw algn="ctr" blurRad="50800" dir="5400000" dist="50800" rotWithShape="0">
                <a:srgbClr val="000000">
                  <a:alpha val="56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 name="组合 2">
              <a:extLst>
                <a:ext uri="{FF2B5EF4-FFF2-40B4-BE49-F238E27FC236}">
                  <a16:creationId xmlns:a16="http://schemas.microsoft.com/office/drawing/2014/main" id="{EB4AB632-70E7-415E-8546-85BB864313CA}"/>
                </a:ext>
              </a:extLst>
            </p:cNvPr>
            <p:cNvGrpSpPr/>
            <p:nvPr/>
          </p:nvGrpSpPr>
          <p:grpSpPr>
            <a:xfrm>
              <a:off x="2167793" y="1696101"/>
              <a:ext cx="2448290" cy="3406627"/>
              <a:chOff x="2167793" y="1696101"/>
              <a:chExt cx="2448290" cy="3406627"/>
            </a:xfrm>
          </p:grpSpPr>
          <p:sp>
            <p:nvSpPr>
              <p:cNvPr id="38" name="矩形 37">
                <a:extLst>
                  <a:ext uri="{FF2B5EF4-FFF2-40B4-BE49-F238E27FC236}">
                    <a16:creationId xmlns:a16="http://schemas.microsoft.com/office/drawing/2014/main" id="{EBD550A7-05CF-461D-B89A-88672E5C08B2}"/>
                  </a:ext>
                </a:extLst>
              </p:cNvPr>
              <p:cNvSpPr/>
              <p:nvPr/>
            </p:nvSpPr>
            <p:spPr>
              <a:xfrm>
                <a:off x="2707804" y="1696101"/>
                <a:ext cx="1998980" cy="426720"/>
              </a:xfrm>
              <a:prstGeom prst="rect">
                <a:avLst/>
              </a:prstGeom>
            </p:spPr>
            <p:txBody>
              <a:bodyPr wrap="none">
                <a:spAutoFit/>
              </a:bodyPr>
              <a:lstStyle/>
              <a:p>
                <a:r>
                  <a:rPr altLang="en-US" b="1" lang="zh-CN" sz="2200">
                    <a:solidFill>
                      <a:schemeClr val="tx2"/>
                    </a:solidFill>
                    <a:cs typeface="+mn-ea"/>
                    <a:sym typeface="+mn-lt"/>
                  </a:rPr>
                  <a:t>威胁 THREATS </a:t>
                </a:r>
              </a:p>
            </p:txBody>
          </p:sp>
          <p:sp>
            <p:nvSpPr>
              <p:cNvPr id="39" name="文本框 38">
                <a:extLst>
                  <a:ext uri="{FF2B5EF4-FFF2-40B4-BE49-F238E27FC236}">
                    <a16:creationId xmlns:a16="http://schemas.microsoft.com/office/drawing/2014/main" id="{A9ED1ED3-9496-4C01-A904-1BCEFB439DE0}"/>
                  </a:ext>
                </a:extLst>
              </p:cNvPr>
              <p:cNvSpPr txBox="1"/>
              <p:nvPr/>
            </p:nvSpPr>
            <p:spPr>
              <a:xfrm>
                <a:off x="2167792" y="3429000"/>
                <a:ext cx="2223386" cy="1691640"/>
              </a:xfrm>
              <a:prstGeom prst="rect">
                <a:avLst/>
              </a:prstGeom>
              <a:noFill/>
            </p:spPr>
            <p:txBody>
              <a:bodyPr rtlCol="0" wrap="square">
                <a:spAutoFit/>
              </a:bodyPr>
              <a:lstStyle/>
              <a:p>
                <a:pPr>
                  <a:lnSpc>
                    <a:spcPct val="150000"/>
                  </a:lnSpc>
                </a:pPr>
                <a:r>
                  <a:rPr altLang="en-US" lang="zh-CN" sz="1400">
                    <a:solidFill>
                      <a:schemeClr val="bg1"/>
                    </a:solidFill>
                    <a:cs typeface="+mn-ea"/>
                    <a:sym typeface="+mn-lt"/>
                  </a:rPr>
                  <a:t>竞争劣势是指一个企业与其竞争对手相比，做的不好或没有做到的东西，从而使自己与竞争对手相比处于劣势。</a:t>
                </a:r>
              </a:p>
            </p:txBody>
          </p:sp>
        </p:grpSp>
      </p:grpSp>
      <p:sp>
        <p:nvSpPr>
          <p:cNvPr id="7" name="泪滴形 6">
            <a:extLst>
              <a:ext uri="{FF2B5EF4-FFF2-40B4-BE49-F238E27FC236}">
                <a16:creationId xmlns:a16="http://schemas.microsoft.com/office/drawing/2014/main" id="{7DF9ACBA-F70D-487E-B2F4-4B84BF17A8D1}"/>
              </a:ext>
            </a:extLst>
          </p:cNvPr>
          <p:cNvSpPr/>
          <p:nvPr/>
        </p:nvSpPr>
        <p:spPr>
          <a:xfrm rot="18937292">
            <a:off x="5365779" y="3545526"/>
            <a:ext cx="1427488" cy="1440675"/>
          </a:xfrm>
          <a:prstGeom prst="teardrop">
            <a:avLst>
              <a:gd fmla="val 140304" name="adj"/>
            </a:avLst>
          </a:prstGeom>
          <a:solidFill>
            <a:schemeClr val="tx2"/>
          </a:solidFill>
          <a:ln w="38100">
            <a:noFill/>
          </a:ln>
          <a:effectLst>
            <a:outerShdw algn="ctr" blurRad="50800" dir="5400000" dist="50800" rotWithShape="0">
              <a:srgbClr val="000000">
                <a:alpha val="56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735DD50C-EAAB-4E19-AC78-FB5B8C4118E1}"/>
              </a:ext>
            </a:extLst>
          </p:cNvPr>
          <p:cNvGrpSpPr/>
          <p:nvPr/>
        </p:nvGrpSpPr>
        <p:grpSpPr>
          <a:xfrm>
            <a:off x="4878091" y="2089629"/>
            <a:ext cx="2523447" cy="1364397"/>
            <a:chOff x="4878091" y="2089629"/>
            <a:chExt cx="2523447" cy="1364397"/>
          </a:xfrm>
        </p:grpSpPr>
        <p:sp>
          <p:nvSpPr>
            <p:cNvPr id="30" name="矩形 29">
              <a:extLst>
                <a:ext uri="{FF2B5EF4-FFF2-40B4-BE49-F238E27FC236}">
                  <a16:creationId xmlns:a16="http://schemas.microsoft.com/office/drawing/2014/main" id="{A6CE17C3-79F3-4541-A805-3B244FAA8676}"/>
                </a:ext>
              </a:extLst>
            </p:cNvPr>
            <p:cNvSpPr/>
            <p:nvPr/>
          </p:nvSpPr>
          <p:spPr>
            <a:xfrm>
              <a:off x="4878091" y="2166280"/>
              <a:ext cx="2523447" cy="472440"/>
            </a:xfrm>
            <a:prstGeom prst="rect">
              <a:avLst/>
            </a:prstGeom>
          </p:spPr>
          <p:txBody>
            <a:bodyPr wrap="square">
              <a:spAutoFit/>
            </a:bodyPr>
            <a:lstStyle/>
            <a:p>
              <a:pPr algn="ctr"/>
              <a:r>
                <a:rPr altLang="en-US" b="1" lang="zh-CN" sz="2500">
                  <a:solidFill>
                    <a:schemeClr val="tx1">
                      <a:lumMod val="65000"/>
                      <a:lumOff val="35000"/>
                    </a:schemeClr>
                  </a:solidFill>
                  <a:cs typeface="+mn-ea"/>
                  <a:sym typeface="+mn-lt"/>
                </a:rPr>
                <a:t>机会与威胁分析</a:t>
              </a:r>
            </a:p>
          </p:txBody>
        </p:sp>
        <p:sp>
          <p:nvSpPr>
            <p:cNvPr id="8" name="斜纹 7">
              <a:extLst>
                <a:ext uri="{FF2B5EF4-FFF2-40B4-BE49-F238E27FC236}">
                  <a16:creationId xmlns:a16="http://schemas.microsoft.com/office/drawing/2014/main" id="{1BEFDCA4-B710-44B9-B88F-12714421D770}"/>
                </a:ext>
              </a:extLst>
            </p:cNvPr>
            <p:cNvSpPr/>
            <p:nvPr/>
          </p:nvSpPr>
          <p:spPr>
            <a:xfrm rot="2714353">
              <a:off x="5436168" y="2094684"/>
              <a:ext cx="1364397" cy="1354287"/>
            </a:xfrm>
            <a:prstGeom prst="diagStripe">
              <a:avLst>
                <a:gd fmla="val 86017" name="adj"/>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Tree>
    <p:extLst>
      <p:ext uri="{BB962C8B-B14F-4D97-AF65-F5344CB8AC3E}">
        <p14:creationId val="2596040230"/>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750" fill="hold" id="7"/>
                                        <p:tgtEl>
                                          <p:spTgt spid="9"/>
                                        </p:tgtEl>
                                        <p:attrNameLst>
                                          <p:attrName>ppt_w</p:attrName>
                                        </p:attrNameLst>
                                      </p:cBhvr>
                                      <p:tavLst>
                                        <p:tav tm="0">
                                          <p:val>
                                            <p:fltVal val="0"/>
                                          </p:val>
                                        </p:tav>
                                        <p:tav tm="100000">
                                          <p:val>
                                            <p:strVal val="#ppt_w"/>
                                          </p:val>
                                        </p:tav>
                                      </p:tavLst>
                                    </p:anim>
                                    <p:anim calcmode="lin" valueType="num">
                                      <p:cBhvr>
                                        <p:cTn dur="750" fill="hold" id="8"/>
                                        <p:tgtEl>
                                          <p:spTgt spid="9"/>
                                        </p:tgtEl>
                                        <p:attrNameLst>
                                          <p:attrName>ppt_h</p:attrName>
                                        </p:attrNameLst>
                                      </p:cBhvr>
                                      <p:tavLst>
                                        <p:tav tm="0">
                                          <p:val>
                                            <p:fltVal val="0"/>
                                          </p:val>
                                        </p:tav>
                                        <p:tav tm="100000">
                                          <p:val>
                                            <p:strVal val="#ppt_h"/>
                                          </p:val>
                                        </p:tav>
                                      </p:tavLst>
                                    </p:anim>
                                    <p:animEffect filter="fade" transition="in">
                                      <p:cBhvr>
                                        <p:cTn dur="750" id="9"/>
                                        <p:tgtEl>
                                          <p:spTgt spid="9"/>
                                        </p:tgtEl>
                                      </p:cBhvr>
                                    </p:animEffect>
                                  </p:childTnLst>
                                </p:cTn>
                              </p:par>
                            </p:childTnLst>
                          </p:cTn>
                        </p:par>
                        <p:par>
                          <p:cTn fill="hold" id="10" nodeType="afterGroup">
                            <p:stCondLst>
                              <p:cond delay="750"/>
                            </p:stCondLst>
                            <p:childTnLst>
                              <p:par>
                                <p:cTn fill="hold" id="11" nodeType="afterEffect" presetClass="entr" presetID="21" presetSubtype="1">
                                  <p:stCondLst>
                                    <p:cond delay="0"/>
                                  </p:stCondLst>
                                  <p:childTnLst>
                                    <p:set>
                                      <p:cBhvr>
                                        <p:cTn dur="1" fill="hold" id="12">
                                          <p:stCondLst>
                                            <p:cond delay="0"/>
                                          </p:stCondLst>
                                        </p:cTn>
                                        <p:tgtEl>
                                          <p:spTgt spid="11"/>
                                        </p:tgtEl>
                                        <p:attrNameLst>
                                          <p:attrName>style.visibility</p:attrName>
                                        </p:attrNameLst>
                                      </p:cBhvr>
                                      <p:to>
                                        <p:strVal val="visible"/>
                                      </p:to>
                                    </p:set>
                                    <p:animEffect filter="wheel(1)" transition="in">
                                      <p:cBhvr>
                                        <p:cTn dur="750" id="13"/>
                                        <p:tgtEl>
                                          <p:spTgt spid="11"/>
                                        </p:tgtEl>
                                      </p:cBhvr>
                                    </p:animEffect>
                                  </p:childTnLst>
                                </p:cTn>
                              </p:par>
                            </p:childTnLst>
                          </p:cTn>
                        </p:par>
                        <p:par>
                          <p:cTn fill="hold" id="14" nodeType="afterGroup">
                            <p:stCondLst>
                              <p:cond delay="1500"/>
                            </p:stCondLst>
                            <p:childTnLst>
                              <p:par>
                                <p:cTn fill="hold" id="15" nodeType="afterEffect" presetClass="entr" presetID="21" presetSubtype="1">
                                  <p:stCondLst>
                                    <p:cond delay="0"/>
                                  </p:stCondLst>
                                  <p:childTnLst>
                                    <p:set>
                                      <p:cBhvr>
                                        <p:cTn dur="1" fill="hold" id="16">
                                          <p:stCondLst>
                                            <p:cond delay="0"/>
                                          </p:stCondLst>
                                        </p:cTn>
                                        <p:tgtEl>
                                          <p:spTgt spid="10"/>
                                        </p:tgtEl>
                                        <p:attrNameLst>
                                          <p:attrName>style.visibility</p:attrName>
                                        </p:attrNameLst>
                                      </p:cBhvr>
                                      <p:to>
                                        <p:strVal val="visible"/>
                                      </p:to>
                                    </p:set>
                                    <p:animEffect filter="wheel(1)" transition="in">
                                      <p:cBhvr>
                                        <p:cTn dur="750" id="17"/>
                                        <p:tgtEl>
                                          <p:spTgt spid="10"/>
                                        </p:tgtEl>
                                      </p:cBhvr>
                                    </p:animEffect>
                                  </p:childTnLst>
                                </p:cTn>
                              </p:par>
                            </p:childTnLst>
                          </p:cTn>
                        </p:par>
                        <p:par>
                          <p:cTn fill="hold" id="18" nodeType="afterGroup">
                            <p:stCondLst>
                              <p:cond delay="2250"/>
                            </p:stCondLst>
                            <p:childTnLst>
                              <p:par>
                                <p:cTn fill="hold" grpId="0" id="19" nodeType="afterEffect" presetClass="entr" presetID="21" presetSubtype="1">
                                  <p:stCondLst>
                                    <p:cond delay="0"/>
                                  </p:stCondLst>
                                  <p:childTnLst>
                                    <p:set>
                                      <p:cBhvr>
                                        <p:cTn dur="1" fill="hold" id="20">
                                          <p:stCondLst>
                                            <p:cond delay="0"/>
                                          </p:stCondLst>
                                        </p:cTn>
                                        <p:tgtEl>
                                          <p:spTgt spid="7"/>
                                        </p:tgtEl>
                                        <p:attrNameLst>
                                          <p:attrName>style.visibility</p:attrName>
                                        </p:attrNameLst>
                                      </p:cBhvr>
                                      <p:to>
                                        <p:strVal val="visible"/>
                                      </p:to>
                                    </p:set>
                                    <p:animEffect filter="wheel(1)" transition="in">
                                      <p:cBhvr>
                                        <p:cTn dur="750" id="21"/>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a:extLst>
              <a:ext uri="{FF2B5EF4-FFF2-40B4-BE49-F238E27FC236}">
                <a16:creationId xmlns:a16="http://schemas.microsoft.com/office/drawing/2014/main" id="{82E60B9C-B7AB-4028-A5F0-3F2CB73CD5A1}"/>
              </a:ext>
            </a:extLst>
          </p:cNvPr>
          <p:cNvGrpSpPr/>
          <p:nvPr/>
        </p:nvGrpSpPr>
        <p:grpSpPr>
          <a:xfrm>
            <a:off x="1222536" y="1961027"/>
            <a:ext cx="2207628" cy="2935946"/>
            <a:chOff x="1198832" y="798533"/>
            <a:chExt cx="2207628" cy="2935946"/>
          </a:xfrm>
        </p:grpSpPr>
        <p:grpSp>
          <p:nvGrpSpPr>
            <p:cNvPr id="27" name="组合 26">
              <a:extLst>
                <a:ext uri="{FF2B5EF4-FFF2-40B4-BE49-F238E27FC236}">
                  <a16:creationId xmlns:a16="http://schemas.microsoft.com/office/drawing/2014/main" id="{1C0AE127-D073-47C5-9109-F38D6F308673}"/>
                </a:ext>
              </a:extLst>
            </p:cNvPr>
            <p:cNvGrpSpPr/>
            <p:nvPr/>
          </p:nvGrpSpPr>
          <p:grpSpPr>
            <a:xfrm>
              <a:off x="1198832" y="1196975"/>
              <a:ext cx="2207628" cy="2537504"/>
              <a:chOff x="4898840" y="1705261"/>
              <a:chExt cx="1747085" cy="2008144"/>
            </a:xfrm>
            <a:solidFill>
              <a:schemeClr val="tx2"/>
            </a:solidFill>
          </p:grpSpPr>
          <p:sp>
            <p:nvSpPr>
              <p:cNvPr id="28" name="六边形 27">
                <a:extLst>
                  <a:ext uri="{FF2B5EF4-FFF2-40B4-BE49-F238E27FC236}">
                    <a16:creationId xmlns:a16="http://schemas.microsoft.com/office/drawing/2014/main" id="{48E5CCFA-04EA-41CC-8771-65136F3D39C1}"/>
                  </a:ext>
                </a:extLst>
              </p:cNvPr>
              <p:cNvSpPr/>
              <p:nvPr/>
            </p:nvSpPr>
            <p:spPr>
              <a:xfrm rot="5400000">
                <a:off x="4768311" y="1835790"/>
                <a:ext cx="2008144" cy="1747085"/>
              </a:xfrm>
              <a:prstGeom prst="hexagon">
                <a:avLst>
                  <a:gd fmla="val 25000" name="adj"/>
                  <a:gd fmla="val 115470" name="vf"/>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30" name="六边形 4">
                <a:extLst>
                  <a:ext uri="{FF2B5EF4-FFF2-40B4-BE49-F238E27FC236}">
                    <a16:creationId xmlns:a16="http://schemas.microsoft.com/office/drawing/2014/main" id="{E80C0E96-2345-4D23-A0C0-3823522DEAA8}"/>
                  </a:ext>
                </a:extLst>
              </p:cNvPr>
              <p:cNvSpPr txBox="1"/>
              <p:nvPr/>
            </p:nvSpPr>
            <p:spPr>
              <a:xfrm>
                <a:off x="5171094" y="2018197"/>
                <a:ext cx="1202577" cy="1382272"/>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0" lIns="0" numCol="1" rIns="0" spcCol="1270" spcFirstLastPara="0" tIns="0" vert="horz" wrap="square">
                <a:noAutofit/>
              </a:bodyPr>
              <a:lstStyle/>
              <a:p>
                <a:pPr algn="ctr" defTabSz="1600200" indent="0" lvl="0" marL="0">
                  <a:lnSpc>
                    <a:spcPct val="90000"/>
                  </a:lnSpc>
                  <a:spcBef>
                    <a:spcPct val="0"/>
                  </a:spcBef>
                  <a:spcAft>
                    <a:spcPct val="35000"/>
                  </a:spcAft>
                  <a:buNone/>
                </a:pPr>
                <a:endParaRPr altLang="en-US" kern="1200" lang="zh-CN" sz="3600"/>
              </a:p>
            </p:txBody>
          </p:sp>
        </p:grpSp>
        <p:grpSp>
          <p:nvGrpSpPr>
            <p:cNvPr id="8" name="组合 7"/>
            <p:cNvGrpSpPr/>
            <p:nvPr/>
          </p:nvGrpSpPr>
          <p:grpSpPr>
            <a:xfrm>
              <a:off x="1379009" y="798533"/>
              <a:ext cx="1806905" cy="2665638"/>
              <a:chOff x="1248834" y="1920366"/>
              <a:chExt cx="1806905" cy="2665638"/>
            </a:xfrm>
          </p:grpSpPr>
          <p:sp>
            <p:nvSpPr>
              <p:cNvPr id="6" name="文本框 5"/>
              <p:cNvSpPr txBox="1"/>
              <p:nvPr/>
            </p:nvSpPr>
            <p:spPr>
              <a:xfrm>
                <a:off x="1256778" y="1920366"/>
                <a:ext cx="1791017" cy="457200"/>
              </a:xfrm>
              <a:prstGeom prst="rect">
                <a:avLst/>
              </a:prstGeom>
              <a:noFill/>
            </p:spPr>
            <p:txBody>
              <a:bodyPr rtlCol="0" wrap="none">
                <a:spAutoFit/>
              </a:bodyPr>
              <a:lstStyle/>
              <a:p>
                <a:pPr algn="ctr"/>
                <a:r>
                  <a:rPr altLang="zh-CN" b="1" lang="en-US" sz="2400">
                    <a:solidFill>
                      <a:schemeClr val="tx2"/>
                    </a:solidFill>
                    <a:cs typeface="+mn-ea"/>
                    <a:sym typeface="+mn-lt"/>
                  </a:rPr>
                  <a:t>P-政策/法律</a:t>
                </a:r>
              </a:p>
            </p:txBody>
          </p:sp>
          <p:sp>
            <p:nvSpPr>
              <p:cNvPr id="7" name="文本框 6"/>
              <p:cNvSpPr txBox="1"/>
              <p:nvPr/>
            </p:nvSpPr>
            <p:spPr>
              <a:xfrm>
                <a:off x="1570225" y="2589111"/>
                <a:ext cx="1249680" cy="2011680"/>
              </a:xfrm>
              <a:prstGeom prst="rect">
                <a:avLst/>
              </a:prstGeom>
              <a:noFill/>
            </p:spPr>
            <p:txBody>
              <a:bodyPr rtlCol="0" wrap="none">
                <a:spAutoFit/>
              </a:bodyPr>
              <a:lstStyle/>
              <a:p>
                <a:pPr>
                  <a:lnSpc>
                    <a:spcPct val="150000"/>
                  </a:lnSpc>
                </a:pPr>
                <a:r>
                  <a:rPr altLang="en-US" lang="zh-CN" sz="1400">
                    <a:solidFill>
                      <a:schemeClr val="bg1"/>
                    </a:solidFill>
                    <a:cs typeface="+mn-ea"/>
                    <a:sym typeface="+mn-lt"/>
                  </a:rPr>
                  <a:t>政府稳定性</a:t>
                </a:r>
              </a:p>
              <a:p>
                <a:pPr>
                  <a:lnSpc>
                    <a:spcPct val="150000"/>
                  </a:lnSpc>
                </a:pPr>
                <a:r>
                  <a:rPr altLang="en-US" lang="zh-CN" sz="1400">
                    <a:solidFill>
                      <a:schemeClr val="bg1"/>
                    </a:solidFill>
                    <a:cs typeface="+mn-ea"/>
                    <a:sym typeface="+mn-lt"/>
                  </a:rPr>
                  <a:t>劳动法</a:t>
                </a:r>
              </a:p>
              <a:p>
                <a:pPr>
                  <a:lnSpc>
                    <a:spcPct val="150000"/>
                  </a:lnSpc>
                </a:pPr>
                <a:r>
                  <a:rPr altLang="en-US" lang="zh-CN" sz="1400">
                    <a:solidFill>
                      <a:schemeClr val="bg1"/>
                    </a:solidFill>
                    <a:cs typeface="+mn-ea"/>
                    <a:sym typeface="+mn-lt"/>
                  </a:rPr>
                  <a:t>贸易法</a:t>
                </a:r>
              </a:p>
              <a:p>
                <a:pPr>
                  <a:lnSpc>
                    <a:spcPct val="150000"/>
                  </a:lnSpc>
                </a:pPr>
                <a:r>
                  <a:rPr altLang="en-US" lang="zh-CN" sz="1400">
                    <a:solidFill>
                      <a:schemeClr val="bg1"/>
                    </a:solidFill>
                    <a:cs typeface="+mn-ea"/>
                    <a:sym typeface="+mn-lt"/>
                  </a:rPr>
                  <a:t>税收政策</a:t>
                </a:r>
              </a:p>
              <a:p>
                <a:pPr>
                  <a:lnSpc>
                    <a:spcPct val="150000"/>
                  </a:lnSpc>
                </a:pPr>
                <a:r>
                  <a:rPr altLang="en-US" lang="zh-CN" sz="1400">
                    <a:solidFill>
                      <a:schemeClr val="bg1"/>
                    </a:solidFill>
                    <a:cs typeface="+mn-ea"/>
                    <a:sym typeface="+mn-lt"/>
                  </a:rPr>
                  <a:t>经济刺激方案</a:t>
                </a:r>
              </a:p>
              <a:p>
                <a:pPr>
                  <a:lnSpc>
                    <a:spcPct val="150000"/>
                  </a:lnSpc>
                </a:pPr>
                <a:r>
                  <a:rPr altLang="en-US" lang="zh-CN" sz="1400">
                    <a:solidFill>
                      <a:schemeClr val="bg1"/>
                    </a:solidFill>
                    <a:cs typeface="+mn-ea"/>
                    <a:sym typeface="+mn-lt"/>
                  </a:rPr>
                  <a:t>行业性法规等</a:t>
                </a:r>
              </a:p>
            </p:txBody>
          </p:sp>
        </p:grpSp>
      </p:grpSp>
      <p:grpSp>
        <p:nvGrpSpPr>
          <p:cNvPr id="5" name="组合 4">
            <a:extLst>
              <a:ext uri="{FF2B5EF4-FFF2-40B4-BE49-F238E27FC236}">
                <a16:creationId xmlns:a16="http://schemas.microsoft.com/office/drawing/2014/main" id="{969C2E7C-7F84-4402-91C5-CAC881F736B6}"/>
              </a:ext>
            </a:extLst>
          </p:cNvPr>
          <p:cNvGrpSpPr/>
          <p:nvPr/>
        </p:nvGrpSpPr>
        <p:grpSpPr>
          <a:xfrm>
            <a:off x="3602828" y="1961028"/>
            <a:ext cx="2302789" cy="2935945"/>
            <a:chOff x="3449188" y="798533"/>
            <a:chExt cx="2302789" cy="2935945"/>
          </a:xfrm>
        </p:grpSpPr>
        <p:grpSp>
          <p:nvGrpSpPr>
            <p:cNvPr id="31" name="组合 30">
              <a:extLst>
                <a:ext uri="{FF2B5EF4-FFF2-40B4-BE49-F238E27FC236}">
                  <a16:creationId xmlns:a16="http://schemas.microsoft.com/office/drawing/2014/main" id="{D230F517-8179-47F1-8AF2-6EEDB1B60C0B}"/>
                </a:ext>
              </a:extLst>
            </p:cNvPr>
            <p:cNvGrpSpPr/>
            <p:nvPr/>
          </p:nvGrpSpPr>
          <p:grpSpPr>
            <a:xfrm>
              <a:off x="3449188" y="1196974"/>
              <a:ext cx="2207628" cy="2537504"/>
              <a:chOff x="4898840" y="1705261"/>
              <a:chExt cx="1747085" cy="2008144"/>
            </a:xfrm>
            <a:solidFill>
              <a:schemeClr val="bg1">
                <a:lumMod val="50000"/>
              </a:schemeClr>
            </a:solidFill>
          </p:grpSpPr>
          <p:sp>
            <p:nvSpPr>
              <p:cNvPr id="32" name="六边形 31">
                <a:extLst>
                  <a:ext uri="{FF2B5EF4-FFF2-40B4-BE49-F238E27FC236}">
                    <a16:creationId xmlns:a16="http://schemas.microsoft.com/office/drawing/2014/main" id="{16FF3684-66C0-478F-950E-96CDE2019860}"/>
                  </a:ext>
                </a:extLst>
              </p:cNvPr>
              <p:cNvSpPr/>
              <p:nvPr/>
            </p:nvSpPr>
            <p:spPr>
              <a:xfrm rot="5400000">
                <a:off x="4768311" y="1835790"/>
                <a:ext cx="2008144" cy="1747085"/>
              </a:xfrm>
              <a:prstGeom prst="hexagon">
                <a:avLst>
                  <a:gd fmla="val 25000" name="adj"/>
                  <a:gd fmla="val 115470" name="vf"/>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33" name="六边形 4">
                <a:extLst>
                  <a:ext uri="{FF2B5EF4-FFF2-40B4-BE49-F238E27FC236}">
                    <a16:creationId xmlns:a16="http://schemas.microsoft.com/office/drawing/2014/main" id="{17CF7C28-A881-45F0-8A50-B20AE6366D6E}"/>
                  </a:ext>
                </a:extLst>
              </p:cNvPr>
              <p:cNvSpPr txBox="1"/>
              <p:nvPr/>
            </p:nvSpPr>
            <p:spPr>
              <a:xfrm>
                <a:off x="5171094" y="2018197"/>
                <a:ext cx="1202577" cy="1382272"/>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0" lIns="0" numCol="1" rIns="0" spcCol="1270" spcFirstLastPara="0" tIns="0" vert="horz" wrap="square">
                <a:noAutofit/>
              </a:bodyPr>
              <a:lstStyle/>
              <a:p>
                <a:pPr algn="ctr" defTabSz="1600200" indent="0" lvl="0" marL="0">
                  <a:lnSpc>
                    <a:spcPct val="90000"/>
                  </a:lnSpc>
                  <a:spcBef>
                    <a:spcPct val="0"/>
                  </a:spcBef>
                  <a:spcAft>
                    <a:spcPct val="35000"/>
                  </a:spcAft>
                  <a:buNone/>
                </a:pPr>
                <a:endParaRPr altLang="en-US" kern="1200" lang="zh-CN" sz="3600"/>
              </a:p>
            </p:txBody>
          </p:sp>
        </p:grpSp>
        <p:grpSp>
          <p:nvGrpSpPr>
            <p:cNvPr id="34" name="组合 33"/>
            <p:cNvGrpSpPr/>
            <p:nvPr/>
          </p:nvGrpSpPr>
          <p:grpSpPr>
            <a:xfrm>
              <a:off x="3961882" y="798533"/>
              <a:ext cx="1790095" cy="2630467"/>
              <a:chOff x="1192442" y="2187129"/>
              <a:chExt cx="1790095" cy="2630467"/>
            </a:xfrm>
          </p:grpSpPr>
          <p:sp>
            <p:nvSpPr>
              <p:cNvPr id="35" name="文本框 34"/>
              <p:cNvSpPr txBox="1"/>
              <p:nvPr/>
            </p:nvSpPr>
            <p:spPr>
              <a:xfrm>
                <a:off x="1166541" y="2187129"/>
                <a:ext cx="1097280" cy="457200"/>
              </a:xfrm>
              <a:prstGeom prst="rect">
                <a:avLst/>
              </a:prstGeom>
              <a:noFill/>
            </p:spPr>
            <p:txBody>
              <a:bodyPr rtlCol="0" wrap="none">
                <a:spAutoFit/>
              </a:bodyPr>
              <a:lstStyle/>
              <a:p>
                <a:pPr algn="ctr"/>
                <a:r>
                  <a:rPr altLang="zh-CN" b="1" lang="en-US" sz="2400">
                    <a:solidFill>
                      <a:schemeClr val="tx2"/>
                    </a:solidFill>
                    <a:cs typeface="+mn-ea"/>
                    <a:sym typeface="+mn-lt"/>
                  </a:rPr>
                  <a:t>E-经济</a:t>
                </a:r>
              </a:p>
            </p:txBody>
          </p:sp>
          <p:sp>
            <p:nvSpPr>
              <p:cNvPr id="36" name="文本框 35"/>
              <p:cNvSpPr txBox="1"/>
              <p:nvPr/>
            </p:nvSpPr>
            <p:spPr>
              <a:xfrm>
                <a:off x="1212501" y="2820703"/>
                <a:ext cx="1859280" cy="2011680"/>
              </a:xfrm>
              <a:prstGeom prst="rect">
                <a:avLst/>
              </a:prstGeom>
              <a:noFill/>
            </p:spPr>
            <p:txBody>
              <a:bodyPr rtlCol="0" wrap="none">
                <a:spAutoFit/>
              </a:bodyPr>
              <a:lstStyle/>
              <a:p>
                <a:pPr>
                  <a:lnSpc>
                    <a:spcPct val="150000"/>
                  </a:lnSpc>
                </a:pPr>
                <a:r>
                  <a:rPr altLang="en-US" lang="zh-CN" sz="1400">
                    <a:solidFill>
                      <a:schemeClr val="bg1"/>
                    </a:solidFill>
                    <a:cs typeface="+mn-ea"/>
                    <a:sym typeface="+mn-lt"/>
                  </a:rPr>
                  <a:t>经济周期</a:t>
                </a:r>
              </a:p>
              <a:p>
                <a:pPr>
                  <a:lnSpc>
                    <a:spcPct val="150000"/>
                  </a:lnSpc>
                </a:pPr>
                <a:r>
                  <a:rPr altLang="en-US" lang="zh-CN" sz="1400">
                    <a:solidFill>
                      <a:schemeClr val="bg1"/>
                    </a:solidFill>
                    <a:cs typeface="+mn-ea"/>
                    <a:sym typeface="+mn-lt"/>
                  </a:rPr>
                  <a:t>GNP趋势</a:t>
                </a:r>
              </a:p>
              <a:p>
                <a:pPr>
                  <a:lnSpc>
                    <a:spcPct val="150000"/>
                  </a:lnSpc>
                </a:pPr>
                <a:r>
                  <a:rPr altLang="en-US" lang="zh-CN" sz="1400">
                    <a:solidFill>
                      <a:schemeClr val="bg1"/>
                    </a:solidFill>
                    <a:cs typeface="+mn-ea"/>
                    <a:sym typeface="+mn-lt"/>
                  </a:rPr>
                  <a:t>利率/汇率  货币供给</a:t>
                </a:r>
              </a:p>
              <a:p>
                <a:pPr>
                  <a:lnSpc>
                    <a:spcPct val="150000"/>
                  </a:lnSpc>
                </a:pPr>
                <a:r>
                  <a:rPr altLang="en-US" lang="zh-CN" sz="1400">
                    <a:solidFill>
                      <a:schemeClr val="bg1"/>
                    </a:solidFill>
                    <a:cs typeface="+mn-ea"/>
                    <a:sym typeface="+mn-lt"/>
                  </a:rPr>
                  <a:t>通货膨胀   失业率</a:t>
                </a:r>
              </a:p>
              <a:p>
                <a:pPr>
                  <a:lnSpc>
                    <a:spcPct val="150000"/>
                  </a:lnSpc>
                </a:pPr>
                <a:r>
                  <a:rPr altLang="en-US" lang="zh-CN" sz="1400">
                    <a:solidFill>
                      <a:schemeClr val="bg1"/>
                    </a:solidFill>
                    <a:cs typeface="+mn-ea"/>
                    <a:sym typeface="+mn-lt"/>
                  </a:rPr>
                  <a:t>可支配收入</a:t>
                </a:r>
              </a:p>
              <a:p>
                <a:pPr>
                  <a:lnSpc>
                    <a:spcPct val="150000"/>
                  </a:lnSpc>
                </a:pPr>
                <a:r>
                  <a:rPr altLang="en-US" lang="zh-CN" sz="1400">
                    <a:solidFill>
                      <a:schemeClr val="bg1"/>
                    </a:solidFill>
                    <a:cs typeface="+mn-ea"/>
                    <a:sym typeface="+mn-lt"/>
                  </a:rPr>
                  <a:t>经济环境成本</a:t>
                </a:r>
              </a:p>
            </p:txBody>
          </p:sp>
        </p:grpSp>
      </p:grpSp>
      <p:grpSp>
        <p:nvGrpSpPr>
          <p:cNvPr id="4" name="组合 3">
            <a:extLst>
              <a:ext uri="{FF2B5EF4-FFF2-40B4-BE49-F238E27FC236}">
                <a16:creationId xmlns:a16="http://schemas.microsoft.com/office/drawing/2014/main" id="{7B0043FE-B3D7-4C42-B1FE-49D14B513747}"/>
              </a:ext>
            </a:extLst>
          </p:cNvPr>
          <p:cNvGrpSpPr/>
          <p:nvPr/>
        </p:nvGrpSpPr>
        <p:grpSpPr>
          <a:xfrm>
            <a:off x="6078281" y="1961026"/>
            <a:ext cx="2534596" cy="2935947"/>
            <a:chOff x="5832933" y="798532"/>
            <a:chExt cx="2534596" cy="2935947"/>
          </a:xfrm>
        </p:grpSpPr>
        <p:grpSp>
          <p:nvGrpSpPr>
            <p:cNvPr id="43" name="组合 42">
              <a:extLst>
                <a:ext uri="{FF2B5EF4-FFF2-40B4-BE49-F238E27FC236}">
                  <a16:creationId xmlns:a16="http://schemas.microsoft.com/office/drawing/2014/main" id="{CFDA3746-2F22-43ED-80DB-0F7DA8B1CB55}"/>
                </a:ext>
              </a:extLst>
            </p:cNvPr>
            <p:cNvGrpSpPr/>
            <p:nvPr/>
          </p:nvGrpSpPr>
          <p:grpSpPr>
            <a:xfrm>
              <a:off x="5832933" y="1196975"/>
              <a:ext cx="2207628" cy="2537504"/>
              <a:chOff x="4898840" y="1705261"/>
              <a:chExt cx="1747085" cy="2008144"/>
            </a:xfrm>
            <a:solidFill>
              <a:schemeClr val="tx2"/>
            </a:solidFill>
          </p:grpSpPr>
          <p:sp>
            <p:nvSpPr>
              <p:cNvPr id="46" name="六边形 45">
                <a:extLst>
                  <a:ext uri="{FF2B5EF4-FFF2-40B4-BE49-F238E27FC236}">
                    <a16:creationId xmlns:a16="http://schemas.microsoft.com/office/drawing/2014/main" id="{DDBBE992-19D9-4F49-B5A5-F354E7A3915C}"/>
                  </a:ext>
                </a:extLst>
              </p:cNvPr>
              <p:cNvSpPr/>
              <p:nvPr/>
            </p:nvSpPr>
            <p:spPr>
              <a:xfrm rot="5400000">
                <a:off x="4768311" y="1835790"/>
                <a:ext cx="2008144" cy="1747085"/>
              </a:xfrm>
              <a:prstGeom prst="hexagon">
                <a:avLst>
                  <a:gd fmla="val 25000" name="adj"/>
                  <a:gd fmla="val 115470" name="vf"/>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47" name="六边形 4">
                <a:extLst>
                  <a:ext uri="{FF2B5EF4-FFF2-40B4-BE49-F238E27FC236}">
                    <a16:creationId xmlns:a16="http://schemas.microsoft.com/office/drawing/2014/main" id="{72BE5AAC-CC5A-4C7C-AFC5-D7893C13D224}"/>
                  </a:ext>
                </a:extLst>
              </p:cNvPr>
              <p:cNvSpPr txBox="1"/>
              <p:nvPr/>
            </p:nvSpPr>
            <p:spPr>
              <a:xfrm>
                <a:off x="5171094" y="2018197"/>
                <a:ext cx="1202577" cy="1382272"/>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0" lIns="0" numCol="1" rIns="0" spcCol="1270" spcFirstLastPara="0" tIns="0" vert="horz" wrap="square">
                <a:noAutofit/>
              </a:bodyPr>
              <a:lstStyle/>
              <a:p>
                <a:pPr algn="ctr" defTabSz="1600200" indent="0" lvl="0" marL="0">
                  <a:lnSpc>
                    <a:spcPct val="90000"/>
                  </a:lnSpc>
                  <a:spcBef>
                    <a:spcPct val="0"/>
                  </a:spcBef>
                  <a:spcAft>
                    <a:spcPct val="35000"/>
                  </a:spcAft>
                  <a:buNone/>
                </a:pPr>
                <a:endParaRPr altLang="en-US" kern="1200" lang="zh-CN" sz="3600"/>
              </a:p>
            </p:txBody>
          </p:sp>
        </p:grpSp>
        <p:grpSp>
          <p:nvGrpSpPr>
            <p:cNvPr id="37" name="组合 36"/>
            <p:cNvGrpSpPr/>
            <p:nvPr/>
          </p:nvGrpSpPr>
          <p:grpSpPr>
            <a:xfrm>
              <a:off x="6026336" y="798532"/>
              <a:ext cx="2341193" cy="2720418"/>
              <a:chOff x="920936" y="1217632"/>
              <a:chExt cx="2341193" cy="2720418"/>
            </a:xfrm>
          </p:grpSpPr>
          <p:sp>
            <p:nvSpPr>
              <p:cNvPr id="39" name="文本框 38"/>
              <p:cNvSpPr txBox="1"/>
              <p:nvPr/>
            </p:nvSpPr>
            <p:spPr>
              <a:xfrm>
                <a:off x="895607" y="1217632"/>
                <a:ext cx="1706880" cy="457200"/>
              </a:xfrm>
              <a:prstGeom prst="rect">
                <a:avLst/>
              </a:prstGeom>
              <a:noFill/>
            </p:spPr>
            <p:txBody>
              <a:bodyPr rtlCol="0" wrap="none">
                <a:spAutoFit/>
              </a:bodyPr>
              <a:lstStyle/>
              <a:p>
                <a:pPr algn="ctr"/>
                <a:r>
                  <a:rPr altLang="zh-CN" b="1" lang="en-US" sz="2400">
                    <a:solidFill>
                      <a:schemeClr val="tx2"/>
                    </a:solidFill>
                    <a:cs typeface="+mn-ea"/>
                    <a:sym typeface="+mn-lt"/>
                  </a:rPr>
                  <a:t>S-社会环境</a:t>
                </a:r>
              </a:p>
            </p:txBody>
          </p:sp>
          <p:sp>
            <p:nvSpPr>
              <p:cNvPr id="40" name="文本框 39"/>
              <p:cNvSpPr txBox="1"/>
              <p:nvPr/>
            </p:nvSpPr>
            <p:spPr>
              <a:xfrm>
                <a:off x="1179330" y="1894991"/>
                <a:ext cx="2082800" cy="2011680"/>
              </a:xfrm>
              <a:prstGeom prst="rect">
                <a:avLst/>
              </a:prstGeom>
              <a:noFill/>
            </p:spPr>
            <p:txBody>
              <a:bodyPr rtlCol="0" wrap="square">
                <a:spAutoFit/>
              </a:bodyPr>
              <a:lstStyle/>
              <a:p>
                <a:pPr>
                  <a:lnSpc>
                    <a:spcPct val="150000"/>
                  </a:lnSpc>
                </a:pPr>
                <a:r>
                  <a:rPr altLang="en-US" lang="zh-CN" sz="1400">
                    <a:solidFill>
                      <a:schemeClr val="bg1"/>
                    </a:solidFill>
                    <a:cs typeface="+mn-ea"/>
                    <a:sym typeface="+mn-lt"/>
                  </a:rPr>
                  <a:t>市场需求增长强劲</a:t>
                </a:r>
              </a:p>
              <a:p>
                <a:pPr>
                  <a:lnSpc>
                    <a:spcPct val="150000"/>
                  </a:lnSpc>
                </a:pPr>
                <a:r>
                  <a:rPr altLang="en-US" lang="zh-CN" sz="1400">
                    <a:solidFill>
                      <a:schemeClr val="bg1"/>
                    </a:solidFill>
                    <a:cs typeface="+mn-ea"/>
                    <a:sym typeface="+mn-lt"/>
                  </a:rPr>
                  <a:t>竞争对手陷入困境</a:t>
                </a:r>
              </a:p>
              <a:p>
                <a:pPr>
                  <a:lnSpc>
                    <a:spcPct val="150000"/>
                  </a:lnSpc>
                </a:pPr>
                <a:r>
                  <a:rPr altLang="en-US" lang="zh-CN" sz="1400">
                    <a:solidFill>
                      <a:schemeClr val="bg1"/>
                    </a:solidFill>
                    <a:cs typeface="+mn-ea"/>
                    <a:sym typeface="+mn-lt"/>
                  </a:rPr>
                  <a:t>生活方式的变化</a:t>
                </a:r>
              </a:p>
              <a:p>
                <a:pPr>
                  <a:lnSpc>
                    <a:spcPct val="150000"/>
                  </a:lnSpc>
                </a:pPr>
                <a:r>
                  <a:rPr altLang="en-US" lang="zh-CN" sz="1400">
                    <a:solidFill>
                      <a:schemeClr val="bg1"/>
                    </a:solidFill>
                    <a:cs typeface="+mn-ea"/>
                    <a:sym typeface="+mn-lt"/>
                  </a:rPr>
                  <a:t>教育水平</a:t>
                </a:r>
              </a:p>
              <a:p>
                <a:pPr>
                  <a:lnSpc>
                    <a:spcPct val="150000"/>
                  </a:lnSpc>
                </a:pPr>
                <a:r>
                  <a:rPr altLang="en-US" lang="zh-CN" sz="1400">
                    <a:solidFill>
                      <a:schemeClr val="bg1"/>
                    </a:solidFill>
                    <a:cs typeface="+mn-ea"/>
                    <a:sym typeface="+mn-lt"/>
                  </a:rPr>
                  <a:t>消费方式/水平</a:t>
                </a:r>
              </a:p>
              <a:p>
                <a:pPr>
                  <a:lnSpc>
                    <a:spcPct val="150000"/>
                  </a:lnSpc>
                </a:pPr>
                <a:r>
                  <a:rPr altLang="en-US" lang="zh-CN" sz="1400">
                    <a:solidFill>
                      <a:schemeClr val="bg1"/>
                    </a:solidFill>
                    <a:cs typeface="+mn-ea"/>
                    <a:sym typeface="+mn-lt"/>
                  </a:rPr>
                  <a:t>区域特性</a:t>
                </a:r>
              </a:p>
            </p:txBody>
          </p:sp>
        </p:grpSp>
      </p:grpSp>
      <p:grpSp>
        <p:nvGrpSpPr>
          <p:cNvPr id="3" name="组合 2">
            <a:extLst>
              <a:ext uri="{FF2B5EF4-FFF2-40B4-BE49-F238E27FC236}">
                <a16:creationId xmlns:a16="http://schemas.microsoft.com/office/drawing/2014/main" id="{A8BB9A10-55E8-4676-8031-0BA9681F9ABE}"/>
              </a:ext>
            </a:extLst>
          </p:cNvPr>
          <p:cNvGrpSpPr/>
          <p:nvPr/>
        </p:nvGrpSpPr>
        <p:grpSpPr>
          <a:xfrm>
            <a:off x="8785541" y="1961026"/>
            <a:ext cx="2325244" cy="2935947"/>
            <a:chOff x="8237981" y="798532"/>
            <a:chExt cx="2325244" cy="2935947"/>
          </a:xfrm>
        </p:grpSpPr>
        <p:grpSp>
          <p:nvGrpSpPr>
            <p:cNvPr id="38" name="组合 37">
              <a:extLst>
                <a:ext uri="{FF2B5EF4-FFF2-40B4-BE49-F238E27FC236}">
                  <a16:creationId xmlns:a16="http://schemas.microsoft.com/office/drawing/2014/main" id="{25FFC062-9402-41D9-97F4-51B083930356}"/>
                </a:ext>
              </a:extLst>
            </p:cNvPr>
            <p:cNvGrpSpPr/>
            <p:nvPr/>
          </p:nvGrpSpPr>
          <p:grpSpPr>
            <a:xfrm>
              <a:off x="8237981" y="1196975"/>
              <a:ext cx="2207628" cy="2537504"/>
              <a:chOff x="4898840" y="1705261"/>
              <a:chExt cx="1747085" cy="2008144"/>
            </a:xfrm>
            <a:solidFill>
              <a:schemeClr val="bg1">
                <a:lumMod val="50000"/>
              </a:schemeClr>
            </a:solidFill>
          </p:grpSpPr>
          <p:sp>
            <p:nvSpPr>
              <p:cNvPr id="41" name="六边形 40">
                <a:extLst>
                  <a:ext uri="{FF2B5EF4-FFF2-40B4-BE49-F238E27FC236}">
                    <a16:creationId xmlns:a16="http://schemas.microsoft.com/office/drawing/2014/main" id="{B739DBC3-3958-4E1A-9210-7E81529A6308}"/>
                  </a:ext>
                </a:extLst>
              </p:cNvPr>
              <p:cNvSpPr/>
              <p:nvPr/>
            </p:nvSpPr>
            <p:spPr>
              <a:xfrm rot="5400000">
                <a:off x="4768311" y="1835790"/>
                <a:ext cx="2008144" cy="1747085"/>
              </a:xfrm>
              <a:prstGeom prst="hexagon">
                <a:avLst>
                  <a:gd fmla="val 25000" name="adj"/>
                  <a:gd fmla="val 115470" name="vf"/>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42" name="六边形 4">
                <a:extLst>
                  <a:ext uri="{FF2B5EF4-FFF2-40B4-BE49-F238E27FC236}">
                    <a16:creationId xmlns:a16="http://schemas.microsoft.com/office/drawing/2014/main" id="{C7AE6C57-DC83-43FB-8112-4B07F359F265}"/>
                  </a:ext>
                </a:extLst>
              </p:cNvPr>
              <p:cNvSpPr txBox="1"/>
              <p:nvPr/>
            </p:nvSpPr>
            <p:spPr>
              <a:xfrm>
                <a:off x="5171094" y="2018197"/>
                <a:ext cx="1202577" cy="1382272"/>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0" lIns="0" numCol="1" rIns="0" spcCol="1270" spcFirstLastPara="0" tIns="0" vert="horz" wrap="square">
                <a:noAutofit/>
              </a:bodyPr>
              <a:lstStyle/>
              <a:p>
                <a:pPr algn="ctr" defTabSz="1600200" indent="0" lvl="0" marL="0">
                  <a:lnSpc>
                    <a:spcPct val="90000"/>
                  </a:lnSpc>
                  <a:spcBef>
                    <a:spcPct val="0"/>
                  </a:spcBef>
                  <a:spcAft>
                    <a:spcPct val="35000"/>
                  </a:spcAft>
                  <a:buNone/>
                </a:pPr>
                <a:endParaRPr altLang="en-US" kern="1200" lang="zh-CN" sz="3600"/>
              </a:p>
            </p:txBody>
          </p:sp>
        </p:grpSp>
        <p:grpSp>
          <p:nvGrpSpPr>
            <p:cNvPr id="44" name="组合 43"/>
            <p:cNvGrpSpPr/>
            <p:nvPr/>
          </p:nvGrpSpPr>
          <p:grpSpPr>
            <a:xfrm>
              <a:off x="8632825" y="798532"/>
              <a:ext cx="1930400" cy="2351086"/>
              <a:chOff x="1308100" y="1797360"/>
              <a:chExt cx="1930400" cy="2351086"/>
            </a:xfrm>
          </p:grpSpPr>
          <p:sp>
            <p:nvSpPr>
              <p:cNvPr id="45" name="文本框 44"/>
              <p:cNvSpPr txBox="1"/>
              <p:nvPr/>
            </p:nvSpPr>
            <p:spPr>
              <a:xfrm>
                <a:off x="1291733" y="1797360"/>
                <a:ext cx="1079817" cy="457200"/>
              </a:xfrm>
              <a:prstGeom prst="rect">
                <a:avLst/>
              </a:prstGeom>
              <a:noFill/>
            </p:spPr>
            <p:txBody>
              <a:bodyPr rtlCol="0" wrap="none">
                <a:spAutoFit/>
              </a:bodyPr>
              <a:lstStyle/>
              <a:p>
                <a:pPr algn="ctr"/>
                <a:r>
                  <a:rPr altLang="zh-CN" b="1" lang="en-US" sz="2400">
                    <a:solidFill>
                      <a:schemeClr val="tx2"/>
                    </a:solidFill>
                    <a:cs typeface="+mn-ea"/>
                    <a:sym typeface="+mn-lt"/>
                  </a:rPr>
                  <a:t>T-技术</a:t>
                </a:r>
              </a:p>
            </p:txBody>
          </p:sp>
          <p:sp>
            <p:nvSpPr>
              <p:cNvPr id="49" name="文本框 48"/>
              <p:cNvSpPr txBox="1"/>
              <p:nvPr/>
            </p:nvSpPr>
            <p:spPr>
              <a:xfrm>
                <a:off x="1308100" y="2474718"/>
                <a:ext cx="1930400" cy="1691640"/>
              </a:xfrm>
              <a:prstGeom prst="rect">
                <a:avLst/>
              </a:prstGeom>
              <a:noFill/>
            </p:spPr>
            <p:txBody>
              <a:bodyPr rtlCol="0" wrap="square">
                <a:spAutoFit/>
              </a:bodyPr>
              <a:lstStyle/>
              <a:p>
                <a:pPr>
                  <a:lnSpc>
                    <a:spcPct val="150000"/>
                  </a:lnSpc>
                </a:pPr>
                <a:r>
                  <a:rPr altLang="en-US" lang="zh-CN" sz="1400">
                    <a:solidFill>
                      <a:schemeClr val="bg1"/>
                    </a:solidFill>
                    <a:cs typeface="+mn-ea"/>
                    <a:sym typeface="+mn-lt"/>
                  </a:rPr>
                  <a:t>重大技术突破</a:t>
                </a:r>
              </a:p>
              <a:p>
                <a:pPr>
                  <a:lnSpc>
                    <a:spcPct val="150000"/>
                  </a:lnSpc>
                </a:pPr>
                <a:r>
                  <a:rPr altLang="en-US" lang="zh-CN" sz="1400">
                    <a:solidFill>
                      <a:schemeClr val="bg1"/>
                    </a:solidFill>
                    <a:cs typeface="+mn-ea"/>
                    <a:sym typeface="+mn-lt"/>
                  </a:rPr>
                  <a:t>技术壁垒</a:t>
                </a:r>
              </a:p>
              <a:p>
                <a:pPr>
                  <a:lnSpc>
                    <a:spcPct val="150000"/>
                  </a:lnSpc>
                </a:pPr>
                <a:r>
                  <a:rPr altLang="en-US" lang="zh-CN" sz="1400">
                    <a:solidFill>
                      <a:schemeClr val="bg1"/>
                    </a:solidFill>
                    <a:cs typeface="+mn-ea"/>
                    <a:sym typeface="+mn-lt"/>
                  </a:rPr>
                  <a:t>新技术的发明和进展</a:t>
                </a:r>
              </a:p>
              <a:p>
                <a:pPr>
                  <a:lnSpc>
                    <a:spcPct val="150000"/>
                  </a:lnSpc>
                </a:pPr>
                <a:r>
                  <a:rPr altLang="en-US" lang="zh-CN" sz="1400">
                    <a:solidFill>
                      <a:schemeClr val="bg1"/>
                    </a:solidFill>
                    <a:cs typeface="+mn-ea"/>
                    <a:sym typeface="+mn-lt"/>
                  </a:rPr>
                  <a:t>技术传播的速度</a:t>
                </a:r>
              </a:p>
              <a:p>
                <a:pPr>
                  <a:lnSpc>
                    <a:spcPct val="150000"/>
                  </a:lnSpc>
                </a:pPr>
                <a:r>
                  <a:rPr altLang="en-US" lang="zh-CN" sz="1400">
                    <a:solidFill>
                      <a:schemeClr val="bg1"/>
                    </a:solidFill>
                    <a:cs typeface="+mn-ea"/>
                    <a:sym typeface="+mn-lt"/>
                  </a:rPr>
                  <a:t>代替技术出现</a:t>
                </a:r>
              </a:p>
            </p:txBody>
          </p:sp>
        </p:grpSp>
      </p:grpSp>
      <p:sp>
        <p:nvSpPr>
          <p:cNvPr id="26" name="文本框 25">
            <a:extLst>
              <a:ext uri="{FF2B5EF4-FFF2-40B4-BE49-F238E27FC236}">
                <a16:creationId xmlns:a16="http://schemas.microsoft.com/office/drawing/2014/main" id="{7FF626C1-21D0-4818-97AB-84FB852A4BB8}"/>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PEST分析法</a:t>
            </a:r>
          </a:p>
        </p:txBody>
      </p:sp>
    </p:spTree>
    <p:extLst>
      <p:ext uri="{BB962C8B-B14F-4D97-AF65-F5344CB8AC3E}">
        <p14:creationId val="495631443"/>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3"/>
                                        </p:tgtEl>
                                        <p:attrNameLst>
                                          <p:attrName>style.visibility</p:attrName>
                                        </p:attrNameLst>
                                      </p:cBhvr>
                                      <p:to>
                                        <p:strVal val="visible"/>
                                      </p:to>
                                    </p:set>
                                    <p:animEffect filter="barn(inVertical)" transition="in">
                                      <p:cBhvr>
                                        <p:cTn dur="750" id="7"/>
                                        <p:tgtEl>
                                          <p:spTgt spid="13"/>
                                        </p:tgtEl>
                                      </p:cBhvr>
                                    </p:animEffect>
                                  </p:childTnLst>
                                </p:cTn>
                              </p:par>
                            </p:childTnLst>
                          </p:cTn>
                        </p:par>
                        <p:par>
                          <p:cTn fill="hold" id="8" nodeType="afterGroup">
                            <p:stCondLst>
                              <p:cond delay="750"/>
                            </p:stCondLst>
                            <p:childTnLst>
                              <p:par>
                                <p:cTn fill="hold" id="9" nodeType="afterEffect" presetClass="entr" presetID="16" presetSubtype="21">
                                  <p:stCondLst>
                                    <p:cond delay="0"/>
                                  </p:stCondLst>
                                  <p:childTnLst>
                                    <p:set>
                                      <p:cBhvr>
                                        <p:cTn dur="1" fill="hold" id="10">
                                          <p:stCondLst>
                                            <p:cond delay="0"/>
                                          </p:stCondLst>
                                        </p:cTn>
                                        <p:tgtEl>
                                          <p:spTgt spid="5"/>
                                        </p:tgtEl>
                                        <p:attrNameLst>
                                          <p:attrName>style.visibility</p:attrName>
                                        </p:attrNameLst>
                                      </p:cBhvr>
                                      <p:to>
                                        <p:strVal val="visible"/>
                                      </p:to>
                                    </p:set>
                                    <p:animEffect filter="barn(inVertical)" transition="in">
                                      <p:cBhvr>
                                        <p:cTn dur="750" id="11"/>
                                        <p:tgtEl>
                                          <p:spTgt spid="5"/>
                                        </p:tgtEl>
                                      </p:cBhvr>
                                    </p:animEffect>
                                  </p:childTnLst>
                                </p:cTn>
                              </p:par>
                            </p:childTnLst>
                          </p:cTn>
                        </p:par>
                        <p:par>
                          <p:cTn fill="hold" id="12" nodeType="afterGroup">
                            <p:stCondLst>
                              <p:cond delay="1500"/>
                            </p:stCondLst>
                            <p:childTnLst>
                              <p:par>
                                <p:cTn fill="hold" id="13" nodeType="afterEffect" presetClass="entr" presetID="16" presetSubtype="21">
                                  <p:stCondLst>
                                    <p:cond delay="0"/>
                                  </p:stCondLst>
                                  <p:childTnLst>
                                    <p:set>
                                      <p:cBhvr>
                                        <p:cTn dur="1" fill="hold" id="14">
                                          <p:stCondLst>
                                            <p:cond delay="0"/>
                                          </p:stCondLst>
                                        </p:cTn>
                                        <p:tgtEl>
                                          <p:spTgt spid="4"/>
                                        </p:tgtEl>
                                        <p:attrNameLst>
                                          <p:attrName>style.visibility</p:attrName>
                                        </p:attrNameLst>
                                      </p:cBhvr>
                                      <p:to>
                                        <p:strVal val="visible"/>
                                      </p:to>
                                    </p:set>
                                    <p:animEffect filter="barn(inVertical)" transition="in">
                                      <p:cBhvr>
                                        <p:cTn dur="750" id="15"/>
                                        <p:tgtEl>
                                          <p:spTgt spid="4"/>
                                        </p:tgtEl>
                                      </p:cBhvr>
                                    </p:animEffect>
                                  </p:childTnLst>
                                </p:cTn>
                              </p:par>
                            </p:childTnLst>
                          </p:cTn>
                        </p:par>
                        <p:par>
                          <p:cTn fill="hold" id="16" nodeType="afterGroup">
                            <p:stCondLst>
                              <p:cond delay="2250"/>
                            </p:stCondLst>
                            <p:childTnLst>
                              <p:par>
                                <p:cTn fill="hold" id="17" nodeType="afterEffect" presetClass="entr" presetID="16" presetSubtype="21">
                                  <p:stCondLst>
                                    <p:cond delay="0"/>
                                  </p:stCondLst>
                                  <p:childTnLst>
                                    <p:set>
                                      <p:cBhvr>
                                        <p:cTn dur="1" fill="hold" id="18">
                                          <p:stCondLst>
                                            <p:cond delay="0"/>
                                          </p:stCondLst>
                                        </p:cTn>
                                        <p:tgtEl>
                                          <p:spTgt spid="3"/>
                                        </p:tgtEl>
                                        <p:attrNameLst>
                                          <p:attrName>style.visibility</p:attrName>
                                        </p:attrNameLst>
                                      </p:cBhvr>
                                      <p:to>
                                        <p:strVal val="visible"/>
                                      </p:to>
                                    </p:set>
                                    <p:animEffect filter="barn(inVertical)" transition="in">
                                      <p:cBhvr>
                                        <p:cTn dur="750" id="19"/>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2" name="图片 31">
            <a:extLst>
              <a:ext uri="{FF2B5EF4-FFF2-40B4-BE49-F238E27FC236}">
                <a16:creationId xmlns:a16="http://schemas.microsoft.com/office/drawing/2014/main" id="{EE65C07D-DFED-4FB0-82E5-E6150F94CD15}"/>
              </a:ext>
            </a:extLst>
          </p:cNvPr>
          <p:cNvPicPr>
            <a:picLocks noChangeAspect="1"/>
          </p:cNvPicPr>
          <p:nvPr/>
        </p:nvPicPr>
        <p:blipFill>
          <a:blip r:embed="rId2">
            <a:extLst>
              <a:ext uri="{28A0092B-C50C-407E-A947-70E740481C1C}">
                <a14:useLocalDpi val="0"/>
              </a:ext>
            </a:extLst>
          </a:blip>
          <a:srcRect b="14244" l="13233" r="15549" t="14538"/>
          <a:stretch>
            <a:fillRect/>
          </a:stretch>
        </p:blipFill>
        <p:spPr>
          <a:xfrm>
            <a:off x="-1" y="-1"/>
            <a:ext cx="12192001" cy="6858001"/>
          </a:xfrm>
          <a:prstGeom prst="rect">
            <a:avLst/>
          </a:prstGeom>
        </p:spPr>
      </p:pic>
      <p:grpSp>
        <p:nvGrpSpPr>
          <p:cNvPr id="7" name="组合 6">
            <a:extLst>
              <a:ext uri="{FF2B5EF4-FFF2-40B4-BE49-F238E27FC236}">
                <a16:creationId xmlns:a16="http://schemas.microsoft.com/office/drawing/2014/main" id="{CE14A0BB-0375-404C-9AC8-94549EDC3824}"/>
              </a:ext>
            </a:extLst>
          </p:cNvPr>
          <p:cNvGrpSpPr/>
          <p:nvPr/>
        </p:nvGrpSpPr>
        <p:grpSpPr>
          <a:xfrm>
            <a:off x="4643677" y="848407"/>
            <a:ext cx="2904646" cy="1247801"/>
            <a:chOff x="6058174" y="822551"/>
            <a:chExt cx="2904646" cy="830997"/>
          </a:xfrm>
        </p:grpSpPr>
        <p:sp>
          <p:nvSpPr>
            <p:cNvPr id="8" name="矩形: 圆角 7">
              <a:extLst>
                <a:ext uri="{FF2B5EF4-FFF2-40B4-BE49-F238E27FC236}">
                  <a16:creationId xmlns:a16="http://schemas.microsoft.com/office/drawing/2014/main" id="{03063041-2F65-4732-BC8D-5A2999B68BE5}"/>
                </a:ext>
              </a:extLst>
            </p:cNvPr>
            <p:cNvSpPr/>
            <p:nvPr/>
          </p:nvSpPr>
          <p:spPr>
            <a:xfrm>
              <a:off x="6058174" y="822551"/>
              <a:ext cx="2904646" cy="830997"/>
            </a:xfrm>
            <a:prstGeom prst="roundRect">
              <a:avLst>
                <a:gd fmla="val 24019" name="adj"/>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箭头: 五边形 8">
              <a:extLst>
                <a:ext uri="{FF2B5EF4-FFF2-40B4-BE49-F238E27FC236}">
                  <a16:creationId xmlns:a16="http://schemas.microsoft.com/office/drawing/2014/main" id="{0493A22A-B44F-41D7-A65B-9EC7C1E97BC7}"/>
                </a:ext>
              </a:extLst>
            </p:cNvPr>
            <p:cNvSpPr/>
            <p:nvPr/>
          </p:nvSpPr>
          <p:spPr>
            <a:xfrm>
              <a:off x="6286774" y="1039591"/>
              <a:ext cx="2447446" cy="396917"/>
            </a:xfrm>
            <a:prstGeom prst="homePlate">
              <a:avLst>
                <a:gd fmla="val 0" name="adj"/>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8800">
                  <a:solidFill>
                    <a:schemeClr val="bg1"/>
                  </a:solidFill>
                  <a:cs typeface="+mn-ea"/>
                  <a:sym typeface="+mn-lt"/>
                </a:rPr>
                <a:t>目录</a:t>
              </a:r>
            </a:p>
          </p:txBody>
        </p:sp>
      </p:grpSp>
      <p:sp>
        <p:nvSpPr>
          <p:cNvPr id="15" name="文本框 9">
            <a:extLst>
              <a:ext uri="{FF2B5EF4-FFF2-40B4-BE49-F238E27FC236}">
                <a16:creationId xmlns:a16="http://schemas.microsoft.com/office/drawing/2014/main" id="{17F9F062-6963-4FFE-93ED-38AA0D6415F7}"/>
              </a:ext>
            </a:extLst>
          </p:cNvPr>
          <p:cNvSpPr txBox="1"/>
          <p:nvPr/>
        </p:nvSpPr>
        <p:spPr>
          <a:xfrm>
            <a:off x="1717222" y="4526662"/>
            <a:ext cx="1891623" cy="800082"/>
          </a:xfrm>
          <a:prstGeom prst="rect">
            <a:avLst/>
          </a:prstGeom>
          <a:noFill/>
        </p:spPr>
        <p:txBody>
          <a:bodyPr bIns="34281" lIns="68562" rIns="68562" rtlCol="0" tIns="34281" wrap="square">
            <a:spAutoFit/>
          </a:bodyPr>
          <a:lstStyle/>
          <a:p>
            <a:pPr algn="ctr" lvl="1" marL="0"/>
            <a:r>
              <a:rPr altLang="en-US" b="1" lang="zh-CN" sz="2400">
                <a:solidFill>
                  <a:schemeClr val="bg1"/>
                </a:solidFill>
                <a:cs typeface="+mn-ea"/>
                <a:sym typeface="+mn-lt"/>
              </a:rPr>
              <a:t>什么是SWOT分析</a:t>
            </a:r>
          </a:p>
        </p:txBody>
      </p:sp>
      <p:sp>
        <p:nvSpPr>
          <p:cNvPr id="16" name="文本框 9">
            <a:extLst>
              <a:ext uri="{FF2B5EF4-FFF2-40B4-BE49-F238E27FC236}">
                <a16:creationId xmlns:a16="http://schemas.microsoft.com/office/drawing/2014/main" id="{E83425AF-3206-48B5-BBEC-F39647474D70}"/>
              </a:ext>
            </a:extLst>
          </p:cNvPr>
          <p:cNvSpPr txBox="1"/>
          <p:nvPr/>
        </p:nvSpPr>
        <p:spPr>
          <a:xfrm>
            <a:off x="4064372" y="4526662"/>
            <a:ext cx="1891623" cy="800082"/>
          </a:xfrm>
          <a:prstGeom prst="rect">
            <a:avLst/>
          </a:prstGeom>
          <a:noFill/>
        </p:spPr>
        <p:txBody>
          <a:bodyPr bIns="34281" lIns="68562" rIns="68562" rtlCol="0" tIns="34281" wrap="square">
            <a:spAutoFit/>
          </a:bodyPr>
          <a:lstStyle/>
          <a:p>
            <a:pPr algn="ctr" lvl="1" marL="0"/>
            <a:r>
              <a:rPr altLang="zh-CN" b="1" lang="en-US" sz="2400">
                <a:solidFill>
                  <a:schemeClr val="bg1"/>
                </a:solidFill>
                <a:cs typeface="+mn-ea"/>
                <a:sym typeface="+mn-lt"/>
              </a:rPr>
              <a:t>SWOT分析模型</a:t>
            </a:r>
          </a:p>
        </p:txBody>
      </p:sp>
      <p:sp>
        <p:nvSpPr>
          <p:cNvPr id="17" name="文本框 9">
            <a:extLst>
              <a:ext uri="{FF2B5EF4-FFF2-40B4-BE49-F238E27FC236}">
                <a16:creationId xmlns:a16="http://schemas.microsoft.com/office/drawing/2014/main" id="{11B8654F-B5A8-476D-A090-9236CC52F19A}"/>
              </a:ext>
            </a:extLst>
          </p:cNvPr>
          <p:cNvSpPr txBox="1"/>
          <p:nvPr/>
        </p:nvSpPr>
        <p:spPr>
          <a:xfrm>
            <a:off x="6411522" y="4526662"/>
            <a:ext cx="1891623" cy="800082"/>
          </a:xfrm>
          <a:prstGeom prst="rect">
            <a:avLst/>
          </a:prstGeom>
          <a:noFill/>
        </p:spPr>
        <p:txBody>
          <a:bodyPr bIns="34281" lIns="68562" rIns="68562" rtlCol="0" tIns="34281" wrap="square">
            <a:spAutoFit/>
          </a:bodyPr>
          <a:lstStyle/>
          <a:p>
            <a:pPr algn="ctr" lvl="1" marL="0"/>
            <a:r>
              <a:rPr altLang="zh-CN" b="1" lang="en-US" sz="2400">
                <a:solidFill>
                  <a:schemeClr val="bg1"/>
                </a:solidFill>
                <a:cs typeface="+mn-ea"/>
                <a:sym typeface="+mn-lt"/>
              </a:rPr>
              <a:t>SWOT分析法的规则</a:t>
            </a:r>
          </a:p>
        </p:txBody>
      </p:sp>
      <p:sp>
        <p:nvSpPr>
          <p:cNvPr id="18" name="文本框 9">
            <a:extLst>
              <a:ext uri="{FF2B5EF4-FFF2-40B4-BE49-F238E27FC236}">
                <a16:creationId xmlns:a16="http://schemas.microsoft.com/office/drawing/2014/main" id="{5DA88D92-DAAD-49B0-AEC5-DCAA588F4BF8}"/>
              </a:ext>
            </a:extLst>
          </p:cNvPr>
          <p:cNvSpPr txBox="1"/>
          <p:nvPr/>
        </p:nvSpPr>
        <p:spPr>
          <a:xfrm>
            <a:off x="8758673" y="4526662"/>
            <a:ext cx="1891623" cy="800082"/>
          </a:xfrm>
          <a:prstGeom prst="rect">
            <a:avLst/>
          </a:prstGeom>
          <a:noFill/>
        </p:spPr>
        <p:txBody>
          <a:bodyPr bIns="34281" lIns="68562" rIns="68562" rtlCol="0" tIns="34281" wrap="square">
            <a:spAutoFit/>
          </a:bodyPr>
          <a:lstStyle/>
          <a:p>
            <a:pPr algn="ctr" lvl="1" marL="0"/>
            <a:r>
              <a:rPr altLang="zh-CN" b="1" lang="en-US" sz="2400">
                <a:solidFill>
                  <a:schemeClr val="bg1"/>
                </a:solidFill>
                <a:cs typeface="+mn-ea"/>
                <a:sym typeface="+mn-lt"/>
              </a:rPr>
              <a:t>SWOT分析步骤</a:t>
            </a:r>
          </a:p>
        </p:txBody>
      </p:sp>
      <p:grpSp>
        <p:nvGrpSpPr>
          <p:cNvPr id="22" name="组合 21">
            <a:extLst>
              <a:ext uri="{FF2B5EF4-FFF2-40B4-BE49-F238E27FC236}">
                <a16:creationId xmlns:a16="http://schemas.microsoft.com/office/drawing/2014/main" id="{969EFCBB-211C-4B24-9B24-B19E082F4522}"/>
              </a:ext>
            </a:extLst>
          </p:cNvPr>
          <p:cNvGrpSpPr/>
          <p:nvPr/>
        </p:nvGrpSpPr>
        <p:grpSpPr>
          <a:xfrm>
            <a:off x="1994807" y="3077219"/>
            <a:ext cx="1407886" cy="1262743"/>
            <a:chOff x="1785257" y="2380343"/>
            <a:chExt cx="1407886" cy="1262743"/>
          </a:xfrm>
        </p:grpSpPr>
        <p:sp>
          <p:nvSpPr>
            <p:cNvPr id="21" name="矩形: 圆角 20">
              <a:extLst>
                <a:ext uri="{FF2B5EF4-FFF2-40B4-BE49-F238E27FC236}">
                  <a16:creationId xmlns:a16="http://schemas.microsoft.com/office/drawing/2014/main" id="{37C6909C-0CC5-4876-968E-1D47F5140603}"/>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a:extLst>
                <a:ext uri="{FF2B5EF4-FFF2-40B4-BE49-F238E27FC236}">
                  <a16:creationId xmlns:a16="http://schemas.microsoft.com/office/drawing/2014/main" id="{1AFB9437-0DF8-4ED6-BA6F-8EAB01F746B6}"/>
                </a:ext>
              </a:extLst>
            </p:cNvPr>
            <p:cNvSpPr txBox="1"/>
            <p:nvPr/>
          </p:nvSpPr>
          <p:spPr>
            <a:xfrm>
              <a:off x="1883906" y="2411550"/>
              <a:ext cx="1198880" cy="1188720"/>
            </a:xfrm>
            <a:prstGeom prst="rect">
              <a:avLst/>
            </a:prstGeom>
            <a:noFill/>
          </p:spPr>
          <p:txBody>
            <a:bodyPr rtlCol="0" wrap="none">
              <a:spAutoFit/>
            </a:bodyPr>
            <a:lstStyle/>
            <a:p>
              <a:r>
                <a:rPr altLang="zh-CN" b="1" lang="en-US" sz="7200">
                  <a:solidFill>
                    <a:schemeClr val="bg1"/>
                  </a:solidFill>
                  <a:cs typeface="+mn-ea"/>
                  <a:sym typeface="+mn-lt"/>
                </a:rPr>
                <a:t>01</a:t>
              </a:r>
            </a:p>
          </p:txBody>
        </p:sp>
      </p:grpSp>
      <p:grpSp>
        <p:nvGrpSpPr>
          <p:cNvPr id="23" name="组合 22">
            <a:extLst>
              <a:ext uri="{FF2B5EF4-FFF2-40B4-BE49-F238E27FC236}">
                <a16:creationId xmlns:a16="http://schemas.microsoft.com/office/drawing/2014/main" id="{85E80D4E-A431-4F09-A10B-ED39C98CDD21}"/>
              </a:ext>
            </a:extLst>
          </p:cNvPr>
          <p:cNvGrpSpPr/>
          <p:nvPr/>
        </p:nvGrpSpPr>
        <p:grpSpPr>
          <a:xfrm>
            <a:off x="4322009" y="3077219"/>
            <a:ext cx="1407886" cy="1262743"/>
            <a:chOff x="1785257" y="2380343"/>
            <a:chExt cx="1407886" cy="1262743"/>
          </a:xfrm>
        </p:grpSpPr>
        <p:sp>
          <p:nvSpPr>
            <p:cNvPr id="24" name="矩形: 圆角 23">
              <a:extLst>
                <a:ext uri="{FF2B5EF4-FFF2-40B4-BE49-F238E27FC236}">
                  <a16:creationId xmlns:a16="http://schemas.microsoft.com/office/drawing/2014/main" id="{59BC72FE-51E8-41E0-87D1-C6379B8A3649}"/>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a:extLst>
                <a:ext uri="{FF2B5EF4-FFF2-40B4-BE49-F238E27FC236}">
                  <a16:creationId xmlns:a16="http://schemas.microsoft.com/office/drawing/2014/main" id="{110EA595-6DCF-4915-98D9-B5DB337DCFC2}"/>
                </a:ext>
              </a:extLst>
            </p:cNvPr>
            <p:cNvSpPr txBox="1"/>
            <p:nvPr/>
          </p:nvSpPr>
          <p:spPr>
            <a:xfrm>
              <a:off x="1883906" y="2411550"/>
              <a:ext cx="1198880" cy="1188720"/>
            </a:xfrm>
            <a:prstGeom prst="rect">
              <a:avLst/>
            </a:prstGeom>
            <a:noFill/>
          </p:spPr>
          <p:txBody>
            <a:bodyPr rtlCol="0" wrap="none">
              <a:spAutoFit/>
            </a:bodyPr>
            <a:lstStyle/>
            <a:p>
              <a:r>
                <a:rPr altLang="zh-CN" b="1" lang="en-US" sz="7200">
                  <a:solidFill>
                    <a:schemeClr val="bg1"/>
                  </a:solidFill>
                  <a:cs typeface="+mn-ea"/>
                  <a:sym typeface="+mn-lt"/>
                </a:rPr>
                <a:t>02</a:t>
              </a:r>
            </a:p>
          </p:txBody>
        </p:sp>
      </p:grpSp>
      <p:grpSp>
        <p:nvGrpSpPr>
          <p:cNvPr id="26" name="组合 25">
            <a:extLst>
              <a:ext uri="{FF2B5EF4-FFF2-40B4-BE49-F238E27FC236}">
                <a16:creationId xmlns:a16="http://schemas.microsoft.com/office/drawing/2014/main" id="{8D690D41-651C-47DF-B582-5D2D85BF508F}"/>
              </a:ext>
            </a:extLst>
          </p:cNvPr>
          <p:cNvGrpSpPr/>
          <p:nvPr/>
        </p:nvGrpSpPr>
        <p:grpSpPr>
          <a:xfrm>
            <a:off x="6649211" y="3077219"/>
            <a:ext cx="1407886" cy="1262743"/>
            <a:chOff x="1785257" y="2380343"/>
            <a:chExt cx="1407886" cy="1262743"/>
          </a:xfrm>
        </p:grpSpPr>
        <p:sp>
          <p:nvSpPr>
            <p:cNvPr id="27" name="矩形: 圆角 26">
              <a:extLst>
                <a:ext uri="{FF2B5EF4-FFF2-40B4-BE49-F238E27FC236}">
                  <a16:creationId xmlns:a16="http://schemas.microsoft.com/office/drawing/2014/main" id="{F5C44107-BAE4-4A3A-B4E8-4E66FBC01A0B}"/>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文本框 27">
              <a:extLst>
                <a:ext uri="{FF2B5EF4-FFF2-40B4-BE49-F238E27FC236}">
                  <a16:creationId xmlns:a16="http://schemas.microsoft.com/office/drawing/2014/main" id="{752E89BE-ADCB-4ECA-BF03-71443EAB40ED}"/>
                </a:ext>
              </a:extLst>
            </p:cNvPr>
            <p:cNvSpPr txBox="1"/>
            <p:nvPr/>
          </p:nvSpPr>
          <p:spPr>
            <a:xfrm>
              <a:off x="1883907" y="2411550"/>
              <a:ext cx="1198880" cy="1188720"/>
            </a:xfrm>
            <a:prstGeom prst="rect">
              <a:avLst/>
            </a:prstGeom>
            <a:noFill/>
          </p:spPr>
          <p:txBody>
            <a:bodyPr rtlCol="0" wrap="none">
              <a:spAutoFit/>
            </a:bodyPr>
            <a:lstStyle/>
            <a:p>
              <a:r>
                <a:rPr altLang="zh-CN" b="1" lang="en-US" sz="7200">
                  <a:solidFill>
                    <a:schemeClr val="bg1"/>
                  </a:solidFill>
                  <a:cs typeface="+mn-ea"/>
                  <a:sym typeface="+mn-lt"/>
                </a:rPr>
                <a:t>03</a:t>
              </a:r>
            </a:p>
          </p:txBody>
        </p:sp>
      </p:grpSp>
      <p:grpSp>
        <p:nvGrpSpPr>
          <p:cNvPr id="29" name="组合 28">
            <a:extLst>
              <a:ext uri="{FF2B5EF4-FFF2-40B4-BE49-F238E27FC236}">
                <a16:creationId xmlns:a16="http://schemas.microsoft.com/office/drawing/2014/main" id="{30A36B55-5DF1-44BA-AF78-B1A197405A8D}"/>
              </a:ext>
            </a:extLst>
          </p:cNvPr>
          <p:cNvGrpSpPr/>
          <p:nvPr/>
        </p:nvGrpSpPr>
        <p:grpSpPr>
          <a:xfrm>
            <a:off x="8976414" y="3077219"/>
            <a:ext cx="1407886" cy="1262743"/>
            <a:chOff x="1785257" y="2380343"/>
            <a:chExt cx="1407886" cy="1262743"/>
          </a:xfrm>
        </p:grpSpPr>
        <p:sp>
          <p:nvSpPr>
            <p:cNvPr id="30" name="矩形: 圆角 29">
              <a:extLst>
                <a:ext uri="{FF2B5EF4-FFF2-40B4-BE49-F238E27FC236}">
                  <a16:creationId xmlns:a16="http://schemas.microsoft.com/office/drawing/2014/main" id="{DC1AD393-3092-4C84-AE35-86C80A77050C}"/>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a:extLst>
                <a:ext uri="{FF2B5EF4-FFF2-40B4-BE49-F238E27FC236}">
                  <a16:creationId xmlns:a16="http://schemas.microsoft.com/office/drawing/2014/main" id="{5FB37639-337E-46DD-BB8E-7F9474822E8C}"/>
                </a:ext>
              </a:extLst>
            </p:cNvPr>
            <p:cNvSpPr txBox="1"/>
            <p:nvPr/>
          </p:nvSpPr>
          <p:spPr>
            <a:xfrm>
              <a:off x="1883906" y="2411550"/>
              <a:ext cx="1198880" cy="1188720"/>
            </a:xfrm>
            <a:prstGeom prst="rect">
              <a:avLst/>
            </a:prstGeom>
            <a:noFill/>
          </p:spPr>
          <p:txBody>
            <a:bodyPr rtlCol="0" wrap="none">
              <a:spAutoFit/>
            </a:bodyPr>
            <a:lstStyle/>
            <a:p>
              <a:r>
                <a:rPr altLang="zh-CN" b="1" lang="en-US" sz="7200">
                  <a:solidFill>
                    <a:schemeClr val="bg1"/>
                  </a:solidFill>
                  <a:cs typeface="+mn-ea"/>
                  <a:sym typeface="+mn-lt"/>
                </a:rPr>
                <a:t>04</a:t>
              </a:r>
            </a:p>
          </p:txBody>
        </p:sp>
      </p:grpSp>
    </p:spTree>
    <p:extLst>
      <p:ext uri="{BB962C8B-B14F-4D97-AF65-F5344CB8AC3E}">
        <p14:creationId val="653765043"/>
      </p:ext>
    </p:extLst>
  </p:cSld>
  <p:clrMapOvr>
    <a:masterClrMapping/>
  </p:clrMapOvr>
  <mc:AlternateContent>
    <mc:Choice Requires="p15">
      <p:transition advTm="3000" p14:dur="2000" spd="slow">
        <p15:prstTrans prst="fallOver"/>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32"/>
                                        </p:tgtEl>
                                        <p:attrNameLst>
                                          <p:attrName>style.visibility</p:attrName>
                                        </p:attrNameLst>
                                      </p:cBhvr>
                                      <p:to>
                                        <p:strVal val="visible"/>
                                      </p:to>
                                    </p:set>
                                    <p:animEffect filter="circle(in)" transition="in">
                                      <p:cBhvr>
                                        <p:cTn dur="750" id="7"/>
                                        <p:tgtEl>
                                          <p:spTgt spid="32"/>
                                        </p:tgtEl>
                                      </p:cBhvr>
                                    </p:animEffect>
                                  </p:childTnLst>
                                </p:cTn>
                              </p:par>
                            </p:childTnLst>
                          </p:cTn>
                        </p:par>
                        <p:par>
                          <p:cTn fill="hold" id="8" nodeType="afterGroup">
                            <p:stCondLst>
                              <p:cond delay="750"/>
                            </p:stCondLst>
                            <p:childTnLst>
                              <p:par>
                                <p:cTn fill="hold" id="9" nodeType="afterEffect" presetClass="entr" presetID="16" presetSubtype="21">
                                  <p:stCondLst>
                                    <p:cond delay="0"/>
                                  </p:stCondLst>
                                  <p:childTnLst>
                                    <p:set>
                                      <p:cBhvr>
                                        <p:cTn dur="1" fill="hold" id="10">
                                          <p:stCondLst>
                                            <p:cond delay="0"/>
                                          </p:stCondLst>
                                        </p:cTn>
                                        <p:tgtEl>
                                          <p:spTgt spid="7"/>
                                        </p:tgtEl>
                                        <p:attrNameLst>
                                          <p:attrName>style.visibility</p:attrName>
                                        </p:attrNameLst>
                                      </p:cBhvr>
                                      <p:to>
                                        <p:strVal val="visible"/>
                                      </p:to>
                                    </p:set>
                                    <p:animEffect filter="barn(inVertical)" transition="in">
                                      <p:cBhvr>
                                        <p:cTn dur="750" id="11"/>
                                        <p:tgtEl>
                                          <p:spTgt spid="7"/>
                                        </p:tgtEl>
                                      </p:cBhvr>
                                    </p:animEffect>
                                  </p:childTnLst>
                                </p:cTn>
                              </p:par>
                            </p:childTnLst>
                          </p:cTn>
                        </p:par>
                        <p:par>
                          <p:cTn fill="hold" id="12" nodeType="afterGroup">
                            <p:stCondLst>
                              <p:cond delay="1500"/>
                            </p:stCondLst>
                            <p:childTnLst>
                              <p:par>
                                <p:cTn fill="hold" id="13" nodeType="afterEffect" presetClass="entr" presetID="53" presetSubtype="0">
                                  <p:stCondLst>
                                    <p:cond delay="0"/>
                                  </p:stCondLst>
                                  <p:childTnLst>
                                    <p:set>
                                      <p:cBhvr>
                                        <p:cTn dur="1" fill="hold" id="14">
                                          <p:stCondLst>
                                            <p:cond delay="0"/>
                                          </p:stCondLst>
                                        </p:cTn>
                                        <p:tgtEl>
                                          <p:spTgt spid="22"/>
                                        </p:tgtEl>
                                        <p:attrNameLst>
                                          <p:attrName>style.visibility</p:attrName>
                                        </p:attrNameLst>
                                      </p:cBhvr>
                                      <p:to>
                                        <p:strVal val="visible"/>
                                      </p:to>
                                    </p:set>
                                    <p:anim calcmode="lin" valueType="num">
                                      <p:cBhvr>
                                        <p:cTn dur="750" fill="hold" id="15"/>
                                        <p:tgtEl>
                                          <p:spTgt spid="22"/>
                                        </p:tgtEl>
                                        <p:attrNameLst>
                                          <p:attrName>ppt_w</p:attrName>
                                        </p:attrNameLst>
                                      </p:cBhvr>
                                      <p:tavLst>
                                        <p:tav tm="0">
                                          <p:val>
                                            <p:fltVal val="0"/>
                                          </p:val>
                                        </p:tav>
                                        <p:tav tm="100000">
                                          <p:val>
                                            <p:strVal val="#ppt_w"/>
                                          </p:val>
                                        </p:tav>
                                      </p:tavLst>
                                    </p:anim>
                                    <p:anim calcmode="lin" valueType="num">
                                      <p:cBhvr>
                                        <p:cTn dur="750" fill="hold" id="16"/>
                                        <p:tgtEl>
                                          <p:spTgt spid="22"/>
                                        </p:tgtEl>
                                        <p:attrNameLst>
                                          <p:attrName>ppt_h</p:attrName>
                                        </p:attrNameLst>
                                      </p:cBhvr>
                                      <p:tavLst>
                                        <p:tav tm="0">
                                          <p:val>
                                            <p:fltVal val="0"/>
                                          </p:val>
                                        </p:tav>
                                        <p:tav tm="100000">
                                          <p:val>
                                            <p:strVal val="#ppt_h"/>
                                          </p:val>
                                        </p:tav>
                                      </p:tavLst>
                                    </p:anim>
                                    <p:animEffect filter="fade" transition="in">
                                      <p:cBhvr>
                                        <p:cTn dur="750" id="17"/>
                                        <p:tgtEl>
                                          <p:spTgt spid="22"/>
                                        </p:tgtEl>
                                      </p:cBhvr>
                                    </p:animEffect>
                                  </p:childTnLst>
                                </p:cTn>
                              </p:par>
                            </p:childTnLst>
                          </p:cTn>
                        </p:par>
                        <p:par>
                          <p:cTn fill="hold" id="18" nodeType="afterGroup">
                            <p:stCondLst>
                              <p:cond delay="2250"/>
                            </p:stCondLst>
                            <p:childTnLst>
                              <p:par>
                                <p:cTn fill="hold" id="19" nodeType="after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750" fill="hold" id="21"/>
                                        <p:tgtEl>
                                          <p:spTgt spid="23"/>
                                        </p:tgtEl>
                                        <p:attrNameLst>
                                          <p:attrName>ppt_w</p:attrName>
                                        </p:attrNameLst>
                                      </p:cBhvr>
                                      <p:tavLst>
                                        <p:tav tm="0">
                                          <p:val>
                                            <p:fltVal val="0"/>
                                          </p:val>
                                        </p:tav>
                                        <p:tav tm="100000">
                                          <p:val>
                                            <p:strVal val="#ppt_w"/>
                                          </p:val>
                                        </p:tav>
                                      </p:tavLst>
                                    </p:anim>
                                    <p:anim calcmode="lin" valueType="num">
                                      <p:cBhvr>
                                        <p:cTn dur="750" fill="hold" id="22"/>
                                        <p:tgtEl>
                                          <p:spTgt spid="23"/>
                                        </p:tgtEl>
                                        <p:attrNameLst>
                                          <p:attrName>ppt_h</p:attrName>
                                        </p:attrNameLst>
                                      </p:cBhvr>
                                      <p:tavLst>
                                        <p:tav tm="0">
                                          <p:val>
                                            <p:fltVal val="0"/>
                                          </p:val>
                                        </p:tav>
                                        <p:tav tm="100000">
                                          <p:val>
                                            <p:strVal val="#ppt_h"/>
                                          </p:val>
                                        </p:tav>
                                      </p:tavLst>
                                    </p:anim>
                                    <p:animEffect filter="fade" transition="in">
                                      <p:cBhvr>
                                        <p:cTn dur="750" id="23"/>
                                        <p:tgtEl>
                                          <p:spTgt spid="23"/>
                                        </p:tgtEl>
                                      </p:cBhvr>
                                    </p:animEffect>
                                  </p:childTnLst>
                                </p:cTn>
                              </p:par>
                            </p:childTnLst>
                          </p:cTn>
                        </p:par>
                        <p:par>
                          <p:cTn fill="hold" id="24" nodeType="afterGroup">
                            <p:stCondLst>
                              <p:cond delay="3000"/>
                            </p:stCondLst>
                            <p:childTnLst>
                              <p:par>
                                <p:cTn fill="hold" id="25" nodeType="afterEffect" presetClass="entr" presetID="53" presetSubtype="0">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p:cTn dur="750" fill="hold" id="27"/>
                                        <p:tgtEl>
                                          <p:spTgt spid="26"/>
                                        </p:tgtEl>
                                        <p:attrNameLst>
                                          <p:attrName>ppt_w</p:attrName>
                                        </p:attrNameLst>
                                      </p:cBhvr>
                                      <p:tavLst>
                                        <p:tav tm="0">
                                          <p:val>
                                            <p:fltVal val="0"/>
                                          </p:val>
                                        </p:tav>
                                        <p:tav tm="100000">
                                          <p:val>
                                            <p:strVal val="#ppt_w"/>
                                          </p:val>
                                        </p:tav>
                                      </p:tavLst>
                                    </p:anim>
                                    <p:anim calcmode="lin" valueType="num">
                                      <p:cBhvr>
                                        <p:cTn dur="750" fill="hold" id="28"/>
                                        <p:tgtEl>
                                          <p:spTgt spid="26"/>
                                        </p:tgtEl>
                                        <p:attrNameLst>
                                          <p:attrName>ppt_h</p:attrName>
                                        </p:attrNameLst>
                                      </p:cBhvr>
                                      <p:tavLst>
                                        <p:tav tm="0">
                                          <p:val>
                                            <p:fltVal val="0"/>
                                          </p:val>
                                        </p:tav>
                                        <p:tav tm="100000">
                                          <p:val>
                                            <p:strVal val="#ppt_h"/>
                                          </p:val>
                                        </p:tav>
                                      </p:tavLst>
                                    </p:anim>
                                    <p:animEffect filter="fade" transition="in">
                                      <p:cBhvr>
                                        <p:cTn dur="750" id="29"/>
                                        <p:tgtEl>
                                          <p:spTgt spid="26"/>
                                        </p:tgtEl>
                                      </p:cBhvr>
                                    </p:animEffect>
                                  </p:childTnLst>
                                </p:cTn>
                              </p:par>
                            </p:childTnLst>
                          </p:cTn>
                        </p:par>
                        <p:par>
                          <p:cTn fill="hold" id="30" nodeType="afterGroup">
                            <p:stCondLst>
                              <p:cond delay="3750"/>
                            </p:stCondLst>
                            <p:childTnLst>
                              <p:par>
                                <p:cTn fill="hold" id="31" nodeType="afterEffect" presetClass="entr" presetID="53" presetSubtype="0">
                                  <p:stCondLst>
                                    <p:cond delay="0"/>
                                  </p:stCondLst>
                                  <p:childTnLst>
                                    <p:set>
                                      <p:cBhvr>
                                        <p:cTn dur="1" fill="hold" id="32">
                                          <p:stCondLst>
                                            <p:cond delay="0"/>
                                          </p:stCondLst>
                                        </p:cTn>
                                        <p:tgtEl>
                                          <p:spTgt spid="29"/>
                                        </p:tgtEl>
                                        <p:attrNameLst>
                                          <p:attrName>style.visibility</p:attrName>
                                        </p:attrNameLst>
                                      </p:cBhvr>
                                      <p:to>
                                        <p:strVal val="visible"/>
                                      </p:to>
                                    </p:set>
                                    <p:anim calcmode="lin" valueType="num">
                                      <p:cBhvr>
                                        <p:cTn dur="750" fill="hold" id="33"/>
                                        <p:tgtEl>
                                          <p:spTgt spid="29"/>
                                        </p:tgtEl>
                                        <p:attrNameLst>
                                          <p:attrName>ppt_w</p:attrName>
                                        </p:attrNameLst>
                                      </p:cBhvr>
                                      <p:tavLst>
                                        <p:tav tm="0">
                                          <p:val>
                                            <p:fltVal val="0"/>
                                          </p:val>
                                        </p:tav>
                                        <p:tav tm="100000">
                                          <p:val>
                                            <p:strVal val="#ppt_w"/>
                                          </p:val>
                                        </p:tav>
                                      </p:tavLst>
                                    </p:anim>
                                    <p:anim calcmode="lin" valueType="num">
                                      <p:cBhvr>
                                        <p:cTn dur="750" fill="hold" id="34"/>
                                        <p:tgtEl>
                                          <p:spTgt spid="29"/>
                                        </p:tgtEl>
                                        <p:attrNameLst>
                                          <p:attrName>ppt_h</p:attrName>
                                        </p:attrNameLst>
                                      </p:cBhvr>
                                      <p:tavLst>
                                        <p:tav tm="0">
                                          <p:val>
                                            <p:fltVal val="0"/>
                                          </p:val>
                                        </p:tav>
                                        <p:tav tm="100000">
                                          <p:val>
                                            <p:strVal val="#ppt_h"/>
                                          </p:val>
                                        </p:tav>
                                      </p:tavLst>
                                    </p:anim>
                                    <p:animEffect filter="fade" transition="in">
                                      <p:cBhvr>
                                        <p:cTn dur="750" id="35"/>
                                        <p:tgtEl>
                                          <p:spTgt spid="29"/>
                                        </p:tgtEl>
                                      </p:cBhvr>
                                    </p:animEffect>
                                  </p:childTnLst>
                                </p:cTn>
                              </p:par>
                            </p:childTnLst>
                          </p:cTn>
                        </p:par>
                        <p:par>
                          <p:cTn fill="hold" id="36" nodeType="afterGroup">
                            <p:stCondLst>
                              <p:cond delay="4500"/>
                            </p:stCondLst>
                            <p:childTnLst>
                              <p:par>
                                <p:cTn fill="hold" grpId="0" id="37" nodeType="afterEffect" presetClass="entr" presetID="16" presetSubtype="21">
                                  <p:stCondLst>
                                    <p:cond delay="0"/>
                                  </p:stCondLst>
                                  <p:childTnLst>
                                    <p:set>
                                      <p:cBhvr>
                                        <p:cTn dur="1" fill="hold" id="38">
                                          <p:stCondLst>
                                            <p:cond delay="0"/>
                                          </p:stCondLst>
                                        </p:cTn>
                                        <p:tgtEl>
                                          <p:spTgt spid="15"/>
                                        </p:tgtEl>
                                        <p:attrNameLst>
                                          <p:attrName>style.visibility</p:attrName>
                                        </p:attrNameLst>
                                      </p:cBhvr>
                                      <p:to>
                                        <p:strVal val="visible"/>
                                      </p:to>
                                    </p:set>
                                    <p:animEffect filter="barn(inVertical)" transition="in">
                                      <p:cBhvr>
                                        <p:cTn dur="750" id="39"/>
                                        <p:tgtEl>
                                          <p:spTgt spid="15"/>
                                        </p:tgtEl>
                                      </p:cBhvr>
                                    </p:animEffect>
                                  </p:childTnLst>
                                </p:cTn>
                              </p:par>
                            </p:childTnLst>
                          </p:cTn>
                        </p:par>
                        <p:par>
                          <p:cTn fill="hold" id="40" nodeType="afterGroup">
                            <p:stCondLst>
                              <p:cond delay="5250"/>
                            </p:stCondLst>
                            <p:childTnLst>
                              <p:par>
                                <p:cTn fill="hold" grpId="0" id="41" nodeType="afterEffect" presetClass="entr" presetID="16" presetSubtype="21">
                                  <p:stCondLst>
                                    <p:cond delay="0"/>
                                  </p:stCondLst>
                                  <p:childTnLst>
                                    <p:set>
                                      <p:cBhvr>
                                        <p:cTn dur="1" fill="hold" id="42">
                                          <p:stCondLst>
                                            <p:cond delay="0"/>
                                          </p:stCondLst>
                                        </p:cTn>
                                        <p:tgtEl>
                                          <p:spTgt spid="16"/>
                                        </p:tgtEl>
                                        <p:attrNameLst>
                                          <p:attrName>style.visibility</p:attrName>
                                        </p:attrNameLst>
                                      </p:cBhvr>
                                      <p:to>
                                        <p:strVal val="visible"/>
                                      </p:to>
                                    </p:set>
                                    <p:animEffect filter="barn(inVertical)" transition="in">
                                      <p:cBhvr>
                                        <p:cTn dur="750" id="43"/>
                                        <p:tgtEl>
                                          <p:spTgt spid="16"/>
                                        </p:tgtEl>
                                      </p:cBhvr>
                                    </p:animEffect>
                                  </p:childTnLst>
                                </p:cTn>
                              </p:par>
                            </p:childTnLst>
                          </p:cTn>
                        </p:par>
                        <p:par>
                          <p:cTn fill="hold" id="44" nodeType="afterGroup">
                            <p:stCondLst>
                              <p:cond delay="6000"/>
                            </p:stCondLst>
                            <p:childTnLst>
                              <p:par>
                                <p:cTn fill="hold" grpId="0" id="45" nodeType="afterEffect" presetClass="entr" presetID="16" presetSubtype="21">
                                  <p:stCondLst>
                                    <p:cond delay="0"/>
                                  </p:stCondLst>
                                  <p:childTnLst>
                                    <p:set>
                                      <p:cBhvr>
                                        <p:cTn dur="1" fill="hold" id="46">
                                          <p:stCondLst>
                                            <p:cond delay="0"/>
                                          </p:stCondLst>
                                        </p:cTn>
                                        <p:tgtEl>
                                          <p:spTgt spid="17"/>
                                        </p:tgtEl>
                                        <p:attrNameLst>
                                          <p:attrName>style.visibility</p:attrName>
                                        </p:attrNameLst>
                                      </p:cBhvr>
                                      <p:to>
                                        <p:strVal val="visible"/>
                                      </p:to>
                                    </p:set>
                                    <p:animEffect filter="barn(inVertical)" transition="in">
                                      <p:cBhvr>
                                        <p:cTn dur="750" id="47"/>
                                        <p:tgtEl>
                                          <p:spTgt spid="17"/>
                                        </p:tgtEl>
                                      </p:cBhvr>
                                    </p:animEffect>
                                  </p:childTnLst>
                                </p:cTn>
                              </p:par>
                            </p:childTnLst>
                          </p:cTn>
                        </p:par>
                        <p:par>
                          <p:cTn fill="hold" id="48" nodeType="afterGroup">
                            <p:stCondLst>
                              <p:cond delay="6750"/>
                            </p:stCondLst>
                            <p:childTnLst>
                              <p:par>
                                <p:cTn fill="hold" grpId="0" id="49" nodeType="afterEffect" presetClass="entr" presetID="16" presetSubtype="21">
                                  <p:stCondLst>
                                    <p:cond delay="0"/>
                                  </p:stCondLst>
                                  <p:childTnLst>
                                    <p:set>
                                      <p:cBhvr>
                                        <p:cTn dur="1" fill="hold" id="50">
                                          <p:stCondLst>
                                            <p:cond delay="0"/>
                                          </p:stCondLst>
                                        </p:cTn>
                                        <p:tgtEl>
                                          <p:spTgt spid="18"/>
                                        </p:tgtEl>
                                        <p:attrNameLst>
                                          <p:attrName>style.visibility</p:attrName>
                                        </p:attrNameLst>
                                      </p:cBhvr>
                                      <p:to>
                                        <p:strVal val="visible"/>
                                      </p:to>
                                    </p:set>
                                    <p:animEffect filter="barn(inVertical)" transition="in">
                                      <p:cBhvr>
                                        <p:cTn dur="750" id="5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4A58CB1A-F72A-4163-A215-7F606EE0A38C}"/>
              </a:ext>
            </a:extLst>
          </p:cNvPr>
          <p:cNvGrpSpPr/>
          <p:nvPr/>
        </p:nvGrpSpPr>
        <p:grpSpPr>
          <a:xfrm>
            <a:off x="5245678" y="2902505"/>
            <a:ext cx="1644196" cy="1049897"/>
            <a:chOff x="5112249" y="2910686"/>
            <a:chExt cx="1644196" cy="1049897"/>
          </a:xfrm>
        </p:grpSpPr>
        <p:sp>
          <p:nvSpPr>
            <p:cNvPr id="3" name="Oval 53">
              <a:extLst>
                <a:ext uri="{FF2B5EF4-FFF2-40B4-BE49-F238E27FC236}">
                  <a16:creationId xmlns:a16="http://schemas.microsoft.com/office/drawing/2014/main" id="{B6CBAA83-3502-4C71-AC8C-8B74EB5E6D2D}"/>
                </a:ext>
              </a:extLst>
            </p:cNvPr>
            <p:cNvSpPr>
              <a:spLocks noChangeArrowheads="1"/>
            </p:cNvSpPr>
            <p:nvPr/>
          </p:nvSpPr>
          <p:spPr bwMode="auto">
            <a:xfrm flipV="1">
              <a:off x="5433758" y="2910686"/>
              <a:ext cx="1049630" cy="1049897"/>
            </a:xfrm>
            <a:prstGeom prst="ellipse">
              <a:avLst/>
            </a:prstGeom>
            <a:solidFill>
              <a:schemeClr val="tx2"/>
            </a:solidFill>
            <a:ln w="38100">
              <a:no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21" name="矩形 20"/>
            <p:cNvSpPr/>
            <p:nvPr/>
          </p:nvSpPr>
          <p:spPr>
            <a:xfrm>
              <a:off x="5112248" y="3125639"/>
              <a:ext cx="1644196" cy="579120"/>
            </a:xfrm>
            <a:prstGeom prst="rect">
              <a:avLst/>
            </a:prstGeom>
          </p:spPr>
          <p:txBody>
            <a:bodyPr wrap="square">
              <a:spAutoFit/>
            </a:bodyPr>
            <a:lstStyle/>
            <a:p>
              <a:pPr algn="ctr"/>
              <a:r>
                <a:rPr altLang="en-US" b="1" lang="zh-CN" sz="3200">
                  <a:solidFill>
                    <a:schemeClr val="bg1"/>
                  </a:solidFill>
                  <a:cs typeface="+mn-ea"/>
                  <a:sym typeface="+mn-lt"/>
                </a:rPr>
                <a:t>企业</a:t>
              </a:r>
            </a:p>
          </p:txBody>
        </p:sp>
      </p:grpSp>
      <p:sp>
        <p:nvSpPr>
          <p:cNvPr id="28" name="文本框 27">
            <a:extLst>
              <a:ext uri="{FF2B5EF4-FFF2-40B4-BE49-F238E27FC236}">
                <a16:creationId xmlns:a16="http://schemas.microsoft.com/office/drawing/2014/main" id="{4BE5310A-F2E7-48B2-88A1-8F9181C03694}"/>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波特五力分析法</a:t>
            </a:r>
          </a:p>
        </p:txBody>
      </p:sp>
      <p:sp>
        <p:nvSpPr>
          <p:cNvPr id="29" name="文本框 28">
            <a:extLst>
              <a:ext uri="{FF2B5EF4-FFF2-40B4-BE49-F238E27FC236}">
                <a16:creationId xmlns:a16="http://schemas.microsoft.com/office/drawing/2014/main" id="{8EB8FF29-E8D0-4DFA-84F1-215A6270EA08}"/>
              </a:ext>
            </a:extLst>
          </p:cNvPr>
          <p:cNvSpPr txBox="1"/>
          <p:nvPr/>
        </p:nvSpPr>
        <p:spPr>
          <a:xfrm>
            <a:off x="8408746" y="3147402"/>
            <a:ext cx="1308100" cy="457200"/>
          </a:xfrm>
          <a:prstGeom prst="rect">
            <a:avLst/>
          </a:prstGeom>
          <a:noFill/>
        </p:spPr>
        <p:txBody>
          <a:bodyPr rtlCol="0" wrap="square">
            <a:spAutoFit/>
          </a:bodyPr>
          <a:lstStyle/>
          <a:p>
            <a:r>
              <a:rPr altLang="en-US" lang="zh-CN" sz="2400">
                <a:solidFill>
                  <a:schemeClr val="tx1">
                    <a:lumMod val="75000"/>
                    <a:lumOff val="25000"/>
                  </a:schemeClr>
                </a:solidFill>
                <a:cs typeface="+mn-ea"/>
                <a:sym typeface="+mn-lt"/>
              </a:rPr>
              <a:t>代替品</a:t>
            </a:r>
          </a:p>
        </p:txBody>
      </p:sp>
      <p:sp>
        <p:nvSpPr>
          <p:cNvPr id="30" name="文本框 29">
            <a:extLst>
              <a:ext uri="{FF2B5EF4-FFF2-40B4-BE49-F238E27FC236}">
                <a16:creationId xmlns:a16="http://schemas.microsoft.com/office/drawing/2014/main" id="{3A399367-0EA3-4D64-AE17-6CB52D1F7C48}"/>
              </a:ext>
            </a:extLst>
          </p:cNvPr>
          <p:cNvSpPr txBox="1"/>
          <p:nvPr/>
        </p:nvSpPr>
        <p:spPr>
          <a:xfrm>
            <a:off x="7352764" y="4521314"/>
            <a:ext cx="2244544" cy="457200"/>
          </a:xfrm>
          <a:prstGeom prst="rect">
            <a:avLst/>
          </a:prstGeom>
          <a:noFill/>
        </p:spPr>
        <p:txBody>
          <a:bodyPr rtlCol="0" wrap="square">
            <a:spAutoFit/>
          </a:bodyPr>
          <a:lstStyle/>
          <a:p>
            <a:r>
              <a:rPr altLang="en-US" lang="zh-CN" sz="2400">
                <a:solidFill>
                  <a:schemeClr val="tx1">
                    <a:lumMod val="75000"/>
                    <a:lumOff val="25000"/>
                  </a:schemeClr>
                </a:solidFill>
                <a:cs typeface="+mn-ea"/>
                <a:sym typeface="+mn-lt"/>
              </a:rPr>
              <a:t>潜在竞争者</a:t>
            </a:r>
          </a:p>
        </p:txBody>
      </p:sp>
      <p:sp>
        <p:nvSpPr>
          <p:cNvPr id="31" name="文本框 30">
            <a:extLst>
              <a:ext uri="{FF2B5EF4-FFF2-40B4-BE49-F238E27FC236}">
                <a16:creationId xmlns:a16="http://schemas.microsoft.com/office/drawing/2014/main" id="{0407FBE8-ABC1-40BF-A743-C0A508BBDF3B}"/>
              </a:ext>
            </a:extLst>
          </p:cNvPr>
          <p:cNvSpPr txBox="1"/>
          <p:nvPr/>
        </p:nvSpPr>
        <p:spPr>
          <a:xfrm>
            <a:off x="5711924" y="5246968"/>
            <a:ext cx="1308100" cy="457200"/>
          </a:xfrm>
          <a:prstGeom prst="rect">
            <a:avLst/>
          </a:prstGeom>
          <a:noFill/>
        </p:spPr>
        <p:txBody>
          <a:bodyPr rtlCol="0" wrap="square">
            <a:spAutoFit/>
          </a:bodyPr>
          <a:lstStyle/>
          <a:p>
            <a:r>
              <a:rPr altLang="en-US" lang="zh-CN" sz="2400">
                <a:solidFill>
                  <a:schemeClr val="tx1">
                    <a:lumMod val="75000"/>
                    <a:lumOff val="25000"/>
                  </a:schemeClr>
                </a:solidFill>
                <a:cs typeface="+mn-ea"/>
                <a:sym typeface="+mn-lt"/>
              </a:rPr>
              <a:t>客户</a:t>
            </a:r>
          </a:p>
        </p:txBody>
      </p:sp>
      <p:sp>
        <p:nvSpPr>
          <p:cNvPr id="32" name="文本框 31">
            <a:extLst>
              <a:ext uri="{FF2B5EF4-FFF2-40B4-BE49-F238E27FC236}">
                <a16:creationId xmlns:a16="http://schemas.microsoft.com/office/drawing/2014/main" id="{A094E5DC-4C05-4DD3-B2CA-1852902F361A}"/>
              </a:ext>
            </a:extLst>
          </p:cNvPr>
          <p:cNvSpPr txBox="1"/>
          <p:nvPr/>
        </p:nvSpPr>
        <p:spPr>
          <a:xfrm>
            <a:off x="1731645" y="3094656"/>
            <a:ext cx="1314967" cy="457200"/>
          </a:xfrm>
          <a:prstGeom prst="rect">
            <a:avLst/>
          </a:prstGeom>
          <a:noFill/>
        </p:spPr>
        <p:txBody>
          <a:bodyPr rtlCol="0" wrap="square">
            <a:spAutoFit/>
          </a:bodyPr>
          <a:lstStyle/>
          <a:p>
            <a:pPr algn="r"/>
            <a:r>
              <a:rPr altLang="en-US" lang="zh-CN" sz="2400">
                <a:solidFill>
                  <a:schemeClr val="tx1">
                    <a:lumMod val="75000"/>
                    <a:lumOff val="25000"/>
                  </a:schemeClr>
                </a:solidFill>
                <a:cs typeface="+mn-ea"/>
                <a:sym typeface="+mn-lt"/>
              </a:rPr>
              <a:t>供应商</a:t>
            </a:r>
          </a:p>
        </p:txBody>
      </p:sp>
      <p:sp>
        <p:nvSpPr>
          <p:cNvPr id="33" name="文本框 32">
            <a:extLst>
              <a:ext uri="{FF2B5EF4-FFF2-40B4-BE49-F238E27FC236}">
                <a16:creationId xmlns:a16="http://schemas.microsoft.com/office/drawing/2014/main" id="{431434EA-DF2B-4E88-9BDD-9966ABFA4F93}"/>
              </a:ext>
            </a:extLst>
          </p:cNvPr>
          <p:cNvSpPr txBox="1"/>
          <p:nvPr/>
        </p:nvSpPr>
        <p:spPr>
          <a:xfrm>
            <a:off x="2249700" y="4528505"/>
            <a:ext cx="2423069" cy="457200"/>
          </a:xfrm>
          <a:prstGeom prst="rect">
            <a:avLst/>
          </a:prstGeom>
          <a:noFill/>
        </p:spPr>
        <p:txBody>
          <a:bodyPr rtlCol="0" wrap="square">
            <a:spAutoFit/>
          </a:bodyPr>
          <a:lstStyle/>
          <a:p>
            <a:pPr algn="r"/>
            <a:r>
              <a:rPr altLang="en-US" lang="zh-CN" sz="2400">
                <a:solidFill>
                  <a:schemeClr val="tx1">
                    <a:lumMod val="75000"/>
                    <a:lumOff val="25000"/>
                  </a:schemeClr>
                </a:solidFill>
                <a:cs typeface="+mn-ea"/>
                <a:sym typeface="+mn-lt"/>
              </a:rPr>
              <a:t>现有竞争者</a:t>
            </a:r>
          </a:p>
        </p:txBody>
      </p:sp>
      <p:grpSp>
        <p:nvGrpSpPr>
          <p:cNvPr id="27" name="组合 26">
            <a:extLst>
              <a:ext uri="{FF2B5EF4-FFF2-40B4-BE49-F238E27FC236}">
                <a16:creationId xmlns:a16="http://schemas.microsoft.com/office/drawing/2014/main" id="{CBA7D703-E466-4830-997F-AA6A1E7ADFDD}"/>
              </a:ext>
            </a:extLst>
          </p:cNvPr>
          <p:cNvGrpSpPr/>
          <p:nvPr/>
        </p:nvGrpSpPr>
        <p:grpSpPr>
          <a:xfrm flipV="1">
            <a:off x="3892505" y="1100147"/>
            <a:ext cx="4114651" cy="3968882"/>
            <a:chOff x="2614950" y="2927676"/>
            <a:chExt cx="7002579" cy="6754500"/>
          </a:xfrm>
        </p:grpSpPr>
        <p:sp>
          <p:nvSpPr>
            <p:cNvPr id="34" name="空心弧 33">
              <a:extLst>
                <a:ext uri="{FF2B5EF4-FFF2-40B4-BE49-F238E27FC236}">
                  <a16:creationId xmlns:a16="http://schemas.microsoft.com/office/drawing/2014/main" id="{10DB8874-3D57-4128-AA6A-E506E7D491F1}"/>
                </a:ext>
              </a:extLst>
            </p:cNvPr>
            <p:cNvSpPr/>
            <p:nvPr/>
          </p:nvSpPr>
          <p:spPr>
            <a:xfrm>
              <a:off x="2822581" y="3147562"/>
              <a:ext cx="6534614" cy="6534614"/>
            </a:xfrm>
            <a:prstGeom prst="blockArc">
              <a:avLst>
                <a:gd fmla="val 10800000" name="adj1"/>
                <a:gd fmla="val 21532147" name="adj2"/>
                <a:gd fmla="val 967" name="adj3"/>
              </a:avLst>
            </a:prstGeom>
            <a:solidFill>
              <a:schemeClr val="bg1">
                <a:lumMod val="5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5" name="Oval 53">
              <a:extLst>
                <a:ext uri="{FF2B5EF4-FFF2-40B4-BE49-F238E27FC236}">
                  <a16:creationId xmlns:a16="http://schemas.microsoft.com/office/drawing/2014/main" id="{06C2182D-7A60-4FF2-8566-54A345B6BF36}"/>
                </a:ext>
              </a:extLst>
            </p:cNvPr>
            <p:cNvSpPr>
              <a:spLocks noChangeArrowheads="1"/>
            </p:cNvSpPr>
            <p:nvPr/>
          </p:nvSpPr>
          <p:spPr bwMode="auto">
            <a:xfrm>
              <a:off x="5730135" y="2927676"/>
              <a:ext cx="830379" cy="830590"/>
            </a:xfrm>
            <a:prstGeom prst="ellipse">
              <a:avLst/>
            </a:prstGeom>
            <a:solidFill>
              <a:schemeClr val="tx2"/>
            </a:solidFill>
            <a:ln w="38100">
              <a:no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36" name="Oval 53">
              <a:extLst>
                <a:ext uri="{FF2B5EF4-FFF2-40B4-BE49-F238E27FC236}">
                  <a16:creationId xmlns:a16="http://schemas.microsoft.com/office/drawing/2014/main" id="{72053502-5D38-40E2-831B-3C6A44E084BE}"/>
                </a:ext>
              </a:extLst>
            </p:cNvPr>
            <p:cNvSpPr>
              <a:spLocks noChangeArrowheads="1"/>
            </p:cNvSpPr>
            <p:nvPr/>
          </p:nvSpPr>
          <p:spPr bwMode="auto">
            <a:xfrm>
              <a:off x="7716066" y="3551277"/>
              <a:ext cx="830379" cy="830590"/>
            </a:xfrm>
            <a:prstGeom prst="ellipse">
              <a:avLst/>
            </a:prstGeom>
            <a:solidFill>
              <a:schemeClr val="tx2"/>
            </a:solidFill>
            <a:ln w="38100">
              <a:no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37" name="Oval 53">
              <a:extLst>
                <a:ext uri="{FF2B5EF4-FFF2-40B4-BE49-F238E27FC236}">
                  <a16:creationId xmlns:a16="http://schemas.microsoft.com/office/drawing/2014/main" id="{5C1B5855-C209-44CD-A354-28C541955856}"/>
                </a:ext>
              </a:extLst>
            </p:cNvPr>
            <p:cNvSpPr>
              <a:spLocks noChangeArrowheads="1"/>
            </p:cNvSpPr>
            <p:nvPr/>
          </p:nvSpPr>
          <p:spPr bwMode="auto">
            <a:xfrm>
              <a:off x="8787150" y="5174405"/>
              <a:ext cx="830379" cy="830590"/>
            </a:xfrm>
            <a:prstGeom prst="ellipse">
              <a:avLst/>
            </a:prstGeom>
            <a:solidFill>
              <a:schemeClr val="tx2"/>
            </a:solidFill>
            <a:ln w="38100">
              <a:no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38" name="Oval 53">
              <a:extLst>
                <a:ext uri="{FF2B5EF4-FFF2-40B4-BE49-F238E27FC236}">
                  <a16:creationId xmlns:a16="http://schemas.microsoft.com/office/drawing/2014/main" id="{D84AD5E1-5E66-466A-B389-0D04661722A9}"/>
                </a:ext>
              </a:extLst>
            </p:cNvPr>
            <p:cNvSpPr>
              <a:spLocks noChangeArrowheads="1"/>
            </p:cNvSpPr>
            <p:nvPr/>
          </p:nvSpPr>
          <p:spPr bwMode="auto">
            <a:xfrm>
              <a:off x="3662388" y="3551277"/>
              <a:ext cx="830379" cy="830590"/>
            </a:xfrm>
            <a:prstGeom prst="ellipse">
              <a:avLst/>
            </a:prstGeom>
            <a:solidFill>
              <a:schemeClr val="tx2"/>
            </a:solidFill>
            <a:ln w="38100">
              <a:no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sp>
          <p:nvSpPr>
            <p:cNvPr id="39" name="Oval 53">
              <a:extLst>
                <a:ext uri="{FF2B5EF4-FFF2-40B4-BE49-F238E27FC236}">
                  <a16:creationId xmlns:a16="http://schemas.microsoft.com/office/drawing/2014/main" id="{E14654E0-689B-407D-86D5-7AB745540535}"/>
                </a:ext>
              </a:extLst>
            </p:cNvPr>
            <p:cNvSpPr>
              <a:spLocks noChangeArrowheads="1"/>
            </p:cNvSpPr>
            <p:nvPr/>
          </p:nvSpPr>
          <p:spPr bwMode="auto">
            <a:xfrm>
              <a:off x="2614950" y="5174405"/>
              <a:ext cx="830379" cy="830590"/>
            </a:xfrm>
            <a:prstGeom prst="ellipse">
              <a:avLst/>
            </a:prstGeom>
            <a:solidFill>
              <a:schemeClr val="tx2"/>
            </a:solidFill>
            <a:ln w="38100">
              <a:noFill/>
            </a:ln>
            <a:effectLst>
              <a:outerShdw algn="tl" blurRad="279400" dir="2700000" dist="76200" rotWithShape="0" sx="101000" sy="10100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tIns="34290"/>
            <a:lstStyle/>
            <a:p>
              <a:pPr algn="ctr" fontAlgn="auto">
                <a:spcBef>
                  <a:spcPct val="0"/>
                </a:spcBef>
                <a:spcAft>
                  <a:spcPct val="0"/>
                </a:spcAft>
                <a:defRPr/>
              </a:pPr>
              <a:endParaRPr altLang="en-US" lang="zh-CN">
                <a:cs typeface="+mn-ea"/>
                <a:sym typeface="+mn-lt"/>
              </a:endParaRPr>
            </a:p>
          </p:txBody>
        </p:sp>
      </p:grpSp>
      <p:grpSp>
        <p:nvGrpSpPr>
          <p:cNvPr id="18" name="组合 17">
            <a:extLst>
              <a:ext uri="{FF2B5EF4-FFF2-40B4-BE49-F238E27FC236}">
                <a16:creationId xmlns:a16="http://schemas.microsoft.com/office/drawing/2014/main" id="{C0BA469D-1533-4EE3-8439-5E3804DCB810}"/>
              </a:ext>
            </a:extLst>
          </p:cNvPr>
          <p:cNvGrpSpPr/>
          <p:nvPr/>
        </p:nvGrpSpPr>
        <p:grpSpPr>
          <a:xfrm>
            <a:off x="1102546" y="1254064"/>
            <a:ext cx="9986908" cy="943688"/>
            <a:chOff x="1102546" y="1254064"/>
            <a:chExt cx="9986908" cy="943688"/>
          </a:xfrm>
        </p:grpSpPr>
        <p:sp>
          <p:nvSpPr>
            <p:cNvPr id="2" name="矩形 1">
              <a:extLst>
                <a:ext uri="{FF2B5EF4-FFF2-40B4-BE49-F238E27FC236}">
                  <a16:creationId xmlns:a16="http://schemas.microsoft.com/office/drawing/2014/main" id="{32072E32-7BBB-4564-8A34-8DFF3074DB8A}"/>
                </a:ext>
              </a:extLst>
            </p:cNvPr>
            <p:cNvSpPr/>
            <p:nvPr/>
          </p:nvSpPr>
          <p:spPr>
            <a:xfrm>
              <a:off x="1102546" y="1254064"/>
              <a:ext cx="9986908" cy="914400"/>
            </a:xfrm>
            <a:prstGeom prst="rect">
              <a:avLst/>
            </a:prstGeom>
          </p:spPr>
          <p:txBody>
            <a:bodyPr wrap="square">
              <a:spAutoFit/>
            </a:bodyPr>
            <a:lstStyle/>
            <a:p>
              <a:pPr algn="ctr">
                <a:lnSpc>
                  <a:spcPct val="150000"/>
                </a:lnSpc>
              </a:pPr>
              <a:r>
                <a:rPr altLang="en-US" b="1" lang="zh-CN">
                  <a:solidFill>
                    <a:schemeClr val="tx1">
                      <a:lumMod val="65000"/>
                      <a:lumOff val="35000"/>
                    </a:schemeClr>
                  </a:solidFill>
                  <a:cs typeface="+mn-ea"/>
                  <a:sym typeface="+mn-lt"/>
                </a:rPr>
                <a:t>对于企业外部环境分析，波特在SOWT分析的基础之上，提出了分析产业结构的『五力分析』，以求策略分析的细化和深化。</a:t>
              </a:r>
            </a:p>
          </p:txBody>
        </p:sp>
        <p:cxnSp>
          <p:nvCxnSpPr>
            <p:cNvPr id="16" name="直接连接符 15">
              <a:extLst>
                <a:ext uri="{FF2B5EF4-FFF2-40B4-BE49-F238E27FC236}">
                  <a16:creationId xmlns:a16="http://schemas.microsoft.com/office/drawing/2014/main" id="{B1D8B3FE-22BA-4842-AEC6-5BB7863F8A7A}"/>
                </a:ext>
              </a:extLst>
            </p:cNvPr>
            <p:cNvCxnSpPr/>
            <p:nvPr/>
          </p:nvCxnSpPr>
          <p:spPr>
            <a:xfrm>
              <a:off x="1371600" y="2122001"/>
              <a:ext cx="9585325" cy="757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4154548125"/>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8"/>
                                        </p:tgtEl>
                                        <p:attrNameLst>
                                          <p:attrName>style.visibility</p:attrName>
                                        </p:attrNameLst>
                                      </p:cBhvr>
                                      <p:to>
                                        <p:strVal val="visible"/>
                                      </p:to>
                                    </p:set>
                                    <p:animEffect filter="barn(inVertical)" transition="in">
                                      <p:cBhvr>
                                        <p:cTn dur="750" id="7"/>
                                        <p:tgtEl>
                                          <p:spTgt spid="18"/>
                                        </p:tgtEl>
                                      </p:cBhvr>
                                    </p:animEffect>
                                  </p:childTnLst>
                                </p:cTn>
                              </p:par>
                            </p:childTnLst>
                          </p:cTn>
                        </p:par>
                        <p:par>
                          <p:cTn fill="hold" id="8" nodeType="afterGroup">
                            <p:stCondLst>
                              <p:cond delay="750"/>
                            </p:stCondLst>
                            <p:childTnLst>
                              <p:par>
                                <p:cTn fill="hold" id="9" nodeType="afterEffect" presetClass="entr" presetID="21" presetSubtype="1">
                                  <p:stCondLst>
                                    <p:cond delay="0"/>
                                  </p:stCondLst>
                                  <p:childTnLst>
                                    <p:set>
                                      <p:cBhvr>
                                        <p:cTn dur="1" fill="hold" id="10">
                                          <p:stCondLst>
                                            <p:cond delay="0"/>
                                          </p:stCondLst>
                                        </p:cTn>
                                        <p:tgtEl>
                                          <p:spTgt spid="4"/>
                                        </p:tgtEl>
                                        <p:attrNameLst>
                                          <p:attrName>style.visibility</p:attrName>
                                        </p:attrNameLst>
                                      </p:cBhvr>
                                      <p:to>
                                        <p:strVal val="visible"/>
                                      </p:to>
                                    </p:set>
                                    <p:animEffect filter="wheel(1)" transition="in">
                                      <p:cBhvr>
                                        <p:cTn dur="750" id="11"/>
                                        <p:tgtEl>
                                          <p:spTgt spid="4"/>
                                        </p:tgtEl>
                                      </p:cBhvr>
                                    </p:animEffect>
                                  </p:childTnLst>
                                </p:cTn>
                              </p:par>
                            </p:childTnLst>
                          </p:cTn>
                        </p:par>
                        <p:par>
                          <p:cTn fill="hold" id="12" nodeType="afterGroup">
                            <p:stCondLst>
                              <p:cond delay="1500"/>
                            </p:stCondLst>
                            <p:childTnLst>
                              <p:par>
                                <p:cTn fill="hold" id="13" nodeType="afterEffect" presetClass="entr" presetID="22" presetSubtype="8">
                                  <p:stCondLst>
                                    <p:cond delay="0"/>
                                  </p:stCondLst>
                                  <p:childTnLst>
                                    <p:set>
                                      <p:cBhvr>
                                        <p:cTn dur="1" fill="hold" id="14">
                                          <p:stCondLst>
                                            <p:cond delay="0"/>
                                          </p:stCondLst>
                                        </p:cTn>
                                        <p:tgtEl>
                                          <p:spTgt spid="27"/>
                                        </p:tgtEl>
                                        <p:attrNameLst>
                                          <p:attrName>style.visibility</p:attrName>
                                        </p:attrNameLst>
                                      </p:cBhvr>
                                      <p:to>
                                        <p:strVal val="visible"/>
                                      </p:to>
                                    </p:set>
                                    <p:animEffect filter="wipe(left)" transition="in">
                                      <p:cBhvr>
                                        <p:cTn dur="750" id="15"/>
                                        <p:tgtEl>
                                          <p:spTgt spid="27"/>
                                        </p:tgtEl>
                                      </p:cBhvr>
                                    </p:animEffect>
                                  </p:childTnLst>
                                </p:cTn>
                              </p:par>
                            </p:childTnLst>
                          </p:cTn>
                        </p:par>
                        <p:par>
                          <p:cTn fill="hold" id="16" nodeType="afterGroup">
                            <p:stCondLst>
                              <p:cond delay="2250"/>
                            </p:stCondLst>
                            <p:childTnLst>
                              <p:par>
                                <p:cTn fill="hold" grpId="0" id="17" nodeType="afterEffect" presetClass="entr" presetID="53" presetSubtype="0">
                                  <p:stCondLst>
                                    <p:cond delay="0"/>
                                  </p:stCondLst>
                                  <p:childTnLst>
                                    <p:set>
                                      <p:cBhvr>
                                        <p:cTn dur="1" fill="hold" id="18">
                                          <p:stCondLst>
                                            <p:cond delay="0"/>
                                          </p:stCondLst>
                                        </p:cTn>
                                        <p:tgtEl>
                                          <p:spTgt spid="32"/>
                                        </p:tgtEl>
                                        <p:attrNameLst>
                                          <p:attrName>style.visibility</p:attrName>
                                        </p:attrNameLst>
                                      </p:cBhvr>
                                      <p:to>
                                        <p:strVal val="visible"/>
                                      </p:to>
                                    </p:set>
                                    <p:anim calcmode="lin" valueType="num">
                                      <p:cBhvr>
                                        <p:cTn dur="750" fill="hold" id="19"/>
                                        <p:tgtEl>
                                          <p:spTgt spid="32"/>
                                        </p:tgtEl>
                                        <p:attrNameLst>
                                          <p:attrName>ppt_w</p:attrName>
                                        </p:attrNameLst>
                                      </p:cBhvr>
                                      <p:tavLst>
                                        <p:tav tm="0">
                                          <p:val>
                                            <p:fltVal val="0"/>
                                          </p:val>
                                        </p:tav>
                                        <p:tav tm="100000">
                                          <p:val>
                                            <p:strVal val="#ppt_w"/>
                                          </p:val>
                                        </p:tav>
                                      </p:tavLst>
                                    </p:anim>
                                    <p:anim calcmode="lin" valueType="num">
                                      <p:cBhvr>
                                        <p:cTn dur="750" fill="hold" id="20"/>
                                        <p:tgtEl>
                                          <p:spTgt spid="32"/>
                                        </p:tgtEl>
                                        <p:attrNameLst>
                                          <p:attrName>ppt_h</p:attrName>
                                        </p:attrNameLst>
                                      </p:cBhvr>
                                      <p:tavLst>
                                        <p:tav tm="0">
                                          <p:val>
                                            <p:fltVal val="0"/>
                                          </p:val>
                                        </p:tav>
                                        <p:tav tm="100000">
                                          <p:val>
                                            <p:strVal val="#ppt_h"/>
                                          </p:val>
                                        </p:tav>
                                      </p:tavLst>
                                    </p:anim>
                                    <p:animEffect filter="fade" transition="in">
                                      <p:cBhvr>
                                        <p:cTn dur="750" id="21"/>
                                        <p:tgtEl>
                                          <p:spTgt spid="32"/>
                                        </p:tgtEl>
                                      </p:cBhvr>
                                    </p:animEffect>
                                  </p:childTnLst>
                                </p:cTn>
                              </p:par>
                            </p:childTnLst>
                          </p:cTn>
                        </p:par>
                        <p:par>
                          <p:cTn fill="hold" id="22" nodeType="afterGroup">
                            <p:stCondLst>
                              <p:cond delay="3000"/>
                            </p:stCondLst>
                            <p:childTnLst>
                              <p:par>
                                <p:cTn fill="hold" grpId="0" id="23" nodeType="afterEffect" presetClass="entr" presetID="53" presetSubtype="0">
                                  <p:stCondLst>
                                    <p:cond delay="0"/>
                                  </p:stCondLst>
                                  <p:childTnLst>
                                    <p:set>
                                      <p:cBhvr>
                                        <p:cTn dur="1" fill="hold" id="24">
                                          <p:stCondLst>
                                            <p:cond delay="0"/>
                                          </p:stCondLst>
                                        </p:cTn>
                                        <p:tgtEl>
                                          <p:spTgt spid="33"/>
                                        </p:tgtEl>
                                        <p:attrNameLst>
                                          <p:attrName>style.visibility</p:attrName>
                                        </p:attrNameLst>
                                      </p:cBhvr>
                                      <p:to>
                                        <p:strVal val="visible"/>
                                      </p:to>
                                    </p:set>
                                    <p:anim calcmode="lin" valueType="num">
                                      <p:cBhvr>
                                        <p:cTn dur="750" fill="hold" id="25"/>
                                        <p:tgtEl>
                                          <p:spTgt spid="33"/>
                                        </p:tgtEl>
                                        <p:attrNameLst>
                                          <p:attrName>ppt_w</p:attrName>
                                        </p:attrNameLst>
                                      </p:cBhvr>
                                      <p:tavLst>
                                        <p:tav tm="0">
                                          <p:val>
                                            <p:fltVal val="0"/>
                                          </p:val>
                                        </p:tav>
                                        <p:tav tm="100000">
                                          <p:val>
                                            <p:strVal val="#ppt_w"/>
                                          </p:val>
                                        </p:tav>
                                      </p:tavLst>
                                    </p:anim>
                                    <p:anim calcmode="lin" valueType="num">
                                      <p:cBhvr>
                                        <p:cTn dur="750" fill="hold" id="26"/>
                                        <p:tgtEl>
                                          <p:spTgt spid="33"/>
                                        </p:tgtEl>
                                        <p:attrNameLst>
                                          <p:attrName>ppt_h</p:attrName>
                                        </p:attrNameLst>
                                      </p:cBhvr>
                                      <p:tavLst>
                                        <p:tav tm="0">
                                          <p:val>
                                            <p:fltVal val="0"/>
                                          </p:val>
                                        </p:tav>
                                        <p:tav tm="100000">
                                          <p:val>
                                            <p:strVal val="#ppt_h"/>
                                          </p:val>
                                        </p:tav>
                                      </p:tavLst>
                                    </p:anim>
                                    <p:animEffect filter="fade" transition="in">
                                      <p:cBhvr>
                                        <p:cTn dur="750" id="27"/>
                                        <p:tgtEl>
                                          <p:spTgt spid="33"/>
                                        </p:tgtEl>
                                      </p:cBhvr>
                                    </p:animEffect>
                                  </p:childTnLst>
                                </p:cTn>
                              </p:par>
                            </p:childTnLst>
                          </p:cTn>
                        </p:par>
                        <p:par>
                          <p:cTn fill="hold" id="28" nodeType="afterGroup">
                            <p:stCondLst>
                              <p:cond delay="3750"/>
                            </p:stCondLst>
                            <p:childTnLst>
                              <p:par>
                                <p:cTn fill="hold" grpId="0" id="29" nodeType="afterEffect" presetClass="entr" presetID="53" presetSubtype="0">
                                  <p:stCondLst>
                                    <p:cond delay="0"/>
                                  </p:stCondLst>
                                  <p:childTnLst>
                                    <p:set>
                                      <p:cBhvr>
                                        <p:cTn dur="1" fill="hold" id="30">
                                          <p:stCondLst>
                                            <p:cond delay="0"/>
                                          </p:stCondLst>
                                        </p:cTn>
                                        <p:tgtEl>
                                          <p:spTgt spid="29"/>
                                        </p:tgtEl>
                                        <p:attrNameLst>
                                          <p:attrName>style.visibility</p:attrName>
                                        </p:attrNameLst>
                                      </p:cBhvr>
                                      <p:to>
                                        <p:strVal val="visible"/>
                                      </p:to>
                                    </p:set>
                                    <p:anim calcmode="lin" valueType="num">
                                      <p:cBhvr>
                                        <p:cTn dur="750" fill="hold" id="31"/>
                                        <p:tgtEl>
                                          <p:spTgt spid="29"/>
                                        </p:tgtEl>
                                        <p:attrNameLst>
                                          <p:attrName>ppt_w</p:attrName>
                                        </p:attrNameLst>
                                      </p:cBhvr>
                                      <p:tavLst>
                                        <p:tav tm="0">
                                          <p:val>
                                            <p:fltVal val="0"/>
                                          </p:val>
                                        </p:tav>
                                        <p:tav tm="100000">
                                          <p:val>
                                            <p:strVal val="#ppt_w"/>
                                          </p:val>
                                        </p:tav>
                                      </p:tavLst>
                                    </p:anim>
                                    <p:anim calcmode="lin" valueType="num">
                                      <p:cBhvr>
                                        <p:cTn dur="750" fill="hold" id="32"/>
                                        <p:tgtEl>
                                          <p:spTgt spid="29"/>
                                        </p:tgtEl>
                                        <p:attrNameLst>
                                          <p:attrName>ppt_h</p:attrName>
                                        </p:attrNameLst>
                                      </p:cBhvr>
                                      <p:tavLst>
                                        <p:tav tm="0">
                                          <p:val>
                                            <p:fltVal val="0"/>
                                          </p:val>
                                        </p:tav>
                                        <p:tav tm="100000">
                                          <p:val>
                                            <p:strVal val="#ppt_h"/>
                                          </p:val>
                                        </p:tav>
                                      </p:tavLst>
                                    </p:anim>
                                    <p:animEffect filter="fade" transition="in">
                                      <p:cBhvr>
                                        <p:cTn dur="750" id="33"/>
                                        <p:tgtEl>
                                          <p:spTgt spid="29"/>
                                        </p:tgtEl>
                                      </p:cBhvr>
                                    </p:animEffect>
                                  </p:childTnLst>
                                </p:cTn>
                              </p:par>
                            </p:childTnLst>
                          </p:cTn>
                        </p:par>
                        <p:par>
                          <p:cTn fill="hold" id="34" nodeType="afterGroup">
                            <p:stCondLst>
                              <p:cond delay="4500"/>
                            </p:stCondLst>
                            <p:childTnLst>
                              <p:par>
                                <p:cTn fill="hold" grpId="0" id="35" nodeType="afterEffect" presetClass="entr" presetID="53" presetSubtype="0">
                                  <p:stCondLst>
                                    <p:cond delay="0"/>
                                  </p:stCondLst>
                                  <p:childTnLst>
                                    <p:set>
                                      <p:cBhvr>
                                        <p:cTn dur="1" fill="hold" id="36">
                                          <p:stCondLst>
                                            <p:cond delay="0"/>
                                          </p:stCondLst>
                                        </p:cTn>
                                        <p:tgtEl>
                                          <p:spTgt spid="30"/>
                                        </p:tgtEl>
                                        <p:attrNameLst>
                                          <p:attrName>style.visibility</p:attrName>
                                        </p:attrNameLst>
                                      </p:cBhvr>
                                      <p:to>
                                        <p:strVal val="visible"/>
                                      </p:to>
                                    </p:set>
                                    <p:anim calcmode="lin" valueType="num">
                                      <p:cBhvr>
                                        <p:cTn dur="750" fill="hold" id="37"/>
                                        <p:tgtEl>
                                          <p:spTgt spid="30"/>
                                        </p:tgtEl>
                                        <p:attrNameLst>
                                          <p:attrName>ppt_w</p:attrName>
                                        </p:attrNameLst>
                                      </p:cBhvr>
                                      <p:tavLst>
                                        <p:tav tm="0">
                                          <p:val>
                                            <p:fltVal val="0"/>
                                          </p:val>
                                        </p:tav>
                                        <p:tav tm="100000">
                                          <p:val>
                                            <p:strVal val="#ppt_w"/>
                                          </p:val>
                                        </p:tav>
                                      </p:tavLst>
                                    </p:anim>
                                    <p:anim calcmode="lin" valueType="num">
                                      <p:cBhvr>
                                        <p:cTn dur="750" fill="hold" id="38"/>
                                        <p:tgtEl>
                                          <p:spTgt spid="30"/>
                                        </p:tgtEl>
                                        <p:attrNameLst>
                                          <p:attrName>ppt_h</p:attrName>
                                        </p:attrNameLst>
                                      </p:cBhvr>
                                      <p:tavLst>
                                        <p:tav tm="0">
                                          <p:val>
                                            <p:fltVal val="0"/>
                                          </p:val>
                                        </p:tav>
                                        <p:tav tm="100000">
                                          <p:val>
                                            <p:strVal val="#ppt_h"/>
                                          </p:val>
                                        </p:tav>
                                      </p:tavLst>
                                    </p:anim>
                                    <p:animEffect filter="fade" transition="in">
                                      <p:cBhvr>
                                        <p:cTn dur="750" id="39"/>
                                        <p:tgtEl>
                                          <p:spTgt spid="30"/>
                                        </p:tgtEl>
                                      </p:cBhvr>
                                    </p:animEffect>
                                  </p:childTnLst>
                                </p:cTn>
                              </p:par>
                            </p:childTnLst>
                          </p:cTn>
                        </p:par>
                        <p:par>
                          <p:cTn fill="hold" id="40" nodeType="afterGroup">
                            <p:stCondLst>
                              <p:cond delay="5250"/>
                            </p:stCondLst>
                            <p:childTnLst>
                              <p:par>
                                <p:cTn fill="hold" grpId="0" id="41" nodeType="afterEffect" presetClass="entr" presetID="53" presetSubtype="0">
                                  <p:stCondLst>
                                    <p:cond delay="0"/>
                                  </p:stCondLst>
                                  <p:childTnLst>
                                    <p:set>
                                      <p:cBhvr>
                                        <p:cTn dur="1" fill="hold" id="42">
                                          <p:stCondLst>
                                            <p:cond delay="0"/>
                                          </p:stCondLst>
                                        </p:cTn>
                                        <p:tgtEl>
                                          <p:spTgt spid="31"/>
                                        </p:tgtEl>
                                        <p:attrNameLst>
                                          <p:attrName>style.visibility</p:attrName>
                                        </p:attrNameLst>
                                      </p:cBhvr>
                                      <p:to>
                                        <p:strVal val="visible"/>
                                      </p:to>
                                    </p:set>
                                    <p:anim calcmode="lin" valueType="num">
                                      <p:cBhvr>
                                        <p:cTn dur="750" fill="hold" id="43"/>
                                        <p:tgtEl>
                                          <p:spTgt spid="31"/>
                                        </p:tgtEl>
                                        <p:attrNameLst>
                                          <p:attrName>ppt_w</p:attrName>
                                        </p:attrNameLst>
                                      </p:cBhvr>
                                      <p:tavLst>
                                        <p:tav tm="0">
                                          <p:val>
                                            <p:fltVal val="0"/>
                                          </p:val>
                                        </p:tav>
                                        <p:tav tm="100000">
                                          <p:val>
                                            <p:strVal val="#ppt_w"/>
                                          </p:val>
                                        </p:tav>
                                      </p:tavLst>
                                    </p:anim>
                                    <p:anim calcmode="lin" valueType="num">
                                      <p:cBhvr>
                                        <p:cTn dur="750" fill="hold" id="44"/>
                                        <p:tgtEl>
                                          <p:spTgt spid="31"/>
                                        </p:tgtEl>
                                        <p:attrNameLst>
                                          <p:attrName>ppt_h</p:attrName>
                                        </p:attrNameLst>
                                      </p:cBhvr>
                                      <p:tavLst>
                                        <p:tav tm="0">
                                          <p:val>
                                            <p:fltVal val="0"/>
                                          </p:val>
                                        </p:tav>
                                        <p:tav tm="100000">
                                          <p:val>
                                            <p:strVal val="#ppt_h"/>
                                          </p:val>
                                        </p:tav>
                                      </p:tavLst>
                                    </p:anim>
                                    <p:animEffect filter="fade" transition="in">
                                      <p:cBhvr>
                                        <p:cTn dur="750" id="45"/>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1"/>
      <p:bldP grpId="0" spid="32"/>
      <p:bldP grpId="0" spid="3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1235075" y="1512603"/>
            <a:ext cx="5283200"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任何企业在制定策略和展开经营活动时，首先必须面对现有竞争者。同行竞争的激烈程度，是由竞争各方的布局结构和所属产业的发展的前景所决定的。一个产业的竞争格局有以下几种：</a:t>
            </a:r>
          </a:p>
        </p:txBody>
      </p:sp>
      <p:sp>
        <p:nvSpPr>
          <p:cNvPr id="17" name="矩形 16"/>
          <p:cNvSpPr/>
          <p:nvPr/>
        </p:nvSpPr>
        <p:spPr>
          <a:xfrm>
            <a:off x="2377253" y="4787552"/>
            <a:ext cx="3315479" cy="594360"/>
          </a:xfrm>
          <a:prstGeom prst="rect">
            <a:avLst/>
          </a:prstGeom>
          <a:noFill/>
        </p:spPr>
        <p:txBody>
          <a:bodyPr rtlCol="0" wrap="square">
            <a:spAutoFit/>
          </a:bodyPr>
          <a:lstStyle/>
          <a:p>
            <a:pPr>
              <a:lnSpc>
                <a:spcPct val="150000"/>
              </a:lnSpc>
            </a:pPr>
            <a:r>
              <a:rPr altLang="en-US" b="1" lang="zh-CN" sz="2200">
                <a:solidFill>
                  <a:schemeClr val="tx1">
                    <a:lumMod val="65000"/>
                    <a:lumOff val="35000"/>
                  </a:schemeClr>
                </a:solidFill>
                <a:cs typeface="+mn-ea"/>
                <a:sym typeface="+mn-lt"/>
              </a:rPr>
              <a:t>同行竞争者分析指标</a:t>
            </a:r>
          </a:p>
        </p:txBody>
      </p:sp>
      <p:sp>
        <p:nvSpPr>
          <p:cNvPr id="23" name="文本框 22">
            <a:extLst>
              <a:ext uri="{FF2B5EF4-FFF2-40B4-BE49-F238E27FC236}">
                <a16:creationId xmlns:a16="http://schemas.microsoft.com/office/drawing/2014/main" id="{FDD7B1C1-D37D-4603-93E0-46023CDBF43F}"/>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现有竞争者</a:t>
            </a:r>
          </a:p>
        </p:txBody>
      </p:sp>
      <p:cxnSp>
        <p:nvCxnSpPr>
          <p:cNvPr id="11" name="直接连接符 10">
            <a:extLst>
              <a:ext uri="{FF2B5EF4-FFF2-40B4-BE49-F238E27FC236}">
                <a16:creationId xmlns:a16="http://schemas.microsoft.com/office/drawing/2014/main" id="{9D71D115-5ED4-46AA-9D50-6E9FA97D61D9}"/>
              </a:ext>
            </a:extLst>
          </p:cNvPr>
          <p:cNvCxnSpPr/>
          <p:nvPr/>
        </p:nvCxnSpPr>
        <p:spPr>
          <a:xfrm flipH="1">
            <a:off x="6518275" y="1665288"/>
            <a:ext cx="0" cy="385929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2" name="组合 31">
            <a:extLst>
              <a:ext uri="{FF2B5EF4-FFF2-40B4-BE49-F238E27FC236}">
                <a16:creationId xmlns:a16="http://schemas.microsoft.com/office/drawing/2014/main" id="{A52359F7-8C28-454A-A291-025C717237BA}"/>
              </a:ext>
            </a:extLst>
          </p:cNvPr>
          <p:cNvGrpSpPr/>
          <p:nvPr/>
        </p:nvGrpSpPr>
        <p:grpSpPr>
          <a:xfrm>
            <a:off x="1017195" y="3171337"/>
            <a:ext cx="5501080" cy="1390255"/>
            <a:chOff x="910374" y="2750928"/>
            <a:chExt cx="5501080" cy="1390255"/>
          </a:xfrm>
        </p:grpSpPr>
        <p:grpSp>
          <p:nvGrpSpPr>
            <p:cNvPr id="28" name="组合 27">
              <a:extLst>
                <a:ext uri="{FF2B5EF4-FFF2-40B4-BE49-F238E27FC236}">
                  <a16:creationId xmlns:a16="http://schemas.microsoft.com/office/drawing/2014/main" id="{58335B99-B383-4105-846D-F6D833D8C635}"/>
                </a:ext>
              </a:extLst>
            </p:cNvPr>
            <p:cNvGrpSpPr/>
            <p:nvPr/>
          </p:nvGrpSpPr>
          <p:grpSpPr>
            <a:xfrm>
              <a:off x="910374" y="2750930"/>
              <a:ext cx="1612693" cy="1390253"/>
              <a:chOff x="910374" y="2750930"/>
              <a:chExt cx="1612693" cy="1390253"/>
            </a:xfrm>
          </p:grpSpPr>
          <p:sp>
            <p:nvSpPr>
              <p:cNvPr id="18" name="文本框 17"/>
              <p:cNvSpPr txBox="1"/>
              <p:nvPr/>
            </p:nvSpPr>
            <p:spPr>
              <a:xfrm>
                <a:off x="892871" y="2859613"/>
                <a:ext cx="1706880" cy="1310640"/>
              </a:xfrm>
              <a:prstGeom prst="rect">
                <a:avLst/>
              </a:prstGeom>
              <a:noFill/>
            </p:spPr>
            <p:txBody>
              <a:bodyPr rtlCol="0" wrap="none">
                <a:spAutoFit/>
              </a:bodyPr>
              <a:lstStyle/>
              <a:p>
                <a:pPr algn="ctr"/>
                <a:r>
                  <a:rPr altLang="en-US" lang="zh-CN" sz="4000">
                    <a:solidFill>
                      <a:schemeClr val="tx1">
                        <a:lumMod val="65000"/>
                        <a:lumOff val="35000"/>
                      </a:schemeClr>
                    </a:solidFill>
                    <a:cs typeface="+mn-ea"/>
                    <a:sym typeface="+mn-lt"/>
                  </a:rPr>
                  <a:t>市场</a:t>
                </a:r>
              </a:p>
              <a:p>
                <a:pPr algn="ctr"/>
                <a:r>
                  <a:rPr altLang="en-US" lang="zh-CN" sz="4000">
                    <a:solidFill>
                      <a:schemeClr val="tx1">
                        <a:lumMod val="65000"/>
                        <a:lumOff val="35000"/>
                      </a:schemeClr>
                    </a:solidFill>
                    <a:cs typeface="+mn-ea"/>
                    <a:sym typeface="+mn-lt"/>
                  </a:rPr>
                  <a:t>占有率</a:t>
                </a:r>
              </a:p>
            </p:txBody>
          </p:sp>
          <p:sp>
            <p:nvSpPr>
              <p:cNvPr id="5" name="六边形 4">
                <a:extLst>
                  <a:ext uri="{FF2B5EF4-FFF2-40B4-BE49-F238E27FC236}">
                    <a16:creationId xmlns:a16="http://schemas.microsoft.com/office/drawing/2014/main" id="{A6AA581B-9951-4B63-BF8B-EA875E60CB1C}"/>
                  </a:ext>
                </a:extLst>
              </p:cNvPr>
              <p:cNvSpPr/>
              <p:nvPr/>
            </p:nvSpPr>
            <p:spPr>
              <a:xfrm>
                <a:off x="910374" y="2750930"/>
                <a:ext cx="1612693" cy="1390253"/>
              </a:xfrm>
              <a:prstGeom prst="hex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0" name="组合 29">
              <a:extLst>
                <a:ext uri="{FF2B5EF4-FFF2-40B4-BE49-F238E27FC236}">
                  <a16:creationId xmlns:a16="http://schemas.microsoft.com/office/drawing/2014/main" id="{51766628-0A4B-48E0-9114-9CBC690C8EB2}"/>
                </a:ext>
              </a:extLst>
            </p:cNvPr>
            <p:cNvGrpSpPr/>
            <p:nvPr/>
          </p:nvGrpSpPr>
          <p:grpSpPr>
            <a:xfrm>
              <a:off x="2864740" y="2750928"/>
              <a:ext cx="1612693" cy="1390253"/>
              <a:chOff x="2864740" y="2750928"/>
              <a:chExt cx="1612693" cy="1390253"/>
            </a:xfrm>
          </p:grpSpPr>
          <p:sp>
            <p:nvSpPr>
              <p:cNvPr id="35" name="文本框 34"/>
              <p:cNvSpPr txBox="1"/>
              <p:nvPr/>
            </p:nvSpPr>
            <p:spPr>
              <a:xfrm>
                <a:off x="2826892" y="2859613"/>
                <a:ext cx="1706880" cy="1310640"/>
              </a:xfrm>
              <a:prstGeom prst="rect">
                <a:avLst/>
              </a:prstGeom>
              <a:noFill/>
            </p:spPr>
            <p:txBody>
              <a:bodyPr rtlCol="0" wrap="none">
                <a:spAutoFit/>
              </a:bodyPr>
              <a:lstStyle/>
              <a:p>
                <a:pPr algn="ctr"/>
                <a:r>
                  <a:rPr altLang="en-US" lang="zh-CN" sz="4000">
                    <a:solidFill>
                      <a:schemeClr val="tx1">
                        <a:lumMod val="65000"/>
                        <a:lumOff val="35000"/>
                      </a:schemeClr>
                    </a:solidFill>
                    <a:cs typeface="+mn-ea"/>
                    <a:sym typeface="+mn-lt"/>
                  </a:rPr>
                  <a:t>销售</a:t>
                </a:r>
              </a:p>
              <a:p>
                <a:pPr algn="ctr"/>
                <a:r>
                  <a:rPr altLang="en-US" lang="zh-CN" sz="4000">
                    <a:solidFill>
                      <a:schemeClr val="tx1">
                        <a:lumMod val="65000"/>
                        <a:lumOff val="35000"/>
                      </a:schemeClr>
                    </a:solidFill>
                    <a:cs typeface="+mn-ea"/>
                    <a:sym typeface="+mn-lt"/>
                  </a:rPr>
                  <a:t>增长率</a:t>
                </a:r>
              </a:p>
            </p:txBody>
          </p:sp>
          <p:sp>
            <p:nvSpPr>
              <p:cNvPr id="8" name="六边形 7">
                <a:extLst>
                  <a:ext uri="{FF2B5EF4-FFF2-40B4-BE49-F238E27FC236}">
                    <a16:creationId xmlns:a16="http://schemas.microsoft.com/office/drawing/2014/main" id="{8371C3C9-3B0C-48E4-99B3-0005D6961135}"/>
                  </a:ext>
                </a:extLst>
              </p:cNvPr>
              <p:cNvSpPr/>
              <p:nvPr/>
            </p:nvSpPr>
            <p:spPr>
              <a:xfrm>
                <a:off x="2864740" y="2750928"/>
                <a:ext cx="1612693" cy="1390253"/>
              </a:xfrm>
              <a:prstGeom prst="hex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1" name="组合 30">
              <a:extLst>
                <a:ext uri="{FF2B5EF4-FFF2-40B4-BE49-F238E27FC236}">
                  <a16:creationId xmlns:a16="http://schemas.microsoft.com/office/drawing/2014/main" id="{7674AD9E-008E-4906-BE75-C242F9A5F097}"/>
                </a:ext>
              </a:extLst>
            </p:cNvPr>
            <p:cNvGrpSpPr/>
            <p:nvPr/>
          </p:nvGrpSpPr>
          <p:grpSpPr>
            <a:xfrm>
              <a:off x="4798761" y="2750928"/>
              <a:ext cx="1612693" cy="1390253"/>
              <a:chOff x="4798761" y="2750928"/>
              <a:chExt cx="1612693" cy="1390253"/>
            </a:xfrm>
          </p:grpSpPr>
          <p:sp>
            <p:nvSpPr>
              <p:cNvPr id="36" name="文本框 35"/>
              <p:cNvSpPr txBox="1"/>
              <p:nvPr/>
            </p:nvSpPr>
            <p:spPr>
              <a:xfrm>
                <a:off x="4760912" y="2859613"/>
                <a:ext cx="1706880" cy="1310640"/>
              </a:xfrm>
              <a:prstGeom prst="rect">
                <a:avLst/>
              </a:prstGeom>
              <a:noFill/>
            </p:spPr>
            <p:txBody>
              <a:bodyPr rtlCol="0" wrap="none">
                <a:spAutoFit/>
              </a:bodyPr>
              <a:lstStyle/>
              <a:p>
                <a:pPr algn="ctr"/>
                <a:r>
                  <a:rPr altLang="en-US" lang="zh-CN" sz="4000">
                    <a:solidFill>
                      <a:schemeClr val="tx1">
                        <a:lumMod val="65000"/>
                        <a:lumOff val="35000"/>
                      </a:schemeClr>
                    </a:solidFill>
                    <a:cs typeface="+mn-ea"/>
                    <a:sym typeface="+mn-lt"/>
                  </a:rPr>
                  <a:t>产品</a:t>
                </a:r>
              </a:p>
              <a:p>
                <a:pPr algn="ctr"/>
                <a:r>
                  <a:rPr altLang="en-US" lang="zh-CN" sz="4000">
                    <a:solidFill>
                      <a:schemeClr val="tx1">
                        <a:lumMod val="65000"/>
                        <a:lumOff val="35000"/>
                      </a:schemeClr>
                    </a:solidFill>
                    <a:cs typeface="+mn-ea"/>
                    <a:sym typeface="+mn-lt"/>
                  </a:rPr>
                  <a:t>利润率</a:t>
                </a:r>
              </a:p>
            </p:txBody>
          </p:sp>
          <p:sp>
            <p:nvSpPr>
              <p:cNvPr id="9" name="六边形 8">
                <a:extLst>
                  <a:ext uri="{FF2B5EF4-FFF2-40B4-BE49-F238E27FC236}">
                    <a16:creationId xmlns:a16="http://schemas.microsoft.com/office/drawing/2014/main" id="{B62F194A-0A6E-4D85-AE7A-8F28ED4C0F0E}"/>
                  </a:ext>
                </a:extLst>
              </p:cNvPr>
              <p:cNvSpPr/>
              <p:nvPr/>
            </p:nvSpPr>
            <p:spPr>
              <a:xfrm>
                <a:off x="4798761" y="2750928"/>
                <a:ext cx="1612693" cy="1390253"/>
              </a:xfrm>
              <a:prstGeom prst="hex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6" name="直接箭头连接符 15">
              <a:extLst>
                <a:ext uri="{FF2B5EF4-FFF2-40B4-BE49-F238E27FC236}">
                  <a16:creationId xmlns:a16="http://schemas.microsoft.com/office/drawing/2014/main" id="{B0945E62-EFD2-4B58-88AC-D5911B0CEBAE}"/>
                </a:ext>
              </a:extLst>
            </p:cNvPr>
            <p:cNvCxnSpPr>
              <a:stCxn id="5" idx="0"/>
              <a:endCxn id="8" idx="3"/>
            </p:cNvCxnSpPr>
            <p:nvPr/>
          </p:nvCxnSpPr>
          <p:spPr>
            <a:xfrm flipV="1">
              <a:off x="2523067" y="3446055"/>
              <a:ext cx="341673" cy="2"/>
            </a:xfrm>
            <a:prstGeom prst="straightConnector1">
              <a:avLst/>
            </a:prstGeom>
            <a:ln>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a:extLst>
                <a:ext uri="{FF2B5EF4-FFF2-40B4-BE49-F238E27FC236}">
                  <a16:creationId xmlns:a16="http://schemas.microsoft.com/office/drawing/2014/main" id="{4AA9283E-9276-4181-A293-8D0FD59C4018}"/>
                </a:ext>
              </a:extLst>
            </p:cNvPr>
            <p:cNvCxnSpPr/>
            <p:nvPr/>
          </p:nvCxnSpPr>
          <p:spPr>
            <a:xfrm flipV="1">
              <a:off x="4457088" y="3446054"/>
              <a:ext cx="341673" cy="2"/>
            </a:xfrm>
            <a:prstGeom prst="straightConnector1">
              <a:avLst/>
            </a:prstGeom>
            <a:ln>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49" name="组合 48">
            <a:extLst>
              <a:ext uri="{FF2B5EF4-FFF2-40B4-BE49-F238E27FC236}">
                <a16:creationId xmlns:a16="http://schemas.microsoft.com/office/drawing/2014/main" id="{A8AEB49E-5421-4833-A38B-60E17C94CA14}"/>
              </a:ext>
            </a:extLst>
          </p:cNvPr>
          <p:cNvGrpSpPr/>
          <p:nvPr/>
        </p:nvGrpSpPr>
        <p:grpSpPr>
          <a:xfrm>
            <a:off x="6917430" y="1598225"/>
            <a:ext cx="4140200" cy="1883550"/>
            <a:chOff x="6917430" y="1598225"/>
            <a:chExt cx="4140200" cy="1883550"/>
          </a:xfrm>
        </p:grpSpPr>
        <p:grpSp>
          <p:nvGrpSpPr>
            <p:cNvPr id="43" name="组合 42">
              <a:extLst>
                <a:ext uri="{FF2B5EF4-FFF2-40B4-BE49-F238E27FC236}">
                  <a16:creationId xmlns:a16="http://schemas.microsoft.com/office/drawing/2014/main" id="{27C01212-2D03-42E9-B0E4-07AE1D0B26A3}"/>
                </a:ext>
              </a:extLst>
            </p:cNvPr>
            <p:cNvGrpSpPr/>
            <p:nvPr/>
          </p:nvGrpSpPr>
          <p:grpSpPr>
            <a:xfrm>
              <a:off x="6917430" y="1598225"/>
              <a:ext cx="4132415" cy="1883550"/>
              <a:chOff x="6917430" y="1598225"/>
              <a:chExt cx="4132415" cy="1883550"/>
            </a:xfrm>
          </p:grpSpPr>
          <p:grpSp>
            <p:nvGrpSpPr>
              <p:cNvPr id="2" name="组合 1">
                <a:extLst>
                  <a:ext uri="{FF2B5EF4-FFF2-40B4-BE49-F238E27FC236}">
                    <a16:creationId xmlns:a16="http://schemas.microsoft.com/office/drawing/2014/main" id="{4E9D4091-2025-4495-8A66-069AEED7A664}"/>
                  </a:ext>
                </a:extLst>
              </p:cNvPr>
              <p:cNvGrpSpPr/>
              <p:nvPr/>
            </p:nvGrpSpPr>
            <p:grpSpPr>
              <a:xfrm>
                <a:off x="6917430" y="1806705"/>
                <a:ext cx="3539596" cy="1364632"/>
                <a:chOff x="1168401" y="2819400"/>
                <a:chExt cx="3539596" cy="1364632"/>
              </a:xfrm>
            </p:grpSpPr>
            <p:sp>
              <p:nvSpPr>
                <p:cNvPr id="7" name="矩形 6"/>
                <p:cNvSpPr/>
                <p:nvPr/>
              </p:nvSpPr>
              <p:spPr>
                <a:xfrm>
                  <a:off x="1168401" y="2819400"/>
                  <a:ext cx="353959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r>
                    <a:rPr altLang="en-US" lang="zh-CN" sz="1600">
                      <a:cs typeface="+mn-ea"/>
                      <a:sym typeface="+mn-lt"/>
                    </a:rPr>
                    <a:t>　以下因素决定同业者所面临的竞争态势</a:t>
                  </a:r>
                </a:p>
              </p:txBody>
            </p:sp>
            <p:sp>
              <p:nvSpPr>
                <p:cNvPr id="12" name="文本框 11"/>
                <p:cNvSpPr txBox="1"/>
                <p:nvPr/>
              </p:nvSpPr>
              <p:spPr>
                <a:xfrm>
                  <a:off x="1523998" y="3479800"/>
                  <a:ext cx="3059113"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完全垄断　　寡头垄断</a:t>
                  </a:r>
                </a:p>
                <a:p>
                  <a:pPr>
                    <a:lnSpc>
                      <a:spcPct val="150000"/>
                    </a:lnSpc>
                  </a:pPr>
                  <a:r>
                    <a:rPr altLang="en-US" lang="zh-CN" sz="1400">
                      <a:solidFill>
                        <a:schemeClr val="tx1">
                          <a:lumMod val="65000"/>
                          <a:lumOff val="35000"/>
                        </a:schemeClr>
                      </a:solidFill>
                      <a:cs typeface="+mn-ea"/>
                      <a:sym typeface="+mn-lt"/>
                    </a:rPr>
                    <a:t>垄断竞争　　自由竞争</a:t>
                  </a:r>
                </a:p>
              </p:txBody>
            </p:sp>
          </p:grpSp>
          <p:sp>
            <p:nvSpPr>
              <p:cNvPr id="42" name="矩形 41">
                <a:extLst>
                  <a:ext uri="{FF2B5EF4-FFF2-40B4-BE49-F238E27FC236}">
                    <a16:creationId xmlns:a16="http://schemas.microsoft.com/office/drawing/2014/main" id="{79AFD420-B3D8-461E-8136-25E55127C744}"/>
                  </a:ext>
                </a:extLst>
              </p:cNvPr>
              <p:cNvSpPr/>
              <p:nvPr/>
            </p:nvSpPr>
            <p:spPr>
              <a:xfrm>
                <a:off x="6997465" y="1598225"/>
                <a:ext cx="4052380" cy="18835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45" name="直接连接符 44">
              <a:extLst>
                <a:ext uri="{FF2B5EF4-FFF2-40B4-BE49-F238E27FC236}">
                  <a16:creationId xmlns:a16="http://schemas.microsoft.com/office/drawing/2014/main" id="{4AD0AE56-25DC-41FE-BB12-66950434ECBB}"/>
                </a:ext>
              </a:extLst>
            </p:cNvPr>
            <p:cNvCxnSpPr/>
            <p:nvPr/>
          </p:nvCxnSpPr>
          <p:spPr>
            <a:xfrm flipH="1">
              <a:off x="7005250" y="2239044"/>
              <a:ext cx="4052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48" name="组合 47">
            <a:extLst>
              <a:ext uri="{FF2B5EF4-FFF2-40B4-BE49-F238E27FC236}">
                <a16:creationId xmlns:a16="http://schemas.microsoft.com/office/drawing/2014/main" id="{C9112F04-CECC-4E5E-A136-A793979D2359}"/>
              </a:ext>
            </a:extLst>
          </p:cNvPr>
          <p:cNvGrpSpPr/>
          <p:nvPr/>
        </p:nvGrpSpPr>
        <p:grpSpPr>
          <a:xfrm>
            <a:off x="6917430" y="3699390"/>
            <a:ext cx="5016500" cy="1883550"/>
            <a:chOff x="6917430" y="3699390"/>
            <a:chExt cx="5016500" cy="1883550"/>
          </a:xfrm>
        </p:grpSpPr>
        <p:grpSp>
          <p:nvGrpSpPr>
            <p:cNvPr id="44" name="组合 43">
              <a:extLst>
                <a:ext uri="{FF2B5EF4-FFF2-40B4-BE49-F238E27FC236}">
                  <a16:creationId xmlns:a16="http://schemas.microsoft.com/office/drawing/2014/main" id="{F0CE0786-DD52-41A3-B660-5A2428B0D4B3}"/>
                </a:ext>
              </a:extLst>
            </p:cNvPr>
            <p:cNvGrpSpPr/>
            <p:nvPr/>
          </p:nvGrpSpPr>
          <p:grpSpPr>
            <a:xfrm>
              <a:off x="6917430" y="3699390"/>
              <a:ext cx="5016500" cy="1883550"/>
              <a:chOff x="6917430" y="3699390"/>
              <a:chExt cx="5016500" cy="1883550"/>
            </a:xfrm>
          </p:grpSpPr>
          <p:sp>
            <p:nvSpPr>
              <p:cNvPr id="40" name="矩形 39">
                <a:extLst>
                  <a:ext uri="{FF2B5EF4-FFF2-40B4-BE49-F238E27FC236}">
                    <a16:creationId xmlns:a16="http://schemas.microsoft.com/office/drawing/2014/main" id="{0AE1BA15-B2FF-4FC7-BB88-FAE1CBA1DA6E}"/>
                  </a:ext>
                </a:extLst>
              </p:cNvPr>
              <p:cNvSpPr/>
              <p:nvPr/>
            </p:nvSpPr>
            <p:spPr>
              <a:xfrm>
                <a:off x="7005250" y="3699390"/>
                <a:ext cx="4052380" cy="18835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 name="组合 2">
                <a:extLst>
                  <a:ext uri="{FF2B5EF4-FFF2-40B4-BE49-F238E27FC236}">
                    <a16:creationId xmlns:a16="http://schemas.microsoft.com/office/drawing/2014/main" id="{668927D1-E460-407C-BFC3-1155166FC6D3}"/>
                  </a:ext>
                </a:extLst>
              </p:cNvPr>
              <p:cNvGrpSpPr/>
              <p:nvPr/>
            </p:nvGrpSpPr>
            <p:grpSpPr>
              <a:xfrm>
                <a:off x="6917430" y="3866465"/>
                <a:ext cx="5016500" cy="1478932"/>
                <a:chOff x="1168400" y="4559300"/>
                <a:chExt cx="5016500" cy="1478932"/>
              </a:xfrm>
              <a:noFill/>
            </p:grpSpPr>
            <p:sp>
              <p:nvSpPr>
                <p:cNvPr id="21" name="矩形 20"/>
                <p:cNvSpPr/>
                <p:nvPr/>
              </p:nvSpPr>
              <p:spPr>
                <a:xfrm>
                  <a:off x="1168400" y="4559300"/>
                  <a:ext cx="5016500" cy="609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r>
                    <a:rPr altLang="en-US" lang="zh-CN" sz="1600">
                      <a:cs typeface="+mn-ea"/>
                      <a:sym typeface="+mn-lt"/>
                    </a:rPr>
                    <a:t>　以下因素市场饱和、次序混乱，竞争会更加激烈</a:t>
                  </a:r>
                </a:p>
              </p:txBody>
            </p:sp>
            <p:sp>
              <p:nvSpPr>
                <p:cNvPr id="24" name="文本框 23"/>
                <p:cNvSpPr txBox="1"/>
                <p:nvPr/>
              </p:nvSpPr>
              <p:spPr>
                <a:xfrm>
                  <a:off x="1523998" y="5334000"/>
                  <a:ext cx="3784600" cy="731520"/>
                </a:xfrm>
                <a:prstGeom prst="rect">
                  <a:avLst/>
                </a:prstGeom>
                <a:grp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如果企业之间实力相当</a:t>
                  </a:r>
                </a:p>
                <a:p>
                  <a:pPr>
                    <a:lnSpc>
                      <a:spcPct val="150000"/>
                    </a:lnSpc>
                  </a:pPr>
                  <a:r>
                    <a:rPr altLang="en-US" lang="zh-CN" sz="1400">
                      <a:solidFill>
                        <a:schemeClr val="tx1">
                          <a:lumMod val="65000"/>
                          <a:lumOff val="35000"/>
                        </a:schemeClr>
                      </a:solidFill>
                      <a:cs typeface="+mn-ea"/>
                      <a:sym typeface="+mn-lt"/>
                    </a:rPr>
                    <a:t>如果企业之间产品差异化程度小</a:t>
                  </a:r>
                </a:p>
              </p:txBody>
            </p:sp>
          </p:grpSp>
        </p:grpSp>
        <p:cxnSp>
          <p:nvCxnSpPr>
            <p:cNvPr id="47" name="直接连接符 46">
              <a:extLst>
                <a:ext uri="{FF2B5EF4-FFF2-40B4-BE49-F238E27FC236}">
                  <a16:creationId xmlns:a16="http://schemas.microsoft.com/office/drawing/2014/main" id="{76B19C8C-C2CF-4C18-972A-53A19AE9B79B}"/>
                </a:ext>
              </a:extLst>
            </p:cNvPr>
            <p:cNvCxnSpPr/>
            <p:nvPr/>
          </p:nvCxnSpPr>
          <p:spPr>
            <a:xfrm flipH="1">
              <a:off x="7005250" y="4396977"/>
              <a:ext cx="4052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1558905969"/>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750" id="7"/>
                                        <p:tgtEl>
                                          <p:spTgt spid="6"/>
                                        </p:tgtEl>
                                      </p:cBhvr>
                                    </p:animEffect>
                                  </p:childTnLst>
                                </p:cTn>
                              </p:par>
                            </p:childTnLst>
                          </p:cTn>
                        </p:par>
                        <p:par>
                          <p:cTn fill="hold" id="8" nodeType="afterGroup">
                            <p:stCondLst>
                              <p:cond delay="750"/>
                            </p:stCondLst>
                            <p:childTnLst>
                              <p:par>
                                <p:cTn fill="hold" id="9" nodeType="afterEffect" presetClass="entr" presetID="16" presetSubtype="21">
                                  <p:stCondLst>
                                    <p:cond delay="0"/>
                                  </p:stCondLst>
                                  <p:childTnLst>
                                    <p:set>
                                      <p:cBhvr>
                                        <p:cTn dur="1" fill="hold" id="10">
                                          <p:stCondLst>
                                            <p:cond delay="0"/>
                                          </p:stCondLst>
                                        </p:cTn>
                                        <p:tgtEl>
                                          <p:spTgt spid="32"/>
                                        </p:tgtEl>
                                        <p:attrNameLst>
                                          <p:attrName>style.visibility</p:attrName>
                                        </p:attrNameLst>
                                      </p:cBhvr>
                                      <p:to>
                                        <p:strVal val="visible"/>
                                      </p:to>
                                    </p:set>
                                    <p:animEffect filter="barn(inVertical)" transition="in">
                                      <p:cBhvr>
                                        <p:cTn dur="750" id="11"/>
                                        <p:tgtEl>
                                          <p:spTgt spid="32"/>
                                        </p:tgtEl>
                                      </p:cBhvr>
                                    </p:animEffect>
                                  </p:childTnLst>
                                </p:cTn>
                              </p:par>
                            </p:childTnLst>
                          </p:cTn>
                        </p:par>
                        <p:par>
                          <p:cTn fill="hold" id="12" nodeType="afterGroup">
                            <p:stCondLst>
                              <p:cond delay="1500"/>
                            </p:stCondLst>
                            <p:childTnLst>
                              <p:par>
                                <p:cTn fill="hold" grpId="0" id="13" nodeType="afterEffect" presetClass="entr" presetID="16" presetSubtype="21">
                                  <p:stCondLst>
                                    <p:cond delay="0"/>
                                  </p:stCondLst>
                                  <p:childTnLst>
                                    <p:set>
                                      <p:cBhvr>
                                        <p:cTn dur="1" fill="hold" id="14">
                                          <p:stCondLst>
                                            <p:cond delay="0"/>
                                          </p:stCondLst>
                                        </p:cTn>
                                        <p:tgtEl>
                                          <p:spTgt spid="17"/>
                                        </p:tgtEl>
                                        <p:attrNameLst>
                                          <p:attrName>style.visibility</p:attrName>
                                        </p:attrNameLst>
                                      </p:cBhvr>
                                      <p:to>
                                        <p:strVal val="visible"/>
                                      </p:to>
                                    </p:set>
                                    <p:animEffect filter="barn(inVertical)" transition="in">
                                      <p:cBhvr>
                                        <p:cTn dur="750" id="15"/>
                                        <p:tgtEl>
                                          <p:spTgt spid="17"/>
                                        </p:tgtEl>
                                      </p:cBhvr>
                                    </p:animEffect>
                                  </p:childTnLst>
                                </p:cTn>
                              </p:par>
                            </p:childTnLst>
                          </p:cTn>
                        </p:par>
                        <p:par>
                          <p:cTn fill="hold" id="16" nodeType="afterGroup">
                            <p:stCondLst>
                              <p:cond delay="2250"/>
                            </p:stCondLst>
                            <p:childTnLst>
                              <p:par>
                                <p:cTn fill="hold" id="17" nodeType="afterEffect" presetClass="entr" presetID="16" presetSubtype="26">
                                  <p:stCondLst>
                                    <p:cond delay="0"/>
                                  </p:stCondLst>
                                  <p:childTnLst>
                                    <p:set>
                                      <p:cBhvr>
                                        <p:cTn dur="1" fill="hold" id="18">
                                          <p:stCondLst>
                                            <p:cond delay="0"/>
                                          </p:stCondLst>
                                        </p:cTn>
                                        <p:tgtEl>
                                          <p:spTgt spid="11"/>
                                        </p:tgtEl>
                                        <p:attrNameLst>
                                          <p:attrName>style.visibility</p:attrName>
                                        </p:attrNameLst>
                                      </p:cBhvr>
                                      <p:to>
                                        <p:strVal val="visible"/>
                                      </p:to>
                                    </p:set>
                                    <p:animEffect filter="barn(inHorizontal)" transition="in">
                                      <p:cBhvr>
                                        <p:cTn dur="750" id="19"/>
                                        <p:tgtEl>
                                          <p:spTgt spid="11"/>
                                        </p:tgtEl>
                                      </p:cBhvr>
                                    </p:animEffect>
                                  </p:childTnLst>
                                </p:cTn>
                              </p:par>
                            </p:childTnLst>
                          </p:cTn>
                        </p:par>
                        <p:par>
                          <p:cTn fill="hold" id="20" nodeType="afterGroup">
                            <p:stCondLst>
                              <p:cond delay="3000"/>
                            </p:stCondLst>
                            <p:childTnLst>
                              <p:par>
                                <p:cTn fill="hold" id="21" nodeType="afterEffect" presetClass="entr" presetID="16" presetSubtype="26">
                                  <p:stCondLst>
                                    <p:cond delay="0"/>
                                  </p:stCondLst>
                                  <p:childTnLst>
                                    <p:set>
                                      <p:cBhvr>
                                        <p:cTn dur="1" fill="hold" id="22">
                                          <p:stCondLst>
                                            <p:cond delay="0"/>
                                          </p:stCondLst>
                                        </p:cTn>
                                        <p:tgtEl>
                                          <p:spTgt spid="49"/>
                                        </p:tgtEl>
                                        <p:attrNameLst>
                                          <p:attrName>style.visibility</p:attrName>
                                        </p:attrNameLst>
                                      </p:cBhvr>
                                      <p:to>
                                        <p:strVal val="visible"/>
                                      </p:to>
                                    </p:set>
                                    <p:animEffect filter="barn(inHorizontal)" transition="in">
                                      <p:cBhvr>
                                        <p:cTn dur="750" id="23"/>
                                        <p:tgtEl>
                                          <p:spTgt spid="49"/>
                                        </p:tgtEl>
                                      </p:cBhvr>
                                    </p:animEffect>
                                  </p:childTnLst>
                                </p:cTn>
                              </p:par>
                            </p:childTnLst>
                          </p:cTn>
                        </p:par>
                        <p:par>
                          <p:cTn fill="hold" id="24" nodeType="afterGroup">
                            <p:stCondLst>
                              <p:cond delay="3750"/>
                            </p:stCondLst>
                            <p:childTnLst>
                              <p:par>
                                <p:cTn fill="hold" id="25" nodeType="afterEffect" presetClass="entr" presetID="16" presetSubtype="26">
                                  <p:stCondLst>
                                    <p:cond delay="0"/>
                                  </p:stCondLst>
                                  <p:childTnLst>
                                    <p:set>
                                      <p:cBhvr>
                                        <p:cTn dur="1" fill="hold" id="26">
                                          <p:stCondLst>
                                            <p:cond delay="0"/>
                                          </p:stCondLst>
                                        </p:cTn>
                                        <p:tgtEl>
                                          <p:spTgt spid="48"/>
                                        </p:tgtEl>
                                        <p:attrNameLst>
                                          <p:attrName>style.visibility</p:attrName>
                                        </p:attrNameLst>
                                      </p:cBhvr>
                                      <p:to>
                                        <p:strVal val="visible"/>
                                      </p:to>
                                    </p:set>
                                    <p:animEffect filter="barn(inHorizontal)" transition="in">
                                      <p:cBhvr>
                                        <p:cTn dur="750" id="27"/>
                                        <p:tgtEl>
                                          <p:spTgt spid="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文本框 15"/>
          <p:cNvSpPr txBox="1"/>
          <p:nvPr/>
        </p:nvSpPr>
        <p:spPr>
          <a:xfrm>
            <a:off x="6189937" y="1622140"/>
            <a:ext cx="5283200" cy="731520"/>
          </a:xfrm>
          <a:prstGeom prst="rect">
            <a:avLst/>
          </a:prstGeom>
          <a:noFill/>
        </p:spPr>
        <p:txBody>
          <a:bodyPr rtlCol="0" wrap="square">
            <a:spAutoFit/>
          </a:bodyPr>
          <a:lstStyle/>
          <a:p>
            <a:r>
              <a:rPr altLang="en-US" lang="zh-CN" sz="1400">
                <a:solidFill>
                  <a:schemeClr val="tx1">
                    <a:lumMod val="65000"/>
                    <a:lumOff val="35000"/>
                  </a:schemeClr>
                </a:solidFill>
                <a:cs typeface="+mn-ea"/>
                <a:sym typeface="+mn-lt"/>
              </a:rPr>
              <a:t>一个产业，只要有市场前景，有可观利润，一定会招来其它企业的投资，这些企业就是潜在竞争者。这些竞争者的加入必然会导致：</a:t>
            </a:r>
          </a:p>
        </p:txBody>
      </p:sp>
      <p:sp>
        <p:nvSpPr>
          <p:cNvPr id="20" name="矩形 19"/>
          <p:cNvSpPr/>
          <p:nvPr/>
        </p:nvSpPr>
        <p:spPr>
          <a:xfrm>
            <a:off x="6382148" y="5212721"/>
            <a:ext cx="4306079" cy="594360"/>
          </a:xfrm>
          <a:prstGeom prst="rect">
            <a:avLst/>
          </a:prstGeom>
          <a:noFill/>
        </p:spPr>
        <p:txBody>
          <a:bodyPr rtlCol="0" wrap="square">
            <a:spAutoFit/>
          </a:bodyPr>
          <a:lstStyle/>
          <a:p>
            <a:pPr algn="ctr">
              <a:lnSpc>
                <a:spcPct val="150000"/>
              </a:lnSpc>
            </a:pPr>
            <a:r>
              <a:rPr altLang="en-US" b="1" lang="zh-CN" sz="2200">
                <a:solidFill>
                  <a:schemeClr val="tx1">
                    <a:lumMod val="65000"/>
                    <a:lumOff val="35000"/>
                  </a:schemeClr>
                </a:solidFill>
                <a:cs typeface="+mn-ea"/>
                <a:sym typeface="+mn-lt"/>
              </a:rPr>
              <a:t>竞争者的加入会导致的威胁</a:t>
            </a:r>
          </a:p>
        </p:txBody>
      </p:sp>
      <p:sp>
        <p:nvSpPr>
          <p:cNvPr id="29" name="文本框 28">
            <a:extLst>
              <a:ext uri="{FF2B5EF4-FFF2-40B4-BE49-F238E27FC236}">
                <a16:creationId xmlns:a16="http://schemas.microsoft.com/office/drawing/2014/main" id="{EA511EF7-BED3-4EB6-9190-E8E02962EEA0}"/>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潜在竞争者</a:t>
            </a:r>
          </a:p>
        </p:txBody>
      </p:sp>
      <p:grpSp>
        <p:nvGrpSpPr>
          <p:cNvPr id="15" name="组合 14">
            <a:extLst>
              <a:ext uri="{FF2B5EF4-FFF2-40B4-BE49-F238E27FC236}">
                <a16:creationId xmlns:a16="http://schemas.microsoft.com/office/drawing/2014/main" id="{15641246-58F7-45BA-ACFD-FAE4A5ADB2FA}"/>
              </a:ext>
            </a:extLst>
          </p:cNvPr>
          <p:cNvGrpSpPr/>
          <p:nvPr/>
        </p:nvGrpSpPr>
        <p:grpSpPr>
          <a:xfrm>
            <a:off x="1173437" y="1400821"/>
            <a:ext cx="5040720" cy="4205574"/>
            <a:chOff x="6809460" y="1491964"/>
            <a:chExt cx="5040720" cy="4205574"/>
          </a:xfrm>
        </p:grpSpPr>
        <p:grpSp>
          <p:nvGrpSpPr>
            <p:cNvPr id="5" name="组合 4"/>
            <p:cNvGrpSpPr/>
            <p:nvPr/>
          </p:nvGrpSpPr>
          <p:grpSpPr>
            <a:xfrm>
              <a:off x="6809460" y="1491964"/>
              <a:ext cx="5040720" cy="4022017"/>
              <a:chOff x="6809460" y="1491964"/>
              <a:chExt cx="5040720" cy="4022017"/>
            </a:xfrm>
          </p:grpSpPr>
          <p:sp>
            <p:nvSpPr>
              <p:cNvPr id="6" name="文本框 5"/>
              <p:cNvSpPr txBox="1"/>
              <p:nvPr/>
            </p:nvSpPr>
            <p:spPr>
              <a:xfrm>
                <a:off x="7062896" y="1491964"/>
                <a:ext cx="3873278" cy="457200"/>
              </a:xfrm>
              <a:prstGeom prst="rect">
                <a:avLst/>
              </a:prstGeom>
              <a:noFill/>
            </p:spPr>
            <p:txBody>
              <a:bodyPr rtlCol="0" wrap="square">
                <a:spAutoFit/>
              </a:bodyPr>
              <a:lstStyle/>
              <a:p>
                <a:r>
                  <a:rPr altLang="en-US" b="1" lang="zh-CN" sz="2400">
                    <a:solidFill>
                      <a:schemeClr val="tx1">
                        <a:lumMod val="65000"/>
                        <a:lumOff val="35000"/>
                      </a:schemeClr>
                    </a:solidFill>
                    <a:cs typeface="+mn-ea"/>
                    <a:sym typeface="+mn-lt"/>
                  </a:rPr>
                  <a:t>进入威胁取决于两个因素：</a:t>
                </a:r>
              </a:p>
            </p:txBody>
          </p:sp>
          <p:sp>
            <p:nvSpPr>
              <p:cNvPr id="7" name="矩形 6"/>
              <p:cNvSpPr/>
              <p:nvPr/>
            </p:nvSpPr>
            <p:spPr>
              <a:xfrm>
                <a:off x="6809460" y="2414692"/>
                <a:ext cx="50165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r>
                  <a:rPr altLang="en-US" lang="zh-CN" sz="2000">
                    <a:cs typeface="+mn-ea"/>
                    <a:sym typeface="+mn-lt"/>
                  </a:rPr>
                  <a:t>　进入障碍的高低</a:t>
                </a:r>
              </a:p>
            </p:txBody>
          </p:sp>
          <p:sp>
            <p:nvSpPr>
              <p:cNvPr id="21" name="矩形 20"/>
              <p:cNvSpPr/>
              <p:nvPr/>
            </p:nvSpPr>
            <p:spPr>
              <a:xfrm>
                <a:off x="6833680" y="4184901"/>
                <a:ext cx="50165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r>
                  <a:rPr altLang="en-US" lang="zh-CN" sz="2000">
                    <a:cs typeface="+mn-ea"/>
                    <a:sym typeface="+mn-lt"/>
                  </a:rPr>
                  <a:t>　现有在位企业的报复手段、程度</a:t>
                </a:r>
              </a:p>
            </p:txBody>
          </p:sp>
          <p:sp>
            <p:nvSpPr>
              <p:cNvPr id="12" name="文本框 11"/>
              <p:cNvSpPr txBox="1"/>
              <p:nvPr/>
            </p:nvSpPr>
            <p:spPr>
              <a:xfrm>
                <a:off x="7019010" y="2827384"/>
                <a:ext cx="4597400" cy="1325880"/>
              </a:xfrm>
              <a:prstGeom prst="rect">
                <a:avLst/>
              </a:prstGeom>
              <a:noFill/>
            </p:spPr>
            <p:txBody>
              <a:bodyPr rtlCol="0" wrap="square">
                <a:spAutoFit/>
              </a:bodyPr>
              <a:lstStyle/>
              <a:p>
                <a:pPr>
                  <a:lnSpc>
                    <a:spcPct val="150000"/>
                  </a:lnSpc>
                </a:pPr>
                <a:r>
                  <a:rPr altLang="en-US" lang="zh-CN">
                    <a:solidFill>
                      <a:schemeClr val="tx1">
                        <a:lumMod val="75000"/>
                        <a:lumOff val="25000"/>
                      </a:schemeClr>
                    </a:solidFill>
                    <a:cs typeface="+mn-ea"/>
                    <a:sym typeface="+mn-lt"/>
                  </a:rPr>
                  <a:t> 市场障碍—市场竞争条件下的壁垒。</a:t>
                </a:r>
              </a:p>
              <a:p>
                <a:pPr>
                  <a:lnSpc>
                    <a:spcPct val="150000"/>
                  </a:lnSpc>
                </a:pPr>
                <a:r>
                  <a:rPr altLang="en-US" lang="zh-CN">
                    <a:solidFill>
                      <a:schemeClr val="tx1">
                        <a:lumMod val="75000"/>
                        <a:lumOff val="25000"/>
                      </a:schemeClr>
                    </a:solidFill>
                    <a:cs typeface="+mn-ea"/>
                    <a:sym typeface="+mn-lt"/>
                  </a:rPr>
                  <a:t>非市场障碍— 政府管制造成的壁垒</a:t>
                </a:r>
              </a:p>
              <a:p>
                <a:pPr>
                  <a:lnSpc>
                    <a:spcPct val="150000"/>
                  </a:lnSpc>
                </a:pPr>
                <a:r>
                  <a:rPr altLang="en-US" lang="zh-CN">
                    <a:solidFill>
                      <a:schemeClr val="tx1">
                        <a:lumMod val="75000"/>
                        <a:lumOff val="25000"/>
                      </a:schemeClr>
                    </a:solidFill>
                    <a:cs typeface="+mn-ea"/>
                    <a:sym typeface="+mn-lt"/>
                  </a:rPr>
                  <a:t>   （法定的核准进入条件）</a:t>
                </a:r>
              </a:p>
            </p:txBody>
          </p:sp>
          <p:sp>
            <p:nvSpPr>
              <p:cNvPr id="24" name="文本框 23"/>
              <p:cNvSpPr txBox="1"/>
              <p:nvPr/>
            </p:nvSpPr>
            <p:spPr>
              <a:xfrm>
                <a:off x="7038434" y="4809749"/>
                <a:ext cx="3784600"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价格打压　材料垄断</a:t>
                </a:r>
              </a:p>
              <a:p>
                <a:pPr>
                  <a:lnSpc>
                    <a:spcPct val="150000"/>
                  </a:lnSpc>
                </a:pPr>
                <a:r>
                  <a:rPr altLang="en-US" lang="zh-CN" sz="1400">
                    <a:solidFill>
                      <a:schemeClr val="tx1">
                        <a:lumMod val="65000"/>
                        <a:lumOff val="35000"/>
                      </a:schemeClr>
                    </a:solidFill>
                    <a:cs typeface="+mn-ea"/>
                    <a:sym typeface="+mn-lt"/>
                  </a:rPr>
                  <a:t>市场垄断　供应链整合等</a:t>
                </a:r>
              </a:p>
            </p:txBody>
          </p:sp>
        </p:grpSp>
        <p:grpSp>
          <p:nvGrpSpPr>
            <p:cNvPr id="2" name="组合 1">
              <a:extLst>
                <a:ext uri="{FF2B5EF4-FFF2-40B4-BE49-F238E27FC236}">
                  <a16:creationId xmlns:a16="http://schemas.microsoft.com/office/drawing/2014/main" id="{43D04714-B79D-441F-8999-EE8B02CAF324}"/>
                </a:ext>
              </a:extLst>
            </p:cNvPr>
            <p:cNvGrpSpPr/>
            <p:nvPr/>
          </p:nvGrpSpPr>
          <p:grpSpPr>
            <a:xfrm>
              <a:off x="6883793" y="2303355"/>
              <a:ext cx="4060165" cy="1758549"/>
              <a:chOff x="6775450" y="2281457"/>
              <a:chExt cx="4060165" cy="1883550"/>
            </a:xfrm>
          </p:grpSpPr>
          <p:sp>
            <p:nvSpPr>
              <p:cNvPr id="32" name="矩形 31">
                <a:extLst>
                  <a:ext uri="{FF2B5EF4-FFF2-40B4-BE49-F238E27FC236}">
                    <a16:creationId xmlns:a16="http://schemas.microsoft.com/office/drawing/2014/main" id="{445FC95D-AD4B-4127-9908-09B887A310A5}"/>
                  </a:ext>
                </a:extLst>
              </p:cNvPr>
              <p:cNvSpPr/>
              <p:nvPr/>
            </p:nvSpPr>
            <p:spPr>
              <a:xfrm>
                <a:off x="6775450" y="2281457"/>
                <a:ext cx="4052380" cy="18835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3" name="直接连接符 32">
                <a:extLst>
                  <a:ext uri="{FF2B5EF4-FFF2-40B4-BE49-F238E27FC236}">
                    <a16:creationId xmlns:a16="http://schemas.microsoft.com/office/drawing/2014/main" id="{E5E6CE2C-C4CF-4DF0-BB8E-182EB72DC7B5}"/>
                  </a:ext>
                </a:extLst>
              </p:cNvPr>
              <p:cNvCxnSpPr/>
              <p:nvPr/>
            </p:nvCxnSpPr>
            <p:spPr>
              <a:xfrm flipH="1">
                <a:off x="6783235" y="2922276"/>
                <a:ext cx="4052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34" name="组合 33">
              <a:extLst>
                <a:ext uri="{FF2B5EF4-FFF2-40B4-BE49-F238E27FC236}">
                  <a16:creationId xmlns:a16="http://schemas.microsoft.com/office/drawing/2014/main" id="{9860DBC5-D0B4-4628-8575-D8CDE7FAC219}"/>
                </a:ext>
              </a:extLst>
            </p:cNvPr>
            <p:cNvGrpSpPr/>
            <p:nvPr/>
          </p:nvGrpSpPr>
          <p:grpSpPr>
            <a:xfrm>
              <a:off x="6896760" y="4299691"/>
              <a:ext cx="4060165" cy="1397847"/>
              <a:chOff x="6775450" y="2281457"/>
              <a:chExt cx="4060165" cy="1883550"/>
            </a:xfrm>
          </p:grpSpPr>
          <p:sp>
            <p:nvSpPr>
              <p:cNvPr id="35" name="矩形 34">
                <a:extLst>
                  <a:ext uri="{FF2B5EF4-FFF2-40B4-BE49-F238E27FC236}">
                    <a16:creationId xmlns:a16="http://schemas.microsoft.com/office/drawing/2014/main" id="{479054EC-E0EF-4308-8BC3-D9E45416451B}"/>
                  </a:ext>
                </a:extLst>
              </p:cNvPr>
              <p:cNvSpPr/>
              <p:nvPr/>
            </p:nvSpPr>
            <p:spPr>
              <a:xfrm>
                <a:off x="6775450" y="2281457"/>
                <a:ext cx="4052380" cy="18835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6" name="直接连接符 35">
                <a:extLst>
                  <a:ext uri="{FF2B5EF4-FFF2-40B4-BE49-F238E27FC236}">
                    <a16:creationId xmlns:a16="http://schemas.microsoft.com/office/drawing/2014/main" id="{9945432D-EECF-40F8-A2C5-D5FCF888A55D}"/>
                  </a:ext>
                </a:extLst>
              </p:cNvPr>
              <p:cNvCxnSpPr/>
              <p:nvPr/>
            </p:nvCxnSpPr>
            <p:spPr>
              <a:xfrm flipH="1">
                <a:off x="6783235" y="2922276"/>
                <a:ext cx="4052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cxnSp>
        <p:nvCxnSpPr>
          <p:cNvPr id="38" name="直接连接符 37">
            <a:extLst>
              <a:ext uri="{FF2B5EF4-FFF2-40B4-BE49-F238E27FC236}">
                <a16:creationId xmlns:a16="http://schemas.microsoft.com/office/drawing/2014/main" id="{D370A57A-1E6E-4B09-AA23-88D1FEC98224}"/>
              </a:ext>
            </a:extLst>
          </p:cNvPr>
          <p:cNvCxnSpPr/>
          <p:nvPr/>
        </p:nvCxnSpPr>
        <p:spPr>
          <a:xfrm flipH="1" flipV="1">
            <a:off x="5841149" y="1295062"/>
            <a:ext cx="0" cy="441549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65" name="组合 64">
            <a:extLst>
              <a:ext uri="{FF2B5EF4-FFF2-40B4-BE49-F238E27FC236}">
                <a16:creationId xmlns:a16="http://schemas.microsoft.com/office/drawing/2014/main" id="{B2B249A9-090E-4B47-840F-9908C0238F39}"/>
              </a:ext>
            </a:extLst>
          </p:cNvPr>
          <p:cNvGrpSpPr/>
          <p:nvPr/>
        </p:nvGrpSpPr>
        <p:grpSpPr>
          <a:xfrm>
            <a:off x="6183941" y="2338737"/>
            <a:ext cx="4439938" cy="2875937"/>
            <a:chOff x="6183941" y="2338737"/>
            <a:chExt cx="4439938" cy="2875937"/>
          </a:xfrm>
        </p:grpSpPr>
        <p:grpSp>
          <p:nvGrpSpPr>
            <p:cNvPr id="50" name="组合 49">
              <a:extLst>
                <a:ext uri="{FF2B5EF4-FFF2-40B4-BE49-F238E27FC236}">
                  <a16:creationId xmlns:a16="http://schemas.microsoft.com/office/drawing/2014/main" id="{99A121F3-B0CE-404F-ACCF-B32CA4E244FA}"/>
                </a:ext>
              </a:extLst>
            </p:cNvPr>
            <p:cNvGrpSpPr/>
            <p:nvPr/>
          </p:nvGrpSpPr>
          <p:grpSpPr>
            <a:xfrm>
              <a:off x="6183941" y="2401683"/>
              <a:ext cx="1175717" cy="1119730"/>
              <a:chOff x="6277237" y="3133584"/>
              <a:chExt cx="1175717" cy="1119730"/>
            </a:xfrm>
          </p:grpSpPr>
          <p:sp>
            <p:nvSpPr>
              <p:cNvPr id="31" name="文本框 30"/>
              <p:cNvSpPr txBox="1"/>
              <p:nvPr/>
            </p:nvSpPr>
            <p:spPr>
              <a:xfrm>
                <a:off x="6441931" y="3478388"/>
                <a:ext cx="868680" cy="640080"/>
              </a:xfrm>
              <a:prstGeom prst="rect">
                <a:avLst/>
              </a:prstGeom>
              <a:noFill/>
            </p:spPr>
            <p:txBody>
              <a:bodyPr rtlCol="0" wrap="none">
                <a:spAutoFit/>
              </a:bodyPr>
              <a:lstStyle/>
              <a:p>
                <a:pPr algn="r"/>
                <a:r>
                  <a:rPr altLang="en-US" lang="zh-CN">
                    <a:solidFill>
                      <a:schemeClr val="tx1">
                        <a:lumMod val="65000"/>
                        <a:lumOff val="35000"/>
                      </a:schemeClr>
                    </a:solidFill>
                    <a:cs typeface="+mn-ea"/>
                    <a:sym typeface="+mn-lt"/>
                  </a:rPr>
                  <a:t>市场秩</a:t>
                </a:r>
              </a:p>
              <a:p>
                <a:pPr algn="r"/>
                <a:r>
                  <a:rPr altLang="en-US" lang="zh-CN">
                    <a:solidFill>
                      <a:schemeClr val="tx1">
                        <a:lumMod val="65000"/>
                        <a:lumOff val="35000"/>
                      </a:schemeClr>
                    </a:solidFill>
                    <a:cs typeface="+mn-ea"/>
                    <a:sym typeface="+mn-lt"/>
                  </a:rPr>
                  <a:t>序混乱</a:t>
                </a:r>
              </a:p>
            </p:txBody>
          </p:sp>
          <p:sp>
            <p:nvSpPr>
              <p:cNvPr id="17" name="五边形 16">
                <a:extLst>
                  <a:ext uri="{FF2B5EF4-FFF2-40B4-BE49-F238E27FC236}">
                    <a16:creationId xmlns:a16="http://schemas.microsoft.com/office/drawing/2014/main" id="{90197079-68C6-47FF-8B5A-7820F169BE3F}"/>
                  </a:ext>
                </a:extLst>
              </p:cNvPr>
              <p:cNvSpPr/>
              <p:nvPr/>
            </p:nvSpPr>
            <p:spPr>
              <a:xfrm>
                <a:off x="6277237" y="3133584"/>
                <a:ext cx="1175717" cy="1119730"/>
              </a:xfrm>
              <a:prstGeom prst="pent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9" name="组合 48">
              <a:extLst>
                <a:ext uri="{FF2B5EF4-FFF2-40B4-BE49-F238E27FC236}">
                  <a16:creationId xmlns:a16="http://schemas.microsoft.com/office/drawing/2014/main" id="{4EB9D0A1-077D-4229-AE52-97BEB422AE2D}"/>
                </a:ext>
              </a:extLst>
            </p:cNvPr>
            <p:cNvGrpSpPr/>
            <p:nvPr/>
          </p:nvGrpSpPr>
          <p:grpSpPr>
            <a:xfrm>
              <a:off x="7929654" y="3199500"/>
              <a:ext cx="1175717" cy="1119730"/>
              <a:chOff x="7516034" y="3133584"/>
              <a:chExt cx="1175717" cy="1119730"/>
            </a:xfrm>
          </p:grpSpPr>
          <p:sp>
            <p:nvSpPr>
              <p:cNvPr id="4" name="文本框 3"/>
              <p:cNvSpPr txBox="1"/>
              <p:nvPr/>
            </p:nvSpPr>
            <p:spPr>
              <a:xfrm>
                <a:off x="7798954" y="3470554"/>
                <a:ext cx="640080" cy="640080"/>
              </a:xfrm>
              <a:prstGeom prst="rect">
                <a:avLst/>
              </a:prstGeom>
              <a:noFill/>
            </p:spPr>
            <p:txBody>
              <a:bodyPr rtlCol="0" wrap="none">
                <a:spAutoFit/>
              </a:bodyPr>
              <a:lstStyle/>
              <a:p>
                <a:pPr algn="ctr"/>
                <a:r>
                  <a:rPr altLang="en-US" lang="zh-CN">
                    <a:solidFill>
                      <a:schemeClr val="tx1">
                        <a:lumMod val="65000"/>
                        <a:lumOff val="35000"/>
                      </a:schemeClr>
                    </a:solidFill>
                    <a:cs typeface="+mn-ea"/>
                    <a:sym typeface="+mn-lt"/>
                  </a:rPr>
                  <a:t>产量</a:t>
                </a:r>
              </a:p>
              <a:p>
                <a:pPr algn="ctr"/>
                <a:r>
                  <a:rPr altLang="en-US" lang="zh-CN">
                    <a:solidFill>
                      <a:schemeClr val="tx1">
                        <a:lumMod val="65000"/>
                        <a:lumOff val="35000"/>
                      </a:schemeClr>
                    </a:solidFill>
                    <a:cs typeface="+mn-ea"/>
                    <a:sym typeface="+mn-lt"/>
                  </a:rPr>
                  <a:t>增加</a:t>
                </a:r>
              </a:p>
            </p:txBody>
          </p:sp>
          <p:sp>
            <p:nvSpPr>
              <p:cNvPr id="18" name="五边形 17">
                <a:extLst>
                  <a:ext uri="{FF2B5EF4-FFF2-40B4-BE49-F238E27FC236}">
                    <a16:creationId xmlns:a16="http://schemas.microsoft.com/office/drawing/2014/main" id="{9484FB03-4A3E-42D0-BE5A-F78F9EC4783D}"/>
                  </a:ext>
                </a:extLst>
              </p:cNvPr>
              <p:cNvSpPr/>
              <p:nvPr/>
            </p:nvSpPr>
            <p:spPr>
              <a:xfrm>
                <a:off x="7516034" y="3133584"/>
                <a:ext cx="1175717" cy="1119730"/>
              </a:xfrm>
              <a:prstGeom prst="pent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8" name="组合 47">
              <a:extLst>
                <a:ext uri="{FF2B5EF4-FFF2-40B4-BE49-F238E27FC236}">
                  <a16:creationId xmlns:a16="http://schemas.microsoft.com/office/drawing/2014/main" id="{E0628277-755A-486B-93B3-3A9FD6B615D7}"/>
                </a:ext>
              </a:extLst>
            </p:cNvPr>
            <p:cNvGrpSpPr/>
            <p:nvPr/>
          </p:nvGrpSpPr>
          <p:grpSpPr>
            <a:xfrm>
              <a:off x="9448162" y="2338737"/>
              <a:ext cx="1175717" cy="1119730"/>
              <a:chOff x="9213706" y="3133584"/>
              <a:chExt cx="1175717" cy="1119730"/>
            </a:xfrm>
          </p:grpSpPr>
          <p:sp>
            <p:nvSpPr>
              <p:cNvPr id="27" name="文本框 26"/>
              <p:cNvSpPr txBox="1"/>
              <p:nvPr/>
            </p:nvSpPr>
            <p:spPr>
              <a:xfrm>
                <a:off x="9213810" y="3458188"/>
                <a:ext cx="1175613" cy="640080"/>
              </a:xfrm>
              <a:prstGeom prst="rect">
                <a:avLst/>
              </a:prstGeom>
              <a:noFill/>
            </p:spPr>
            <p:txBody>
              <a:bodyPr rtlCol="0" wrap="square">
                <a:spAutoFit/>
              </a:bodyPr>
              <a:lstStyle/>
              <a:p>
                <a:pPr algn="ctr"/>
                <a:r>
                  <a:rPr altLang="en-US" lang="zh-CN">
                    <a:solidFill>
                      <a:schemeClr val="tx1">
                        <a:lumMod val="65000"/>
                        <a:lumOff val="35000"/>
                      </a:schemeClr>
                    </a:solidFill>
                    <a:cs typeface="+mn-ea"/>
                    <a:sym typeface="+mn-lt"/>
                  </a:rPr>
                  <a:t>价格</a:t>
                </a:r>
              </a:p>
              <a:p>
                <a:pPr algn="ctr"/>
                <a:r>
                  <a:rPr altLang="en-US" lang="zh-CN">
                    <a:solidFill>
                      <a:schemeClr val="tx1">
                        <a:lumMod val="65000"/>
                        <a:lumOff val="35000"/>
                      </a:schemeClr>
                    </a:solidFill>
                    <a:cs typeface="+mn-ea"/>
                    <a:sym typeface="+mn-lt"/>
                  </a:rPr>
                  <a:t>回落</a:t>
                </a:r>
              </a:p>
            </p:txBody>
          </p:sp>
          <p:sp>
            <p:nvSpPr>
              <p:cNvPr id="41" name="五边形 40">
                <a:extLst>
                  <a:ext uri="{FF2B5EF4-FFF2-40B4-BE49-F238E27FC236}">
                    <a16:creationId xmlns:a16="http://schemas.microsoft.com/office/drawing/2014/main" id="{8F8E6D7B-1E73-45C5-A055-C0292A224ED0}"/>
                  </a:ext>
                </a:extLst>
              </p:cNvPr>
              <p:cNvSpPr/>
              <p:nvPr/>
            </p:nvSpPr>
            <p:spPr>
              <a:xfrm>
                <a:off x="9213706" y="3133584"/>
                <a:ext cx="1175717" cy="1119730"/>
              </a:xfrm>
              <a:prstGeom prst="pent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7" name="组合 46">
              <a:extLst>
                <a:ext uri="{FF2B5EF4-FFF2-40B4-BE49-F238E27FC236}">
                  <a16:creationId xmlns:a16="http://schemas.microsoft.com/office/drawing/2014/main" id="{4FB2AF7C-8795-4221-B68C-185E7A1169BA}"/>
                </a:ext>
              </a:extLst>
            </p:cNvPr>
            <p:cNvGrpSpPr/>
            <p:nvPr/>
          </p:nvGrpSpPr>
          <p:grpSpPr>
            <a:xfrm>
              <a:off x="6813762" y="4094944"/>
              <a:ext cx="1175717" cy="1119730"/>
              <a:chOff x="6872028" y="4939913"/>
              <a:chExt cx="1175717" cy="1119730"/>
            </a:xfrm>
          </p:grpSpPr>
          <p:sp>
            <p:nvSpPr>
              <p:cNvPr id="30" name="文本框 29"/>
              <p:cNvSpPr txBox="1"/>
              <p:nvPr/>
            </p:nvSpPr>
            <p:spPr>
              <a:xfrm>
                <a:off x="6882744" y="5272596"/>
                <a:ext cx="1097280" cy="640080"/>
              </a:xfrm>
              <a:prstGeom prst="rect">
                <a:avLst/>
              </a:prstGeom>
              <a:noFill/>
            </p:spPr>
            <p:txBody>
              <a:bodyPr rtlCol="0" wrap="none">
                <a:spAutoFit/>
              </a:bodyPr>
              <a:lstStyle/>
              <a:p>
                <a:pPr algn="r"/>
                <a:r>
                  <a:rPr altLang="en-US" lang="zh-CN">
                    <a:solidFill>
                      <a:schemeClr val="tx1">
                        <a:lumMod val="65000"/>
                        <a:lumOff val="35000"/>
                      </a:schemeClr>
                    </a:solidFill>
                    <a:cs typeface="+mn-ea"/>
                    <a:sym typeface="+mn-lt"/>
                  </a:rPr>
                  <a:t>市场占有</a:t>
                </a:r>
              </a:p>
              <a:p>
                <a:pPr algn="r"/>
                <a:r>
                  <a:rPr altLang="en-US" lang="zh-CN">
                    <a:solidFill>
                      <a:schemeClr val="tx1">
                        <a:lumMod val="65000"/>
                        <a:lumOff val="35000"/>
                      </a:schemeClr>
                    </a:solidFill>
                    <a:cs typeface="+mn-ea"/>
                    <a:sym typeface="+mn-lt"/>
                  </a:rPr>
                  <a:t>率降低</a:t>
                </a:r>
              </a:p>
            </p:txBody>
          </p:sp>
          <p:sp>
            <p:nvSpPr>
              <p:cNvPr id="43" name="五边形 42">
                <a:extLst>
                  <a:ext uri="{FF2B5EF4-FFF2-40B4-BE49-F238E27FC236}">
                    <a16:creationId xmlns:a16="http://schemas.microsoft.com/office/drawing/2014/main" id="{3C70DB89-C556-4E52-B349-17A6A21A8D21}"/>
                  </a:ext>
                </a:extLst>
              </p:cNvPr>
              <p:cNvSpPr/>
              <p:nvPr/>
            </p:nvSpPr>
            <p:spPr>
              <a:xfrm>
                <a:off x="6872028" y="4939913"/>
                <a:ext cx="1175717" cy="1119730"/>
              </a:xfrm>
              <a:prstGeom prst="pent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6" name="组合 45">
              <a:extLst>
                <a:ext uri="{FF2B5EF4-FFF2-40B4-BE49-F238E27FC236}">
                  <a16:creationId xmlns:a16="http://schemas.microsoft.com/office/drawing/2014/main" id="{8A649923-8FA6-4CA6-8F69-B4117472FEFC}"/>
                </a:ext>
              </a:extLst>
            </p:cNvPr>
            <p:cNvGrpSpPr/>
            <p:nvPr/>
          </p:nvGrpSpPr>
          <p:grpSpPr>
            <a:xfrm>
              <a:off x="9045546" y="4094944"/>
              <a:ext cx="1175717" cy="1119730"/>
              <a:chOff x="8302785" y="4922565"/>
              <a:chExt cx="1175717" cy="1119730"/>
            </a:xfrm>
          </p:grpSpPr>
          <p:sp>
            <p:nvSpPr>
              <p:cNvPr id="28" name="文本框 27"/>
              <p:cNvSpPr txBox="1"/>
              <p:nvPr/>
            </p:nvSpPr>
            <p:spPr>
              <a:xfrm>
                <a:off x="8570607" y="5234496"/>
                <a:ext cx="640080" cy="640080"/>
              </a:xfrm>
              <a:prstGeom prst="rect">
                <a:avLst/>
              </a:prstGeom>
              <a:noFill/>
            </p:spPr>
            <p:txBody>
              <a:bodyPr rtlCol="0" wrap="none">
                <a:spAutoFit/>
              </a:bodyPr>
              <a:lstStyle/>
              <a:p>
                <a:pPr algn="ctr"/>
                <a:r>
                  <a:rPr altLang="en-US" lang="zh-CN">
                    <a:solidFill>
                      <a:schemeClr val="tx1">
                        <a:lumMod val="65000"/>
                        <a:lumOff val="35000"/>
                      </a:schemeClr>
                    </a:solidFill>
                    <a:cs typeface="+mn-ea"/>
                    <a:sym typeface="+mn-lt"/>
                  </a:rPr>
                  <a:t>利润</a:t>
                </a:r>
              </a:p>
              <a:p>
                <a:pPr algn="ctr"/>
                <a:r>
                  <a:rPr altLang="en-US" lang="zh-CN">
                    <a:solidFill>
                      <a:schemeClr val="tx1">
                        <a:lumMod val="65000"/>
                        <a:lumOff val="35000"/>
                      </a:schemeClr>
                    </a:solidFill>
                    <a:cs typeface="+mn-ea"/>
                    <a:sym typeface="+mn-lt"/>
                  </a:rPr>
                  <a:t>下降</a:t>
                </a:r>
              </a:p>
            </p:txBody>
          </p:sp>
          <p:sp>
            <p:nvSpPr>
              <p:cNvPr id="45" name="五边形 44">
                <a:extLst>
                  <a:ext uri="{FF2B5EF4-FFF2-40B4-BE49-F238E27FC236}">
                    <a16:creationId xmlns:a16="http://schemas.microsoft.com/office/drawing/2014/main" id="{431D4F76-C6F4-4092-A6DE-525B9BF7D636}"/>
                  </a:ext>
                </a:extLst>
              </p:cNvPr>
              <p:cNvSpPr/>
              <p:nvPr/>
            </p:nvSpPr>
            <p:spPr>
              <a:xfrm>
                <a:off x="8302785" y="4922565"/>
                <a:ext cx="1175717" cy="1119730"/>
              </a:xfrm>
              <a:prstGeom prst="pentagon">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4" name="组合 63">
              <a:extLst>
                <a:ext uri="{FF2B5EF4-FFF2-40B4-BE49-F238E27FC236}">
                  <a16:creationId xmlns:a16="http://schemas.microsoft.com/office/drawing/2014/main" id="{56FE250D-4252-4AC9-9DA8-3A1CCEC04A8A}"/>
                </a:ext>
              </a:extLst>
            </p:cNvPr>
            <p:cNvGrpSpPr/>
            <p:nvPr/>
          </p:nvGrpSpPr>
          <p:grpSpPr>
            <a:xfrm>
              <a:off x="7135115" y="2784029"/>
              <a:ext cx="2537590" cy="1738613"/>
              <a:chOff x="7135115" y="2784029"/>
              <a:chExt cx="2537590" cy="1738613"/>
            </a:xfrm>
          </p:grpSpPr>
          <p:cxnSp>
            <p:nvCxnSpPr>
              <p:cNvPr id="52" name="直接箭头连接符 51">
                <a:extLst>
                  <a:ext uri="{FF2B5EF4-FFF2-40B4-BE49-F238E27FC236}">
                    <a16:creationId xmlns:a16="http://schemas.microsoft.com/office/drawing/2014/main" id="{9FEEBA90-C65C-4F65-B308-72F6AD712E77}"/>
                  </a:ext>
                </a:extLst>
              </p:cNvPr>
              <p:cNvCxnSpPr>
                <a:stCxn id="17" idx="4"/>
                <a:endCxn id="18" idx="1"/>
              </p:cNvCxnSpPr>
              <p:nvPr/>
            </p:nvCxnSpPr>
            <p:spPr>
              <a:xfrm>
                <a:off x="7135115" y="3521410"/>
                <a:ext cx="794540" cy="10578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20ADA571-0CCC-49E4-AC3A-412BD9CB2E78}"/>
                  </a:ext>
                </a:extLst>
              </p:cNvPr>
              <p:cNvCxnSpPr/>
              <p:nvPr/>
            </p:nvCxnSpPr>
            <p:spPr>
              <a:xfrm flipV="1">
                <a:off x="8517512" y="2784029"/>
                <a:ext cx="915549" cy="40986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a:extLst>
                  <a:ext uri="{FF2B5EF4-FFF2-40B4-BE49-F238E27FC236}">
                    <a16:creationId xmlns:a16="http://schemas.microsoft.com/office/drawing/2014/main" id="{19EF57F8-35A3-4473-AFE8-5CD8462BC672}"/>
                  </a:ext>
                </a:extLst>
              </p:cNvPr>
              <p:cNvCxnSpPr>
                <a:stCxn id="41" idx="2"/>
              </p:cNvCxnSpPr>
              <p:nvPr/>
            </p:nvCxnSpPr>
            <p:spPr>
              <a:xfrm flipH="1">
                <a:off x="9621071" y="3458464"/>
                <a:ext cx="51634" cy="67311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a:extLst>
                  <a:ext uri="{FF2B5EF4-FFF2-40B4-BE49-F238E27FC236}">
                    <a16:creationId xmlns:a16="http://schemas.microsoft.com/office/drawing/2014/main" id="{F3C4F951-B62E-4A34-9718-1E9509BF5A0F}"/>
                  </a:ext>
                </a:extLst>
              </p:cNvPr>
              <p:cNvCxnSpPr>
                <a:stCxn id="45" idx="1"/>
                <a:endCxn id="43" idx="5"/>
              </p:cNvCxnSpPr>
              <p:nvPr/>
            </p:nvCxnSpPr>
            <p:spPr>
              <a:xfrm flipH="1">
                <a:off x="7989478" y="4522642"/>
                <a:ext cx="1056069"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val="997194303"/>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5"/>
                                        </p:tgtEl>
                                        <p:attrNameLst>
                                          <p:attrName>style.visibility</p:attrName>
                                        </p:attrNameLst>
                                      </p:cBhvr>
                                      <p:to>
                                        <p:strVal val="visible"/>
                                      </p:to>
                                    </p:set>
                                    <p:animEffect filter="barn(inVertical)" transition="in">
                                      <p:cBhvr>
                                        <p:cTn dur="750" id="7"/>
                                        <p:tgtEl>
                                          <p:spTgt spid="15"/>
                                        </p:tgtEl>
                                      </p:cBhvr>
                                    </p:animEffect>
                                  </p:childTnLst>
                                </p:cTn>
                              </p:par>
                            </p:childTnLst>
                          </p:cTn>
                        </p:par>
                        <p:par>
                          <p:cTn fill="hold" id="8" nodeType="afterGroup">
                            <p:stCondLst>
                              <p:cond delay="750"/>
                            </p:stCondLst>
                            <p:childTnLst>
                              <p:par>
                                <p:cTn fill="hold" id="9" nodeType="afterEffect" presetClass="entr" presetID="16" presetSubtype="26">
                                  <p:stCondLst>
                                    <p:cond delay="0"/>
                                  </p:stCondLst>
                                  <p:childTnLst>
                                    <p:set>
                                      <p:cBhvr>
                                        <p:cTn dur="1" fill="hold" id="10">
                                          <p:stCondLst>
                                            <p:cond delay="0"/>
                                          </p:stCondLst>
                                        </p:cTn>
                                        <p:tgtEl>
                                          <p:spTgt spid="38"/>
                                        </p:tgtEl>
                                        <p:attrNameLst>
                                          <p:attrName>style.visibility</p:attrName>
                                        </p:attrNameLst>
                                      </p:cBhvr>
                                      <p:to>
                                        <p:strVal val="visible"/>
                                      </p:to>
                                    </p:set>
                                    <p:animEffect filter="barn(inHorizontal)" transition="in">
                                      <p:cBhvr>
                                        <p:cTn dur="750" id="11"/>
                                        <p:tgtEl>
                                          <p:spTgt spid="38"/>
                                        </p:tgtEl>
                                      </p:cBhvr>
                                    </p:animEffect>
                                  </p:childTnLst>
                                </p:cTn>
                              </p:par>
                            </p:childTnLst>
                          </p:cTn>
                        </p:par>
                        <p:par>
                          <p:cTn fill="hold" id="12" nodeType="afterGroup">
                            <p:stCondLst>
                              <p:cond delay="1500"/>
                            </p:stCondLst>
                            <p:childTnLst>
                              <p:par>
                                <p:cTn fill="hold" grpId="0" id="13" nodeType="afterEffect" presetClass="entr" presetID="16" presetSubtype="21">
                                  <p:stCondLst>
                                    <p:cond delay="0"/>
                                  </p:stCondLst>
                                  <p:childTnLst>
                                    <p:set>
                                      <p:cBhvr>
                                        <p:cTn dur="1" fill="hold" id="14">
                                          <p:stCondLst>
                                            <p:cond delay="0"/>
                                          </p:stCondLst>
                                        </p:cTn>
                                        <p:tgtEl>
                                          <p:spTgt spid="16"/>
                                        </p:tgtEl>
                                        <p:attrNameLst>
                                          <p:attrName>style.visibility</p:attrName>
                                        </p:attrNameLst>
                                      </p:cBhvr>
                                      <p:to>
                                        <p:strVal val="visible"/>
                                      </p:to>
                                    </p:set>
                                    <p:animEffect filter="barn(inVertical)" transition="in">
                                      <p:cBhvr>
                                        <p:cTn dur="750" id="15"/>
                                        <p:tgtEl>
                                          <p:spTgt spid="16"/>
                                        </p:tgtEl>
                                      </p:cBhvr>
                                    </p:animEffect>
                                  </p:childTnLst>
                                </p:cTn>
                              </p:par>
                            </p:childTnLst>
                          </p:cTn>
                        </p:par>
                        <p:par>
                          <p:cTn fill="hold" id="16" nodeType="afterGroup">
                            <p:stCondLst>
                              <p:cond delay="2250"/>
                            </p:stCondLst>
                            <p:childTnLst>
                              <p:par>
                                <p:cTn fill="hold" id="17" nodeType="afterEffect" presetClass="entr" presetID="22" presetSubtype="8">
                                  <p:stCondLst>
                                    <p:cond delay="0"/>
                                  </p:stCondLst>
                                  <p:childTnLst>
                                    <p:set>
                                      <p:cBhvr>
                                        <p:cTn dur="1" fill="hold" id="18">
                                          <p:stCondLst>
                                            <p:cond delay="0"/>
                                          </p:stCondLst>
                                        </p:cTn>
                                        <p:tgtEl>
                                          <p:spTgt spid="65"/>
                                        </p:tgtEl>
                                        <p:attrNameLst>
                                          <p:attrName>style.visibility</p:attrName>
                                        </p:attrNameLst>
                                      </p:cBhvr>
                                      <p:to>
                                        <p:strVal val="visible"/>
                                      </p:to>
                                    </p:set>
                                    <p:animEffect filter="wipe(left)" transition="in">
                                      <p:cBhvr>
                                        <p:cTn dur="750" id="19"/>
                                        <p:tgtEl>
                                          <p:spTgt spid="65"/>
                                        </p:tgtEl>
                                      </p:cBhvr>
                                    </p:animEffect>
                                  </p:childTnLst>
                                </p:cTn>
                              </p:par>
                            </p:childTnLst>
                          </p:cTn>
                        </p:par>
                        <p:par>
                          <p:cTn fill="hold" id="20" nodeType="afterGroup">
                            <p:stCondLst>
                              <p:cond delay="3000"/>
                            </p:stCondLst>
                            <p:childTnLst>
                              <p:par>
                                <p:cTn fill="hold" grpId="0" id="21" nodeType="afterEffect" presetClass="entr" presetID="16" presetSubtype="21">
                                  <p:stCondLst>
                                    <p:cond delay="0"/>
                                  </p:stCondLst>
                                  <p:childTnLst>
                                    <p:set>
                                      <p:cBhvr>
                                        <p:cTn dur="1" fill="hold" id="22">
                                          <p:stCondLst>
                                            <p:cond delay="0"/>
                                          </p:stCondLst>
                                        </p:cTn>
                                        <p:tgtEl>
                                          <p:spTgt spid="20"/>
                                        </p:tgtEl>
                                        <p:attrNameLst>
                                          <p:attrName>style.visibility</p:attrName>
                                        </p:attrNameLst>
                                      </p:cBhvr>
                                      <p:to>
                                        <p:strVal val="visible"/>
                                      </p:to>
                                    </p:set>
                                    <p:animEffect filter="barn(inVertical)" transition="in">
                                      <p:cBhvr>
                                        <p:cTn dur="750" id="2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20"/>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文本框 39">
            <a:extLst>
              <a:ext uri="{FF2B5EF4-FFF2-40B4-BE49-F238E27FC236}">
                <a16:creationId xmlns:a16="http://schemas.microsoft.com/office/drawing/2014/main" id="{C43297CE-B694-4E71-8CC4-420DD183C7E2}"/>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替代品</a:t>
            </a:r>
          </a:p>
        </p:txBody>
      </p:sp>
      <p:sp>
        <p:nvSpPr>
          <p:cNvPr id="41" name="文本框 40">
            <a:extLst>
              <a:ext uri="{FF2B5EF4-FFF2-40B4-BE49-F238E27FC236}">
                <a16:creationId xmlns:a16="http://schemas.microsoft.com/office/drawing/2014/main" id="{F4BF5DB2-521C-4278-A457-6579533FD03C}"/>
              </a:ext>
            </a:extLst>
          </p:cNvPr>
          <p:cNvSpPr txBox="1"/>
          <p:nvPr/>
        </p:nvSpPr>
        <p:spPr>
          <a:xfrm>
            <a:off x="722617" y="1779349"/>
            <a:ext cx="3240033" cy="137160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替代品指的是和现有产品具有相同功能的产品，但是替代品能否产生替代的效果，就要看替代产品能否提供比现有产品更大的『性价比』。</a:t>
            </a:r>
          </a:p>
        </p:txBody>
      </p:sp>
      <p:sp>
        <p:nvSpPr>
          <p:cNvPr id="42" name="文本框 41">
            <a:extLst>
              <a:ext uri="{FF2B5EF4-FFF2-40B4-BE49-F238E27FC236}">
                <a16:creationId xmlns:a16="http://schemas.microsoft.com/office/drawing/2014/main" id="{03F7F55F-F05F-4BA2-BAC4-7C5F298BCDE4}"/>
              </a:ext>
            </a:extLst>
          </p:cNvPr>
          <p:cNvSpPr txBox="1"/>
          <p:nvPr/>
        </p:nvSpPr>
        <p:spPr>
          <a:xfrm>
            <a:off x="8012842" y="1779349"/>
            <a:ext cx="3240033"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所以，替代品的实际功能，是对现有产品造成了价格上的限制，进而影响到整个行业的收益。</a:t>
            </a:r>
          </a:p>
        </p:txBody>
      </p:sp>
      <p:sp>
        <p:nvSpPr>
          <p:cNvPr id="43" name="文本框 42">
            <a:extLst>
              <a:ext uri="{FF2B5EF4-FFF2-40B4-BE49-F238E27FC236}">
                <a16:creationId xmlns:a16="http://schemas.microsoft.com/office/drawing/2014/main" id="{58A67CBF-C5D3-4EA2-A31A-75FA5E919224}"/>
              </a:ext>
            </a:extLst>
          </p:cNvPr>
          <p:cNvSpPr txBox="1"/>
          <p:nvPr/>
        </p:nvSpPr>
        <p:spPr>
          <a:xfrm>
            <a:off x="722617" y="4113931"/>
            <a:ext cx="3990257" cy="137160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如果一但替代品能够提供比现有产品更高的『性价比』，那么对现有产品产生巨大的威胁，有时甚至会造成整个行业的颠覆，因此，现有产品生产企业千万不可以掉以轻心！</a:t>
            </a:r>
          </a:p>
        </p:txBody>
      </p:sp>
      <p:pic>
        <p:nvPicPr>
          <p:cNvPr descr="图片包含 游戏机, 桌子, 电脑, 房间  描述已自动生成" id="4" name="图片 3">
            <a:extLst>
              <a:ext uri="{FF2B5EF4-FFF2-40B4-BE49-F238E27FC236}">
                <a16:creationId xmlns:a16="http://schemas.microsoft.com/office/drawing/2014/main" id="{C233106E-88F3-4335-964C-4396AB7F482F}"/>
              </a:ext>
            </a:extLst>
          </p:cNvPr>
          <p:cNvPicPr>
            <a:picLocks noChangeAspect="1"/>
          </p:cNvPicPr>
          <p:nvPr/>
        </p:nvPicPr>
        <p:blipFill>
          <a:blip r:embed="rId3">
            <a:extLst>
              <a:ext uri="{28A0092B-C50C-407E-A947-70E740481C1C}">
                <a14:useLocalDpi val="0"/>
              </a:ext>
            </a:extLst>
          </a:blip>
          <a:stretch>
            <a:fillRect/>
          </a:stretch>
        </p:blipFill>
        <p:spPr>
          <a:xfrm flipH="1">
            <a:off x="4712874" y="1530462"/>
            <a:ext cx="4519474" cy="4519474"/>
          </a:xfrm>
          <a:prstGeom prst="rect">
            <a:avLst/>
          </a:prstGeom>
        </p:spPr>
      </p:pic>
    </p:spTree>
    <p:extLst>
      <p:ext uri="{BB962C8B-B14F-4D97-AF65-F5344CB8AC3E}">
        <p14:creationId val="1433920690"/>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41"/>
                                        </p:tgtEl>
                                        <p:attrNameLst>
                                          <p:attrName>style.visibility</p:attrName>
                                        </p:attrNameLst>
                                      </p:cBhvr>
                                      <p:to>
                                        <p:strVal val="visible"/>
                                      </p:to>
                                    </p:set>
                                    <p:animEffect filter="barn(inVertical)" transition="in">
                                      <p:cBhvr>
                                        <p:cTn dur="750" id="7"/>
                                        <p:tgtEl>
                                          <p:spTgt spid="41"/>
                                        </p:tgtEl>
                                      </p:cBhvr>
                                    </p:animEffect>
                                  </p:childTnLst>
                                </p:cTn>
                              </p:par>
                            </p:childTnLst>
                          </p:cTn>
                        </p:par>
                        <p:par>
                          <p:cTn fill="hold" id="8" nodeType="afterGroup">
                            <p:stCondLst>
                              <p:cond delay="750"/>
                            </p:stCondLst>
                            <p:childTnLst>
                              <p:par>
                                <p:cTn fill="hold" grpId="0" id="9" nodeType="afterEffect" presetClass="entr" presetID="16" presetSubtype="21">
                                  <p:stCondLst>
                                    <p:cond delay="0"/>
                                  </p:stCondLst>
                                  <p:childTnLst>
                                    <p:set>
                                      <p:cBhvr>
                                        <p:cTn dur="1" fill="hold" id="10">
                                          <p:stCondLst>
                                            <p:cond delay="0"/>
                                          </p:stCondLst>
                                        </p:cTn>
                                        <p:tgtEl>
                                          <p:spTgt spid="42"/>
                                        </p:tgtEl>
                                        <p:attrNameLst>
                                          <p:attrName>style.visibility</p:attrName>
                                        </p:attrNameLst>
                                      </p:cBhvr>
                                      <p:to>
                                        <p:strVal val="visible"/>
                                      </p:to>
                                    </p:set>
                                    <p:animEffect filter="barn(inVertical)" transition="in">
                                      <p:cBhvr>
                                        <p:cTn dur="750" id="11"/>
                                        <p:tgtEl>
                                          <p:spTgt spid="42"/>
                                        </p:tgtEl>
                                      </p:cBhvr>
                                    </p:animEffect>
                                  </p:childTnLst>
                                </p:cTn>
                              </p:par>
                            </p:childTnLst>
                          </p:cTn>
                        </p:par>
                        <p:par>
                          <p:cTn fill="hold" id="12" nodeType="afterGroup">
                            <p:stCondLst>
                              <p:cond delay="1500"/>
                            </p:stCondLst>
                            <p:childTnLst>
                              <p:par>
                                <p:cTn fill="hold" grpId="0" id="13" nodeType="afterEffect" presetClass="entr" presetID="16" presetSubtype="21">
                                  <p:stCondLst>
                                    <p:cond delay="0"/>
                                  </p:stCondLst>
                                  <p:childTnLst>
                                    <p:set>
                                      <p:cBhvr>
                                        <p:cTn dur="1" fill="hold" id="14">
                                          <p:stCondLst>
                                            <p:cond delay="0"/>
                                          </p:stCondLst>
                                        </p:cTn>
                                        <p:tgtEl>
                                          <p:spTgt spid="43"/>
                                        </p:tgtEl>
                                        <p:attrNameLst>
                                          <p:attrName>style.visibility</p:attrName>
                                        </p:attrNameLst>
                                      </p:cBhvr>
                                      <p:to>
                                        <p:strVal val="visible"/>
                                      </p:to>
                                    </p:set>
                                    <p:animEffect filter="barn(inVertical)" transition="in">
                                      <p:cBhvr>
                                        <p:cTn dur="750" id="15"/>
                                        <p:tgtEl>
                                          <p:spTgt spid="43"/>
                                        </p:tgtEl>
                                      </p:cBhvr>
                                    </p:animEffect>
                                  </p:childTnLst>
                                </p:cTn>
                              </p:par>
                            </p:childTnLst>
                          </p:cTn>
                        </p:par>
                        <p:par>
                          <p:cTn fill="hold" id="16" nodeType="afterGroup">
                            <p:stCondLst>
                              <p:cond delay="2250"/>
                            </p:stCondLst>
                            <p:childTnLst>
                              <p:par>
                                <p:cTn fill="hold" id="17" nodeType="afterEffect" presetClass="entr" presetID="6" presetSubtype="16">
                                  <p:stCondLst>
                                    <p:cond delay="0"/>
                                  </p:stCondLst>
                                  <p:childTnLst>
                                    <p:set>
                                      <p:cBhvr>
                                        <p:cTn dur="1" fill="hold" id="18">
                                          <p:stCondLst>
                                            <p:cond delay="0"/>
                                          </p:stCondLst>
                                        </p:cTn>
                                        <p:tgtEl>
                                          <p:spTgt spid="4"/>
                                        </p:tgtEl>
                                        <p:attrNameLst>
                                          <p:attrName>style.visibility</p:attrName>
                                        </p:attrNameLst>
                                      </p:cBhvr>
                                      <p:to>
                                        <p:strVal val="visible"/>
                                      </p:to>
                                    </p:set>
                                    <p:animEffect filter="circle(in)" transition="in">
                                      <p:cBhvr>
                                        <p:cTn dur="750" id="1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2"/>
      <p:bldP grpId="0" spid="4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矩形 27"/>
          <p:cNvSpPr/>
          <p:nvPr/>
        </p:nvSpPr>
        <p:spPr>
          <a:xfrm>
            <a:off x="2090343" y="2662835"/>
            <a:ext cx="2647463"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客户产品的市场占有率</a:t>
            </a:r>
          </a:p>
        </p:txBody>
      </p:sp>
      <p:sp>
        <p:nvSpPr>
          <p:cNvPr id="58" name="矩形 57"/>
          <p:cNvSpPr/>
          <p:nvPr/>
        </p:nvSpPr>
        <p:spPr>
          <a:xfrm>
            <a:off x="5034809" y="4896246"/>
            <a:ext cx="2261538"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在客户采购中的份额比例</a:t>
            </a:r>
          </a:p>
        </p:txBody>
      </p:sp>
      <p:sp>
        <p:nvSpPr>
          <p:cNvPr id="63" name="矩形 62"/>
          <p:cNvSpPr/>
          <p:nvPr/>
        </p:nvSpPr>
        <p:spPr>
          <a:xfrm>
            <a:off x="2090343" y="4895398"/>
            <a:ext cx="1630673"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客户的议价能力</a:t>
            </a:r>
          </a:p>
        </p:txBody>
      </p:sp>
      <p:sp>
        <p:nvSpPr>
          <p:cNvPr id="68" name="矩形 67"/>
          <p:cNvSpPr/>
          <p:nvPr/>
        </p:nvSpPr>
        <p:spPr>
          <a:xfrm>
            <a:off x="7969553" y="4895398"/>
            <a:ext cx="1909736"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客户的信誉、拖欠款</a:t>
            </a:r>
          </a:p>
        </p:txBody>
      </p:sp>
      <p:sp>
        <p:nvSpPr>
          <p:cNvPr id="73" name="矩形 72"/>
          <p:cNvSpPr/>
          <p:nvPr/>
        </p:nvSpPr>
        <p:spPr>
          <a:xfrm>
            <a:off x="5181049" y="2662835"/>
            <a:ext cx="1969058"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客户的产品营利能力</a:t>
            </a:r>
          </a:p>
        </p:txBody>
      </p:sp>
      <p:sp>
        <p:nvSpPr>
          <p:cNvPr id="78" name="矩形 77"/>
          <p:cNvSpPr/>
          <p:nvPr/>
        </p:nvSpPr>
        <p:spPr>
          <a:xfrm>
            <a:off x="7807436" y="2662835"/>
            <a:ext cx="2448926"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客户向后整合的力量等</a:t>
            </a:r>
          </a:p>
        </p:txBody>
      </p:sp>
      <p:sp>
        <p:nvSpPr>
          <p:cNvPr id="35" name="文本框 34">
            <a:extLst>
              <a:ext uri="{FF2B5EF4-FFF2-40B4-BE49-F238E27FC236}">
                <a16:creationId xmlns:a16="http://schemas.microsoft.com/office/drawing/2014/main" id="{E52EB0A9-450F-4034-9B74-3DD7E360F695}"/>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客户</a:t>
            </a:r>
          </a:p>
        </p:txBody>
      </p:sp>
      <p:grpSp>
        <p:nvGrpSpPr>
          <p:cNvPr id="16" name="组合 15">
            <a:extLst>
              <a:ext uri="{FF2B5EF4-FFF2-40B4-BE49-F238E27FC236}">
                <a16:creationId xmlns:a16="http://schemas.microsoft.com/office/drawing/2014/main" id="{05FF0578-35C3-4694-960D-BAC4D397DD06}"/>
              </a:ext>
            </a:extLst>
          </p:cNvPr>
          <p:cNvGrpSpPr/>
          <p:nvPr/>
        </p:nvGrpSpPr>
        <p:grpSpPr>
          <a:xfrm>
            <a:off x="2515270" y="1349335"/>
            <a:ext cx="5939719" cy="492443"/>
            <a:chOff x="2515270" y="1349335"/>
            <a:chExt cx="5939719" cy="492443"/>
          </a:xfrm>
        </p:grpSpPr>
        <p:sp>
          <p:nvSpPr>
            <p:cNvPr id="92" name="矩形 91">
              <a:extLst>
                <a:ext uri="{FF2B5EF4-FFF2-40B4-BE49-F238E27FC236}">
                  <a16:creationId xmlns:a16="http://schemas.microsoft.com/office/drawing/2014/main" id="{06EE2E11-EE4E-4D1F-823D-60B7B9B1BC31}"/>
                </a:ext>
              </a:extLst>
            </p:cNvPr>
            <p:cNvSpPr/>
            <p:nvPr/>
          </p:nvSpPr>
          <p:spPr>
            <a:xfrm>
              <a:off x="2515270" y="1349335"/>
              <a:ext cx="5939719" cy="487680"/>
            </a:xfrm>
            <a:prstGeom prst="rect">
              <a:avLst/>
            </a:prstGeom>
            <a:noFill/>
          </p:spPr>
          <p:txBody>
            <a:bodyPr rtlCol="0" wrap="square">
              <a:spAutoFit/>
            </a:bodyPr>
            <a:lstStyle/>
            <a:p>
              <a:pPr algn="ctr"/>
              <a:r>
                <a:rPr altLang="en-US" lang="zh-CN" sz="2600">
                  <a:solidFill>
                    <a:schemeClr val="tx1">
                      <a:lumMod val="65000"/>
                      <a:lumOff val="35000"/>
                    </a:schemeClr>
                  </a:solidFill>
                  <a:cs typeface="+mn-ea"/>
                  <a:sym typeface="+mn-lt"/>
                </a:rPr>
                <a:t>选择优质的客户，是非常重要的：</a:t>
              </a:r>
            </a:p>
          </p:txBody>
        </p:sp>
        <p:cxnSp>
          <p:nvCxnSpPr>
            <p:cNvPr id="3" name="直接连接符 2">
              <a:extLst>
                <a:ext uri="{FF2B5EF4-FFF2-40B4-BE49-F238E27FC236}">
                  <a16:creationId xmlns:a16="http://schemas.microsoft.com/office/drawing/2014/main" id="{38DFC3B2-E789-4142-B7F8-95D146D44176}"/>
                </a:ext>
              </a:extLst>
            </p:cNvPr>
            <p:cNvCxnSpPr/>
            <p:nvPr/>
          </p:nvCxnSpPr>
          <p:spPr>
            <a:xfrm>
              <a:off x="3035431" y="1841778"/>
              <a:ext cx="455314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5" name="组合 14">
            <a:extLst>
              <a:ext uri="{FF2B5EF4-FFF2-40B4-BE49-F238E27FC236}">
                <a16:creationId xmlns:a16="http://schemas.microsoft.com/office/drawing/2014/main" id="{C435077B-141E-453D-A8A1-E9441E8D01AE}"/>
              </a:ext>
            </a:extLst>
          </p:cNvPr>
          <p:cNvGrpSpPr/>
          <p:nvPr/>
        </p:nvGrpSpPr>
        <p:grpSpPr>
          <a:xfrm>
            <a:off x="2527839" y="3008610"/>
            <a:ext cx="7191195" cy="2048568"/>
            <a:chOff x="2527839" y="3008610"/>
            <a:chExt cx="7191195" cy="2048568"/>
          </a:xfrm>
        </p:grpSpPr>
        <p:grpSp>
          <p:nvGrpSpPr>
            <p:cNvPr id="46" name="组合 45">
              <a:extLst>
                <a:ext uri="{FF2B5EF4-FFF2-40B4-BE49-F238E27FC236}">
                  <a16:creationId xmlns:a16="http://schemas.microsoft.com/office/drawing/2014/main" id="{1B9DF79B-6F4D-48BE-906C-AF44D4D2329F}"/>
                </a:ext>
              </a:extLst>
            </p:cNvPr>
            <p:cNvGrpSpPr/>
            <p:nvPr/>
          </p:nvGrpSpPr>
          <p:grpSpPr>
            <a:xfrm>
              <a:off x="2527839" y="3008610"/>
              <a:ext cx="7191195" cy="1874762"/>
              <a:chOff x="1733938" y="1304917"/>
              <a:chExt cx="21038693" cy="5484835"/>
            </a:xfrm>
          </p:grpSpPr>
          <p:sp>
            <p:nvSpPr>
              <p:cNvPr id="47" name="箭头: 右 46">
                <a:extLst>
                  <a:ext uri="{FF2B5EF4-FFF2-40B4-BE49-F238E27FC236}">
                    <a16:creationId xmlns:a16="http://schemas.microsoft.com/office/drawing/2014/main" id="{49D7BD48-C601-482C-946C-8C7E5571ADB5}"/>
                  </a:ext>
                </a:extLst>
              </p:cNvPr>
              <p:cNvSpPr/>
              <p:nvPr/>
            </p:nvSpPr>
            <p:spPr>
              <a:xfrm>
                <a:off x="1733938" y="3717299"/>
                <a:ext cx="21038693" cy="899347"/>
              </a:xfrm>
              <a:prstGeom prst="rightArrow">
                <a:avLst>
                  <a:gd fmla="val 43258" name="adj1"/>
                  <a:gd fmla="val 228730" name="adj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8" name="组合 47">
                <a:extLst>
                  <a:ext uri="{FF2B5EF4-FFF2-40B4-BE49-F238E27FC236}">
                    <a16:creationId xmlns:a16="http://schemas.microsoft.com/office/drawing/2014/main" id="{BFE18684-E94A-4F80-BF8B-F17A52ACB9B0}"/>
                  </a:ext>
                </a:extLst>
              </p:cNvPr>
              <p:cNvGrpSpPr/>
              <p:nvPr/>
            </p:nvGrpSpPr>
            <p:grpSpPr>
              <a:xfrm>
                <a:off x="2322032" y="1304917"/>
                <a:ext cx="329784" cy="2587951"/>
                <a:chOff x="2322032" y="1304917"/>
                <a:chExt cx="329784" cy="2587951"/>
              </a:xfrm>
            </p:grpSpPr>
            <p:sp>
              <p:nvSpPr>
                <p:cNvPr id="62" name="椭圆 61">
                  <a:extLst>
                    <a:ext uri="{FF2B5EF4-FFF2-40B4-BE49-F238E27FC236}">
                      <a16:creationId xmlns:a16="http://schemas.microsoft.com/office/drawing/2014/main" id="{FFEE4436-9376-4851-824B-E3F49E0BDC5C}"/>
                    </a:ext>
                  </a:extLst>
                </p:cNvPr>
                <p:cNvSpPr/>
                <p:nvPr/>
              </p:nvSpPr>
              <p:spPr>
                <a:xfrm rot="1073220">
                  <a:off x="2322032" y="1304917"/>
                  <a:ext cx="329784" cy="32978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4" name="直接连接符 63">
                  <a:extLst>
                    <a:ext uri="{FF2B5EF4-FFF2-40B4-BE49-F238E27FC236}">
                      <a16:creationId xmlns:a16="http://schemas.microsoft.com/office/drawing/2014/main" id="{924B103F-D17B-4371-BB33-DE5E57CD9960}"/>
                    </a:ext>
                  </a:extLst>
                </p:cNvPr>
                <p:cNvCxnSpPr>
                  <a:stCxn id="62" idx="4"/>
                </p:cNvCxnSpPr>
                <p:nvPr/>
              </p:nvCxnSpPr>
              <p:spPr>
                <a:xfrm flipH="1">
                  <a:off x="2436280" y="1626732"/>
                  <a:ext cx="0" cy="22661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49" name="组合 48">
                <a:extLst>
                  <a:ext uri="{FF2B5EF4-FFF2-40B4-BE49-F238E27FC236}">
                    <a16:creationId xmlns:a16="http://schemas.microsoft.com/office/drawing/2014/main" id="{0382211F-A9DD-4904-971E-0AFB63807F4F}"/>
                  </a:ext>
                </a:extLst>
              </p:cNvPr>
              <p:cNvGrpSpPr/>
              <p:nvPr/>
            </p:nvGrpSpPr>
            <p:grpSpPr>
              <a:xfrm flipV="1">
                <a:off x="18302880" y="4227191"/>
                <a:ext cx="329784" cy="2504196"/>
                <a:chOff x="15415640" y="1270215"/>
                <a:chExt cx="329784" cy="2504196"/>
              </a:xfrm>
            </p:grpSpPr>
            <p:sp>
              <p:nvSpPr>
                <p:cNvPr id="60" name="椭圆 59">
                  <a:extLst>
                    <a:ext uri="{FF2B5EF4-FFF2-40B4-BE49-F238E27FC236}">
                      <a16:creationId xmlns:a16="http://schemas.microsoft.com/office/drawing/2014/main" id="{1227880D-FDB3-4509-932D-D5688F0EE15B}"/>
                    </a:ext>
                  </a:extLst>
                </p:cNvPr>
                <p:cNvSpPr/>
                <p:nvPr/>
              </p:nvSpPr>
              <p:spPr>
                <a:xfrm rot="1073220">
                  <a:off x="15415640" y="1270215"/>
                  <a:ext cx="329784" cy="329784"/>
                </a:xfrm>
                <a:prstGeom prst="ellipse">
                  <a:avLst/>
                </a:prstGeom>
                <a:solidFill>
                  <a:schemeClr val="tx2"/>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1" name="直接连接符 60">
                  <a:extLst>
                    <a:ext uri="{FF2B5EF4-FFF2-40B4-BE49-F238E27FC236}">
                      <a16:creationId xmlns:a16="http://schemas.microsoft.com/office/drawing/2014/main" id="{0732525D-D57C-4102-8E71-267206CC4A0E}"/>
                    </a:ext>
                  </a:extLst>
                </p:cNvPr>
                <p:cNvCxnSpPr/>
                <p:nvPr/>
              </p:nvCxnSpPr>
              <p:spPr>
                <a:xfrm flipH="1">
                  <a:off x="15580533" y="1693554"/>
                  <a:ext cx="3" cy="2080857"/>
                </a:xfrm>
                <a:prstGeom prst="line">
                  <a:avLst/>
                </a:prstGeom>
                <a:solidFill>
                  <a:schemeClr val="tx2"/>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50" name="组合 49">
                <a:extLst>
                  <a:ext uri="{FF2B5EF4-FFF2-40B4-BE49-F238E27FC236}">
                    <a16:creationId xmlns:a16="http://schemas.microsoft.com/office/drawing/2014/main" id="{209FBD4A-F0DF-4A89-97F4-7BC29435F4F9}"/>
                  </a:ext>
                </a:extLst>
              </p:cNvPr>
              <p:cNvGrpSpPr/>
              <p:nvPr/>
            </p:nvGrpSpPr>
            <p:grpSpPr>
              <a:xfrm flipV="1">
                <a:off x="2941403" y="4269479"/>
                <a:ext cx="329784" cy="2520273"/>
                <a:chOff x="2314112" y="1440871"/>
                <a:chExt cx="329784" cy="2520273"/>
              </a:xfrm>
            </p:grpSpPr>
            <p:sp>
              <p:nvSpPr>
                <p:cNvPr id="57" name="椭圆 56">
                  <a:extLst>
                    <a:ext uri="{FF2B5EF4-FFF2-40B4-BE49-F238E27FC236}">
                      <a16:creationId xmlns:a16="http://schemas.microsoft.com/office/drawing/2014/main" id="{8A22144C-1E24-4F6B-99C6-BFD0AB8409E9}"/>
                    </a:ext>
                  </a:extLst>
                </p:cNvPr>
                <p:cNvSpPr/>
                <p:nvPr/>
              </p:nvSpPr>
              <p:spPr>
                <a:xfrm rot="1073220">
                  <a:off x="2314112" y="1440871"/>
                  <a:ext cx="329784" cy="32978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9" name="直接连接符 58">
                  <a:extLst>
                    <a:ext uri="{FF2B5EF4-FFF2-40B4-BE49-F238E27FC236}">
                      <a16:creationId xmlns:a16="http://schemas.microsoft.com/office/drawing/2014/main" id="{656EC4DF-A3AB-47B5-A0C0-523BC81C6EA3}"/>
                    </a:ext>
                  </a:extLst>
                </p:cNvPr>
                <p:cNvCxnSpPr/>
                <p:nvPr/>
              </p:nvCxnSpPr>
              <p:spPr>
                <a:xfrm flipH="1">
                  <a:off x="2479006" y="1922574"/>
                  <a:ext cx="10456" cy="203857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51" name="组合 50">
                <a:extLst>
                  <a:ext uri="{FF2B5EF4-FFF2-40B4-BE49-F238E27FC236}">
                    <a16:creationId xmlns:a16="http://schemas.microsoft.com/office/drawing/2014/main" id="{B439785A-BF55-4D22-A88C-6DC8C7AAFAD7}"/>
                  </a:ext>
                </a:extLst>
              </p:cNvPr>
              <p:cNvGrpSpPr/>
              <p:nvPr/>
            </p:nvGrpSpPr>
            <p:grpSpPr>
              <a:xfrm>
                <a:off x="11480915" y="1443107"/>
                <a:ext cx="329784" cy="2687567"/>
                <a:chOff x="9953326" y="1162635"/>
                <a:chExt cx="329784" cy="2687567"/>
              </a:xfrm>
            </p:grpSpPr>
            <p:sp>
              <p:nvSpPr>
                <p:cNvPr id="55" name="椭圆 54">
                  <a:extLst>
                    <a:ext uri="{FF2B5EF4-FFF2-40B4-BE49-F238E27FC236}">
                      <a16:creationId xmlns:a16="http://schemas.microsoft.com/office/drawing/2014/main" id="{419CC2C3-02CA-47C3-A04F-9663F2659707}"/>
                    </a:ext>
                  </a:extLst>
                </p:cNvPr>
                <p:cNvSpPr/>
                <p:nvPr/>
              </p:nvSpPr>
              <p:spPr>
                <a:xfrm rot="1073220">
                  <a:off x="9953326" y="1162635"/>
                  <a:ext cx="329784" cy="32978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6" name="直接连接符 55">
                  <a:extLst>
                    <a:ext uri="{FF2B5EF4-FFF2-40B4-BE49-F238E27FC236}">
                      <a16:creationId xmlns:a16="http://schemas.microsoft.com/office/drawing/2014/main" id="{297223A8-DE4C-4CF1-9A4E-3A7BB37DE129}"/>
                    </a:ext>
                  </a:extLst>
                </p:cNvPr>
                <p:cNvCxnSpPr/>
                <p:nvPr/>
              </p:nvCxnSpPr>
              <p:spPr>
                <a:xfrm>
                  <a:off x="10118217" y="1433872"/>
                  <a:ext cx="3" cy="241633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52" name="组合 51">
                <a:extLst>
                  <a:ext uri="{FF2B5EF4-FFF2-40B4-BE49-F238E27FC236}">
                    <a16:creationId xmlns:a16="http://schemas.microsoft.com/office/drawing/2014/main" id="{5633EF04-A036-4809-9856-4FB2B3179725}"/>
                  </a:ext>
                </a:extLst>
              </p:cNvPr>
              <p:cNvGrpSpPr/>
              <p:nvPr/>
            </p:nvGrpSpPr>
            <p:grpSpPr>
              <a:xfrm>
                <a:off x="18909602" y="1653437"/>
                <a:ext cx="329784" cy="2239430"/>
                <a:chOff x="15774160" y="1617773"/>
                <a:chExt cx="329784" cy="2239430"/>
              </a:xfrm>
            </p:grpSpPr>
            <p:sp>
              <p:nvSpPr>
                <p:cNvPr id="53" name="椭圆 52">
                  <a:extLst>
                    <a:ext uri="{FF2B5EF4-FFF2-40B4-BE49-F238E27FC236}">
                      <a16:creationId xmlns:a16="http://schemas.microsoft.com/office/drawing/2014/main" id="{8B25A510-5442-4A44-9943-5A91BC50DF51}"/>
                    </a:ext>
                  </a:extLst>
                </p:cNvPr>
                <p:cNvSpPr/>
                <p:nvPr/>
              </p:nvSpPr>
              <p:spPr>
                <a:xfrm rot="1073220">
                  <a:off x="15774160" y="1617773"/>
                  <a:ext cx="329784" cy="329785"/>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4" name="直接连接符 53">
                  <a:extLst>
                    <a:ext uri="{FF2B5EF4-FFF2-40B4-BE49-F238E27FC236}">
                      <a16:creationId xmlns:a16="http://schemas.microsoft.com/office/drawing/2014/main" id="{7B01DFEA-86F9-41DE-A913-096FED2D5521}"/>
                    </a:ext>
                  </a:extLst>
                </p:cNvPr>
                <p:cNvCxnSpPr/>
                <p:nvPr/>
              </p:nvCxnSpPr>
              <p:spPr>
                <a:xfrm flipH="1">
                  <a:off x="15939053" y="1959152"/>
                  <a:ext cx="20" cy="18980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1" name="组合 10">
              <a:extLst>
                <a:ext uri="{FF2B5EF4-FFF2-40B4-BE49-F238E27FC236}">
                  <a16:creationId xmlns:a16="http://schemas.microsoft.com/office/drawing/2014/main" id="{238E3595-636B-42D3-B21C-C6361833AA65}"/>
                </a:ext>
              </a:extLst>
            </p:cNvPr>
            <p:cNvGrpSpPr/>
            <p:nvPr/>
          </p:nvGrpSpPr>
          <p:grpSpPr>
            <a:xfrm>
              <a:off x="6263744" y="4069476"/>
              <a:ext cx="112723" cy="987702"/>
              <a:chOff x="6263744" y="4069476"/>
              <a:chExt cx="112723" cy="987702"/>
            </a:xfrm>
          </p:grpSpPr>
          <p:cxnSp>
            <p:nvCxnSpPr>
              <p:cNvPr id="67" name="直接连接符 66">
                <a:extLst>
                  <a:ext uri="{FF2B5EF4-FFF2-40B4-BE49-F238E27FC236}">
                    <a16:creationId xmlns:a16="http://schemas.microsoft.com/office/drawing/2014/main" id="{EE9CB5F2-3F67-4C69-83FF-7B013A817C9A}"/>
                  </a:ext>
                </a:extLst>
              </p:cNvPr>
              <p:cNvCxnSpPr/>
              <p:nvPr/>
            </p:nvCxnSpPr>
            <p:spPr>
              <a:xfrm>
                <a:off x="6320105" y="4069476"/>
                <a:ext cx="1" cy="82592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椭圆 7">
                <a:extLst>
                  <a:ext uri="{FF2B5EF4-FFF2-40B4-BE49-F238E27FC236}">
                    <a16:creationId xmlns:a16="http://schemas.microsoft.com/office/drawing/2014/main" id="{A425F6BA-DD35-4E4F-8EC1-13A997DB67DD}"/>
                  </a:ext>
                </a:extLst>
              </p:cNvPr>
              <p:cNvSpPr/>
              <p:nvPr/>
            </p:nvSpPr>
            <p:spPr>
              <a:xfrm rot="1073220">
                <a:off x="6263744" y="4944455"/>
                <a:ext cx="112723" cy="11272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2980387049"/>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6"/>
                                        </p:tgtEl>
                                        <p:attrNameLst>
                                          <p:attrName>style.visibility</p:attrName>
                                        </p:attrNameLst>
                                      </p:cBhvr>
                                      <p:to>
                                        <p:strVal val="visible"/>
                                      </p:to>
                                    </p:set>
                                    <p:animEffect filter="barn(inVertical)" transition="in">
                                      <p:cBhvr>
                                        <p:cTn dur="750" id="7"/>
                                        <p:tgtEl>
                                          <p:spTgt spid="16"/>
                                        </p:tgtEl>
                                      </p:cBhvr>
                                    </p:animEffect>
                                  </p:childTnLst>
                                </p:cTn>
                              </p:par>
                            </p:childTnLst>
                          </p:cTn>
                        </p:par>
                        <p:par>
                          <p:cTn fill="hold" id="8" nodeType="afterGroup">
                            <p:stCondLst>
                              <p:cond delay="750"/>
                            </p:stCondLst>
                            <p:childTnLst>
                              <p:par>
                                <p:cTn fill="hold" id="9" nodeType="afterEffect" presetClass="entr" presetID="22" presetSubtype="8">
                                  <p:stCondLst>
                                    <p:cond delay="0"/>
                                  </p:stCondLst>
                                  <p:childTnLst>
                                    <p:set>
                                      <p:cBhvr>
                                        <p:cTn dur="1" fill="hold" id="10">
                                          <p:stCondLst>
                                            <p:cond delay="0"/>
                                          </p:stCondLst>
                                        </p:cTn>
                                        <p:tgtEl>
                                          <p:spTgt spid="15"/>
                                        </p:tgtEl>
                                        <p:attrNameLst>
                                          <p:attrName>style.visibility</p:attrName>
                                        </p:attrNameLst>
                                      </p:cBhvr>
                                      <p:to>
                                        <p:strVal val="visible"/>
                                      </p:to>
                                    </p:set>
                                    <p:animEffect filter="wipe(left)" transition="in">
                                      <p:cBhvr>
                                        <p:cTn dur="750" id="11"/>
                                        <p:tgtEl>
                                          <p:spTgt spid="15"/>
                                        </p:tgtEl>
                                      </p:cBhvr>
                                    </p:animEffect>
                                  </p:childTnLst>
                                </p:cTn>
                              </p:par>
                            </p:childTnLst>
                          </p:cTn>
                        </p:par>
                        <p:par>
                          <p:cTn fill="hold" id="12" nodeType="afterGroup">
                            <p:stCondLst>
                              <p:cond delay="1500"/>
                            </p:stCondLst>
                            <p:childTnLst>
                              <p:par>
                                <p:cTn fill="hold" grpId="0" id="13" nodeType="afterEffect" presetClass="entr" presetID="16" presetSubtype="21">
                                  <p:stCondLst>
                                    <p:cond delay="0"/>
                                  </p:stCondLst>
                                  <p:childTnLst>
                                    <p:set>
                                      <p:cBhvr>
                                        <p:cTn dur="1" fill="hold" id="14">
                                          <p:stCondLst>
                                            <p:cond delay="0"/>
                                          </p:stCondLst>
                                        </p:cTn>
                                        <p:tgtEl>
                                          <p:spTgt spid="28"/>
                                        </p:tgtEl>
                                        <p:attrNameLst>
                                          <p:attrName>style.visibility</p:attrName>
                                        </p:attrNameLst>
                                      </p:cBhvr>
                                      <p:to>
                                        <p:strVal val="visible"/>
                                      </p:to>
                                    </p:set>
                                    <p:animEffect filter="barn(inVertical)" transition="in">
                                      <p:cBhvr>
                                        <p:cTn dur="750" id="15"/>
                                        <p:tgtEl>
                                          <p:spTgt spid="28"/>
                                        </p:tgtEl>
                                      </p:cBhvr>
                                    </p:animEffect>
                                  </p:childTnLst>
                                </p:cTn>
                              </p:par>
                            </p:childTnLst>
                          </p:cTn>
                        </p:par>
                        <p:par>
                          <p:cTn fill="hold" id="16" nodeType="afterGroup">
                            <p:stCondLst>
                              <p:cond delay="2250"/>
                            </p:stCondLst>
                            <p:childTnLst>
                              <p:par>
                                <p:cTn fill="hold" grpId="0" id="17" nodeType="afterEffect" presetClass="entr" presetID="16" presetSubtype="21">
                                  <p:stCondLst>
                                    <p:cond delay="0"/>
                                  </p:stCondLst>
                                  <p:childTnLst>
                                    <p:set>
                                      <p:cBhvr>
                                        <p:cTn dur="1" fill="hold" id="18">
                                          <p:stCondLst>
                                            <p:cond delay="0"/>
                                          </p:stCondLst>
                                        </p:cTn>
                                        <p:tgtEl>
                                          <p:spTgt spid="63"/>
                                        </p:tgtEl>
                                        <p:attrNameLst>
                                          <p:attrName>style.visibility</p:attrName>
                                        </p:attrNameLst>
                                      </p:cBhvr>
                                      <p:to>
                                        <p:strVal val="visible"/>
                                      </p:to>
                                    </p:set>
                                    <p:animEffect filter="barn(inVertical)" transition="in">
                                      <p:cBhvr>
                                        <p:cTn dur="750" id="19"/>
                                        <p:tgtEl>
                                          <p:spTgt spid="63"/>
                                        </p:tgtEl>
                                      </p:cBhvr>
                                    </p:animEffect>
                                  </p:childTnLst>
                                </p:cTn>
                              </p:par>
                            </p:childTnLst>
                          </p:cTn>
                        </p:par>
                        <p:par>
                          <p:cTn fill="hold" id="20" nodeType="afterGroup">
                            <p:stCondLst>
                              <p:cond delay="3000"/>
                            </p:stCondLst>
                            <p:childTnLst>
                              <p:par>
                                <p:cTn fill="hold" grpId="0" id="21" nodeType="afterEffect" presetClass="entr" presetID="16" presetSubtype="21">
                                  <p:stCondLst>
                                    <p:cond delay="0"/>
                                  </p:stCondLst>
                                  <p:childTnLst>
                                    <p:set>
                                      <p:cBhvr>
                                        <p:cTn dur="1" fill="hold" id="22">
                                          <p:stCondLst>
                                            <p:cond delay="0"/>
                                          </p:stCondLst>
                                        </p:cTn>
                                        <p:tgtEl>
                                          <p:spTgt spid="58"/>
                                        </p:tgtEl>
                                        <p:attrNameLst>
                                          <p:attrName>style.visibility</p:attrName>
                                        </p:attrNameLst>
                                      </p:cBhvr>
                                      <p:to>
                                        <p:strVal val="visible"/>
                                      </p:to>
                                    </p:set>
                                    <p:animEffect filter="barn(inVertical)" transition="in">
                                      <p:cBhvr>
                                        <p:cTn dur="750" id="23"/>
                                        <p:tgtEl>
                                          <p:spTgt spid="58"/>
                                        </p:tgtEl>
                                      </p:cBhvr>
                                    </p:animEffect>
                                  </p:childTnLst>
                                </p:cTn>
                              </p:par>
                            </p:childTnLst>
                          </p:cTn>
                        </p:par>
                        <p:par>
                          <p:cTn fill="hold" id="24" nodeType="afterGroup">
                            <p:stCondLst>
                              <p:cond delay="3750"/>
                            </p:stCondLst>
                            <p:childTnLst>
                              <p:par>
                                <p:cTn fill="hold" grpId="0" id="25" nodeType="afterEffect" presetClass="entr" presetID="16" presetSubtype="21">
                                  <p:stCondLst>
                                    <p:cond delay="0"/>
                                  </p:stCondLst>
                                  <p:childTnLst>
                                    <p:set>
                                      <p:cBhvr>
                                        <p:cTn dur="1" fill="hold" id="26">
                                          <p:stCondLst>
                                            <p:cond delay="0"/>
                                          </p:stCondLst>
                                        </p:cTn>
                                        <p:tgtEl>
                                          <p:spTgt spid="73"/>
                                        </p:tgtEl>
                                        <p:attrNameLst>
                                          <p:attrName>style.visibility</p:attrName>
                                        </p:attrNameLst>
                                      </p:cBhvr>
                                      <p:to>
                                        <p:strVal val="visible"/>
                                      </p:to>
                                    </p:set>
                                    <p:animEffect filter="barn(inVertical)" transition="in">
                                      <p:cBhvr>
                                        <p:cTn dur="750" id="27"/>
                                        <p:tgtEl>
                                          <p:spTgt spid="73"/>
                                        </p:tgtEl>
                                      </p:cBhvr>
                                    </p:animEffect>
                                  </p:childTnLst>
                                </p:cTn>
                              </p:par>
                            </p:childTnLst>
                          </p:cTn>
                        </p:par>
                        <p:par>
                          <p:cTn fill="hold" id="28" nodeType="afterGroup">
                            <p:stCondLst>
                              <p:cond delay="4500"/>
                            </p:stCondLst>
                            <p:childTnLst>
                              <p:par>
                                <p:cTn fill="hold" grpId="0" id="29" nodeType="afterEffect" presetClass="entr" presetID="16" presetSubtype="21">
                                  <p:stCondLst>
                                    <p:cond delay="0"/>
                                  </p:stCondLst>
                                  <p:childTnLst>
                                    <p:set>
                                      <p:cBhvr>
                                        <p:cTn dur="1" fill="hold" id="30">
                                          <p:stCondLst>
                                            <p:cond delay="0"/>
                                          </p:stCondLst>
                                        </p:cTn>
                                        <p:tgtEl>
                                          <p:spTgt spid="78"/>
                                        </p:tgtEl>
                                        <p:attrNameLst>
                                          <p:attrName>style.visibility</p:attrName>
                                        </p:attrNameLst>
                                      </p:cBhvr>
                                      <p:to>
                                        <p:strVal val="visible"/>
                                      </p:to>
                                    </p:set>
                                    <p:animEffect filter="barn(inVertical)" transition="in">
                                      <p:cBhvr>
                                        <p:cTn dur="750" id="31"/>
                                        <p:tgtEl>
                                          <p:spTgt spid="78"/>
                                        </p:tgtEl>
                                      </p:cBhvr>
                                    </p:animEffect>
                                  </p:childTnLst>
                                </p:cTn>
                              </p:par>
                            </p:childTnLst>
                          </p:cTn>
                        </p:par>
                        <p:par>
                          <p:cTn fill="hold" id="32" nodeType="afterGroup">
                            <p:stCondLst>
                              <p:cond delay="5250"/>
                            </p:stCondLst>
                            <p:childTnLst>
                              <p:par>
                                <p:cTn fill="hold" grpId="0" id="33" nodeType="afterEffect" presetClass="entr" presetID="16" presetSubtype="21">
                                  <p:stCondLst>
                                    <p:cond delay="0"/>
                                  </p:stCondLst>
                                  <p:childTnLst>
                                    <p:set>
                                      <p:cBhvr>
                                        <p:cTn dur="1" fill="hold" id="34">
                                          <p:stCondLst>
                                            <p:cond delay="0"/>
                                          </p:stCondLst>
                                        </p:cTn>
                                        <p:tgtEl>
                                          <p:spTgt spid="68"/>
                                        </p:tgtEl>
                                        <p:attrNameLst>
                                          <p:attrName>style.visibility</p:attrName>
                                        </p:attrNameLst>
                                      </p:cBhvr>
                                      <p:to>
                                        <p:strVal val="visible"/>
                                      </p:to>
                                    </p:set>
                                    <p:animEffect filter="barn(inVertical)" transition="in">
                                      <p:cBhvr>
                                        <p:cTn dur="750" id="35"/>
                                        <p:tgtEl>
                                          <p:spTgt spid="6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58"/>
      <p:bldP grpId="0" spid="63"/>
      <p:bldP grpId="0" spid="68"/>
      <p:bldP grpId="0" spid="73"/>
      <p:bldP grpId="0" spid="7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矩形 34"/>
          <p:cNvSpPr/>
          <p:nvPr/>
        </p:nvSpPr>
        <p:spPr>
          <a:xfrm>
            <a:off x="2151380" y="1326634"/>
            <a:ext cx="7889240" cy="487680"/>
          </a:xfrm>
          <a:prstGeom prst="rect">
            <a:avLst/>
          </a:prstGeom>
          <a:noFill/>
        </p:spPr>
        <p:txBody>
          <a:bodyPr rtlCol="0" wrap="square">
            <a:spAutoFit/>
          </a:bodyPr>
          <a:lstStyle/>
          <a:p>
            <a:pPr algn="ctr"/>
            <a:r>
              <a:rPr altLang="en-US" lang="zh-CN" sz="2600">
                <a:solidFill>
                  <a:schemeClr val="tx1">
                    <a:lumMod val="65000"/>
                    <a:lumOff val="35000"/>
                  </a:schemeClr>
                </a:solidFill>
                <a:cs typeface="+mn-ea"/>
                <a:sym typeface="+mn-lt"/>
              </a:rPr>
              <a:t>选择优质的供应商，同等也非常重要：</a:t>
            </a:r>
          </a:p>
        </p:txBody>
      </p:sp>
      <p:sp>
        <p:nvSpPr>
          <p:cNvPr id="42" name="矩形 41"/>
          <p:cNvSpPr/>
          <p:nvPr/>
        </p:nvSpPr>
        <p:spPr>
          <a:xfrm>
            <a:off x="781050" y="2336801"/>
            <a:ext cx="129540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45922"/>
              </a:solidFill>
              <a:cs typeface="+mn-ea"/>
              <a:sym typeface="+mn-lt"/>
            </a:endParaRPr>
          </a:p>
        </p:txBody>
      </p:sp>
      <p:sp>
        <p:nvSpPr>
          <p:cNvPr id="44" name="矩形 43"/>
          <p:cNvSpPr/>
          <p:nvPr/>
        </p:nvSpPr>
        <p:spPr>
          <a:xfrm>
            <a:off x="1259452" y="4987291"/>
            <a:ext cx="1587500" cy="41148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供应商的价格</a:t>
            </a:r>
          </a:p>
        </p:txBody>
      </p:sp>
      <p:sp>
        <p:nvSpPr>
          <p:cNvPr id="47" name="矩形 46"/>
          <p:cNvSpPr/>
          <p:nvPr/>
        </p:nvSpPr>
        <p:spPr>
          <a:xfrm>
            <a:off x="2571750" y="3213101"/>
            <a:ext cx="129540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45922"/>
              </a:solidFill>
              <a:cs typeface="+mn-ea"/>
              <a:sym typeface="+mn-lt"/>
            </a:endParaRPr>
          </a:p>
        </p:txBody>
      </p:sp>
      <p:sp>
        <p:nvSpPr>
          <p:cNvPr id="49" name="矩形 48"/>
          <p:cNvSpPr/>
          <p:nvPr/>
        </p:nvSpPr>
        <p:spPr>
          <a:xfrm>
            <a:off x="2653711" y="2500680"/>
            <a:ext cx="1295402"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供应商的品质、服务水平</a:t>
            </a:r>
          </a:p>
        </p:txBody>
      </p:sp>
      <p:sp>
        <p:nvSpPr>
          <p:cNvPr id="80" name="矩形 79"/>
          <p:cNvSpPr/>
          <p:nvPr/>
        </p:nvSpPr>
        <p:spPr>
          <a:xfrm>
            <a:off x="4305796" y="4790292"/>
            <a:ext cx="1587500"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供应商的付款期限</a:t>
            </a:r>
          </a:p>
        </p:txBody>
      </p:sp>
      <p:sp>
        <p:nvSpPr>
          <p:cNvPr id="83" name="矩形 82"/>
          <p:cNvSpPr/>
          <p:nvPr/>
        </p:nvSpPr>
        <p:spPr>
          <a:xfrm>
            <a:off x="6153150" y="3213101"/>
            <a:ext cx="129540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45922"/>
              </a:solidFill>
              <a:cs typeface="+mn-ea"/>
              <a:sym typeface="+mn-lt"/>
            </a:endParaRPr>
          </a:p>
        </p:txBody>
      </p:sp>
      <p:sp>
        <p:nvSpPr>
          <p:cNvPr id="85" name="矩形 84"/>
          <p:cNvSpPr/>
          <p:nvPr/>
        </p:nvSpPr>
        <p:spPr>
          <a:xfrm>
            <a:off x="6140735" y="2537726"/>
            <a:ext cx="1587500"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供应商产品的代替性</a:t>
            </a:r>
          </a:p>
        </p:txBody>
      </p:sp>
      <p:sp>
        <p:nvSpPr>
          <p:cNvPr id="88" name="矩形 87"/>
          <p:cNvSpPr/>
          <p:nvPr/>
        </p:nvSpPr>
        <p:spPr>
          <a:xfrm>
            <a:off x="7943850" y="2336801"/>
            <a:ext cx="129540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45922"/>
              </a:solidFill>
              <a:cs typeface="+mn-ea"/>
              <a:sym typeface="+mn-lt"/>
            </a:endParaRPr>
          </a:p>
        </p:txBody>
      </p:sp>
      <p:sp>
        <p:nvSpPr>
          <p:cNvPr id="90" name="矩形 89"/>
          <p:cNvSpPr/>
          <p:nvPr/>
        </p:nvSpPr>
        <p:spPr>
          <a:xfrm>
            <a:off x="7797799" y="4387335"/>
            <a:ext cx="1587500"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供应商产品的垄断</a:t>
            </a:r>
          </a:p>
        </p:txBody>
      </p:sp>
      <p:grpSp>
        <p:nvGrpSpPr>
          <p:cNvPr id="19" name="组合 18">
            <a:extLst>
              <a:ext uri="{FF2B5EF4-FFF2-40B4-BE49-F238E27FC236}">
                <a16:creationId xmlns:a16="http://schemas.microsoft.com/office/drawing/2014/main" id="{DA9C6558-ED08-4009-8F8B-5C0822A1A3C9}"/>
              </a:ext>
            </a:extLst>
          </p:cNvPr>
          <p:cNvGrpSpPr/>
          <p:nvPr/>
        </p:nvGrpSpPr>
        <p:grpSpPr>
          <a:xfrm>
            <a:off x="1254026" y="2889842"/>
            <a:ext cx="1167265" cy="1923484"/>
            <a:chOff x="888520" y="2400867"/>
            <a:chExt cx="1167265" cy="1923484"/>
          </a:xfrm>
        </p:grpSpPr>
        <p:grpSp>
          <p:nvGrpSpPr>
            <p:cNvPr id="18" name="组合 17">
              <a:extLst>
                <a:ext uri="{FF2B5EF4-FFF2-40B4-BE49-F238E27FC236}">
                  <a16:creationId xmlns:a16="http://schemas.microsoft.com/office/drawing/2014/main" id="{221294EF-8503-4E73-BCA8-5748D75458D2}"/>
                </a:ext>
              </a:extLst>
            </p:cNvPr>
            <p:cNvGrpSpPr/>
            <p:nvPr/>
          </p:nvGrpSpPr>
          <p:grpSpPr>
            <a:xfrm>
              <a:off x="888520" y="2400867"/>
              <a:ext cx="1167265" cy="1923484"/>
              <a:chOff x="867774" y="2400867"/>
              <a:chExt cx="1167265" cy="1923484"/>
            </a:xfrm>
          </p:grpSpPr>
          <p:sp>
            <p:nvSpPr>
              <p:cNvPr id="2" name="菱形 1">
                <a:extLst>
                  <a:ext uri="{FF2B5EF4-FFF2-40B4-BE49-F238E27FC236}">
                    <a16:creationId xmlns:a16="http://schemas.microsoft.com/office/drawing/2014/main" id="{B712053A-DAF4-40F5-A863-8FF0CD4D6EF5}"/>
                  </a:ext>
                </a:extLst>
              </p:cNvPr>
              <p:cNvSpPr/>
              <p:nvPr/>
            </p:nvSpPr>
            <p:spPr>
              <a:xfrm>
                <a:off x="867774" y="2400867"/>
                <a:ext cx="1167265" cy="1167265"/>
              </a:xfrm>
              <a:prstGeom prst="diamond">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3" name="直接箭头连接符 42"/>
              <p:cNvCxnSpPr/>
              <p:nvPr/>
            </p:nvCxnSpPr>
            <p:spPr>
              <a:xfrm flipH="1">
                <a:off x="1428750" y="3727451"/>
                <a:ext cx="0" cy="596900"/>
              </a:xfrm>
              <a:prstGeom prst="straightConnector1">
                <a:avLst/>
              </a:prstGeom>
              <a:ln w="19050">
                <a:solidFill>
                  <a:schemeClr val="tx2"/>
                </a:solidFill>
                <a:prstDash val="sysDot"/>
                <a:headEnd len="lg" type="oval" w="lg"/>
                <a:tailEnd len="lg" type="stealth" w="lg"/>
              </a:ln>
            </p:spPr>
            <p:style>
              <a:lnRef idx="1">
                <a:schemeClr val="accent1"/>
              </a:lnRef>
              <a:fillRef idx="0">
                <a:schemeClr val="accent1"/>
              </a:fillRef>
              <a:effectRef idx="0">
                <a:schemeClr val="accent1"/>
              </a:effectRef>
              <a:fontRef idx="minor">
                <a:schemeClr val="tx1"/>
              </a:fontRef>
            </p:style>
          </p:cxnSp>
        </p:grpSp>
        <p:pic>
          <p:nvPicPr>
            <p:cNvPr id="45" name="图片 44"/>
            <p:cNvPicPr>
              <a:picLocks noChangeAspect="1"/>
            </p:cNvPicPr>
            <p:nvPr/>
          </p:nvPicPr>
          <p:blipFill>
            <a:blip r:embed="rId3">
              <a:biLevel thresh="25000"/>
              <a:extLst>
                <a:ext uri="{28A0092B-C50C-407E-A947-70E740481C1C}">
                  <a14:useLocalDpi val="0"/>
                </a:ext>
              </a:extLst>
            </a:blip>
            <a:stretch>
              <a:fillRect/>
            </a:stretch>
          </p:blipFill>
          <p:spPr>
            <a:xfrm>
              <a:off x="1263937" y="2626789"/>
              <a:ext cx="329626" cy="715424"/>
            </a:xfrm>
            <a:prstGeom prst="rect">
              <a:avLst/>
            </a:prstGeom>
          </p:spPr>
        </p:pic>
      </p:grpSp>
      <p:grpSp>
        <p:nvGrpSpPr>
          <p:cNvPr id="23" name="组合 22">
            <a:extLst>
              <a:ext uri="{FF2B5EF4-FFF2-40B4-BE49-F238E27FC236}">
                <a16:creationId xmlns:a16="http://schemas.microsoft.com/office/drawing/2014/main" id="{28A303EC-9E4C-493A-AEF4-402B02E1322D}"/>
              </a:ext>
            </a:extLst>
          </p:cNvPr>
          <p:cNvGrpSpPr/>
          <p:nvPr/>
        </p:nvGrpSpPr>
        <p:grpSpPr>
          <a:xfrm>
            <a:off x="4388112" y="2833043"/>
            <a:ext cx="1295401" cy="1987550"/>
            <a:chOff x="4388112" y="2833043"/>
            <a:chExt cx="1295401" cy="1987550"/>
          </a:xfrm>
        </p:grpSpPr>
        <p:grpSp>
          <p:nvGrpSpPr>
            <p:cNvPr id="16" name="组合 15">
              <a:extLst>
                <a:ext uri="{FF2B5EF4-FFF2-40B4-BE49-F238E27FC236}">
                  <a16:creationId xmlns:a16="http://schemas.microsoft.com/office/drawing/2014/main" id="{CD01C1D2-0572-4FF6-89E6-321116978292}"/>
                </a:ext>
              </a:extLst>
            </p:cNvPr>
            <p:cNvGrpSpPr/>
            <p:nvPr/>
          </p:nvGrpSpPr>
          <p:grpSpPr>
            <a:xfrm>
              <a:off x="4388112" y="2833043"/>
              <a:ext cx="1295401" cy="1987550"/>
              <a:chOff x="4362450" y="2336801"/>
              <a:chExt cx="1295401" cy="1987550"/>
            </a:xfrm>
          </p:grpSpPr>
          <p:sp>
            <p:nvSpPr>
              <p:cNvPr id="53" name="矩形 52"/>
              <p:cNvSpPr/>
              <p:nvPr/>
            </p:nvSpPr>
            <p:spPr>
              <a:xfrm>
                <a:off x="4362450" y="2336801"/>
                <a:ext cx="129540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45922"/>
                  </a:solidFill>
                  <a:cs typeface="+mn-ea"/>
                  <a:sym typeface="+mn-lt"/>
                </a:endParaRPr>
              </a:p>
            </p:txBody>
          </p:sp>
          <p:cxnSp>
            <p:nvCxnSpPr>
              <p:cNvPr id="54" name="直接箭头连接符 53"/>
              <p:cNvCxnSpPr/>
              <p:nvPr/>
            </p:nvCxnSpPr>
            <p:spPr>
              <a:xfrm flipH="1">
                <a:off x="5010150" y="3727451"/>
                <a:ext cx="0" cy="596900"/>
              </a:xfrm>
              <a:prstGeom prst="straightConnector1">
                <a:avLst/>
              </a:prstGeom>
              <a:ln w="19050">
                <a:solidFill>
                  <a:schemeClr val="tx2"/>
                </a:solidFill>
                <a:prstDash val="sysDot"/>
                <a:headEnd len="lg" type="oval" w="lg"/>
                <a:tailEnd len="lg" type="stealth" w="lg"/>
              </a:ln>
            </p:spPr>
            <p:style>
              <a:lnRef idx="1">
                <a:schemeClr val="accent1"/>
              </a:lnRef>
              <a:fillRef idx="0">
                <a:schemeClr val="accent1"/>
              </a:fillRef>
              <a:effectRef idx="0">
                <a:schemeClr val="accent1"/>
              </a:effectRef>
              <a:fontRef idx="minor">
                <a:schemeClr val="tx1"/>
              </a:fontRef>
            </p:style>
          </p:cxnSp>
        </p:grpSp>
        <p:grpSp>
          <p:nvGrpSpPr>
            <p:cNvPr id="11" name="组合 10">
              <a:extLst>
                <a:ext uri="{FF2B5EF4-FFF2-40B4-BE49-F238E27FC236}">
                  <a16:creationId xmlns:a16="http://schemas.microsoft.com/office/drawing/2014/main" id="{4709E260-6E85-4F92-A813-B5B8A4D7EF39}"/>
                </a:ext>
              </a:extLst>
            </p:cNvPr>
            <p:cNvGrpSpPr/>
            <p:nvPr/>
          </p:nvGrpSpPr>
          <p:grpSpPr>
            <a:xfrm>
              <a:off x="4444411" y="2916805"/>
              <a:ext cx="1167265" cy="1167265"/>
              <a:chOff x="4418749" y="2420563"/>
              <a:chExt cx="1167265" cy="1167265"/>
            </a:xfrm>
          </p:grpSpPr>
          <p:sp>
            <p:nvSpPr>
              <p:cNvPr id="4" name="菱形 3">
                <a:extLst>
                  <a:ext uri="{FF2B5EF4-FFF2-40B4-BE49-F238E27FC236}">
                    <a16:creationId xmlns:a16="http://schemas.microsoft.com/office/drawing/2014/main" id="{C4DFE559-88D4-4BE9-8CA0-A693C29C1629}"/>
                  </a:ext>
                </a:extLst>
              </p:cNvPr>
              <p:cNvSpPr/>
              <p:nvPr/>
            </p:nvSpPr>
            <p:spPr>
              <a:xfrm>
                <a:off x="4418749" y="2420563"/>
                <a:ext cx="1167265" cy="1167265"/>
              </a:xfrm>
              <a:prstGeom prst="diamond">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81" name="图片 80"/>
              <p:cNvPicPr>
                <a:picLocks noChangeAspect="1"/>
              </p:cNvPicPr>
              <p:nvPr/>
            </p:nvPicPr>
            <p:blipFill>
              <a:blip r:embed="rId4">
                <a:biLevel thresh="25000"/>
                <a:extLst>
                  <a:ext uri="{28A0092B-C50C-407E-A947-70E740481C1C}">
                    <a14:useLocalDpi val="0"/>
                  </a:ext>
                </a:extLst>
              </a:blip>
              <a:stretch>
                <a:fillRect/>
              </a:stretch>
            </p:blipFill>
            <p:spPr>
              <a:xfrm>
                <a:off x="4700415" y="2697258"/>
                <a:ext cx="619469" cy="574486"/>
              </a:xfrm>
              <a:prstGeom prst="rect">
                <a:avLst/>
              </a:prstGeom>
            </p:spPr>
          </p:pic>
        </p:grpSp>
      </p:grpSp>
      <p:grpSp>
        <p:nvGrpSpPr>
          <p:cNvPr id="13" name="组合 12">
            <a:extLst>
              <a:ext uri="{FF2B5EF4-FFF2-40B4-BE49-F238E27FC236}">
                <a16:creationId xmlns:a16="http://schemas.microsoft.com/office/drawing/2014/main" id="{8FE23D98-3D01-4AF7-B686-545AC6DA6E2F}"/>
              </a:ext>
            </a:extLst>
          </p:cNvPr>
          <p:cNvGrpSpPr/>
          <p:nvPr/>
        </p:nvGrpSpPr>
        <p:grpSpPr>
          <a:xfrm>
            <a:off x="8007918" y="2497202"/>
            <a:ext cx="1167265" cy="1862352"/>
            <a:chOff x="8007918" y="2497202"/>
            <a:chExt cx="1167265" cy="1862352"/>
          </a:xfrm>
        </p:grpSpPr>
        <p:cxnSp>
          <p:nvCxnSpPr>
            <p:cNvPr id="89" name="直接箭头连接符 88"/>
            <p:cNvCxnSpPr/>
            <p:nvPr/>
          </p:nvCxnSpPr>
          <p:spPr>
            <a:xfrm flipH="1">
              <a:off x="8591549" y="3762654"/>
              <a:ext cx="0" cy="596900"/>
            </a:xfrm>
            <a:prstGeom prst="straightConnector1">
              <a:avLst/>
            </a:prstGeom>
            <a:ln w="19050">
              <a:solidFill>
                <a:schemeClr val="tx2"/>
              </a:solidFill>
              <a:prstDash val="sysDot"/>
              <a:headEnd len="lg" type="oval" w="lg"/>
              <a:tailEnd len="lg" type="stealth" w="lg"/>
            </a:ln>
          </p:spPr>
          <p:style>
            <a:lnRef idx="1">
              <a:schemeClr val="accent1"/>
            </a:lnRef>
            <a:fillRef idx="0">
              <a:schemeClr val="accent1"/>
            </a:fillRef>
            <a:effectRef idx="0">
              <a:schemeClr val="accent1"/>
            </a:effectRef>
            <a:fontRef idx="minor">
              <a:schemeClr val="tx1"/>
            </a:fontRef>
          </p:style>
        </p:cxnSp>
        <p:grpSp>
          <p:nvGrpSpPr>
            <p:cNvPr id="9" name="组合 8">
              <a:extLst>
                <a:ext uri="{FF2B5EF4-FFF2-40B4-BE49-F238E27FC236}">
                  <a16:creationId xmlns:a16="http://schemas.microsoft.com/office/drawing/2014/main" id="{F61E266B-5FB3-4B48-AE3B-E6F1C00FBDC1}"/>
                </a:ext>
              </a:extLst>
            </p:cNvPr>
            <p:cNvGrpSpPr/>
            <p:nvPr/>
          </p:nvGrpSpPr>
          <p:grpSpPr>
            <a:xfrm>
              <a:off x="8007918" y="2497202"/>
              <a:ext cx="1167265" cy="1167265"/>
              <a:chOff x="8007918" y="2497202"/>
              <a:chExt cx="1167265" cy="1167265"/>
            </a:xfrm>
          </p:grpSpPr>
          <p:sp>
            <p:nvSpPr>
              <p:cNvPr id="6" name="菱形 5">
                <a:extLst>
                  <a:ext uri="{FF2B5EF4-FFF2-40B4-BE49-F238E27FC236}">
                    <a16:creationId xmlns:a16="http://schemas.microsoft.com/office/drawing/2014/main" id="{7824A159-0E38-4AD3-839C-94DF912156A7}"/>
                  </a:ext>
                </a:extLst>
              </p:cNvPr>
              <p:cNvSpPr/>
              <p:nvPr/>
            </p:nvSpPr>
            <p:spPr>
              <a:xfrm>
                <a:off x="8007918" y="2497202"/>
                <a:ext cx="1167265" cy="1167265"/>
              </a:xfrm>
              <a:prstGeom prst="diamond">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1" name="图片 90"/>
              <p:cNvPicPr>
                <a:picLocks noChangeAspect="1"/>
              </p:cNvPicPr>
              <p:nvPr/>
            </p:nvPicPr>
            <p:blipFill>
              <a:blip r:embed="rId5">
                <a:biLevel thresh="25000"/>
                <a:extLst>
                  <a:ext uri="{28A0092B-C50C-407E-A947-70E740481C1C}">
                    <a14:useLocalDpi val="0"/>
                  </a:ext>
                </a:extLst>
              </a:blip>
              <a:stretch>
                <a:fillRect/>
              </a:stretch>
            </p:blipFill>
            <p:spPr>
              <a:xfrm>
                <a:off x="8263909" y="2664306"/>
                <a:ext cx="655281" cy="640389"/>
              </a:xfrm>
              <a:prstGeom prst="rect">
                <a:avLst/>
              </a:prstGeom>
            </p:spPr>
          </p:pic>
        </p:grpSp>
      </p:grpSp>
      <p:sp>
        <p:nvSpPr>
          <p:cNvPr id="93" name="矩形 92"/>
          <p:cNvSpPr/>
          <p:nvPr/>
        </p:nvSpPr>
        <p:spPr>
          <a:xfrm>
            <a:off x="9734550" y="3213101"/>
            <a:ext cx="129540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45922"/>
              </a:solidFill>
              <a:cs typeface="+mn-ea"/>
              <a:sym typeface="+mn-lt"/>
            </a:endParaRPr>
          </a:p>
        </p:txBody>
      </p:sp>
      <p:sp>
        <p:nvSpPr>
          <p:cNvPr id="95" name="矩形 94"/>
          <p:cNvSpPr/>
          <p:nvPr/>
        </p:nvSpPr>
        <p:spPr>
          <a:xfrm>
            <a:off x="9633800" y="2537726"/>
            <a:ext cx="1587500"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供应商向前整合的力量等</a:t>
            </a:r>
          </a:p>
        </p:txBody>
      </p:sp>
      <p:grpSp>
        <p:nvGrpSpPr>
          <p:cNvPr id="20" name="组合 19">
            <a:extLst>
              <a:ext uri="{FF2B5EF4-FFF2-40B4-BE49-F238E27FC236}">
                <a16:creationId xmlns:a16="http://schemas.microsoft.com/office/drawing/2014/main" id="{F9250530-0AFB-4880-B8D8-624170C324D0}"/>
              </a:ext>
            </a:extLst>
          </p:cNvPr>
          <p:cNvGrpSpPr/>
          <p:nvPr/>
        </p:nvGrpSpPr>
        <p:grpSpPr>
          <a:xfrm>
            <a:off x="2635817" y="3418105"/>
            <a:ext cx="1167265" cy="1931910"/>
            <a:chOff x="2635817" y="3418105"/>
            <a:chExt cx="1167265" cy="1931910"/>
          </a:xfrm>
        </p:grpSpPr>
        <p:cxnSp>
          <p:nvCxnSpPr>
            <p:cNvPr id="48" name="直接箭头连接符 47"/>
            <p:cNvCxnSpPr/>
            <p:nvPr/>
          </p:nvCxnSpPr>
          <p:spPr>
            <a:xfrm flipH="1" flipV="1">
              <a:off x="3219449" y="3418105"/>
              <a:ext cx="0" cy="596900"/>
            </a:xfrm>
            <a:prstGeom prst="straightConnector1">
              <a:avLst/>
            </a:prstGeom>
            <a:ln w="19050">
              <a:solidFill>
                <a:schemeClr val="bg1">
                  <a:lumMod val="50000"/>
                </a:schemeClr>
              </a:solidFill>
              <a:prstDash val="sysDot"/>
              <a:headEnd len="lg" type="oval" w="lg"/>
              <a:tailEnd len="lg" type="stealth" w="lg"/>
            </a:ln>
          </p:spPr>
          <p:style>
            <a:lnRef idx="1">
              <a:schemeClr val="accent1"/>
            </a:lnRef>
            <a:fillRef idx="0">
              <a:schemeClr val="accent1"/>
            </a:fillRef>
            <a:effectRef idx="0">
              <a:schemeClr val="accent1"/>
            </a:effectRef>
            <a:fontRef idx="minor">
              <a:schemeClr val="tx1"/>
            </a:fontRef>
          </p:style>
        </p:cxnSp>
        <p:grpSp>
          <p:nvGrpSpPr>
            <p:cNvPr id="12" name="组合 11">
              <a:extLst>
                <a:ext uri="{FF2B5EF4-FFF2-40B4-BE49-F238E27FC236}">
                  <a16:creationId xmlns:a16="http://schemas.microsoft.com/office/drawing/2014/main" id="{68EA4F37-16CE-45D7-9F3B-8866EDFB8186}"/>
                </a:ext>
              </a:extLst>
            </p:cNvPr>
            <p:cNvGrpSpPr/>
            <p:nvPr/>
          </p:nvGrpSpPr>
          <p:grpSpPr>
            <a:xfrm>
              <a:off x="2635817" y="4182750"/>
              <a:ext cx="1167265" cy="1167265"/>
              <a:chOff x="2635816" y="3304695"/>
              <a:chExt cx="1167265" cy="1167265"/>
            </a:xfrm>
            <a:solidFill>
              <a:schemeClr val="bg1">
                <a:lumMod val="50000"/>
              </a:schemeClr>
            </a:solidFill>
          </p:grpSpPr>
          <p:sp>
            <p:nvSpPr>
              <p:cNvPr id="3" name="菱形 2">
                <a:extLst>
                  <a:ext uri="{FF2B5EF4-FFF2-40B4-BE49-F238E27FC236}">
                    <a16:creationId xmlns:a16="http://schemas.microsoft.com/office/drawing/2014/main" id="{A586DE4E-B889-48FB-8780-338A01298C04}"/>
                  </a:ext>
                </a:extLst>
              </p:cNvPr>
              <p:cNvSpPr/>
              <p:nvPr/>
            </p:nvSpPr>
            <p:spPr>
              <a:xfrm>
                <a:off x="2635816" y="3304695"/>
                <a:ext cx="1167265" cy="1167265"/>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51" name="图片 50"/>
              <p:cNvPicPr>
                <a:picLocks noChangeAspect="1"/>
              </p:cNvPicPr>
              <p:nvPr/>
            </p:nvPicPr>
            <p:blipFill>
              <a:blip r:embed="rId6">
                <a:biLevel thresh="25000"/>
                <a:extLst>
                  <a:ext uri="{28A0092B-C50C-407E-A947-70E740481C1C}">
                    <a14:useLocalDpi val="0"/>
                  </a:ext>
                </a:extLst>
              </a:blip>
              <a:stretch>
                <a:fillRect/>
              </a:stretch>
            </p:blipFill>
            <p:spPr>
              <a:xfrm>
                <a:off x="2911018" y="3598406"/>
                <a:ext cx="597299" cy="567194"/>
              </a:xfrm>
              <a:prstGeom prst="rect">
                <a:avLst/>
              </a:prstGeom>
              <a:grpFill/>
            </p:spPr>
          </p:pic>
        </p:grpSp>
      </p:grpSp>
      <p:grpSp>
        <p:nvGrpSpPr>
          <p:cNvPr id="21" name="组合 20">
            <a:extLst>
              <a:ext uri="{FF2B5EF4-FFF2-40B4-BE49-F238E27FC236}">
                <a16:creationId xmlns:a16="http://schemas.microsoft.com/office/drawing/2014/main" id="{5B2A7055-3270-45B4-A8A4-F5950B94B54A}"/>
              </a:ext>
            </a:extLst>
          </p:cNvPr>
          <p:cNvGrpSpPr/>
          <p:nvPr/>
        </p:nvGrpSpPr>
        <p:grpSpPr>
          <a:xfrm>
            <a:off x="6227496" y="3418105"/>
            <a:ext cx="1167265" cy="1931910"/>
            <a:chOff x="6227496" y="3418105"/>
            <a:chExt cx="1167265" cy="1931910"/>
          </a:xfrm>
        </p:grpSpPr>
        <p:cxnSp>
          <p:nvCxnSpPr>
            <p:cNvPr id="84" name="直接箭头连接符 83"/>
            <p:cNvCxnSpPr/>
            <p:nvPr/>
          </p:nvCxnSpPr>
          <p:spPr>
            <a:xfrm flipH="1" flipV="1">
              <a:off x="6800850" y="3418105"/>
              <a:ext cx="0" cy="596900"/>
            </a:xfrm>
            <a:prstGeom prst="straightConnector1">
              <a:avLst/>
            </a:prstGeom>
            <a:ln w="19050">
              <a:solidFill>
                <a:schemeClr val="bg1">
                  <a:lumMod val="50000"/>
                </a:schemeClr>
              </a:solidFill>
              <a:prstDash val="sysDot"/>
              <a:headEnd len="lg" type="oval" w="lg"/>
              <a:tailEnd len="lg" type="stealth" w="lg"/>
            </a:ln>
          </p:spPr>
          <p:style>
            <a:lnRef idx="1">
              <a:schemeClr val="accent1"/>
            </a:lnRef>
            <a:fillRef idx="0">
              <a:schemeClr val="accent1"/>
            </a:fillRef>
            <a:effectRef idx="0">
              <a:schemeClr val="accent1"/>
            </a:effectRef>
            <a:fontRef idx="minor">
              <a:schemeClr val="tx1"/>
            </a:fontRef>
          </p:style>
        </p:cxnSp>
        <p:grpSp>
          <p:nvGrpSpPr>
            <p:cNvPr id="10" name="组合 9">
              <a:extLst>
                <a:ext uri="{FF2B5EF4-FFF2-40B4-BE49-F238E27FC236}">
                  <a16:creationId xmlns:a16="http://schemas.microsoft.com/office/drawing/2014/main" id="{7F918CF6-5B7A-49F8-A78F-5BF937B57FD8}"/>
                </a:ext>
              </a:extLst>
            </p:cNvPr>
            <p:cNvGrpSpPr/>
            <p:nvPr/>
          </p:nvGrpSpPr>
          <p:grpSpPr>
            <a:xfrm>
              <a:off x="6227496" y="4182750"/>
              <a:ext cx="1167265" cy="1167265"/>
              <a:chOff x="6224987" y="3192289"/>
              <a:chExt cx="1167265" cy="1167265"/>
            </a:xfrm>
            <a:solidFill>
              <a:schemeClr val="bg1">
                <a:lumMod val="50000"/>
              </a:schemeClr>
            </a:solidFill>
          </p:grpSpPr>
          <p:sp>
            <p:nvSpPr>
              <p:cNvPr id="5" name="菱形 4">
                <a:extLst>
                  <a:ext uri="{FF2B5EF4-FFF2-40B4-BE49-F238E27FC236}">
                    <a16:creationId xmlns:a16="http://schemas.microsoft.com/office/drawing/2014/main" id="{515A4225-FCA9-4E60-B95E-B04D603CBB10}"/>
                  </a:ext>
                </a:extLst>
              </p:cNvPr>
              <p:cNvSpPr/>
              <p:nvPr/>
            </p:nvSpPr>
            <p:spPr>
              <a:xfrm>
                <a:off x="6224987" y="3192289"/>
                <a:ext cx="1167265" cy="1167265"/>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86" name="图片 85"/>
              <p:cNvPicPr>
                <a:picLocks noChangeAspect="1"/>
              </p:cNvPicPr>
              <p:nvPr/>
            </p:nvPicPr>
            <p:blipFill>
              <a:blip r:embed="rId7">
                <a:biLevel thresh="25000"/>
                <a:extLst>
                  <a:ext uri="{28A0092B-C50C-407E-A947-70E740481C1C}">
                    <a14:useLocalDpi val="0"/>
                  </a:ext>
                </a:extLst>
              </a:blip>
              <a:stretch>
                <a:fillRect/>
              </a:stretch>
            </p:blipFill>
            <p:spPr>
              <a:xfrm>
                <a:off x="6534245" y="3518040"/>
                <a:ext cx="541947" cy="591845"/>
              </a:xfrm>
              <a:prstGeom prst="rect">
                <a:avLst/>
              </a:prstGeom>
              <a:grpFill/>
            </p:spPr>
          </p:pic>
        </p:grpSp>
      </p:grpSp>
      <p:grpSp>
        <p:nvGrpSpPr>
          <p:cNvPr id="22" name="组合 21">
            <a:extLst>
              <a:ext uri="{FF2B5EF4-FFF2-40B4-BE49-F238E27FC236}">
                <a16:creationId xmlns:a16="http://schemas.microsoft.com/office/drawing/2014/main" id="{9079A963-27F0-4DA7-B1F4-6B3FE10705DC}"/>
              </a:ext>
            </a:extLst>
          </p:cNvPr>
          <p:cNvGrpSpPr/>
          <p:nvPr/>
        </p:nvGrpSpPr>
        <p:grpSpPr>
          <a:xfrm>
            <a:off x="9813859" y="3418105"/>
            <a:ext cx="1167265" cy="1931910"/>
            <a:chOff x="9813859" y="3418105"/>
            <a:chExt cx="1167265" cy="1931910"/>
          </a:xfrm>
        </p:grpSpPr>
        <p:cxnSp>
          <p:nvCxnSpPr>
            <p:cNvPr id="94" name="直接箭头连接符 93"/>
            <p:cNvCxnSpPr/>
            <p:nvPr/>
          </p:nvCxnSpPr>
          <p:spPr>
            <a:xfrm flipH="1" flipV="1">
              <a:off x="10413869" y="3418105"/>
              <a:ext cx="0" cy="596900"/>
            </a:xfrm>
            <a:prstGeom prst="straightConnector1">
              <a:avLst/>
            </a:prstGeom>
            <a:ln w="19050">
              <a:solidFill>
                <a:schemeClr val="bg1">
                  <a:lumMod val="50000"/>
                </a:schemeClr>
              </a:solidFill>
              <a:prstDash val="sysDot"/>
              <a:headEnd len="lg" type="oval" w="lg"/>
              <a:tailEnd len="lg" type="stealth" w="lg"/>
            </a:ln>
          </p:spPr>
          <p:style>
            <a:lnRef idx="1">
              <a:schemeClr val="accent1"/>
            </a:lnRef>
            <a:fillRef idx="0">
              <a:schemeClr val="accent1"/>
            </a:fillRef>
            <a:effectRef idx="0">
              <a:schemeClr val="accent1"/>
            </a:effectRef>
            <a:fontRef idx="minor">
              <a:schemeClr val="tx1"/>
            </a:fontRef>
          </p:style>
        </p:cxnSp>
        <p:grpSp>
          <p:nvGrpSpPr>
            <p:cNvPr id="8" name="组合 7">
              <a:extLst>
                <a:ext uri="{FF2B5EF4-FFF2-40B4-BE49-F238E27FC236}">
                  <a16:creationId xmlns:a16="http://schemas.microsoft.com/office/drawing/2014/main" id="{537F1535-FE06-4978-88A5-7AA1FFE4B75D}"/>
                </a:ext>
              </a:extLst>
            </p:cNvPr>
            <p:cNvGrpSpPr/>
            <p:nvPr/>
          </p:nvGrpSpPr>
          <p:grpSpPr>
            <a:xfrm>
              <a:off x="9813859" y="4182750"/>
              <a:ext cx="1167265" cy="1167265"/>
              <a:chOff x="9798616" y="3250711"/>
              <a:chExt cx="1167265" cy="1167265"/>
            </a:xfrm>
            <a:solidFill>
              <a:schemeClr val="bg1">
                <a:lumMod val="50000"/>
              </a:schemeClr>
            </a:solidFill>
          </p:grpSpPr>
          <p:sp>
            <p:nvSpPr>
              <p:cNvPr id="7" name="菱形 6">
                <a:extLst>
                  <a:ext uri="{FF2B5EF4-FFF2-40B4-BE49-F238E27FC236}">
                    <a16:creationId xmlns:a16="http://schemas.microsoft.com/office/drawing/2014/main" id="{2939D78E-2372-4984-B1A7-553E1C474711}"/>
                  </a:ext>
                </a:extLst>
              </p:cNvPr>
              <p:cNvSpPr/>
              <p:nvPr/>
            </p:nvSpPr>
            <p:spPr>
              <a:xfrm>
                <a:off x="9798616" y="3250711"/>
                <a:ext cx="1167265" cy="1167265"/>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6" name="图片 95"/>
              <p:cNvPicPr>
                <a:picLocks noChangeAspect="1"/>
              </p:cNvPicPr>
              <p:nvPr/>
            </p:nvPicPr>
            <p:blipFill>
              <a:blip r:embed="rId8">
                <a:biLevel thresh="25000"/>
                <a:extLst>
                  <a:ext uri="{28A0092B-C50C-407E-A947-70E740481C1C}">
                    <a14:useLocalDpi val="0"/>
                  </a:ext>
                </a:extLst>
              </a:blip>
              <a:stretch>
                <a:fillRect/>
              </a:stretch>
            </p:blipFill>
            <p:spPr>
              <a:xfrm>
                <a:off x="10134447" y="3600148"/>
                <a:ext cx="528358" cy="516212"/>
              </a:xfrm>
              <a:prstGeom prst="rect">
                <a:avLst/>
              </a:prstGeom>
              <a:grpFill/>
            </p:spPr>
          </p:pic>
        </p:grpSp>
      </p:grpSp>
      <p:sp>
        <p:nvSpPr>
          <p:cNvPr id="36" name="文本框 35">
            <a:extLst>
              <a:ext uri="{FF2B5EF4-FFF2-40B4-BE49-F238E27FC236}">
                <a16:creationId xmlns:a16="http://schemas.microsoft.com/office/drawing/2014/main" id="{BC300E4D-272B-4874-B08B-2372B7211F23}"/>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供应商</a:t>
            </a:r>
          </a:p>
        </p:txBody>
      </p:sp>
    </p:spTree>
    <p:extLst>
      <p:ext uri="{BB962C8B-B14F-4D97-AF65-F5344CB8AC3E}">
        <p14:creationId val="4193778589"/>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37">
                                  <p:stCondLst>
                                    <p:cond delay="0"/>
                                  </p:stCondLst>
                                  <p:childTnLst>
                                    <p:set>
                                      <p:cBhvr>
                                        <p:cTn dur="1" fill="hold" id="6">
                                          <p:stCondLst>
                                            <p:cond delay="0"/>
                                          </p:stCondLst>
                                        </p:cTn>
                                        <p:tgtEl>
                                          <p:spTgt spid="35"/>
                                        </p:tgtEl>
                                        <p:attrNameLst>
                                          <p:attrName>style.visibility</p:attrName>
                                        </p:attrNameLst>
                                      </p:cBhvr>
                                      <p:to>
                                        <p:strVal val="visible"/>
                                      </p:to>
                                    </p:set>
                                    <p:animEffect filter="barn(outVertical)" transition="in">
                                      <p:cBhvr>
                                        <p:cTn dur="750" id="7"/>
                                        <p:tgtEl>
                                          <p:spTgt spid="35"/>
                                        </p:tgtEl>
                                      </p:cBhvr>
                                    </p:animEffect>
                                  </p:childTnLst>
                                </p:cTn>
                              </p:par>
                            </p:childTnLst>
                          </p:cTn>
                        </p:par>
                        <p:par>
                          <p:cTn fill="hold" id="8" nodeType="afterGroup">
                            <p:stCondLst>
                              <p:cond delay="750"/>
                            </p:stCondLst>
                            <p:childTnLst>
                              <p:par>
                                <p:cTn fill="hold" id="9" nodeType="afterEffect" presetClass="entr" presetID="22" presetSubtype="1">
                                  <p:stCondLst>
                                    <p:cond delay="0"/>
                                  </p:stCondLst>
                                  <p:childTnLst>
                                    <p:set>
                                      <p:cBhvr>
                                        <p:cTn dur="1" fill="hold" id="10">
                                          <p:stCondLst>
                                            <p:cond delay="0"/>
                                          </p:stCondLst>
                                        </p:cTn>
                                        <p:tgtEl>
                                          <p:spTgt spid="19"/>
                                        </p:tgtEl>
                                        <p:attrNameLst>
                                          <p:attrName>style.visibility</p:attrName>
                                        </p:attrNameLst>
                                      </p:cBhvr>
                                      <p:to>
                                        <p:strVal val="visible"/>
                                      </p:to>
                                    </p:set>
                                    <p:animEffect filter="wipe(up)" transition="in">
                                      <p:cBhvr>
                                        <p:cTn dur="750" id="11"/>
                                        <p:tgtEl>
                                          <p:spTgt spid="19"/>
                                        </p:tgtEl>
                                      </p:cBhvr>
                                    </p:animEffect>
                                  </p:childTnLst>
                                </p:cTn>
                              </p:par>
                            </p:childTnLst>
                          </p:cTn>
                        </p:par>
                        <p:par>
                          <p:cTn fill="hold" id="12" nodeType="afterGroup">
                            <p:stCondLst>
                              <p:cond delay="1500"/>
                            </p:stCondLst>
                            <p:childTnLst>
                              <p:par>
                                <p:cTn fill="hold" grpId="0" id="13" nodeType="afterEffect" presetClass="entr" presetID="53" presetSubtype="0">
                                  <p:stCondLst>
                                    <p:cond delay="0"/>
                                  </p:stCondLst>
                                  <p:childTnLst>
                                    <p:set>
                                      <p:cBhvr>
                                        <p:cTn dur="1" fill="hold" id="14">
                                          <p:stCondLst>
                                            <p:cond delay="0"/>
                                          </p:stCondLst>
                                        </p:cTn>
                                        <p:tgtEl>
                                          <p:spTgt spid="44"/>
                                        </p:tgtEl>
                                        <p:attrNameLst>
                                          <p:attrName>style.visibility</p:attrName>
                                        </p:attrNameLst>
                                      </p:cBhvr>
                                      <p:to>
                                        <p:strVal val="visible"/>
                                      </p:to>
                                    </p:set>
                                    <p:anim calcmode="lin" valueType="num">
                                      <p:cBhvr>
                                        <p:cTn dur="750" fill="hold" id="15"/>
                                        <p:tgtEl>
                                          <p:spTgt spid="44"/>
                                        </p:tgtEl>
                                        <p:attrNameLst>
                                          <p:attrName>ppt_w</p:attrName>
                                        </p:attrNameLst>
                                      </p:cBhvr>
                                      <p:tavLst>
                                        <p:tav tm="0">
                                          <p:val>
                                            <p:fltVal val="0"/>
                                          </p:val>
                                        </p:tav>
                                        <p:tav tm="100000">
                                          <p:val>
                                            <p:strVal val="#ppt_w"/>
                                          </p:val>
                                        </p:tav>
                                      </p:tavLst>
                                    </p:anim>
                                    <p:anim calcmode="lin" valueType="num">
                                      <p:cBhvr>
                                        <p:cTn dur="750" fill="hold" id="16"/>
                                        <p:tgtEl>
                                          <p:spTgt spid="44"/>
                                        </p:tgtEl>
                                        <p:attrNameLst>
                                          <p:attrName>ppt_h</p:attrName>
                                        </p:attrNameLst>
                                      </p:cBhvr>
                                      <p:tavLst>
                                        <p:tav tm="0">
                                          <p:val>
                                            <p:fltVal val="0"/>
                                          </p:val>
                                        </p:tav>
                                        <p:tav tm="100000">
                                          <p:val>
                                            <p:strVal val="#ppt_h"/>
                                          </p:val>
                                        </p:tav>
                                      </p:tavLst>
                                    </p:anim>
                                    <p:animEffect filter="fade" transition="in">
                                      <p:cBhvr>
                                        <p:cTn dur="750" id="17"/>
                                        <p:tgtEl>
                                          <p:spTgt spid="44"/>
                                        </p:tgtEl>
                                      </p:cBhvr>
                                    </p:animEffect>
                                  </p:childTnLst>
                                </p:cTn>
                              </p:par>
                            </p:childTnLst>
                          </p:cTn>
                        </p:par>
                        <p:par>
                          <p:cTn fill="hold" id="18" nodeType="afterGroup">
                            <p:stCondLst>
                              <p:cond delay="2250"/>
                            </p:stCondLst>
                            <p:childTnLst>
                              <p:par>
                                <p:cTn fill="hold" id="19" nodeType="afterEffect" presetClass="entr" presetID="22" presetSubtype="4">
                                  <p:stCondLst>
                                    <p:cond delay="0"/>
                                  </p:stCondLst>
                                  <p:childTnLst>
                                    <p:set>
                                      <p:cBhvr>
                                        <p:cTn dur="1" fill="hold" id="20">
                                          <p:stCondLst>
                                            <p:cond delay="0"/>
                                          </p:stCondLst>
                                        </p:cTn>
                                        <p:tgtEl>
                                          <p:spTgt spid="20"/>
                                        </p:tgtEl>
                                        <p:attrNameLst>
                                          <p:attrName>style.visibility</p:attrName>
                                        </p:attrNameLst>
                                      </p:cBhvr>
                                      <p:to>
                                        <p:strVal val="visible"/>
                                      </p:to>
                                    </p:set>
                                    <p:animEffect filter="wipe(down)" transition="in">
                                      <p:cBhvr>
                                        <p:cTn dur="750" id="21"/>
                                        <p:tgtEl>
                                          <p:spTgt spid="20"/>
                                        </p:tgtEl>
                                      </p:cBhvr>
                                    </p:animEffect>
                                  </p:childTnLst>
                                </p:cTn>
                              </p:par>
                            </p:childTnLst>
                          </p:cTn>
                        </p:par>
                        <p:par>
                          <p:cTn fill="hold" id="22" nodeType="afterGroup">
                            <p:stCondLst>
                              <p:cond delay="3000"/>
                            </p:stCondLst>
                            <p:childTnLst>
                              <p:par>
                                <p:cTn fill="hold" grpId="0" id="23" nodeType="afterEffect" presetClass="entr" presetID="53" presetSubtype="0">
                                  <p:stCondLst>
                                    <p:cond delay="0"/>
                                  </p:stCondLst>
                                  <p:childTnLst>
                                    <p:set>
                                      <p:cBhvr>
                                        <p:cTn dur="1" fill="hold" id="24">
                                          <p:stCondLst>
                                            <p:cond delay="0"/>
                                          </p:stCondLst>
                                        </p:cTn>
                                        <p:tgtEl>
                                          <p:spTgt spid="49"/>
                                        </p:tgtEl>
                                        <p:attrNameLst>
                                          <p:attrName>style.visibility</p:attrName>
                                        </p:attrNameLst>
                                      </p:cBhvr>
                                      <p:to>
                                        <p:strVal val="visible"/>
                                      </p:to>
                                    </p:set>
                                    <p:anim calcmode="lin" valueType="num">
                                      <p:cBhvr>
                                        <p:cTn dur="750" fill="hold" id="25"/>
                                        <p:tgtEl>
                                          <p:spTgt spid="49"/>
                                        </p:tgtEl>
                                        <p:attrNameLst>
                                          <p:attrName>ppt_w</p:attrName>
                                        </p:attrNameLst>
                                      </p:cBhvr>
                                      <p:tavLst>
                                        <p:tav tm="0">
                                          <p:val>
                                            <p:fltVal val="0"/>
                                          </p:val>
                                        </p:tav>
                                        <p:tav tm="100000">
                                          <p:val>
                                            <p:strVal val="#ppt_w"/>
                                          </p:val>
                                        </p:tav>
                                      </p:tavLst>
                                    </p:anim>
                                    <p:anim calcmode="lin" valueType="num">
                                      <p:cBhvr>
                                        <p:cTn dur="750" fill="hold" id="26"/>
                                        <p:tgtEl>
                                          <p:spTgt spid="49"/>
                                        </p:tgtEl>
                                        <p:attrNameLst>
                                          <p:attrName>ppt_h</p:attrName>
                                        </p:attrNameLst>
                                      </p:cBhvr>
                                      <p:tavLst>
                                        <p:tav tm="0">
                                          <p:val>
                                            <p:fltVal val="0"/>
                                          </p:val>
                                        </p:tav>
                                        <p:tav tm="100000">
                                          <p:val>
                                            <p:strVal val="#ppt_h"/>
                                          </p:val>
                                        </p:tav>
                                      </p:tavLst>
                                    </p:anim>
                                    <p:animEffect filter="fade" transition="in">
                                      <p:cBhvr>
                                        <p:cTn dur="750" id="27"/>
                                        <p:tgtEl>
                                          <p:spTgt spid="49"/>
                                        </p:tgtEl>
                                      </p:cBhvr>
                                    </p:animEffect>
                                  </p:childTnLst>
                                </p:cTn>
                              </p:par>
                            </p:childTnLst>
                          </p:cTn>
                        </p:par>
                        <p:par>
                          <p:cTn fill="hold" id="28" nodeType="afterGroup">
                            <p:stCondLst>
                              <p:cond delay="3750"/>
                            </p:stCondLst>
                            <p:childTnLst>
                              <p:par>
                                <p:cTn fill="hold" id="29" nodeType="afterEffect" presetClass="entr" presetID="22" presetSubtype="1">
                                  <p:stCondLst>
                                    <p:cond delay="0"/>
                                  </p:stCondLst>
                                  <p:childTnLst>
                                    <p:set>
                                      <p:cBhvr>
                                        <p:cTn dur="1" fill="hold" id="30">
                                          <p:stCondLst>
                                            <p:cond delay="0"/>
                                          </p:stCondLst>
                                        </p:cTn>
                                        <p:tgtEl>
                                          <p:spTgt spid="23"/>
                                        </p:tgtEl>
                                        <p:attrNameLst>
                                          <p:attrName>style.visibility</p:attrName>
                                        </p:attrNameLst>
                                      </p:cBhvr>
                                      <p:to>
                                        <p:strVal val="visible"/>
                                      </p:to>
                                    </p:set>
                                    <p:animEffect filter="wipe(up)" transition="in">
                                      <p:cBhvr>
                                        <p:cTn dur="750" id="31"/>
                                        <p:tgtEl>
                                          <p:spTgt spid="23"/>
                                        </p:tgtEl>
                                      </p:cBhvr>
                                    </p:animEffect>
                                  </p:childTnLst>
                                </p:cTn>
                              </p:par>
                            </p:childTnLst>
                          </p:cTn>
                        </p:par>
                        <p:par>
                          <p:cTn fill="hold" id="32" nodeType="afterGroup">
                            <p:stCondLst>
                              <p:cond delay="4500"/>
                            </p:stCondLst>
                            <p:childTnLst>
                              <p:par>
                                <p:cTn fill="hold" grpId="0" id="33" nodeType="afterEffect" presetClass="entr" presetID="53" presetSubtype="0">
                                  <p:stCondLst>
                                    <p:cond delay="0"/>
                                  </p:stCondLst>
                                  <p:childTnLst>
                                    <p:set>
                                      <p:cBhvr>
                                        <p:cTn dur="1" fill="hold" id="34">
                                          <p:stCondLst>
                                            <p:cond delay="0"/>
                                          </p:stCondLst>
                                        </p:cTn>
                                        <p:tgtEl>
                                          <p:spTgt spid="80"/>
                                        </p:tgtEl>
                                        <p:attrNameLst>
                                          <p:attrName>style.visibility</p:attrName>
                                        </p:attrNameLst>
                                      </p:cBhvr>
                                      <p:to>
                                        <p:strVal val="visible"/>
                                      </p:to>
                                    </p:set>
                                    <p:anim calcmode="lin" valueType="num">
                                      <p:cBhvr>
                                        <p:cTn dur="750" fill="hold" id="35"/>
                                        <p:tgtEl>
                                          <p:spTgt spid="80"/>
                                        </p:tgtEl>
                                        <p:attrNameLst>
                                          <p:attrName>ppt_w</p:attrName>
                                        </p:attrNameLst>
                                      </p:cBhvr>
                                      <p:tavLst>
                                        <p:tav tm="0">
                                          <p:val>
                                            <p:fltVal val="0"/>
                                          </p:val>
                                        </p:tav>
                                        <p:tav tm="100000">
                                          <p:val>
                                            <p:strVal val="#ppt_w"/>
                                          </p:val>
                                        </p:tav>
                                      </p:tavLst>
                                    </p:anim>
                                    <p:anim calcmode="lin" valueType="num">
                                      <p:cBhvr>
                                        <p:cTn dur="750" fill="hold" id="36"/>
                                        <p:tgtEl>
                                          <p:spTgt spid="80"/>
                                        </p:tgtEl>
                                        <p:attrNameLst>
                                          <p:attrName>ppt_h</p:attrName>
                                        </p:attrNameLst>
                                      </p:cBhvr>
                                      <p:tavLst>
                                        <p:tav tm="0">
                                          <p:val>
                                            <p:fltVal val="0"/>
                                          </p:val>
                                        </p:tav>
                                        <p:tav tm="100000">
                                          <p:val>
                                            <p:strVal val="#ppt_h"/>
                                          </p:val>
                                        </p:tav>
                                      </p:tavLst>
                                    </p:anim>
                                    <p:animEffect filter="fade" transition="in">
                                      <p:cBhvr>
                                        <p:cTn dur="750" id="37"/>
                                        <p:tgtEl>
                                          <p:spTgt spid="80"/>
                                        </p:tgtEl>
                                      </p:cBhvr>
                                    </p:animEffect>
                                  </p:childTnLst>
                                </p:cTn>
                              </p:par>
                            </p:childTnLst>
                          </p:cTn>
                        </p:par>
                        <p:par>
                          <p:cTn fill="hold" id="38" nodeType="afterGroup">
                            <p:stCondLst>
                              <p:cond delay="5250"/>
                            </p:stCondLst>
                            <p:childTnLst>
                              <p:par>
                                <p:cTn fill="hold" id="39" nodeType="afterEffect" presetClass="entr" presetID="22" presetSubtype="4">
                                  <p:stCondLst>
                                    <p:cond delay="0"/>
                                  </p:stCondLst>
                                  <p:childTnLst>
                                    <p:set>
                                      <p:cBhvr>
                                        <p:cTn dur="1" fill="hold" id="40">
                                          <p:stCondLst>
                                            <p:cond delay="0"/>
                                          </p:stCondLst>
                                        </p:cTn>
                                        <p:tgtEl>
                                          <p:spTgt spid="21"/>
                                        </p:tgtEl>
                                        <p:attrNameLst>
                                          <p:attrName>style.visibility</p:attrName>
                                        </p:attrNameLst>
                                      </p:cBhvr>
                                      <p:to>
                                        <p:strVal val="visible"/>
                                      </p:to>
                                    </p:set>
                                    <p:animEffect filter="wipe(down)" transition="in">
                                      <p:cBhvr>
                                        <p:cTn dur="750" id="41"/>
                                        <p:tgtEl>
                                          <p:spTgt spid="21"/>
                                        </p:tgtEl>
                                      </p:cBhvr>
                                    </p:animEffect>
                                  </p:childTnLst>
                                </p:cTn>
                              </p:par>
                            </p:childTnLst>
                          </p:cTn>
                        </p:par>
                        <p:par>
                          <p:cTn fill="hold" id="42" nodeType="afterGroup">
                            <p:stCondLst>
                              <p:cond delay="6000"/>
                            </p:stCondLst>
                            <p:childTnLst>
                              <p:par>
                                <p:cTn fill="hold" grpId="0" id="43" nodeType="afterEffect" presetClass="entr" presetID="53" presetSubtype="0">
                                  <p:stCondLst>
                                    <p:cond delay="0"/>
                                  </p:stCondLst>
                                  <p:childTnLst>
                                    <p:set>
                                      <p:cBhvr>
                                        <p:cTn dur="1" fill="hold" id="44">
                                          <p:stCondLst>
                                            <p:cond delay="0"/>
                                          </p:stCondLst>
                                        </p:cTn>
                                        <p:tgtEl>
                                          <p:spTgt spid="85"/>
                                        </p:tgtEl>
                                        <p:attrNameLst>
                                          <p:attrName>style.visibility</p:attrName>
                                        </p:attrNameLst>
                                      </p:cBhvr>
                                      <p:to>
                                        <p:strVal val="visible"/>
                                      </p:to>
                                    </p:set>
                                    <p:anim calcmode="lin" valueType="num">
                                      <p:cBhvr>
                                        <p:cTn dur="750" fill="hold" id="45"/>
                                        <p:tgtEl>
                                          <p:spTgt spid="85"/>
                                        </p:tgtEl>
                                        <p:attrNameLst>
                                          <p:attrName>ppt_w</p:attrName>
                                        </p:attrNameLst>
                                      </p:cBhvr>
                                      <p:tavLst>
                                        <p:tav tm="0">
                                          <p:val>
                                            <p:fltVal val="0"/>
                                          </p:val>
                                        </p:tav>
                                        <p:tav tm="100000">
                                          <p:val>
                                            <p:strVal val="#ppt_w"/>
                                          </p:val>
                                        </p:tav>
                                      </p:tavLst>
                                    </p:anim>
                                    <p:anim calcmode="lin" valueType="num">
                                      <p:cBhvr>
                                        <p:cTn dur="750" fill="hold" id="46"/>
                                        <p:tgtEl>
                                          <p:spTgt spid="85"/>
                                        </p:tgtEl>
                                        <p:attrNameLst>
                                          <p:attrName>ppt_h</p:attrName>
                                        </p:attrNameLst>
                                      </p:cBhvr>
                                      <p:tavLst>
                                        <p:tav tm="0">
                                          <p:val>
                                            <p:fltVal val="0"/>
                                          </p:val>
                                        </p:tav>
                                        <p:tav tm="100000">
                                          <p:val>
                                            <p:strVal val="#ppt_h"/>
                                          </p:val>
                                        </p:tav>
                                      </p:tavLst>
                                    </p:anim>
                                    <p:animEffect filter="fade" transition="in">
                                      <p:cBhvr>
                                        <p:cTn dur="750" id="47"/>
                                        <p:tgtEl>
                                          <p:spTgt spid="85"/>
                                        </p:tgtEl>
                                      </p:cBhvr>
                                    </p:animEffect>
                                  </p:childTnLst>
                                </p:cTn>
                              </p:par>
                            </p:childTnLst>
                          </p:cTn>
                        </p:par>
                        <p:par>
                          <p:cTn fill="hold" id="48" nodeType="afterGroup">
                            <p:stCondLst>
                              <p:cond delay="6750"/>
                            </p:stCondLst>
                            <p:childTnLst>
                              <p:par>
                                <p:cTn fill="hold" id="49" nodeType="afterEffect" presetClass="entr" presetID="22" presetSubtype="1">
                                  <p:stCondLst>
                                    <p:cond delay="0"/>
                                  </p:stCondLst>
                                  <p:childTnLst>
                                    <p:set>
                                      <p:cBhvr>
                                        <p:cTn dur="1" fill="hold" id="50">
                                          <p:stCondLst>
                                            <p:cond delay="0"/>
                                          </p:stCondLst>
                                        </p:cTn>
                                        <p:tgtEl>
                                          <p:spTgt spid="13"/>
                                        </p:tgtEl>
                                        <p:attrNameLst>
                                          <p:attrName>style.visibility</p:attrName>
                                        </p:attrNameLst>
                                      </p:cBhvr>
                                      <p:to>
                                        <p:strVal val="visible"/>
                                      </p:to>
                                    </p:set>
                                    <p:animEffect filter="wipe(up)" transition="in">
                                      <p:cBhvr>
                                        <p:cTn dur="750" id="51"/>
                                        <p:tgtEl>
                                          <p:spTgt spid="13"/>
                                        </p:tgtEl>
                                      </p:cBhvr>
                                    </p:animEffect>
                                  </p:childTnLst>
                                </p:cTn>
                              </p:par>
                            </p:childTnLst>
                          </p:cTn>
                        </p:par>
                        <p:par>
                          <p:cTn fill="hold" id="52" nodeType="afterGroup">
                            <p:stCondLst>
                              <p:cond delay="7500"/>
                            </p:stCondLst>
                            <p:childTnLst>
                              <p:par>
                                <p:cTn fill="hold" grpId="0" id="53" nodeType="afterEffect" presetClass="entr" presetID="53" presetSubtype="0">
                                  <p:stCondLst>
                                    <p:cond delay="0"/>
                                  </p:stCondLst>
                                  <p:childTnLst>
                                    <p:set>
                                      <p:cBhvr>
                                        <p:cTn dur="1" fill="hold" id="54">
                                          <p:stCondLst>
                                            <p:cond delay="0"/>
                                          </p:stCondLst>
                                        </p:cTn>
                                        <p:tgtEl>
                                          <p:spTgt spid="90"/>
                                        </p:tgtEl>
                                        <p:attrNameLst>
                                          <p:attrName>style.visibility</p:attrName>
                                        </p:attrNameLst>
                                      </p:cBhvr>
                                      <p:to>
                                        <p:strVal val="visible"/>
                                      </p:to>
                                    </p:set>
                                    <p:anim calcmode="lin" valueType="num">
                                      <p:cBhvr>
                                        <p:cTn dur="750" fill="hold" id="55"/>
                                        <p:tgtEl>
                                          <p:spTgt spid="90"/>
                                        </p:tgtEl>
                                        <p:attrNameLst>
                                          <p:attrName>ppt_w</p:attrName>
                                        </p:attrNameLst>
                                      </p:cBhvr>
                                      <p:tavLst>
                                        <p:tav tm="0">
                                          <p:val>
                                            <p:fltVal val="0"/>
                                          </p:val>
                                        </p:tav>
                                        <p:tav tm="100000">
                                          <p:val>
                                            <p:strVal val="#ppt_w"/>
                                          </p:val>
                                        </p:tav>
                                      </p:tavLst>
                                    </p:anim>
                                    <p:anim calcmode="lin" valueType="num">
                                      <p:cBhvr>
                                        <p:cTn dur="750" fill="hold" id="56"/>
                                        <p:tgtEl>
                                          <p:spTgt spid="90"/>
                                        </p:tgtEl>
                                        <p:attrNameLst>
                                          <p:attrName>ppt_h</p:attrName>
                                        </p:attrNameLst>
                                      </p:cBhvr>
                                      <p:tavLst>
                                        <p:tav tm="0">
                                          <p:val>
                                            <p:fltVal val="0"/>
                                          </p:val>
                                        </p:tav>
                                        <p:tav tm="100000">
                                          <p:val>
                                            <p:strVal val="#ppt_h"/>
                                          </p:val>
                                        </p:tav>
                                      </p:tavLst>
                                    </p:anim>
                                    <p:animEffect filter="fade" transition="in">
                                      <p:cBhvr>
                                        <p:cTn dur="750" id="57"/>
                                        <p:tgtEl>
                                          <p:spTgt spid="90"/>
                                        </p:tgtEl>
                                      </p:cBhvr>
                                    </p:animEffect>
                                  </p:childTnLst>
                                </p:cTn>
                              </p:par>
                            </p:childTnLst>
                          </p:cTn>
                        </p:par>
                        <p:par>
                          <p:cTn fill="hold" id="58" nodeType="afterGroup">
                            <p:stCondLst>
                              <p:cond delay="8250"/>
                            </p:stCondLst>
                            <p:childTnLst>
                              <p:par>
                                <p:cTn fill="hold" id="59" nodeType="afterEffect" presetClass="entr" presetID="22" presetSubtype="4">
                                  <p:stCondLst>
                                    <p:cond delay="0"/>
                                  </p:stCondLst>
                                  <p:childTnLst>
                                    <p:set>
                                      <p:cBhvr>
                                        <p:cTn dur="1" fill="hold" id="60">
                                          <p:stCondLst>
                                            <p:cond delay="0"/>
                                          </p:stCondLst>
                                        </p:cTn>
                                        <p:tgtEl>
                                          <p:spTgt spid="22"/>
                                        </p:tgtEl>
                                        <p:attrNameLst>
                                          <p:attrName>style.visibility</p:attrName>
                                        </p:attrNameLst>
                                      </p:cBhvr>
                                      <p:to>
                                        <p:strVal val="visible"/>
                                      </p:to>
                                    </p:set>
                                    <p:animEffect filter="wipe(down)" transition="in">
                                      <p:cBhvr>
                                        <p:cTn dur="750" id="61"/>
                                        <p:tgtEl>
                                          <p:spTgt spid="22"/>
                                        </p:tgtEl>
                                      </p:cBhvr>
                                    </p:animEffect>
                                  </p:childTnLst>
                                </p:cTn>
                              </p:par>
                            </p:childTnLst>
                          </p:cTn>
                        </p:par>
                        <p:par>
                          <p:cTn fill="hold" id="62" nodeType="afterGroup">
                            <p:stCondLst>
                              <p:cond delay="9000"/>
                            </p:stCondLst>
                            <p:childTnLst>
                              <p:par>
                                <p:cTn fill="hold" grpId="0" id="63" nodeType="afterEffect" presetClass="entr" presetID="53" presetSubtype="0">
                                  <p:stCondLst>
                                    <p:cond delay="0"/>
                                  </p:stCondLst>
                                  <p:childTnLst>
                                    <p:set>
                                      <p:cBhvr>
                                        <p:cTn dur="1" fill="hold" id="64">
                                          <p:stCondLst>
                                            <p:cond delay="0"/>
                                          </p:stCondLst>
                                        </p:cTn>
                                        <p:tgtEl>
                                          <p:spTgt spid="95"/>
                                        </p:tgtEl>
                                        <p:attrNameLst>
                                          <p:attrName>style.visibility</p:attrName>
                                        </p:attrNameLst>
                                      </p:cBhvr>
                                      <p:to>
                                        <p:strVal val="visible"/>
                                      </p:to>
                                    </p:set>
                                    <p:anim calcmode="lin" valueType="num">
                                      <p:cBhvr>
                                        <p:cTn dur="750" fill="hold" id="65"/>
                                        <p:tgtEl>
                                          <p:spTgt spid="95"/>
                                        </p:tgtEl>
                                        <p:attrNameLst>
                                          <p:attrName>ppt_w</p:attrName>
                                        </p:attrNameLst>
                                      </p:cBhvr>
                                      <p:tavLst>
                                        <p:tav tm="0">
                                          <p:val>
                                            <p:fltVal val="0"/>
                                          </p:val>
                                        </p:tav>
                                        <p:tav tm="100000">
                                          <p:val>
                                            <p:strVal val="#ppt_w"/>
                                          </p:val>
                                        </p:tav>
                                      </p:tavLst>
                                    </p:anim>
                                    <p:anim calcmode="lin" valueType="num">
                                      <p:cBhvr>
                                        <p:cTn dur="750" fill="hold" id="66"/>
                                        <p:tgtEl>
                                          <p:spTgt spid="95"/>
                                        </p:tgtEl>
                                        <p:attrNameLst>
                                          <p:attrName>ppt_h</p:attrName>
                                        </p:attrNameLst>
                                      </p:cBhvr>
                                      <p:tavLst>
                                        <p:tav tm="0">
                                          <p:val>
                                            <p:fltVal val="0"/>
                                          </p:val>
                                        </p:tav>
                                        <p:tav tm="100000">
                                          <p:val>
                                            <p:strVal val="#ppt_h"/>
                                          </p:val>
                                        </p:tav>
                                      </p:tavLst>
                                    </p:anim>
                                    <p:animEffect filter="fade" transition="in">
                                      <p:cBhvr>
                                        <p:cTn dur="750" id="67"/>
                                        <p:tgtEl>
                                          <p:spTgt spid="9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44"/>
      <p:bldP grpId="0" spid="49"/>
      <p:bldP grpId="0" spid="80"/>
      <p:bldP grpId="0" spid="85"/>
      <p:bldP grpId="0" spid="90"/>
      <p:bldP grpId="0" spid="95"/>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 name="文本框 32">
            <a:extLst>
              <a:ext uri="{FF2B5EF4-FFF2-40B4-BE49-F238E27FC236}">
                <a16:creationId xmlns:a16="http://schemas.microsoft.com/office/drawing/2014/main" id="{FF94A746-0CB1-41EA-861B-AF69C398F10A}"/>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制定战略计划</a:t>
            </a:r>
          </a:p>
        </p:txBody>
      </p:sp>
      <p:grpSp>
        <p:nvGrpSpPr>
          <p:cNvPr id="4" name="组合 3">
            <a:extLst>
              <a:ext uri="{FF2B5EF4-FFF2-40B4-BE49-F238E27FC236}">
                <a16:creationId xmlns:a16="http://schemas.microsoft.com/office/drawing/2014/main" id="{00FC0B47-D327-4782-AF7C-DF49B5C14A1A}"/>
              </a:ext>
            </a:extLst>
          </p:cNvPr>
          <p:cNvGrpSpPr/>
          <p:nvPr/>
        </p:nvGrpSpPr>
        <p:grpSpPr>
          <a:xfrm>
            <a:off x="1856929" y="4493174"/>
            <a:ext cx="1958694" cy="1224471"/>
            <a:chOff x="1362052" y="5073490"/>
            <a:chExt cx="1886489" cy="1224471"/>
          </a:xfrm>
        </p:grpSpPr>
        <p:sp>
          <p:nvSpPr>
            <p:cNvPr id="35" name="文本框 34">
              <a:extLst>
                <a:ext uri="{FF2B5EF4-FFF2-40B4-BE49-F238E27FC236}">
                  <a16:creationId xmlns:a16="http://schemas.microsoft.com/office/drawing/2014/main" id="{AAE7FB8B-FC16-4264-9A7F-86C258C62BA7}"/>
                </a:ext>
              </a:extLst>
            </p:cNvPr>
            <p:cNvSpPr txBox="1"/>
            <p:nvPr/>
          </p:nvSpPr>
          <p:spPr>
            <a:xfrm>
              <a:off x="1362052" y="5073490"/>
              <a:ext cx="1790740" cy="426720"/>
            </a:xfrm>
            <a:prstGeom prst="rect">
              <a:avLst/>
            </a:prstGeom>
            <a:noFill/>
          </p:spPr>
          <p:txBody>
            <a:bodyPr rtlCol="0" wrap="none">
              <a:spAutoFit/>
            </a:bodyPr>
            <a:lstStyle/>
            <a:p>
              <a:r>
                <a:rPr altLang="en-US" b="1" lang="zh-CN" sz="2200">
                  <a:solidFill>
                    <a:schemeClr val="tx1">
                      <a:lumMod val="65000"/>
                      <a:lumOff val="35000"/>
                    </a:schemeClr>
                  </a:solidFill>
                  <a:cs typeface="+mn-ea"/>
                  <a:sym typeface="+mn-lt"/>
                </a:rPr>
                <a:t>发挥优势因素</a:t>
              </a:r>
            </a:p>
          </p:txBody>
        </p:sp>
        <p:sp>
          <p:nvSpPr>
            <p:cNvPr id="36" name="矩形 35">
              <a:extLst>
                <a:ext uri="{FF2B5EF4-FFF2-40B4-BE49-F238E27FC236}">
                  <a16:creationId xmlns:a16="http://schemas.microsoft.com/office/drawing/2014/main" id="{B8976C40-F5AF-4C68-9F64-DB6EDB2D5DC5}"/>
                </a:ext>
              </a:extLst>
            </p:cNvPr>
            <p:cNvSpPr/>
            <p:nvPr/>
          </p:nvSpPr>
          <p:spPr>
            <a:xfrm>
              <a:off x="1362053" y="5593729"/>
              <a:ext cx="1886488"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分析劣势因素，并克服劣势因素</a:t>
              </a:r>
            </a:p>
          </p:txBody>
        </p:sp>
      </p:grpSp>
      <p:grpSp>
        <p:nvGrpSpPr>
          <p:cNvPr id="3" name="组合 2">
            <a:extLst>
              <a:ext uri="{FF2B5EF4-FFF2-40B4-BE49-F238E27FC236}">
                <a16:creationId xmlns:a16="http://schemas.microsoft.com/office/drawing/2014/main" id="{DF84944C-8617-4F6B-908D-72F33665A4F2}"/>
              </a:ext>
            </a:extLst>
          </p:cNvPr>
          <p:cNvGrpSpPr/>
          <p:nvPr/>
        </p:nvGrpSpPr>
        <p:grpSpPr>
          <a:xfrm>
            <a:off x="5217134" y="4494428"/>
            <a:ext cx="1958930" cy="1230695"/>
            <a:chOff x="4710984" y="4969267"/>
            <a:chExt cx="1958930" cy="1230695"/>
          </a:xfrm>
        </p:grpSpPr>
        <p:sp>
          <p:nvSpPr>
            <p:cNvPr id="50" name="文本框 49">
              <a:extLst>
                <a:ext uri="{FF2B5EF4-FFF2-40B4-BE49-F238E27FC236}">
                  <a16:creationId xmlns:a16="http://schemas.microsoft.com/office/drawing/2014/main" id="{56DD5715-2AA6-4646-89F7-D885A6958879}"/>
                </a:ext>
              </a:extLst>
            </p:cNvPr>
            <p:cNvSpPr txBox="1"/>
            <p:nvPr/>
          </p:nvSpPr>
          <p:spPr>
            <a:xfrm>
              <a:off x="4710984" y="4969266"/>
              <a:ext cx="1859280" cy="426720"/>
            </a:xfrm>
            <a:prstGeom prst="rect">
              <a:avLst/>
            </a:prstGeom>
            <a:noFill/>
          </p:spPr>
          <p:txBody>
            <a:bodyPr rtlCol="0" wrap="none">
              <a:spAutoFit/>
            </a:bodyPr>
            <a:lstStyle/>
            <a:p>
              <a:r>
                <a:rPr altLang="en-US" b="1" lang="zh-CN" sz="2200">
                  <a:solidFill>
                    <a:schemeClr val="tx1">
                      <a:lumMod val="65000"/>
                      <a:lumOff val="35000"/>
                    </a:schemeClr>
                  </a:solidFill>
                  <a:cs typeface="+mn-ea"/>
                  <a:sym typeface="+mn-lt"/>
                </a:rPr>
                <a:t>利用机会因素</a:t>
              </a:r>
            </a:p>
          </p:txBody>
        </p:sp>
        <p:sp>
          <p:nvSpPr>
            <p:cNvPr id="68" name="矩形 67">
              <a:extLst>
                <a:ext uri="{FF2B5EF4-FFF2-40B4-BE49-F238E27FC236}">
                  <a16:creationId xmlns:a16="http://schemas.microsoft.com/office/drawing/2014/main" id="{DA75FC43-7697-459E-9D6F-52454F37BC53}"/>
                </a:ext>
              </a:extLst>
            </p:cNvPr>
            <p:cNvSpPr/>
            <p:nvPr/>
          </p:nvSpPr>
          <p:spPr>
            <a:xfrm>
              <a:off x="4792476" y="5495730"/>
              <a:ext cx="1877437"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识别威胁因素，并规避或化解威胁因素</a:t>
              </a:r>
            </a:p>
          </p:txBody>
        </p:sp>
      </p:grpSp>
      <p:grpSp>
        <p:nvGrpSpPr>
          <p:cNvPr id="2" name="组合 1">
            <a:extLst>
              <a:ext uri="{FF2B5EF4-FFF2-40B4-BE49-F238E27FC236}">
                <a16:creationId xmlns:a16="http://schemas.microsoft.com/office/drawing/2014/main" id="{0ACDAB72-7C50-4F0C-9C9E-0B4FD5338DE9}"/>
              </a:ext>
            </a:extLst>
          </p:cNvPr>
          <p:cNvGrpSpPr/>
          <p:nvPr/>
        </p:nvGrpSpPr>
        <p:grpSpPr>
          <a:xfrm>
            <a:off x="9021891" y="4467794"/>
            <a:ext cx="1460269" cy="1224471"/>
            <a:chOff x="8000288" y="5008546"/>
            <a:chExt cx="1460269" cy="1224471"/>
          </a:xfrm>
        </p:grpSpPr>
        <p:sp>
          <p:nvSpPr>
            <p:cNvPr id="69" name="文本框 68">
              <a:extLst>
                <a:ext uri="{FF2B5EF4-FFF2-40B4-BE49-F238E27FC236}">
                  <a16:creationId xmlns:a16="http://schemas.microsoft.com/office/drawing/2014/main" id="{4F79F192-B27E-4E43-8A30-F326F2ABE674}"/>
                </a:ext>
              </a:extLst>
            </p:cNvPr>
            <p:cNvSpPr txBox="1"/>
            <p:nvPr/>
          </p:nvSpPr>
          <p:spPr>
            <a:xfrm>
              <a:off x="8000288" y="5008545"/>
              <a:ext cx="1300480" cy="426720"/>
            </a:xfrm>
            <a:prstGeom prst="rect">
              <a:avLst/>
            </a:prstGeom>
            <a:noFill/>
          </p:spPr>
          <p:txBody>
            <a:bodyPr rtlCol="0" wrap="none">
              <a:spAutoFit/>
            </a:bodyPr>
            <a:lstStyle/>
            <a:p>
              <a:r>
                <a:rPr altLang="en-US" b="1" lang="zh-CN" sz="2200">
                  <a:solidFill>
                    <a:schemeClr val="tx1">
                      <a:lumMod val="65000"/>
                      <a:lumOff val="35000"/>
                    </a:schemeClr>
                  </a:solidFill>
                  <a:cs typeface="+mn-ea"/>
                  <a:sym typeface="+mn-lt"/>
                </a:rPr>
                <a:t>考虑过去</a:t>
              </a:r>
            </a:p>
          </p:txBody>
        </p:sp>
        <p:sp>
          <p:nvSpPr>
            <p:cNvPr id="70" name="矩形 69">
              <a:extLst>
                <a:ext uri="{FF2B5EF4-FFF2-40B4-BE49-F238E27FC236}">
                  <a16:creationId xmlns:a16="http://schemas.microsoft.com/office/drawing/2014/main" id="{2DB1762E-55BE-4BD0-AB31-A50DB0B31F7E}"/>
                </a:ext>
              </a:extLst>
            </p:cNvPr>
            <p:cNvSpPr/>
            <p:nvPr/>
          </p:nvSpPr>
          <p:spPr>
            <a:xfrm>
              <a:off x="8000288" y="5528785"/>
              <a:ext cx="1460268"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考虑过去，立足当前，着眼未来</a:t>
              </a:r>
            </a:p>
          </p:txBody>
        </p:sp>
      </p:grpSp>
      <p:grpSp>
        <p:nvGrpSpPr>
          <p:cNvPr id="71" name="组合 70">
            <a:extLst>
              <a:ext uri="{FF2B5EF4-FFF2-40B4-BE49-F238E27FC236}">
                <a16:creationId xmlns:a16="http://schemas.microsoft.com/office/drawing/2014/main" id="{24AFF861-6F76-4E15-A113-45933C390BDF}"/>
              </a:ext>
            </a:extLst>
          </p:cNvPr>
          <p:cNvGrpSpPr/>
          <p:nvPr/>
        </p:nvGrpSpPr>
        <p:grpSpPr>
          <a:xfrm>
            <a:off x="1371694" y="1229845"/>
            <a:ext cx="9534071" cy="1348673"/>
            <a:chOff x="946360" y="1457325"/>
            <a:chExt cx="5287526" cy="1348673"/>
          </a:xfrm>
        </p:grpSpPr>
        <p:sp>
          <p:nvSpPr>
            <p:cNvPr id="72" name="文本框 71">
              <a:extLst>
                <a:ext uri="{FF2B5EF4-FFF2-40B4-BE49-F238E27FC236}">
                  <a16:creationId xmlns:a16="http://schemas.microsoft.com/office/drawing/2014/main" id="{C5A1D2ED-5C28-46EF-B246-ACF8A0743EC4}"/>
                </a:ext>
              </a:extLst>
            </p:cNvPr>
            <p:cNvSpPr txBox="1"/>
            <p:nvPr/>
          </p:nvSpPr>
          <p:spPr>
            <a:xfrm>
              <a:off x="946360" y="1457325"/>
              <a:ext cx="1876342" cy="518160"/>
            </a:xfrm>
            <a:prstGeom prst="rect">
              <a:avLst/>
            </a:prstGeom>
            <a:noFill/>
          </p:spPr>
          <p:txBody>
            <a:bodyPr rtlCol="0" wrap="none">
              <a:spAutoFit/>
            </a:bodyPr>
            <a:lstStyle/>
            <a:p>
              <a:r>
                <a:rPr altLang="en-US" b="1" lang="zh-CN" sz="2800">
                  <a:solidFill>
                    <a:schemeClr val="tx1">
                      <a:lumMod val="65000"/>
                      <a:lumOff val="35000"/>
                    </a:schemeClr>
                  </a:solidFill>
                  <a:cs typeface="+mn-ea"/>
                  <a:sym typeface="+mn-lt"/>
                </a:rPr>
                <a:t>制定计划的基本思路</a:t>
              </a:r>
            </a:p>
          </p:txBody>
        </p:sp>
        <p:sp>
          <p:nvSpPr>
            <p:cNvPr id="73" name="矩形 72">
              <a:extLst>
                <a:ext uri="{FF2B5EF4-FFF2-40B4-BE49-F238E27FC236}">
                  <a16:creationId xmlns:a16="http://schemas.microsoft.com/office/drawing/2014/main" id="{295D546B-D296-43AE-9DFE-41C913F3381E}"/>
                </a:ext>
              </a:extLst>
            </p:cNvPr>
            <p:cNvSpPr/>
            <p:nvPr/>
          </p:nvSpPr>
          <p:spPr>
            <a:xfrm>
              <a:off x="946360" y="2101766"/>
              <a:ext cx="5287526" cy="73152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运用系统分析的综合分析方法，将排列与考虑的各种环境因素相互匹配起来加以组合，得出一系列公司未来发展的可选择对策。 </a:t>
              </a:r>
            </a:p>
          </p:txBody>
        </p:sp>
      </p:grpSp>
      <p:grpSp>
        <p:nvGrpSpPr>
          <p:cNvPr id="9" name="组合 8">
            <a:extLst>
              <a:ext uri="{FF2B5EF4-FFF2-40B4-BE49-F238E27FC236}">
                <a16:creationId xmlns:a16="http://schemas.microsoft.com/office/drawing/2014/main" id="{5FE74C03-2A35-4FA8-A064-4B5FDF60791E}"/>
              </a:ext>
            </a:extLst>
          </p:cNvPr>
          <p:cNvGrpSpPr/>
          <p:nvPr/>
        </p:nvGrpSpPr>
        <p:grpSpPr>
          <a:xfrm>
            <a:off x="8898293" y="2501360"/>
            <a:ext cx="1111803" cy="1878622"/>
            <a:chOff x="8898293" y="2501360"/>
            <a:chExt cx="1111803" cy="1878622"/>
          </a:xfrm>
        </p:grpSpPr>
        <p:sp>
          <p:nvSpPr>
            <p:cNvPr id="67" name="矩形 66"/>
            <p:cNvSpPr/>
            <p:nvPr/>
          </p:nvSpPr>
          <p:spPr>
            <a:xfrm>
              <a:off x="9014320" y="2720028"/>
              <a:ext cx="986155" cy="815645"/>
            </a:xfrm>
            <a:prstGeom prst="rect">
              <a:avLst/>
            </a:prstGeom>
          </p:spPr>
          <p:txBody>
            <a:bodyPr anchor="ctr" wrap="none">
              <a:spAutoFit/>
            </a:bodyPr>
            <a:lstStyle/>
            <a:p>
              <a:pPr algn="ctr">
                <a:lnSpc>
                  <a:spcPct val="150000"/>
                </a:lnSpc>
              </a:pPr>
              <a:r>
                <a:rPr altLang="en-US" b="1" baseline="12000" lang="zh-CN" sz="4800">
                  <a:solidFill>
                    <a:schemeClr val="tx1">
                      <a:lumMod val="65000"/>
                      <a:lumOff val="35000"/>
                    </a:schemeClr>
                  </a:solidFill>
                  <a:effectLst>
                    <a:innerShdw blurRad="63500" dir="18900000" dist="50800">
                      <a:prstClr val="black">
                        <a:alpha val="30000"/>
                      </a:prstClr>
                    </a:innerShdw>
                  </a:effectLst>
                  <a:cs typeface="+mn-ea"/>
                  <a:sym typeface="+mn-lt"/>
                </a:rPr>
                <a:t>突破</a:t>
              </a:r>
            </a:p>
          </p:txBody>
        </p:sp>
        <p:sp>
          <p:nvSpPr>
            <p:cNvPr id="5" name="任意多边形: 形状 4">
              <a:extLst>
                <a:ext uri="{FF2B5EF4-FFF2-40B4-BE49-F238E27FC236}">
                  <a16:creationId xmlns:a16="http://schemas.microsoft.com/office/drawing/2014/main" id="{BD837CED-86DD-4669-88CF-BCA114E80FF9}"/>
                </a:ext>
              </a:extLst>
            </p:cNvPr>
            <p:cNvSpPr/>
            <p:nvPr/>
          </p:nvSpPr>
          <p:spPr>
            <a:xfrm rot="10324781">
              <a:off x="8898293" y="2501360"/>
              <a:ext cx="1097337" cy="1878622"/>
            </a:xfrm>
            <a:custGeom>
              <a:gdLst>
                <a:gd fmla="*/ 317643 w 594072" name="connsiteX0"/>
                <a:gd fmla="*/ 0 h 1017041" name="connsiteY0"/>
                <a:gd fmla="*/ 556716 w 594072" name="connsiteX1"/>
                <a:gd fmla="*/ 536958 h 1017041" name="connsiteY1"/>
                <a:gd fmla="*/ 547267 w 594072" name="connsiteX2"/>
                <a:gd fmla="*/ 536958 h 1017041" name="connsiteY2"/>
                <a:gd fmla="*/ 568911 w 594072" name="connsiteX3"/>
                <a:gd fmla="*/ 576836 h 1017041" name="connsiteY3"/>
                <a:gd fmla="*/ 594072 w 594072" name="connsiteX4"/>
                <a:gd fmla="*/ 701463 h 1017041" name="connsiteY4"/>
                <a:gd fmla="*/ 338423 w 594072" name="connsiteX5"/>
                <a:gd fmla="*/ 1015134 h 1017041" name="connsiteY5"/>
                <a:gd fmla="*/ 319504 w 594072" name="connsiteX6"/>
                <a:gd fmla="*/ 1017041 h 1017041" name="connsiteY6"/>
                <a:gd fmla="*/ 238604 w 594072" name="connsiteX7"/>
                <a:gd fmla="*/ 1017041 h 1017041" name="connsiteY7"/>
                <a:gd fmla="*/ 298215 w 594072" name="connsiteX8"/>
                <a:gd fmla="*/ 1011032 h 1017041" name="connsiteY8"/>
                <a:gd fmla="*/ 534430 w 594072" name="connsiteX9"/>
                <a:gd fmla="*/ 721206 h 1017041" name="connsiteY9"/>
                <a:gd fmla="*/ 238594 w 594072" name="connsiteX10"/>
                <a:gd fmla="*/ 425370 h 1017041" name="connsiteY10"/>
                <a:gd fmla="*/ 29406 w 594072" name="connsiteX11"/>
                <a:gd fmla="*/ 512018 h 1017041" name="connsiteY11"/>
                <a:gd fmla="*/ 0 w 594072" name="connsiteX12"/>
                <a:gd fmla="*/ 547658 h 1017041" name="connsiteY12"/>
                <a:gd fmla="*/ 317643 w 594072" name="connsiteX13"/>
                <a:gd fmla="*/ 0 h 1017041"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017041" w="594072">
                  <a:moveTo>
                    <a:pt x="317643" y="0"/>
                  </a:moveTo>
                  <a:lnTo>
                    <a:pt x="556716" y="536958"/>
                  </a:lnTo>
                  <a:lnTo>
                    <a:pt x="547267" y="536958"/>
                  </a:lnTo>
                  <a:lnTo>
                    <a:pt x="568911" y="576836"/>
                  </a:lnTo>
                  <a:cubicBezTo>
                    <a:pt x="585113" y="615141"/>
                    <a:pt x="594072" y="657256"/>
                    <a:pt x="594072" y="701463"/>
                  </a:cubicBezTo>
                  <a:cubicBezTo>
                    <a:pt x="594072" y="856188"/>
                    <a:pt x="484322" y="985278"/>
                    <a:pt x="338423" y="1015134"/>
                  </a:cubicBezTo>
                  <a:lnTo>
                    <a:pt x="319504" y="1017041"/>
                  </a:lnTo>
                  <a:lnTo>
                    <a:pt x="238604" y="1017041"/>
                  </a:lnTo>
                  <a:lnTo>
                    <a:pt x="298215" y="1011032"/>
                  </a:lnTo>
                  <a:cubicBezTo>
                    <a:pt x="433023" y="983446"/>
                    <a:pt x="534430" y="864169"/>
                    <a:pt x="534430" y="721206"/>
                  </a:cubicBezTo>
                  <a:cubicBezTo>
                    <a:pt x="534430" y="557820"/>
                    <a:pt x="401980" y="425370"/>
                    <a:pt x="238594" y="425370"/>
                  </a:cubicBezTo>
                  <a:cubicBezTo>
                    <a:pt x="156901" y="425370"/>
                    <a:pt x="82942" y="458483"/>
                    <a:pt x="29406" y="512018"/>
                  </a:cubicBezTo>
                  <a:lnTo>
                    <a:pt x="0" y="547658"/>
                  </a:lnTo>
                  <a:lnTo>
                    <a:pt x="31764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grpSp>
        <p:nvGrpSpPr>
          <p:cNvPr id="10" name="组合 9">
            <a:extLst>
              <a:ext uri="{FF2B5EF4-FFF2-40B4-BE49-F238E27FC236}">
                <a16:creationId xmlns:a16="http://schemas.microsoft.com/office/drawing/2014/main" id="{61C29593-5E0A-4839-8711-C015F8263C69}"/>
              </a:ext>
            </a:extLst>
          </p:cNvPr>
          <p:cNvGrpSpPr/>
          <p:nvPr/>
        </p:nvGrpSpPr>
        <p:grpSpPr>
          <a:xfrm>
            <a:off x="2118740" y="2489689"/>
            <a:ext cx="1097337" cy="1878622"/>
            <a:chOff x="2118740" y="2489689"/>
            <a:chExt cx="1097337" cy="1878622"/>
          </a:xfrm>
        </p:grpSpPr>
        <p:sp>
          <p:nvSpPr>
            <p:cNvPr id="65" name="矩形 64"/>
            <p:cNvSpPr/>
            <p:nvPr/>
          </p:nvSpPr>
          <p:spPr>
            <a:xfrm>
              <a:off x="2174332" y="2720028"/>
              <a:ext cx="986155" cy="815645"/>
            </a:xfrm>
            <a:prstGeom prst="rect">
              <a:avLst/>
            </a:prstGeom>
          </p:spPr>
          <p:txBody>
            <a:bodyPr anchor="ctr" wrap="none">
              <a:spAutoFit/>
            </a:bodyPr>
            <a:lstStyle/>
            <a:p>
              <a:pPr algn="ctr">
                <a:lnSpc>
                  <a:spcPct val="150000"/>
                </a:lnSpc>
              </a:pPr>
              <a:r>
                <a:rPr altLang="en-US" b="1" baseline="12000" lang="zh-CN" sz="4800">
                  <a:solidFill>
                    <a:schemeClr val="tx1">
                      <a:lumMod val="65000"/>
                      <a:lumOff val="35000"/>
                    </a:schemeClr>
                  </a:solidFill>
                  <a:effectLst>
                    <a:innerShdw blurRad="63500" dir="18900000" dist="50800">
                      <a:prstClr val="black">
                        <a:alpha val="30000"/>
                      </a:prstClr>
                    </a:innerShdw>
                  </a:effectLst>
                  <a:cs typeface="+mn-ea"/>
                  <a:sym typeface="+mn-lt"/>
                </a:rPr>
                <a:t>热爱</a:t>
              </a:r>
            </a:p>
          </p:txBody>
        </p:sp>
        <p:sp>
          <p:nvSpPr>
            <p:cNvPr id="6" name="任意多边形: 形状 5">
              <a:extLst>
                <a:ext uri="{FF2B5EF4-FFF2-40B4-BE49-F238E27FC236}">
                  <a16:creationId xmlns:a16="http://schemas.microsoft.com/office/drawing/2014/main" id="{F1951021-1A8D-4B17-8474-B930A02C3ACA}"/>
                </a:ext>
              </a:extLst>
            </p:cNvPr>
            <p:cNvSpPr/>
            <p:nvPr/>
          </p:nvSpPr>
          <p:spPr>
            <a:xfrm rot="10324781">
              <a:off x="2118740" y="2489689"/>
              <a:ext cx="1097337" cy="1878622"/>
            </a:xfrm>
            <a:custGeom>
              <a:gdLst>
                <a:gd fmla="*/ 317643 w 594072" name="connsiteX0"/>
                <a:gd fmla="*/ 0 h 1017041" name="connsiteY0"/>
                <a:gd fmla="*/ 556716 w 594072" name="connsiteX1"/>
                <a:gd fmla="*/ 536958 h 1017041" name="connsiteY1"/>
                <a:gd fmla="*/ 547267 w 594072" name="connsiteX2"/>
                <a:gd fmla="*/ 536958 h 1017041" name="connsiteY2"/>
                <a:gd fmla="*/ 568911 w 594072" name="connsiteX3"/>
                <a:gd fmla="*/ 576836 h 1017041" name="connsiteY3"/>
                <a:gd fmla="*/ 594072 w 594072" name="connsiteX4"/>
                <a:gd fmla="*/ 701463 h 1017041" name="connsiteY4"/>
                <a:gd fmla="*/ 338423 w 594072" name="connsiteX5"/>
                <a:gd fmla="*/ 1015134 h 1017041" name="connsiteY5"/>
                <a:gd fmla="*/ 319504 w 594072" name="connsiteX6"/>
                <a:gd fmla="*/ 1017041 h 1017041" name="connsiteY6"/>
                <a:gd fmla="*/ 238604 w 594072" name="connsiteX7"/>
                <a:gd fmla="*/ 1017041 h 1017041" name="connsiteY7"/>
                <a:gd fmla="*/ 298215 w 594072" name="connsiteX8"/>
                <a:gd fmla="*/ 1011032 h 1017041" name="connsiteY8"/>
                <a:gd fmla="*/ 534430 w 594072" name="connsiteX9"/>
                <a:gd fmla="*/ 721206 h 1017041" name="connsiteY9"/>
                <a:gd fmla="*/ 238594 w 594072" name="connsiteX10"/>
                <a:gd fmla="*/ 425370 h 1017041" name="connsiteY10"/>
                <a:gd fmla="*/ 29406 w 594072" name="connsiteX11"/>
                <a:gd fmla="*/ 512018 h 1017041" name="connsiteY11"/>
                <a:gd fmla="*/ 0 w 594072" name="connsiteX12"/>
                <a:gd fmla="*/ 547658 h 1017041" name="connsiteY12"/>
                <a:gd fmla="*/ 317643 w 594072" name="connsiteX13"/>
                <a:gd fmla="*/ 0 h 1017041"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017041" w="594072">
                  <a:moveTo>
                    <a:pt x="317643" y="0"/>
                  </a:moveTo>
                  <a:lnTo>
                    <a:pt x="556716" y="536958"/>
                  </a:lnTo>
                  <a:lnTo>
                    <a:pt x="547267" y="536958"/>
                  </a:lnTo>
                  <a:lnTo>
                    <a:pt x="568911" y="576836"/>
                  </a:lnTo>
                  <a:cubicBezTo>
                    <a:pt x="585113" y="615141"/>
                    <a:pt x="594072" y="657256"/>
                    <a:pt x="594072" y="701463"/>
                  </a:cubicBezTo>
                  <a:cubicBezTo>
                    <a:pt x="594072" y="856188"/>
                    <a:pt x="484322" y="985278"/>
                    <a:pt x="338423" y="1015134"/>
                  </a:cubicBezTo>
                  <a:lnTo>
                    <a:pt x="319504" y="1017041"/>
                  </a:lnTo>
                  <a:lnTo>
                    <a:pt x="238604" y="1017041"/>
                  </a:lnTo>
                  <a:lnTo>
                    <a:pt x="298215" y="1011032"/>
                  </a:lnTo>
                  <a:cubicBezTo>
                    <a:pt x="433023" y="983446"/>
                    <a:pt x="534430" y="864169"/>
                    <a:pt x="534430" y="721206"/>
                  </a:cubicBezTo>
                  <a:cubicBezTo>
                    <a:pt x="534430" y="557820"/>
                    <a:pt x="401980" y="425370"/>
                    <a:pt x="238594" y="425370"/>
                  </a:cubicBezTo>
                  <a:cubicBezTo>
                    <a:pt x="156901" y="425370"/>
                    <a:pt x="82942" y="458483"/>
                    <a:pt x="29406" y="512018"/>
                  </a:cubicBezTo>
                  <a:lnTo>
                    <a:pt x="0" y="547658"/>
                  </a:lnTo>
                  <a:lnTo>
                    <a:pt x="31764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grpSp>
        <p:nvGrpSpPr>
          <p:cNvPr id="8" name="组合 7">
            <a:extLst>
              <a:ext uri="{FF2B5EF4-FFF2-40B4-BE49-F238E27FC236}">
                <a16:creationId xmlns:a16="http://schemas.microsoft.com/office/drawing/2014/main" id="{80EB7B8D-C7F4-463F-82A8-5BA966964BD2}"/>
              </a:ext>
            </a:extLst>
          </p:cNvPr>
          <p:cNvGrpSpPr/>
          <p:nvPr/>
        </p:nvGrpSpPr>
        <p:grpSpPr>
          <a:xfrm>
            <a:off x="5450726" y="2547908"/>
            <a:ext cx="1111463" cy="1878622"/>
            <a:chOff x="5450726" y="2547908"/>
            <a:chExt cx="1111463" cy="1878622"/>
          </a:xfrm>
        </p:grpSpPr>
        <p:sp>
          <p:nvSpPr>
            <p:cNvPr id="66" name="矩形 65"/>
            <p:cNvSpPr/>
            <p:nvPr/>
          </p:nvSpPr>
          <p:spPr>
            <a:xfrm>
              <a:off x="5566410" y="2720028"/>
              <a:ext cx="986155" cy="815645"/>
            </a:xfrm>
            <a:prstGeom prst="rect">
              <a:avLst/>
            </a:prstGeom>
          </p:spPr>
          <p:txBody>
            <a:bodyPr anchor="ctr" wrap="none">
              <a:spAutoFit/>
            </a:bodyPr>
            <a:lstStyle/>
            <a:p>
              <a:pPr algn="ctr">
                <a:lnSpc>
                  <a:spcPct val="150000"/>
                </a:lnSpc>
              </a:pPr>
              <a:r>
                <a:rPr altLang="en-US" b="1" baseline="12000" lang="zh-CN" sz="4800">
                  <a:solidFill>
                    <a:schemeClr val="tx1">
                      <a:lumMod val="65000"/>
                      <a:lumOff val="35000"/>
                    </a:schemeClr>
                  </a:solidFill>
                  <a:effectLst>
                    <a:innerShdw blurRad="63500" dir="18900000" dist="50800">
                      <a:prstClr val="black">
                        <a:alpha val="30000"/>
                      </a:prstClr>
                    </a:innerShdw>
                  </a:effectLst>
                  <a:cs typeface="+mn-ea"/>
                  <a:sym typeface="+mn-lt"/>
                </a:rPr>
                <a:t>坚守</a:t>
              </a:r>
            </a:p>
          </p:txBody>
        </p:sp>
        <p:sp>
          <p:nvSpPr>
            <p:cNvPr id="7" name="任意多边形: 形状 6">
              <a:extLst>
                <a:ext uri="{FF2B5EF4-FFF2-40B4-BE49-F238E27FC236}">
                  <a16:creationId xmlns:a16="http://schemas.microsoft.com/office/drawing/2014/main" id="{DE346F62-44C2-4FBD-91F8-9F8D665ACA88}"/>
                </a:ext>
              </a:extLst>
            </p:cNvPr>
            <p:cNvSpPr/>
            <p:nvPr/>
          </p:nvSpPr>
          <p:spPr>
            <a:xfrm rot="10324781">
              <a:off x="5450726" y="2547908"/>
              <a:ext cx="1097337" cy="1878622"/>
            </a:xfrm>
            <a:custGeom>
              <a:gdLst>
                <a:gd fmla="*/ 317643 w 594072" name="connsiteX0"/>
                <a:gd fmla="*/ 0 h 1017041" name="connsiteY0"/>
                <a:gd fmla="*/ 556716 w 594072" name="connsiteX1"/>
                <a:gd fmla="*/ 536958 h 1017041" name="connsiteY1"/>
                <a:gd fmla="*/ 547267 w 594072" name="connsiteX2"/>
                <a:gd fmla="*/ 536958 h 1017041" name="connsiteY2"/>
                <a:gd fmla="*/ 568911 w 594072" name="connsiteX3"/>
                <a:gd fmla="*/ 576836 h 1017041" name="connsiteY3"/>
                <a:gd fmla="*/ 594072 w 594072" name="connsiteX4"/>
                <a:gd fmla="*/ 701463 h 1017041" name="connsiteY4"/>
                <a:gd fmla="*/ 338423 w 594072" name="connsiteX5"/>
                <a:gd fmla="*/ 1015134 h 1017041" name="connsiteY5"/>
                <a:gd fmla="*/ 319504 w 594072" name="connsiteX6"/>
                <a:gd fmla="*/ 1017041 h 1017041" name="connsiteY6"/>
                <a:gd fmla="*/ 238604 w 594072" name="connsiteX7"/>
                <a:gd fmla="*/ 1017041 h 1017041" name="connsiteY7"/>
                <a:gd fmla="*/ 298215 w 594072" name="connsiteX8"/>
                <a:gd fmla="*/ 1011032 h 1017041" name="connsiteY8"/>
                <a:gd fmla="*/ 534430 w 594072" name="connsiteX9"/>
                <a:gd fmla="*/ 721206 h 1017041" name="connsiteY9"/>
                <a:gd fmla="*/ 238594 w 594072" name="connsiteX10"/>
                <a:gd fmla="*/ 425370 h 1017041" name="connsiteY10"/>
                <a:gd fmla="*/ 29406 w 594072" name="connsiteX11"/>
                <a:gd fmla="*/ 512018 h 1017041" name="connsiteY11"/>
                <a:gd fmla="*/ 0 w 594072" name="connsiteX12"/>
                <a:gd fmla="*/ 547658 h 1017041" name="connsiteY12"/>
                <a:gd fmla="*/ 317643 w 594072" name="connsiteX13"/>
                <a:gd fmla="*/ 0 h 1017041"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017041" w="594072">
                  <a:moveTo>
                    <a:pt x="317643" y="0"/>
                  </a:moveTo>
                  <a:lnTo>
                    <a:pt x="556716" y="536958"/>
                  </a:lnTo>
                  <a:lnTo>
                    <a:pt x="547267" y="536958"/>
                  </a:lnTo>
                  <a:lnTo>
                    <a:pt x="568911" y="576836"/>
                  </a:lnTo>
                  <a:cubicBezTo>
                    <a:pt x="585113" y="615141"/>
                    <a:pt x="594072" y="657256"/>
                    <a:pt x="594072" y="701463"/>
                  </a:cubicBezTo>
                  <a:cubicBezTo>
                    <a:pt x="594072" y="856188"/>
                    <a:pt x="484322" y="985278"/>
                    <a:pt x="338423" y="1015134"/>
                  </a:cubicBezTo>
                  <a:lnTo>
                    <a:pt x="319504" y="1017041"/>
                  </a:lnTo>
                  <a:lnTo>
                    <a:pt x="238604" y="1017041"/>
                  </a:lnTo>
                  <a:lnTo>
                    <a:pt x="298215" y="1011032"/>
                  </a:lnTo>
                  <a:cubicBezTo>
                    <a:pt x="433023" y="983446"/>
                    <a:pt x="534430" y="864169"/>
                    <a:pt x="534430" y="721206"/>
                  </a:cubicBezTo>
                  <a:cubicBezTo>
                    <a:pt x="534430" y="557820"/>
                    <a:pt x="401980" y="425370"/>
                    <a:pt x="238594" y="425370"/>
                  </a:cubicBezTo>
                  <a:cubicBezTo>
                    <a:pt x="156901" y="425370"/>
                    <a:pt x="82942" y="458483"/>
                    <a:pt x="29406" y="512018"/>
                  </a:cubicBezTo>
                  <a:lnTo>
                    <a:pt x="0" y="547658"/>
                  </a:lnTo>
                  <a:lnTo>
                    <a:pt x="317643"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spTree>
    <p:extLst>
      <p:ext uri="{BB962C8B-B14F-4D97-AF65-F5344CB8AC3E}">
        <p14:creationId val="4180147877"/>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71"/>
                                        </p:tgtEl>
                                        <p:attrNameLst>
                                          <p:attrName>style.visibility</p:attrName>
                                        </p:attrNameLst>
                                      </p:cBhvr>
                                      <p:to>
                                        <p:strVal val="visible"/>
                                      </p:to>
                                    </p:set>
                                    <p:animEffect filter="wipe(left)" transition="in">
                                      <p:cBhvr>
                                        <p:cTn dur="750" id="7"/>
                                        <p:tgtEl>
                                          <p:spTgt spid="71"/>
                                        </p:tgtEl>
                                      </p:cBhvr>
                                    </p:animEffect>
                                  </p:childTnLst>
                                </p:cTn>
                              </p:par>
                            </p:childTnLst>
                          </p:cTn>
                        </p:par>
                        <p:par>
                          <p:cTn fill="hold" id="8" nodeType="afterGroup">
                            <p:stCondLst>
                              <p:cond delay="750"/>
                            </p:stCondLst>
                            <p:childTnLst>
                              <p:par>
                                <p:cTn fill="hold" id="9" nodeType="afterEffect" presetClass="entr" presetID="22" presetSubtype="1">
                                  <p:stCondLst>
                                    <p:cond delay="0"/>
                                  </p:stCondLst>
                                  <p:childTnLst>
                                    <p:set>
                                      <p:cBhvr>
                                        <p:cTn dur="1" fill="hold" id="10">
                                          <p:stCondLst>
                                            <p:cond delay="0"/>
                                          </p:stCondLst>
                                        </p:cTn>
                                        <p:tgtEl>
                                          <p:spTgt spid="10"/>
                                        </p:tgtEl>
                                        <p:attrNameLst>
                                          <p:attrName>style.visibility</p:attrName>
                                        </p:attrNameLst>
                                      </p:cBhvr>
                                      <p:to>
                                        <p:strVal val="visible"/>
                                      </p:to>
                                    </p:set>
                                    <p:animEffect filter="wipe(up)" transition="in">
                                      <p:cBhvr>
                                        <p:cTn dur="750" id="11"/>
                                        <p:tgtEl>
                                          <p:spTgt spid="10"/>
                                        </p:tgtEl>
                                      </p:cBhvr>
                                    </p:animEffect>
                                  </p:childTnLst>
                                </p:cTn>
                              </p:par>
                            </p:childTnLst>
                          </p:cTn>
                        </p:par>
                        <p:par>
                          <p:cTn fill="hold" id="12" nodeType="afterGroup">
                            <p:stCondLst>
                              <p:cond delay="1500"/>
                            </p:stCondLst>
                            <p:childTnLst>
                              <p:par>
                                <p:cTn fill="hold" id="13" nodeType="afterEffect" presetClass="entr" presetID="22" presetSubtype="1">
                                  <p:stCondLst>
                                    <p:cond delay="0"/>
                                  </p:stCondLst>
                                  <p:childTnLst>
                                    <p:set>
                                      <p:cBhvr>
                                        <p:cTn dur="1" fill="hold" id="14">
                                          <p:stCondLst>
                                            <p:cond delay="0"/>
                                          </p:stCondLst>
                                        </p:cTn>
                                        <p:tgtEl>
                                          <p:spTgt spid="8"/>
                                        </p:tgtEl>
                                        <p:attrNameLst>
                                          <p:attrName>style.visibility</p:attrName>
                                        </p:attrNameLst>
                                      </p:cBhvr>
                                      <p:to>
                                        <p:strVal val="visible"/>
                                      </p:to>
                                    </p:set>
                                    <p:animEffect filter="wipe(up)" transition="in">
                                      <p:cBhvr>
                                        <p:cTn dur="750" id="15"/>
                                        <p:tgtEl>
                                          <p:spTgt spid="8"/>
                                        </p:tgtEl>
                                      </p:cBhvr>
                                    </p:animEffect>
                                  </p:childTnLst>
                                </p:cTn>
                              </p:par>
                            </p:childTnLst>
                          </p:cTn>
                        </p:par>
                        <p:par>
                          <p:cTn fill="hold" id="16" nodeType="afterGroup">
                            <p:stCondLst>
                              <p:cond delay="2250"/>
                            </p:stCondLst>
                            <p:childTnLst>
                              <p:par>
                                <p:cTn fill="hold" id="17" nodeType="afterEffect" presetClass="entr" presetID="22" presetSubtype="1">
                                  <p:stCondLst>
                                    <p:cond delay="0"/>
                                  </p:stCondLst>
                                  <p:childTnLst>
                                    <p:set>
                                      <p:cBhvr>
                                        <p:cTn dur="1" fill="hold" id="18">
                                          <p:stCondLst>
                                            <p:cond delay="0"/>
                                          </p:stCondLst>
                                        </p:cTn>
                                        <p:tgtEl>
                                          <p:spTgt spid="9"/>
                                        </p:tgtEl>
                                        <p:attrNameLst>
                                          <p:attrName>style.visibility</p:attrName>
                                        </p:attrNameLst>
                                      </p:cBhvr>
                                      <p:to>
                                        <p:strVal val="visible"/>
                                      </p:to>
                                    </p:set>
                                    <p:animEffect filter="wipe(up)" transition="in">
                                      <p:cBhvr>
                                        <p:cTn dur="750" id="19"/>
                                        <p:tgtEl>
                                          <p:spTgt spid="9"/>
                                        </p:tgtEl>
                                      </p:cBhvr>
                                    </p:animEffect>
                                  </p:childTnLst>
                                </p:cTn>
                              </p:par>
                            </p:childTnLst>
                          </p:cTn>
                        </p:par>
                        <p:par>
                          <p:cTn fill="hold" id="20" nodeType="afterGroup">
                            <p:stCondLst>
                              <p:cond delay="3000"/>
                            </p:stCondLst>
                            <p:childTnLst>
                              <p:par>
                                <p:cTn fill="hold" id="21" nodeType="afterEffect" presetClass="entr" presetID="16" presetSubtype="21">
                                  <p:stCondLst>
                                    <p:cond delay="0"/>
                                  </p:stCondLst>
                                  <p:childTnLst>
                                    <p:set>
                                      <p:cBhvr>
                                        <p:cTn dur="1" fill="hold" id="22">
                                          <p:stCondLst>
                                            <p:cond delay="0"/>
                                          </p:stCondLst>
                                        </p:cTn>
                                        <p:tgtEl>
                                          <p:spTgt spid="4"/>
                                        </p:tgtEl>
                                        <p:attrNameLst>
                                          <p:attrName>style.visibility</p:attrName>
                                        </p:attrNameLst>
                                      </p:cBhvr>
                                      <p:to>
                                        <p:strVal val="visible"/>
                                      </p:to>
                                    </p:set>
                                    <p:animEffect filter="barn(inVertical)" transition="in">
                                      <p:cBhvr>
                                        <p:cTn dur="750" id="23"/>
                                        <p:tgtEl>
                                          <p:spTgt spid="4"/>
                                        </p:tgtEl>
                                      </p:cBhvr>
                                    </p:animEffect>
                                  </p:childTnLst>
                                </p:cTn>
                              </p:par>
                            </p:childTnLst>
                          </p:cTn>
                        </p:par>
                        <p:par>
                          <p:cTn fill="hold" id="24" nodeType="afterGroup">
                            <p:stCondLst>
                              <p:cond delay="3750"/>
                            </p:stCondLst>
                            <p:childTnLst>
                              <p:par>
                                <p:cTn fill="hold" id="25" nodeType="afterEffect" presetClass="entr" presetID="16" presetSubtype="21">
                                  <p:stCondLst>
                                    <p:cond delay="0"/>
                                  </p:stCondLst>
                                  <p:childTnLst>
                                    <p:set>
                                      <p:cBhvr>
                                        <p:cTn dur="1" fill="hold" id="26">
                                          <p:stCondLst>
                                            <p:cond delay="0"/>
                                          </p:stCondLst>
                                        </p:cTn>
                                        <p:tgtEl>
                                          <p:spTgt spid="3"/>
                                        </p:tgtEl>
                                        <p:attrNameLst>
                                          <p:attrName>style.visibility</p:attrName>
                                        </p:attrNameLst>
                                      </p:cBhvr>
                                      <p:to>
                                        <p:strVal val="visible"/>
                                      </p:to>
                                    </p:set>
                                    <p:animEffect filter="barn(inVertical)" transition="in">
                                      <p:cBhvr>
                                        <p:cTn dur="750" id="27"/>
                                        <p:tgtEl>
                                          <p:spTgt spid="3"/>
                                        </p:tgtEl>
                                      </p:cBhvr>
                                    </p:animEffect>
                                  </p:childTnLst>
                                </p:cTn>
                              </p:par>
                            </p:childTnLst>
                          </p:cTn>
                        </p:par>
                        <p:par>
                          <p:cTn fill="hold" id="28" nodeType="afterGroup">
                            <p:stCondLst>
                              <p:cond delay="4500"/>
                            </p:stCondLst>
                            <p:childTnLst>
                              <p:par>
                                <p:cTn fill="hold" id="29" nodeType="afterEffect" presetClass="entr" presetID="16" presetSubtype="21">
                                  <p:stCondLst>
                                    <p:cond delay="0"/>
                                  </p:stCondLst>
                                  <p:childTnLst>
                                    <p:set>
                                      <p:cBhvr>
                                        <p:cTn dur="1" fill="hold" id="30">
                                          <p:stCondLst>
                                            <p:cond delay="0"/>
                                          </p:stCondLst>
                                        </p:cTn>
                                        <p:tgtEl>
                                          <p:spTgt spid="2"/>
                                        </p:tgtEl>
                                        <p:attrNameLst>
                                          <p:attrName>style.visibility</p:attrName>
                                        </p:attrNameLst>
                                      </p:cBhvr>
                                      <p:to>
                                        <p:strVal val="visible"/>
                                      </p:to>
                                    </p:set>
                                    <p:animEffect filter="barn(inVertical)" transition="in">
                                      <p:cBhvr>
                                        <p:cTn dur="750" id="31"/>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8" name="Group 449"/>
          <p:cNvGraphicFramePr>
            <a:graphicFrameLocks noGrp="1"/>
          </p:cNvGraphicFramePr>
          <p:nvPr>
            <p:extLst>
              <p:ext uri="{D42A27DB-BD31-4B8C-83A1-F6EECF244321}">
                <p14:modId val="457886201"/>
              </p:ext>
            </p:extLst>
          </p:nvPr>
        </p:nvGraphicFramePr>
        <p:xfrm>
          <a:off x="1840298" y="1599894"/>
          <a:ext cx="8900870" cy="3776745"/>
        </p:xfrm>
        <a:graphic>
          <a:graphicData uri="http://schemas.openxmlformats.org/drawingml/2006/table">
            <a:tbl>
              <a:tblPr/>
              <a:tblGrid>
                <a:gridCol w="494676">
                  <a:extLst>
                    <a:ext uri="{9D8B030D-6E8A-4147-A177-3AD203B41FA5}">
                      <a16:colId xmlns:a16="http://schemas.microsoft.com/office/drawing/2014/main" val="20000"/>
                    </a:ext>
                  </a:extLst>
                </a:gridCol>
                <a:gridCol w="423992">
                  <a:extLst>
                    <a:ext uri="{9D8B030D-6E8A-4147-A177-3AD203B41FA5}">
                      <a16:colId xmlns:a16="http://schemas.microsoft.com/office/drawing/2014/main" val="20001"/>
                    </a:ext>
                  </a:extLst>
                </a:gridCol>
                <a:gridCol w="877005">
                  <a:extLst>
                    <a:ext uri="{9D8B030D-6E8A-4147-A177-3AD203B41FA5}">
                      <a16:colId xmlns:a16="http://schemas.microsoft.com/office/drawing/2014/main" val="20002"/>
                    </a:ext>
                  </a:extLst>
                </a:gridCol>
                <a:gridCol w="1047064">
                  <a:extLst>
                    <a:ext uri="{9D8B030D-6E8A-4147-A177-3AD203B41FA5}">
                      <a16:colId xmlns:a16="http://schemas.microsoft.com/office/drawing/2014/main" val="20003"/>
                    </a:ext>
                  </a:extLst>
                </a:gridCol>
                <a:gridCol w="971213">
                  <a:extLst>
                    <a:ext uri="{9D8B030D-6E8A-4147-A177-3AD203B41FA5}">
                      <a16:colId xmlns:a16="http://schemas.microsoft.com/office/drawing/2014/main" val="20004"/>
                    </a:ext>
                  </a:extLst>
                </a:gridCol>
                <a:gridCol w="1048714">
                  <a:extLst>
                    <a:ext uri="{9D8B030D-6E8A-4147-A177-3AD203B41FA5}">
                      <a16:colId xmlns:a16="http://schemas.microsoft.com/office/drawing/2014/main" val="20005"/>
                    </a:ext>
                  </a:extLst>
                </a:gridCol>
                <a:gridCol w="1141053">
                  <a:extLst>
                    <a:ext uri="{9D8B030D-6E8A-4147-A177-3AD203B41FA5}">
                      <a16:colId xmlns:a16="http://schemas.microsoft.com/office/drawing/2014/main" val="20006"/>
                    </a:ext>
                  </a:extLst>
                </a:gridCol>
                <a:gridCol w="565580">
                  <a:extLst>
                    <a:ext uri="{9D8B030D-6E8A-4147-A177-3AD203B41FA5}">
                      <a16:colId xmlns:a16="http://schemas.microsoft.com/office/drawing/2014/main" val="20007"/>
                    </a:ext>
                  </a:extLst>
                </a:gridCol>
                <a:gridCol w="494676">
                  <a:extLst>
                    <a:ext uri="{9D8B030D-6E8A-4147-A177-3AD203B41FA5}">
                      <a16:colId xmlns:a16="http://schemas.microsoft.com/office/drawing/2014/main" val="20008"/>
                    </a:ext>
                  </a:extLst>
                </a:gridCol>
                <a:gridCol w="423772">
                  <a:extLst>
                    <a:ext uri="{9D8B030D-6E8A-4147-A177-3AD203B41FA5}">
                      <a16:colId xmlns:a16="http://schemas.microsoft.com/office/drawing/2014/main" val="20009"/>
                    </a:ext>
                  </a:extLst>
                </a:gridCol>
                <a:gridCol w="423773">
                  <a:extLst>
                    <a:ext uri="{9D8B030D-6E8A-4147-A177-3AD203B41FA5}">
                      <a16:colId xmlns:a16="http://schemas.microsoft.com/office/drawing/2014/main" val="20010"/>
                    </a:ext>
                  </a:extLst>
                </a:gridCol>
                <a:gridCol w="423772">
                  <a:extLst>
                    <a:ext uri="{9D8B030D-6E8A-4147-A177-3AD203B41FA5}">
                      <a16:colId xmlns:a16="http://schemas.microsoft.com/office/drawing/2014/main" val="20011"/>
                    </a:ext>
                  </a:extLst>
                </a:gridCol>
                <a:gridCol w="565580">
                  <a:extLst>
                    <a:ext uri="{9D8B030D-6E8A-4147-A177-3AD203B41FA5}">
                      <a16:colId xmlns:a16="http://schemas.microsoft.com/office/drawing/2014/main" val="20012"/>
                    </a:ext>
                  </a:extLst>
                </a:gridCol>
              </a:tblGrid>
              <a:tr h="255726">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区分</a:t>
                      </a:r>
                    </a:p>
                  </a:txBody>
                  <a:tcPr anchor="ctr" horzOverflow="overflow" marB="41648" marL="83297" marR="83297" marT="41648">
                    <a:lnL algn="ctr" cap="flat" cmpd="sng" w="28575">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tx1"/>
                          </a:solidFill>
                          <a:effectLst/>
                          <a:latin typeface="+mn-lt"/>
                          <a:ea typeface="+mn-ea"/>
                          <a:cs typeface="+mn-ea"/>
                          <a:sym typeface="+mn-lt"/>
                        </a:rPr>
                        <a:t>NO</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项目</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内容</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现状</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调查</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原因</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分析</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对策</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措施</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目标</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担当</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gridSpan="3">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展开日程</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hMerge="1">
                  <a:txBody>
                    <a:bodyPr vert="horz" wrap="square"/>
                    <a:lstStyle/>
                    <a:p>
                      <a:endParaRPr altLang="en-US" lang="zh-CN"/>
                    </a:p>
                  </a:txBody>
                  <a:tcPr/>
                </a:tc>
                <a:tc hMerge="1">
                  <a:txBody>
                    <a:bodyPr vert="horz" wrap="square"/>
                    <a:lstStyle/>
                    <a:p>
                      <a:endParaRPr altLang="en-US" lang="zh-CN"/>
                    </a:p>
                  </a:txBody>
                  <a:tcPr/>
                </a:tc>
                <a:tc rowSpan="2">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效果</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solidFill>
                          <a:effectLst/>
                          <a:latin typeface="+mn-lt"/>
                          <a:ea typeface="+mn-ea"/>
                          <a:cs typeface="+mn-ea"/>
                          <a:sym typeface="+mn-lt"/>
                        </a:rPr>
                        <a:t>评价</a:t>
                      </a:r>
                    </a:p>
                  </a:txBody>
                  <a:tcPr anchor="ctr" horzOverflow="overflow" marB="41648" marL="83297" marR="83297" marT="41648">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28575">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0"/>
                  </a:ext>
                </a:extLst>
              </a:tr>
              <a:tr h="227535">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800" u="none">
                          <a:ln>
                            <a:noFill/>
                          </a:ln>
                          <a:solidFill>
                            <a:schemeClr val="tx1"/>
                          </a:solidFill>
                          <a:effectLst/>
                          <a:latin typeface="+mn-lt"/>
                          <a:ea typeface="+mn-ea"/>
                          <a:cs typeface="+mn-ea"/>
                          <a:sym typeface="+mn-lt"/>
                        </a:rPr>
                        <a:t>1</a:t>
                      </a:r>
                      <a:r>
                        <a:rPr altLang="en-US" b="0" baseline="0" cap="none" i="0" kumimoji="1" lang="zh-CN" normalizeH="0" strike="noStrike" sz="800" u="none">
                          <a:ln>
                            <a:noFill/>
                          </a:ln>
                          <a:solidFill>
                            <a:schemeClr val="tx1"/>
                          </a:solidFill>
                          <a:effectLst/>
                          <a:latin typeface="+mn-lt"/>
                          <a:ea typeface="+mn-ea"/>
                          <a:cs typeface="+mn-ea"/>
                          <a:sym typeface="+mn-lt"/>
                        </a:rPr>
                        <a:t>月</a:t>
                      </a: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800" u="none">
                          <a:ln>
                            <a:noFill/>
                          </a:ln>
                          <a:solidFill>
                            <a:schemeClr val="tx1"/>
                          </a:solidFill>
                          <a:effectLst/>
                          <a:latin typeface="+mn-lt"/>
                          <a:ea typeface="+mn-ea"/>
                          <a:cs typeface="+mn-ea"/>
                          <a:sym typeface="+mn-lt"/>
                        </a:rPr>
                        <a:t>2</a:t>
                      </a:r>
                      <a:r>
                        <a:rPr altLang="en-US" b="0" baseline="0" cap="none" i="0" kumimoji="1" lang="zh-CN" normalizeH="0" strike="noStrike" sz="800" u="none">
                          <a:ln>
                            <a:noFill/>
                          </a:ln>
                          <a:solidFill>
                            <a:schemeClr val="tx1"/>
                          </a:solidFill>
                          <a:effectLst/>
                          <a:latin typeface="+mn-lt"/>
                          <a:ea typeface="+mn-ea"/>
                          <a:cs typeface="+mn-ea"/>
                          <a:sym typeface="+mn-lt"/>
                        </a:rPr>
                        <a:t>月</a:t>
                      </a: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800" u="none">
                          <a:ln>
                            <a:noFill/>
                          </a:ln>
                          <a:solidFill>
                            <a:schemeClr val="tx1"/>
                          </a:solidFill>
                          <a:effectLst/>
                          <a:latin typeface="+mn-lt"/>
                          <a:ea typeface="+mn-ea"/>
                          <a:cs typeface="+mn-ea"/>
                          <a:sym typeface="+mn-lt"/>
                        </a:rPr>
                        <a:t>3</a:t>
                      </a:r>
                      <a:r>
                        <a:rPr altLang="en-US" b="0" baseline="0" cap="none" i="0" kumimoji="1" lang="zh-CN" normalizeH="0" strike="noStrike" sz="800" u="none">
                          <a:ln>
                            <a:noFill/>
                          </a:ln>
                          <a:solidFill>
                            <a:schemeClr val="tx1"/>
                          </a:solidFill>
                          <a:effectLst/>
                          <a:latin typeface="+mn-lt"/>
                          <a:ea typeface="+mn-ea"/>
                          <a:cs typeface="+mn-ea"/>
                          <a:sym typeface="+mn-lt"/>
                        </a:rPr>
                        <a:t>月</a:t>
                      </a: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vMerge="1">
                  <a:txBody>
                    <a:bodyPr vert="horz" wrap="square"/>
                    <a:lstStyle/>
                    <a:p>
                      <a:endParaRPr altLang="en-US" lang="zh-CN"/>
                    </a:p>
                  </a:txBody>
                  <a:tcPr/>
                </a:tc>
                <a:extLst>
                  <a:ext uri="{0D108BD9-81ED-4DB2-BD59-A6C34878D82A}">
                    <a16:rowId xmlns:a16="http://schemas.microsoft.com/office/drawing/2014/main" val="10001"/>
                  </a:ext>
                </a:extLst>
              </a:tr>
              <a:tr h="356806">
                <a:tc rowSpan="5">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umimoji="1" lang="zh-CN" normalizeH="0" strike="noStrike" sz="1500" u="none">
                          <a:ln>
                            <a:noFill/>
                          </a:ln>
                          <a:solidFill>
                            <a:schemeClr val="bg1"/>
                          </a:solidFill>
                          <a:effectLst/>
                          <a:latin typeface="+mn-lt"/>
                          <a:ea typeface="+mn-ea"/>
                          <a:cs typeface="+mn-ea"/>
                          <a:sym typeface="+mn-lt"/>
                        </a:rPr>
                        <a:t>劣</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umimoji="1" lang="zh-CN" normalizeH="0" strike="noStrike" sz="1500" u="none">
                          <a:ln>
                            <a:noFill/>
                          </a:ln>
                          <a:solidFill>
                            <a:schemeClr val="bg1"/>
                          </a:solidFill>
                          <a:effectLst/>
                          <a:latin typeface="+mn-lt"/>
                          <a:ea typeface="+mn-ea"/>
                          <a:cs typeface="+mn-ea"/>
                          <a:sym typeface="+mn-lt"/>
                        </a:rPr>
                        <a:t>势</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1" baseline="0" cap="none" i="0" kumimoji="1" lang="en-US" normalizeH="0" strike="noStrike" sz="1500" u="none">
                          <a:ln>
                            <a:noFill/>
                          </a:ln>
                          <a:solidFill>
                            <a:schemeClr val="bg1"/>
                          </a:solidFill>
                          <a:effectLst/>
                          <a:latin typeface="+mn-lt"/>
                          <a:ea typeface="+mn-ea"/>
                          <a:cs typeface="+mn-ea"/>
                          <a:sym typeface="+mn-lt"/>
                        </a:rPr>
                        <a:t>W</a:t>
                      </a:r>
                    </a:p>
                  </a:txBody>
                  <a:tcPr anchor="ctr" horzOverflow="overflow" marB="41648" marL="83297" marR="83297" marT="41648">
                    <a:lnL algn="ctr" cap="flat" cmpd="sng" w="28575">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22</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2"/>
                  </a:ext>
                </a:extLst>
              </a:tr>
              <a:tr h="324503">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9</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7</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6</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3"/>
                  </a:ext>
                </a:extLst>
              </a:tr>
              <a:tr h="325971">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7</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4"/>
                  </a:ext>
                </a:extLst>
              </a:tr>
              <a:tr h="377363">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4</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4</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26</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5"/>
                  </a:ext>
                </a:extLst>
              </a:tr>
              <a:tr h="318630">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8</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22</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6"/>
                  </a:ext>
                </a:extLst>
              </a:tr>
              <a:tr h="333312">
                <a:tc rowSpan="5">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umimoji="1" lang="zh-CN" normalizeH="0" strike="noStrike" sz="1500" u="none">
                          <a:ln>
                            <a:noFill/>
                          </a:ln>
                          <a:solidFill>
                            <a:schemeClr val="bg1"/>
                          </a:solidFill>
                          <a:effectLst/>
                          <a:latin typeface="+mn-lt"/>
                          <a:ea typeface="+mn-ea"/>
                          <a:cs typeface="+mn-ea"/>
                          <a:sym typeface="+mn-lt"/>
                        </a:rPr>
                        <a:t>威</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umimoji="1" lang="zh-CN" normalizeH="0" strike="noStrike" sz="1500" u="none">
                          <a:ln>
                            <a:noFill/>
                          </a:ln>
                          <a:solidFill>
                            <a:schemeClr val="bg1"/>
                          </a:solidFill>
                          <a:effectLst/>
                          <a:latin typeface="+mn-lt"/>
                          <a:ea typeface="+mn-ea"/>
                          <a:cs typeface="+mn-ea"/>
                          <a:sym typeface="+mn-lt"/>
                        </a:rPr>
                        <a:t>胁</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1" baseline="0" cap="none" i="0" kumimoji="1" lang="en-US" normalizeH="0" strike="noStrike" sz="1500" u="none">
                          <a:ln>
                            <a:noFill/>
                          </a:ln>
                          <a:solidFill>
                            <a:schemeClr val="bg1"/>
                          </a:solidFill>
                          <a:effectLst/>
                          <a:latin typeface="+mn-lt"/>
                          <a:ea typeface="+mn-ea"/>
                          <a:cs typeface="+mn-ea"/>
                          <a:sym typeface="+mn-lt"/>
                        </a:rPr>
                        <a:t>T</a:t>
                      </a:r>
                    </a:p>
                  </a:txBody>
                  <a:tcPr anchor="ctr" horzOverflow="overflow" marB="41648" marL="83297" marR="83297" marT="41648">
                    <a:lnL algn="ctr" cap="flat" cmpd="sng" w="28575">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solidFill>
                      <a:schemeClr val="accent4"/>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8</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7"/>
                  </a:ext>
                </a:extLst>
              </a:tr>
              <a:tr h="324503">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27</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7</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8"/>
                  </a:ext>
                </a:extLst>
              </a:tr>
              <a:tr h="283390">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10</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9"/>
                  </a:ext>
                </a:extLst>
              </a:tr>
              <a:tr h="324503">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4</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4</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7</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19</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10"/>
                  </a:ext>
                </a:extLst>
              </a:tr>
              <a:tr h="324503">
                <a:tc vMerge="1">
                  <a:txBody>
                    <a:bodyPr vert="horz" wrap="square"/>
                    <a:lstStyle/>
                    <a:p>
                      <a:endParaRPr altLang="en-US" lang="zh-CN"/>
                    </a:p>
                  </a:txBody>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项目名称</a:t>
                      </a:r>
                      <a:r>
                        <a:rPr altLang="zh-CN" b="0" baseline="0" cap="none" i="0" kumimoji="1" lang="en-US" normalizeH="0" strike="noStrike" sz="1000" u="none">
                          <a:ln>
                            <a:noFill/>
                          </a:ln>
                          <a:solidFill>
                            <a:schemeClr val="bg1">
                              <a:lumMod val="65000"/>
                            </a:schemeClr>
                          </a:solidFill>
                          <a:effectLst/>
                          <a:latin typeface="+mn-lt"/>
                          <a:ea typeface="+mn-ea"/>
                          <a:cs typeface="+mn-ea"/>
                          <a:sym typeface="+mn-lt"/>
                        </a:rPr>
                        <a:t>5</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详细内容</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defRPr/>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此处添加调查</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此处添加原因</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此处添加措施</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文字</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3</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9</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1000" u="none">
                          <a:ln>
                            <a:noFill/>
                          </a:ln>
                          <a:solidFill>
                            <a:schemeClr val="bg1">
                              <a:lumMod val="65000"/>
                            </a:schemeClr>
                          </a:solidFill>
                          <a:effectLst/>
                          <a:latin typeface="+mn-lt"/>
                          <a:ea typeface="+mn-ea"/>
                          <a:cs typeface="+mn-ea"/>
                          <a:sym typeface="+mn-lt"/>
                        </a:rPr>
                        <a:t>21</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bg1">
                              <a:lumMod val="65000"/>
                            </a:schemeClr>
                          </a:solidFill>
                          <a:effectLst/>
                          <a:latin typeface="+mn-lt"/>
                          <a:ea typeface="+mn-ea"/>
                          <a:cs typeface="+mn-ea"/>
                          <a:sym typeface="+mn-lt"/>
                        </a:rPr>
                        <a:t>√</a:t>
                      </a:r>
                      <a:endParaRPr altLang="zh-CN" b="0" baseline="0" cap="none" i="0" kumimoji="1" lang="zh-CN" normalizeH="0" strike="noStrike" sz="1000" u="none">
                        <a:ln>
                          <a:noFill/>
                        </a:ln>
                        <a:solidFill>
                          <a:schemeClr val="bg1">
                            <a:lumMod val="65000"/>
                          </a:schemeClr>
                        </a:solidFill>
                        <a:effectLst/>
                        <a:latin typeface="+mn-lt"/>
                        <a:ea typeface="+mn-ea"/>
                        <a:cs typeface="+mn-ea"/>
                        <a:sym typeface="+mn-lt"/>
                      </a:endParaRPr>
                    </a:p>
                  </a:txBody>
                  <a:tcPr anchor="ctr" horzOverflow="overflow" marB="37615" marL="72336" marR="72336" marT="37615">
                    <a:lnL algn="ctr" cap="flat" cmpd="sng" w="12700">
                      <a:solidFill>
                        <a:schemeClr val="tx1"/>
                      </a:solidFill>
                      <a:prstDash val="solid"/>
                      <a:round/>
                      <a:headEnd len="med" type="none" w="med"/>
                      <a:tailEnd len="med" type="none" w="med"/>
                    </a:lnL>
                    <a:lnR algn="ctr" cap="flat" cmpd="sng" w="28575">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28575">
                      <a:solidFill>
                        <a:schemeClr val="tx1"/>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文本框 4"/>
          <p:cNvSpPr txBox="1"/>
          <p:nvPr/>
        </p:nvSpPr>
        <p:spPr>
          <a:xfrm>
            <a:off x="6184186" y="5328207"/>
            <a:ext cx="5804614" cy="365760"/>
          </a:xfrm>
          <a:prstGeom prst="rect">
            <a:avLst/>
          </a:prstGeom>
          <a:noFill/>
        </p:spPr>
        <p:txBody>
          <a:bodyPr rtlCol="0" wrap="square">
            <a:spAutoFit/>
          </a:bodyPr>
          <a:lstStyle/>
          <a:p>
            <a:pPr algn="ctr"/>
            <a:r>
              <a:rPr altLang="en-US" b="1" lang="zh-CN">
                <a:solidFill>
                  <a:srgbClr val="943D41"/>
                </a:solidFill>
                <a:cs typeface="+mn-ea"/>
                <a:sym typeface="+mn-lt"/>
              </a:rPr>
              <a:t>　目的：将威胁降到最低，将劣势减到最小！</a:t>
            </a:r>
          </a:p>
        </p:txBody>
      </p:sp>
      <p:sp>
        <p:nvSpPr>
          <p:cNvPr id="34" name="D"/>
          <p:cNvSpPr/>
          <p:nvPr/>
        </p:nvSpPr>
        <p:spPr>
          <a:xfrm>
            <a:off x="12453257" y="7068457"/>
            <a:ext cx="72572" cy="725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文本框 5">
            <a:extLst>
              <a:ext uri="{FF2B5EF4-FFF2-40B4-BE49-F238E27FC236}">
                <a16:creationId xmlns:a16="http://schemas.microsoft.com/office/drawing/2014/main" id="{EA721E22-746C-42C0-9692-A1EAA0D24167}"/>
              </a:ext>
            </a:extLst>
          </p:cNvPr>
          <p:cNvSpPr txBox="1"/>
          <p:nvPr/>
        </p:nvSpPr>
        <p:spPr>
          <a:xfrm>
            <a:off x="910374" y="173520"/>
            <a:ext cx="5466980"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威胁和劣势的原因和对策</a:t>
            </a:r>
          </a:p>
        </p:txBody>
      </p:sp>
    </p:spTree>
    <p:extLst>
      <p:ext uri="{BB962C8B-B14F-4D97-AF65-F5344CB8AC3E}">
        <p14:creationId val="2112306432"/>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32">
                                  <p:stCondLst>
                                    <p:cond delay="0"/>
                                  </p:stCondLst>
                                  <p:childTnLst>
                                    <p:set>
                                      <p:cBhvr>
                                        <p:cTn dur="1" fill="hold" id="6">
                                          <p:stCondLst>
                                            <p:cond delay="0"/>
                                          </p:stCondLst>
                                        </p:cTn>
                                        <p:tgtEl>
                                          <p:spTgt spid="28"/>
                                        </p:tgtEl>
                                        <p:attrNameLst>
                                          <p:attrName>style.visibility</p:attrName>
                                        </p:attrNameLst>
                                      </p:cBhvr>
                                      <p:to>
                                        <p:strVal val="visible"/>
                                      </p:to>
                                    </p:set>
                                    <p:animEffect filter="circle(out)" transition="in">
                                      <p:cBhvr>
                                        <p:cTn dur="750" id="7"/>
                                        <p:tgtEl>
                                          <p:spTgt spid="28"/>
                                        </p:tgtEl>
                                      </p:cBhvr>
                                    </p:animEffect>
                                  </p:childTnLst>
                                </p:cTn>
                              </p:par>
                            </p:childTnLst>
                          </p:cTn>
                        </p:par>
                        <p:par>
                          <p:cTn fill="hold" id="8" nodeType="afterGroup">
                            <p:stCondLst>
                              <p:cond delay="750"/>
                            </p:stCondLst>
                            <p:childTnLst>
                              <p:par>
                                <p:cTn fill="hold" grpId="0" id="9" nodeType="afterEffect" presetClass="entr" presetID="10" presetSubtype="0">
                                  <p:stCondLst>
                                    <p:cond delay="0"/>
                                  </p:stCondLst>
                                  <p:childTnLst>
                                    <p:set>
                                      <p:cBhvr>
                                        <p:cTn dur="1" fill="hold" id="10">
                                          <p:stCondLst>
                                            <p:cond delay="0"/>
                                          </p:stCondLst>
                                        </p:cTn>
                                        <p:tgtEl>
                                          <p:spTgt spid="34"/>
                                        </p:tgtEl>
                                        <p:attrNameLst>
                                          <p:attrName>style.visibility</p:attrName>
                                        </p:attrNameLst>
                                      </p:cBhvr>
                                      <p:to>
                                        <p:strVal val="visible"/>
                                      </p:to>
                                    </p:set>
                                    <p:animEffect filter="fade" transition="in">
                                      <p:cBhvr>
                                        <p:cTn dur="750" id="11"/>
                                        <p:tgtEl>
                                          <p:spTgt spid="34"/>
                                        </p:tgtEl>
                                      </p:cBhvr>
                                    </p:animEffect>
                                  </p:childTnLst>
                                </p:cTn>
                              </p:par>
                            </p:childTnLst>
                          </p:cTn>
                        </p:par>
                        <p:par>
                          <p:cTn fill="hold" id="12" nodeType="afterGroup">
                            <p:stCondLst>
                              <p:cond delay="1500"/>
                            </p:stCondLst>
                            <p:childTnLst>
                              <p:par>
                                <p:cTn fill="hold" grpId="0" id="13" nodeType="afterEffect" presetClass="entr" presetID="16" presetSubtype="21">
                                  <p:stCondLst>
                                    <p:cond delay="0"/>
                                  </p:stCondLst>
                                  <p:childTnLst>
                                    <p:set>
                                      <p:cBhvr>
                                        <p:cTn dur="1" fill="hold" id="14">
                                          <p:stCondLst>
                                            <p:cond delay="0"/>
                                          </p:stCondLst>
                                        </p:cTn>
                                        <p:tgtEl>
                                          <p:spTgt spid="5"/>
                                        </p:tgtEl>
                                        <p:attrNameLst>
                                          <p:attrName>style.visibility</p:attrName>
                                        </p:attrNameLst>
                                      </p:cBhvr>
                                      <p:to>
                                        <p:strVal val="visible"/>
                                      </p:to>
                                    </p:set>
                                    <p:animEffect filter="barn(inVertical)" transition="in">
                                      <p:cBhvr>
                                        <p:cTn dur="750" id="15"/>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34"/>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7" name="Group 31"/>
          <p:cNvGraphicFramePr>
            <a:graphicFrameLocks noGrp="1"/>
          </p:cNvGraphicFramePr>
          <p:nvPr>
            <p:extLst>
              <p:ext uri="{D42A27DB-BD31-4B8C-83A1-F6EECF244321}">
                <p14:modId val="293396480"/>
              </p:ext>
            </p:extLst>
          </p:nvPr>
        </p:nvGraphicFramePr>
        <p:xfrm>
          <a:off x="4404311" y="1268366"/>
          <a:ext cx="6825664" cy="4484531"/>
        </p:xfrm>
        <a:graphic>
          <a:graphicData uri="http://schemas.openxmlformats.org/drawingml/2006/table">
            <a:tbl>
              <a:tblPr/>
              <a:tblGrid>
                <a:gridCol w="1948407">
                  <a:extLst>
                    <a:ext uri="{9D8B030D-6E8A-4147-A177-3AD203B41FA5}">
                      <a16:colId xmlns:a16="http://schemas.microsoft.com/office/drawing/2014/main" val="20000"/>
                    </a:ext>
                  </a:extLst>
                </a:gridCol>
                <a:gridCol w="3919269">
                  <a:extLst>
                    <a:ext uri="{9D8B030D-6E8A-4147-A177-3AD203B41FA5}">
                      <a16:colId xmlns:a16="http://schemas.microsoft.com/office/drawing/2014/main" val="20001"/>
                    </a:ext>
                  </a:extLst>
                </a:gridCol>
                <a:gridCol w="957988">
                  <a:extLst>
                    <a:ext uri="{9D8B030D-6E8A-4147-A177-3AD203B41FA5}">
                      <a16:colId xmlns:a16="http://schemas.microsoft.com/office/drawing/2014/main" val="20002"/>
                    </a:ext>
                  </a:extLst>
                </a:gridCol>
              </a:tblGrid>
              <a:tr h="1108503">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2700" u="none">
                          <a:ln>
                            <a:noFill/>
                          </a:ln>
                          <a:solidFill>
                            <a:schemeClr val="bg1"/>
                          </a:solidFill>
                          <a:effectLst/>
                          <a:latin typeface="+mn-lt"/>
                          <a:ea typeface="+mn-ea"/>
                          <a:cs typeface="+mn-ea"/>
                          <a:sym typeface="+mn-lt"/>
                        </a:rPr>
                        <a:t>WT</a:t>
                      </a:r>
                      <a:r>
                        <a:rPr altLang="en-US" b="0" baseline="0" cap="none" i="0" kumimoji="1" lang="zh-CN" normalizeH="0" strike="noStrike" sz="2700" u="none">
                          <a:ln>
                            <a:noFill/>
                          </a:ln>
                          <a:solidFill>
                            <a:schemeClr val="bg1"/>
                          </a:solidFill>
                          <a:effectLst/>
                          <a:latin typeface="+mn-lt"/>
                          <a:ea typeface="+mn-ea"/>
                          <a:cs typeface="+mn-ea"/>
                          <a:sym typeface="+mn-lt"/>
                        </a:rPr>
                        <a:t>对策</a:t>
                      </a:r>
                    </a:p>
                  </a:txBody>
                  <a:tcPr anchor="ctr" horzOverflow="overflow" marB="42551" marL="81828" marR="81828" marT="42551">
                    <a:lnL algn="ctr" cap="flat" cmpd="sng" w="28575">
                      <a:noFill/>
                      <a:prstDash val="solid"/>
                      <a:round/>
                      <a:headEnd len="med" type="none" w="med"/>
                      <a:tailEnd len="med" type="none" w="med"/>
                    </a:lnL>
                    <a:lnR algn="ctr" cap="flat" cmpd="sng" w="12700">
                      <a:noFill/>
                      <a:prstDash val="solid"/>
                      <a:round/>
                      <a:headEnd len="med" type="none" w="med"/>
                      <a:tailEnd len="med" type="none" w="med"/>
                    </a:lnR>
                    <a:lnT algn="ctr" cap="flat" cmpd="sng" w="28575">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最小与最小对策，即考虑弱点因素和威胁因素，目的是努力使这些因素都趋于最小。 </a:t>
                      </a:r>
                    </a:p>
                  </a:txBody>
                  <a:tcPr anchor="ctr" horzOverflow="overflow" marB="42551" marL="81828" marR="81828" marT="42551">
                    <a:lnL algn="ctr" cap="flat" cmpd="sng" w="12700">
                      <a:noFill/>
                      <a:prstDash val="solid"/>
                      <a:round/>
                      <a:headEnd len="med" type="none" w="med"/>
                      <a:tailEnd len="med" type="none" w="med"/>
                    </a:lnL>
                    <a:lnR algn="ctr" cap="flat" cmpd="sng" w="12700">
                      <a:noFill/>
                      <a:prstDash val="solid"/>
                      <a:round/>
                      <a:headEnd len="med" type="none" w="med"/>
                      <a:tailEnd len="med" type="none" w="med"/>
                    </a:lnR>
                    <a:lnT algn="ctr" cap="flat" cmpd="sng" w="28575">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悲观</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bg1"/>
                        </a:solidFill>
                        <a:effectLst/>
                        <a:latin typeface="+mn-lt"/>
                        <a:ea typeface="+mn-ea"/>
                        <a:cs typeface="+mn-ea"/>
                        <a:sym typeface="+mn-lt"/>
                      </a:endParaRPr>
                    </a:p>
                  </a:txBody>
                  <a:tcPr anchor="ctr" horzOverflow="overflow" marB="42551" marL="81828" marR="81828" marT="42551">
                    <a:lnL algn="ctr" cap="flat" cmpd="sng" w="12700">
                      <a:noFill/>
                      <a:prstDash val="solid"/>
                      <a:round/>
                      <a:headEnd len="med" type="none" w="med"/>
                      <a:tailEnd len="med" type="none" w="med"/>
                    </a:lnL>
                    <a:lnR algn="ctr" cap="flat" cmpd="sng" w="28575">
                      <a:noFill/>
                      <a:prstDash val="solid"/>
                      <a:round/>
                      <a:headEnd len="med" type="none" w="med"/>
                      <a:tailEnd len="med" type="none" w="med"/>
                    </a:lnR>
                    <a:lnT algn="ctr" cap="flat" cmpd="sng" w="28575">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extLst>
                  <a:ext uri="{0D108BD9-81ED-4DB2-BD59-A6C34878D82A}">
                    <a16:rowId xmlns:a16="http://schemas.microsoft.com/office/drawing/2014/main" val="10000"/>
                  </a:ext>
                </a:extLst>
              </a:tr>
              <a:tr h="1111390">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2700" u="none">
                          <a:ln>
                            <a:noFill/>
                          </a:ln>
                          <a:solidFill>
                            <a:schemeClr val="bg1"/>
                          </a:solidFill>
                          <a:effectLst/>
                          <a:latin typeface="+mn-lt"/>
                          <a:ea typeface="+mn-ea"/>
                          <a:cs typeface="+mn-ea"/>
                          <a:sym typeface="+mn-lt"/>
                        </a:rPr>
                        <a:t>WO</a:t>
                      </a:r>
                      <a:r>
                        <a:rPr altLang="en-US" b="0" baseline="0" cap="none" i="0" kumimoji="1" lang="zh-CN" normalizeH="0" strike="noStrike" sz="2700" u="none">
                          <a:ln>
                            <a:noFill/>
                          </a:ln>
                          <a:solidFill>
                            <a:schemeClr val="bg1"/>
                          </a:solidFill>
                          <a:effectLst/>
                          <a:latin typeface="+mn-lt"/>
                          <a:ea typeface="+mn-ea"/>
                          <a:cs typeface="+mn-ea"/>
                          <a:sym typeface="+mn-lt"/>
                        </a:rPr>
                        <a:t>对策 </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tx1">
                            <a:lumMod val="50000"/>
                            <a:lumOff val="50000"/>
                          </a:schemeClr>
                        </a:solidFill>
                        <a:effectLst/>
                        <a:latin typeface="+mn-lt"/>
                        <a:ea typeface="+mn-ea"/>
                        <a:cs typeface="+mn-ea"/>
                        <a:sym typeface="+mn-lt"/>
                      </a:endParaRPr>
                    </a:p>
                  </a:txBody>
                  <a:tcPr anchor="ctr" horzOverflow="overflow" marB="42551" marL="81828" marR="81828" marT="42551">
                    <a:lnL algn="ctr" cap="flat" cmpd="sng" w="28575">
                      <a:no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最小与最大对策，即着重考虑弱点因素和机会因素，目的是努力使弱点趋于最小，使机会趋于最大 </a:t>
                      </a:r>
                    </a:p>
                  </a:txBody>
                  <a:tcPr anchor="ctr" horzOverflow="overflow" marB="42551" marL="81828" marR="81828" marT="42551">
                    <a:lnL algn="ctr" cap="flat" cmpd="sng" w="12700">
                      <a:no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accent4"/>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苦乐参半 </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bg1"/>
                        </a:solidFill>
                        <a:effectLst/>
                        <a:latin typeface="+mn-lt"/>
                        <a:ea typeface="+mn-ea"/>
                        <a:cs typeface="+mn-ea"/>
                        <a:sym typeface="+mn-lt"/>
                      </a:endParaRPr>
                    </a:p>
                  </a:txBody>
                  <a:tcPr anchor="ctr" horzOverflow="overflow" marB="42551" marL="81828" marR="81828" marT="42551">
                    <a:lnL algn="ctr" cap="flat" cmpd="sng" w="12700">
                      <a:noFill/>
                      <a:prstDash val="solid"/>
                      <a:round/>
                      <a:headEnd len="med" type="none" w="med"/>
                      <a:tailEnd len="med" type="none" w="med"/>
                    </a:lnL>
                    <a:lnR algn="ctr" cap="flat" cmpd="sng" w="28575">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accent4"/>
                    </a:solidFill>
                  </a:tcPr>
                </a:tc>
                <a:extLst>
                  <a:ext uri="{0D108BD9-81ED-4DB2-BD59-A6C34878D82A}">
                    <a16:rowId xmlns:a16="http://schemas.microsoft.com/office/drawing/2014/main" val="10001"/>
                  </a:ext>
                </a:extLst>
              </a:tr>
              <a:tr h="1153248">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2700" u="none">
                          <a:ln>
                            <a:noFill/>
                          </a:ln>
                          <a:solidFill>
                            <a:schemeClr val="bg1"/>
                          </a:solidFill>
                          <a:effectLst/>
                          <a:latin typeface="+mn-lt"/>
                          <a:ea typeface="+mn-ea"/>
                          <a:cs typeface="+mn-ea"/>
                          <a:sym typeface="+mn-lt"/>
                        </a:rPr>
                        <a:t>ST</a:t>
                      </a:r>
                      <a:r>
                        <a:rPr altLang="en-US" b="0" baseline="0" cap="none" i="0" kumimoji="1" lang="zh-CN" normalizeH="0" strike="noStrike" sz="2700" u="none">
                          <a:ln>
                            <a:noFill/>
                          </a:ln>
                          <a:solidFill>
                            <a:schemeClr val="bg1"/>
                          </a:solidFill>
                          <a:effectLst/>
                          <a:latin typeface="+mn-lt"/>
                          <a:ea typeface="+mn-ea"/>
                          <a:cs typeface="+mn-ea"/>
                          <a:sym typeface="+mn-lt"/>
                        </a:rPr>
                        <a:t>对策 </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tx1">
                            <a:lumMod val="50000"/>
                            <a:lumOff val="50000"/>
                          </a:schemeClr>
                        </a:solidFill>
                        <a:effectLst/>
                        <a:latin typeface="+mn-lt"/>
                        <a:ea typeface="+mn-ea"/>
                        <a:cs typeface="+mn-ea"/>
                        <a:sym typeface="+mn-lt"/>
                      </a:endParaRPr>
                    </a:p>
                  </a:txBody>
                  <a:tcPr anchor="ctr" horzOverflow="overflow" marB="42551" marL="81828" marR="81828" marT="42551">
                    <a:lnL algn="ctr" cap="flat" cmpd="sng" w="28575">
                      <a:no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最小与最大对策，即着重考虑优势因素和威胁因素，目的是努力使优势因素趋于最大，是威胁因素趋于最小。 </a:t>
                      </a:r>
                    </a:p>
                  </a:txBody>
                  <a:tcPr anchor="ctr" horzOverflow="overflow" marB="42551" marL="81828" marR="81828" marT="42551">
                    <a:lnL algn="ctr" cap="flat" cmpd="sng" w="12700">
                      <a:no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苦乐参半 </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bg1"/>
                        </a:solidFill>
                        <a:effectLst/>
                        <a:latin typeface="+mn-lt"/>
                        <a:ea typeface="+mn-ea"/>
                        <a:cs typeface="+mn-ea"/>
                        <a:sym typeface="+mn-lt"/>
                      </a:endParaRPr>
                    </a:p>
                  </a:txBody>
                  <a:tcPr anchor="ctr" horzOverflow="overflow" marB="42551" marL="81828" marR="81828" marT="42551">
                    <a:lnL algn="ctr" cap="flat" cmpd="sng" w="12700">
                      <a:noFill/>
                      <a:prstDash val="solid"/>
                      <a:round/>
                      <a:headEnd len="med" type="none" w="med"/>
                      <a:tailEnd len="med" type="none" w="med"/>
                    </a:lnL>
                    <a:lnR algn="ctr" cap="flat" cmpd="sng" w="28575">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a:noFill/>
                    </a:lnTlToBr>
                    <a:lnBlToTr>
                      <a:noFill/>
                    </a:lnBlToTr>
                    <a:solidFill>
                      <a:schemeClr val="tx2"/>
                    </a:solidFill>
                  </a:tcPr>
                </a:tc>
                <a:extLst>
                  <a:ext uri="{0D108BD9-81ED-4DB2-BD59-A6C34878D82A}">
                    <a16:rowId xmlns:a16="http://schemas.microsoft.com/office/drawing/2014/main" val="10002"/>
                  </a:ext>
                </a:extLst>
              </a:tr>
              <a:tr h="1111390">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zh-CN" b="0" baseline="0" cap="none" i="0" kumimoji="1" lang="en-US" normalizeH="0" strike="noStrike" sz="2700" u="none">
                          <a:ln>
                            <a:noFill/>
                          </a:ln>
                          <a:solidFill>
                            <a:schemeClr val="bg1"/>
                          </a:solidFill>
                          <a:effectLst/>
                          <a:latin typeface="+mn-lt"/>
                          <a:ea typeface="+mn-ea"/>
                          <a:cs typeface="+mn-ea"/>
                          <a:sym typeface="+mn-lt"/>
                        </a:rPr>
                        <a:t>SO</a:t>
                      </a:r>
                      <a:r>
                        <a:rPr altLang="en-US" b="0" baseline="0" cap="none" i="0" kumimoji="1" lang="zh-CN" normalizeH="0" strike="noStrike" sz="2700" u="none">
                          <a:ln>
                            <a:noFill/>
                          </a:ln>
                          <a:solidFill>
                            <a:schemeClr val="bg1"/>
                          </a:solidFill>
                          <a:effectLst/>
                          <a:latin typeface="+mn-lt"/>
                          <a:ea typeface="+mn-ea"/>
                          <a:cs typeface="+mn-ea"/>
                          <a:sym typeface="+mn-lt"/>
                        </a:rPr>
                        <a:t>对策 </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tx1">
                            <a:lumMod val="50000"/>
                            <a:lumOff val="50000"/>
                          </a:schemeClr>
                        </a:solidFill>
                        <a:effectLst/>
                        <a:latin typeface="+mn-lt"/>
                        <a:ea typeface="+mn-ea"/>
                        <a:cs typeface="+mn-ea"/>
                        <a:sym typeface="+mn-lt"/>
                      </a:endParaRPr>
                    </a:p>
                  </a:txBody>
                  <a:tcPr anchor="ctr" horzOverflow="overflow" marB="42551" marL="81828" marR="81828" marT="42551">
                    <a:lnL algn="ctr" cap="flat" cmpd="sng" w="28575">
                      <a:no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28575">
                      <a:no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最大与最大对策，即着重考虑优势因素和机会因素，目的在于努力使这两种因素都趋于最大。 </a:t>
                      </a:r>
                    </a:p>
                  </a:txBody>
                  <a:tcPr anchor="ctr" horzOverflow="overflow" marB="42551" marL="81828" marR="81828" marT="42551">
                    <a:lnL algn="ctr" cap="flat" cmpd="sng" w="12700">
                      <a:no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28575">
                      <a:noFill/>
                      <a:prstDash val="solid"/>
                      <a:round/>
                      <a:headEnd len="med" type="none" w="med"/>
                      <a:tailEnd len="med" type="none" w="med"/>
                    </a:lnB>
                    <a:lnTlToBr>
                      <a:noFill/>
                    </a:lnTlToBr>
                    <a:lnBlToTr>
                      <a:noFill/>
                    </a:lnBlToTr>
                    <a:solidFill>
                      <a:schemeClr val="accent4"/>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300" u="none">
                          <a:ln>
                            <a:noFill/>
                          </a:ln>
                          <a:solidFill>
                            <a:schemeClr val="bg1"/>
                          </a:solidFill>
                          <a:effectLst/>
                          <a:latin typeface="+mn-lt"/>
                          <a:ea typeface="+mn-ea"/>
                          <a:cs typeface="+mn-ea"/>
                          <a:sym typeface="+mn-lt"/>
                        </a:rPr>
                        <a:t>理想 </a:t>
                      </a: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endParaRPr altLang="zh-CN" b="0" baseline="0" cap="none" i="0" kumimoji="1" lang="en-US" normalizeH="0" strike="noStrike" sz="1300" u="none">
                        <a:ln>
                          <a:noFill/>
                        </a:ln>
                        <a:solidFill>
                          <a:schemeClr val="bg1"/>
                        </a:solidFill>
                        <a:effectLst/>
                        <a:latin typeface="+mn-lt"/>
                        <a:ea typeface="+mn-ea"/>
                        <a:cs typeface="+mn-ea"/>
                        <a:sym typeface="+mn-lt"/>
                      </a:endParaRPr>
                    </a:p>
                  </a:txBody>
                  <a:tcPr anchor="ctr" horzOverflow="overflow" marB="42551" marL="81828" marR="81828" marT="42551">
                    <a:lnL algn="ctr" cap="flat" cmpd="sng" w="12700">
                      <a:noFill/>
                      <a:prstDash val="solid"/>
                      <a:round/>
                      <a:headEnd len="med" type="none" w="med"/>
                      <a:tailEnd len="med" type="none" w="med"/>
                    </a:lnL>
                    <a:lnR algn="ctr" cap="flat" cmpd="sng" w="28575">
                      <a:noFill/>
                      <a:prstDash val="solid"/>
                      <a:round/>
                      <a:headEnd len="med" type="none" w="med"/>
                      <a:tailEnd len="med" type="none" w="med"/>
                    </a:lnR>
                    <a:lnT algn="ctr" cap="flat" cmpd="sng" w="12700">
                      <a:noFill/>
                      <a:prstDash val="solid"/>
                      <a:round/>
                      <a:headEnd len="med" type="none" w="med"/>
                      <a:tailEnd len="med" type="none" w="med"/>
                    </a:lnT>
                    <a:lnB algn="ctr" cap="flat" cmpd="sng" w="28575">
                      <a:noFill/>
                      <a:prstDash val="solid"/>
                      <a:round/>
                      <a:headEnd len="med" type="none" w="med"/>
                      <a:tailEnd len="med" type="none" w="med"/>
                    </a:lnB>
                    <a:lnTlToBr>
                      <a:noFill/>
                    </a:lnTlToBr>
                    <a:lnBlToTr>
                      <a:noFill/>
                    </a:lnBlToTr>
                    <a:solidFill>
                      <a:schemeClr val="accent4"/>
                    </a:solidFill>
                  </a:tcPr>
                </a:tc>
                <a:extLst>
                  <a:ext uri="{0D108BD9-81ED-4DB2-BD59-A6C34878D82A}">
                    <a16:rowId xmlns:a16="http://schemas.microsoft.com/office/drawing/2014/main" val="10003"/>
                  </a:ext>
                </a:extLst>
              </a:tr>
            </a:tbl>
          </a:graphicData>
        </a:graphic>
      </p:graphicFrame>
      <p:grpSp>
        <p:nvGrpSpPr>
          <p:cNvPr id="3" name="组合 2">
            <a:extLst>
              <a:ext uri="{FF2B5EF4-FFF2-40B4-BE49-F238E27FC236}">
                <a16:creationId xmlns:a16="http://schemas.microsoft.com/office/drawing/2014/main" id="{62752A4B-790E-4BC0-A803-1E67E093F007}"/>
              </a:ext>
            </a:extLst>
          </p:cNvPr>
          <p:cNvGrpSpPr/>
          <p:nvPr/>
        </p:nvGrpSpPr>
        <p:grpSpPr>
          <a:xfrm>
            <a:off x="1335059" y="1329672"/>
            <a:ext cx="3069252" cy="4327628"/>
            <a:chOff x="962025" y="1346817"/>
            <a:chExt cx="3069252" cy="4327628"/>
          </a:xfrm>
        </p:grpSpPr>
        <p:grpSp>
          <p:nvGrpSpPr>
            <p:cNvPr id="18" name="组合 17"/>
            <p:cNvGrpSpPr/>
            <p:nvPr/>
          </p:nvGrpSpPr>
          <p:grpSpPr>
            <a:xfrm>
              <a:off x="962025" y="1346817"/>
              <a:ext cx="3069252" cy="4327628"/>
              <a:chOff x="684213" y="1231901"/>
              <a:chExt cx="3354385" cy="4946650"/>
            </a:xfrm>
          </p:grpSpPr>
          <p:sp>
            <p:nvSpPr>
              <p:cNvPr id="14" name="AutoShape 59"/>
              <p:cNvSpPr>
                <a:spLocks noChangeArrowheads="1"/>
              </p:cNvSpPr>
              <p:nvPr/>
            </p:nvSpPr>
            <p:spPr bwMode="auto">
              <a:xfrm rot="5400000">
                <a:off x="914399" y="3054352"/>
                <a:ext cx="4946650" cy="1301748"/>
              </a:xfrm>
              <a:custGeom>
                <a:gdLst>
                  <a:gd fmla="+- 6773 0 0" name="G0"/>
                  <a:gd fmla="+- 21600 0 6773" name="G1"/>
                  <a:gd fmla="*/ 6773 1 2" name="G2"/>
                  <a:gd fmla="+- 21600 0 G2" name="G3"/>
                  <a:gd fmla="+/ 6773 21600 2" name="G4"/>
                  <a:gd fmla="+/ G1 0 2" name="G5"/>
                  <a:gd fmla="*/ 21600 21600 6773" name="G6"/>
                  <a:gd fmla="*/ G6 1 2" name="G7"/>
                  <a:gd fmla="+- 21600 0 G7" name="G8"/>
                  <a:gd fmla="*/ 21600 1 2" name="G9"/>
                  <a:gd fmla="+- 6773 0 G9" name="G10"/>
                  <a:gd fmla="?: G10 G8 0" name="G11"/>
                  <a:gd fmla="?: G10 G7 21600" name="G12"/>
                  <a:gd fmla="*/ 18213 w 21600" name="T0"/>
                  <a:gd fmla="*/ 10800 h 21600" name="T1"/>
                  <a:gd fmla="*/ 10800 w 21600" name="T2"/>
                  <a:gd fmla="*/ 21600 h 21600" name="T3"/>
                  <a:gd fmla="*/ 3387 w 21600" name="T4"/>
                  <a:gd fmla="*/ 10800 h 21600" name="T5"/>
                  <a:gd fmla="*/ 10800 w 21600" name="T6"/>
                  <a:gd fmla="*/ 0 h 21600" name="T7"/>
                  <a:gd fmla="*/ 5187 w 21600" name="T8"/>
                  <a:gd fmla="*/ 5187 h 21600" name="T9"/>
                  <a:gd fmla="*/ 16413 w 21600" name="T10"/>
                  <a:gd fmla="*/ 16413 h 21600" name="T11"/>
                </a:gdLst>
                <a:cxnLst>
                  <a:cxn ang="0">
                    <a:pos x="T0" y="T1"/>
                  </a:cxn>
                  <a:cxn ang="0">
                    <a:pos x="T2" y="T3"/>
                  </a:cxn>
                  <a:cxn ang="0">
                    <a:pos x="T4" y="T5"/>
                  </a:cxn>
                  <a:cxn ang="0">
                    <a:pos x="T6" y="T7"/>
                  </a:cxn>
                </a:cxnLst>
                <a:rect b="T11" l="T8" r="T10" t="T9"/>
                <a:pathLst>
                  <a:path h="21600" w="21600">
                    <a:moveTo>
                      <a:pt x="0" y="0"/>
                    </a:moveTo>
                    <a:lnTo>
                      <a:pt x="6773" y="21600"/>
                    </a:lnTo>
                    <a:lnTo>
                      <a:pt x="14827" y="21600"/>
                    </a:lnTo>
                    <a:lnTo>
                      <a:pt x="21600" y="0"/>
                    </a:lnTo>
                    <a:close/>
                  </a:path>
                </a:pathLst>
              </a:custGeom>
              <a:noFill/>
              <a:ln algn="ctr" w="19050">
                <a:solidFill>
                  <a:schemeClr val="bg1">
                    <a:lumMod val="65000"/>
                  </a:schemeClr>
                </a:solidFill>
                <a:prstDash val="sysDot"/>
                <a:miter lim="800000"/>
              </a:ln>
              <a:effectLst/>
            </p:spPr>
            <p:txBody>
              <a:bodyPr anchor="ctr" vert="eaVert" wrap="none"/>
              <a:lstStyle/>
              <a:p>
                <a:endParaRPr altLang="en-US" lang="zh-CN">
                  <a:cs typeface="+mn-ea"/>
                  <a:sym typeface="+mn-lt"/>
                </a:endParaRPr>
              </a:p>
            </p:txBody>
          </p:sp>
          <p:sp>
            <p:nvSpPr>
              <p:cNvPr id="8" name="Line 53"/>
              <p:cNvSpPr>
                <a:spLocks noChangeShapeType="1"/>
              </p:cNvSpPr>
              <p:nvPr/>
            </p:nvSpPr>
            <p:spPr bwMode="auto">
              <a:xfrm flipH="1">
                <a:off x="684213" y="2774950"/>
                <a:ext cx="2057400" cy="0"/>
              </a:xfrm>
              <a:prstGeom prst="line">
                <a:avLst/>
              </a:prstGeom>
              <a:noFill/>
              <a:ln w="19050">
                <a:solidFill>
                  <a:schemeClr val="bg1">
                    <a:lumMod val="65000"/>
                  </a:schemeClr>
                </a:solidFill>
                <a:prstDash val="sysDot"/>
                <a:round/>
                <a:tailEnd len="lg" type="stealth" w="lg"/>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cs typeface="+mn-ea"/>
                  <a:sym typeface="+mn-lt"/>
                </a:endParaRPr>
              </a:p>
            </p:txBody>
          </p:sp>
          <p:sp>
            <p:nvSpPr>
              <p:cNvPr id="9" name="Text Box 54"/>
              <p:cNvSpPr txBox="1">
                <a:spLocks noChangeArrowheads="1"/>
              </p:cNvSpPr>
              <p:nvPr/>
            </p:nvSpPr>
            <p:spPr bwMode="auto">
              <a:xfrm>
                <a:off x="1909930" y="2255838"/>
                <a:ext cx="533400" cy="3832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spcBef>
                    <a:spcPct val="50000"/>
                  </a:spcBef>
                </a:pPr>
                <a:r>
                  <a:rPr altLang="en-US" b="0" lang="zh-CN" sz="1600">
                    <a:effectLst/>
                    <a:cs typeface="+mn-ea"/>
                    <a:sym typeface="+mn-lt"/>
                  </a:rPr>
                  <a:t>小</a:t>
                </a:r>
              </a:p>
            </p:txBody>
          </p:sp>
          <p:sp>
            <p:nvSpPr>
              <p:cNvPr id="10" name="Text Box 55"/>
              <p:cNvSpPr txBox="1">
                <a:spLocks noChangeArrowheads="1"/>
              </p:cNvSpPr>
              <p:nvPr/>
            </p:nvSpPr>
            <p:spPr bwMode="auto">
              <a:xfrm>
                <a:off x="1052680" y="2255838"/>
                <a:ext cx="533400" cy="3832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spcBef>
                    <a:spcPct val="50000"/>
                  </a:spcBef>
                </a:pPr>
                <a:r>
                  <a:rPr altLang="en-US" b="0" lang="zh-CN" sz="1600">
                    <a:effectLst/>
                    <a:cs typeface="+mn-ea"/>
                    <a:sym typeface="+mn-lt"/>
                  </a:rPr>
                  <a:t>大</a:t>
                </a:r>
              </a:p>
            </p:txBody>
          </p:sp>
          <p:sp>
            <p:nvSpPr>
              <p:cNvPr id="11" name="Line 56"/>
              <p:cNvSpPr>
                <a:spLocks noChangeShapeType="1"/>
              </p:cNvSpPr>
              <p:nvPr/>
            </p:nvSpPr>
            <p:spPr bwMode="auto">
              <a:xfrm flipH="1">
                <a:off x="684213" y="4635500"/>
                <a:ext cx="2057400" cy="0"/>
              </a:xfrm>
              <a:prstGeom prst="line">
                <a:avLst/>
              </a:prstGeom>
              <a:noFill/>
              <a:ln w="19050">
                <a:solidFill>
                  <a:schemeClr val="bg1">
                    <a:lumMod val="65000"/>
                  </a:schemeClr>
                </a:solidFill>
                <a:prstDash val="sysDot"/>
                <a:round/>
                <a:tailEnd len="lg" type="stealth" w="lg"/>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cs typeface="+mn-ea"/>
                  <a:sym typeface="+mn-lt"/>
                </a:endParaRPr>
              </a:p>
            </p:txBody>
          </p:sp>
          <p:sp>
            <p:nvSpPr>
              <p:cNvPr id="12" name="Text Box 57"/>
              <p:cNvSpPr txBox="1">
                <a:spLocks noChangeArrowheads="1"/>
              </p:cNvSpPr>
              <p:nvPr/>
            </p:nvSpPr>
            <p:spPr bwMode="auto">
              <a:xfrm>
                <a:off x="1052680" y="4849814"/>
                <a:ext cx="533400" cy="3832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spcBef>
                    <a:spcPct val="50000"/>
                  </a:spcBef>
                </a:pPr>
                <a:r>
                  <a:rPr altLang="en-US" b="0" lang="zh-CN" sz="1600">
                    <a:effectLst/>
                    <a:cs typeface="+mn-ea"/>
                    <a:sym typeface="+mn-lt"/>
                  </a:rPr>
                  <a:t>大</a:t>
                </a:r>
              </a:p>
            </p:txBody>
          </p:sp>
          <p:sp>
            <p:nvSpPr>
              <p:cNvPr id="13" name="Text Box 58"/>
              <p:cNvSpPr txBox="1">
                <a:spLocks noChangeArrowheads="1"/>
              </p:cNvSpPr>
              <p:nvPr/>
            </p:nvSpPr>
            <p:spPr bwMode="auto">
              <a:xfrm>
                <a:off x="1833730" y="4849814"/>
                <a:ext cx="533400" cy="38323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spcBef>
                    <a:spcPct val="50000"/>
                  </a:spcBef>
                </a:pPr>
                <a:r>
                  <a:rPr altLang="en-US" b="0" lang="zh-CN" sz="1600">
                    <a:effectLst/>
                    <a:cs typeface="+mn-ea"/>
                    <a:sym typeface="+mn-lt"/>
                  </a:rPr>
                  <a:t>小</a:t>
                </a:r>
              </a:p>
            </p:txBody>
          </p:sp>
        </p:grpSp>
        <p:sp>
          <p:nvSpPr>
            <p:cNvPr id="2" name="矩形 1"/>
            <p:cNvSpPr/>
            <p:nvPr/>
          </p:nvSpPr>
          <p:spPr>
            <a:xfrm>
              <a:off x="1250436" y="2674562"/>
              <a:ext cx="738976" cy="7389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3600">
                  <a:cs typeface="+mn-ea"/>
                  <a:sym typeface="+mn-lt"/>
                </a:rPr>
                <a:t>S</a:t>
              </a:r>
            </a:p>
          </p:txBody>
        </p:sp>
        <p:sp>
          <p:nvSpPr>
            <p:cNvPr id="15" name="矩形 14"/>
            <p:cNvSpPr/>
            <p:nvPr/>
          </p:nvSpPr>
          <p:spPr>
            <a:xfrm>
              <a:off x="2083085" y="2674562"/>
              <a:ext cx="738976" cy="7389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3600">
                  <a:cs typeface="+mn-ea"/>
                  <a:sym typeface="+mn-lt"/>
                </a:rPr>
                <a:t>W</a:t>
              </a:r>
            </a:p>
          </p:txBody>
        </p:sp>
        <p:sp>
          <p:nvSpPr>
            <p:cNvPr id="16" name="矩形 15"/>
            <p:cNvSpPr/>
            <p:nvPr/>
          </p:nvSpPr>
          <p:spPr>
            <a:xfrm>
              <a:off x="1250436" y="3496803"/>
              <a:ext cx="738976" cy="7389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3600">
                  <a:cs typeface="+mn-ea"/>
                  <a:sym typeface="+mn-lt"/>
                </a:rPr>
                <a:t>O</a:t>
              </a:r>
            </a:p>
          </p:txBody>
        </p:sp>
        <p:sp>
          <p:nvSpPr>
            <p:cNvPr id="17" name="矩形 16"/>
            <p:cNvSpPr/>
            <p:nvPr/>
          </p:nvSpPr>
          <p:spPr>
            <a:xfrm>
              <a:off x="2083085" y="3496803"/>
              <a:ext cx="738976" cy="7389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3600">
                  <a:cs typeface="+mn-ea"/>
                  <a:sym typeface="+mn-lt"/>
                </a:rPr>
                <a:t>T</a:t>
              </a:r>
            </a:p>
          </p:txBody>
        </p:sp>
      </p:grpSp>
      <p:sp>
        <p:nvSpPr>
          <p:cNvPr id="20" name="D"/>
          <p:cNvSpPr/>
          <p:nvPr/>
        </p:nvSpPr>
        <p:spPr>
          <a:xfrm>
            <a:off x="12453257" y="7068457"/>
            <a:ext cx="72572" cy="725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文本框 20">
            <a:extLst>
              <a:ext uri="{FF2B5EF4-FFF2-40B4-BE49-F238E27FC236}">
                <a16:creationId xmlns:a16="http://schemas.microsoft.com/office/drawing/2014/main" id="{46CE9518-1F37-4BF5-8E20-61D0B468E6AD}"/>
              </a:ext>
            </a:extLst>
          </p:cNvPr>
          <p:cNvSpPr txBox="1"/>
          <p:nvPr/>
        </p:nvSpPr>
        <p:spPr>
          <a:xfrm>
            <a:off x="910374" y="173520"/>
            <a:ext cx="5466980"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对策措施</a:t>
            </a:r>
          </a:p>
        </p:txBody>
      </p:sp>
    </p:spTree>
    <p:extLst>
      <p:ext uri="{BB962C8B-B14F-4D97-AF65-F5344CB8AC3E}">
        <p14:creationId val="3854948980"/>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3"/>
                                        </p:tgtEl>
                                        <p:attrNameLst>
                                          <p:attrName>style.visibility</p:attrName>
                                        </p:attrNameLst>
                                      </p:cBhvr>
                                      <p:to>
                                        <p:strVal val="visible"/>
                                      </p:to>
                                    </p:set>
                                    <p:animEffect filter="wipe(right)" transition="in">
                                      <p:cBhvr>
                                        <p:cTn dur="750" id="7"/>
                                        <p:tgtEl>
                                          <p:spTgt spid="3"/>
                                        </p:tgtEl>
                                      </p:cBhvr>
                                    </p:animEffect>
                                  </p:childTnLst>
                                </p:cTn>
                              </p:par>
                            </p:childTnLst>
                          </p:cTn>
                        </p:par>
                        <p:par>
                          <p:cTn fill="hold" id="8" nodeType="afterGroup">
                            <p:stCondLst>
                              <p:cond delay="750"/>
                            </p:stCondLst>
                            <p:childTnLst>
                              <p:par>
                                <p:cTn fill="hold" id="9" nodeType="afterEffect" presetClass="entr" presetID="6" presetSubtype="16">
                                  <p:stCondLst>
                                    <p:cond delay="0"/>
                                  </p:stCondLst>
                                  <p:childTnLst>
                                    <p:set>
                                      <p:cBhvr>
                                        <p:cTn dur="1" fill="hold" id="10">
                                          <p:stCondLst>
                                            <p:cond delay="0"/>
                                          </p:stCondLst>
                                        </p:cTn>
                                        <p:tgtEl>
                                          <p:spTgt spid="7"/>
                                        </p:tgtEl>
                                        <p:attrNameLst>
                                          <p:attrName>style.visibility</p:attrName>
                                        </p:attrNameLst>
                                      </p:cBhvr>
                                      <p:to>
                                        <p:strVal val="visible"/>
                                      </p:to>
                                    </p:set>
                                    <p:animEffect filter="circle(in)" transition="in">
                                      <p:cBhvr>
                                        <p:cTn dur="750" id="11"/>
                                        <p:tgtEl>
                                          <p:spTgt spid="7"/>
                                        </p:tgtEl>
                                      </p:cBhvr>
                                    </p:animEffect>
                                  </p:childTnLst>
                                </p:cTn>
                              </p:par>
                            </p:childTnLst>
                          </p:cTn>
                        </p:par>
                        <p:par>
                          <p:cTn fill="hold" id="12" nodeType="afterGroup">
                            <p:stCondLst>
                              <p:cond delay="1500"/>
                            </p:stCondLst>
                            <p:childTnLst>
                              <p:par>
                                <p:cTn fill="hold" grpId="0" id="13" nodeType="afterEffect" presetClass="entr" presetID="10" presetSubtype="0">
                                  <p:stCondLst>
                                    <p:cond delay="0"/>
                                  </p:stCondLst>
                                  <p:childTnLst>
                                    <p:set>
                                      <p:cBhvr>
                                        <p:cTn dur="1" fill="hold" id="14">
                                          <p:stCondLst>
                                            <p:cond delay="0"/>
                                          </p:stCondLst>
                                        </p:cTn>
                                        <p:tgtEl>
                                          <p:spTgt spid="20"/>
                                        </p:tgtEl>
                                        <p:attrNameLst>
                                          <p:attrName>style.visibility</p:attrName>
                                        </p:attrNameLst>
                                      </p:cBhvr>
                                      <p:to>
                                        <p:strVal val="visible"/>
                                      </p:to>
                                    </p:set>
                                    <p:animEffect filter="fade" transition="in">
                                      <p:cBhvr>
                                        <p:cTn dur="750" id="15"/>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p:cNvSpPr/>
          <p:nvPr/>
        </p:nvSpPr>
        <p:spPr>
          <a:xfrm>
            <a:off x="946360" y="1120524"/>
            <a:ext cx="10636040" cy="731520"/>
          </a:xfrm>
          <a:prstGeom prst="rect">
            <a:avLst/>
          </a:prstGeom>
        </p:spPr>
        <p:txBody>
          <a:bodyPr wrap="square">
            <a:spAutoFit/>
          </a:bodyPr>
          <a:lstStyle/>
          <a:p>
            <a:pPr algn="ctr"/>
            <a:r>
              <a:rPr altLang="zh-CN" lang="en-US" sz="1400">
                <a:solidFill>
                  <a:schemeClr val="tx1">
                    <a:lumMod val="65000"/>
                    <a:lumOff val="35000"/>
                  </a:schemeClr>
                </a:solidFill>
                <a:cs typeface="+mn-ea"/>
                <a:sym typeface="+mn-lt"/>
              </a:rPr>
              <a:t>SWOT分析只是战略发展的第一步，企业需要进一步找到内部要素与外部环境的结合点，有效调整整合内部各要素，以吻合或超越外部环境的变化，获取竞争优势。此矩阵就是将内部要素与外部环境结合分析的工具。通过将强弱势与机会威胁对应进行分割，可得出企业应对环境变化的4个主要战略：</a:t>
            </a:r>
          </a:p>
        </p:txBody>
      </p:sp>
      <p:graphicFrame>
        <p:nvGraphicFramePr>
          <p:cNvPr id="19" name="Group 133"/>
          <p:cNvGraphicFramePr>
            <a:graphicFrameLocks noGrp="1"/>
          </p:cNvGraphicFramePr>
          <p:nvPr>
            <p:extLst>
              <p:ext uri="{D42A27DB-BD31-4B8C-83A1-F6EECF244321}">
                <p14:modId val="2129357707"/>
              </p:ext>
            </p:extLst>
          </p:nvPr>
        </p:nvGraphicFramePr>
        <p:xfrm>
          <a:off x="2022200" y="2198351"/>
          <a:ext cx="8484360" cy="3661482"/>
        </p:xfrm>
        <a:graphic>
          <a:graphicData uri="http://schemas.openxmlformats.org/drawingml/2006/table">
            <a:tbl>
              <a:tblPr/>
              <a:tblGrid>
                <a:gridCol w="1290426">
                  <a:extLst>
                    <a:ext uri="{9D8B030D-6E8A-4147-A177-3AD203B41FA5}">
                      <a16:colId xmlns:a16="http://schemas.microsoft.com/office/drawing/2014/main" val="20000"/>
                    </a:ext>
                  </a:extLst>
                </a:gridCol>
                <a:gridCol w="3564574">
                  <a:extLst>
                    <a:ext uri="{9D8B030D-6E8A-4147-A177-3AD203B41FA5}">
                      <a16:colId xmlns:a16="http://schemas.microsoft.com/office/drawing/2014/main" val="20001"/>
                    </a:ext>
                  </a:extLst>
                </a:gridCol>
                <a:gridCol w="3629360">
                  <a:extLst>
                    <a:ext uri="{9D8B030D-6E8A-4147-A177-3AD203B41FA5}">
                      <a16:colId xmlns:a16="http://schemas.microsoft.com/office/drawing/2014/main" val="20002"/>
                    </a:ext>
                  </a:extLst>
                </a:gridCol>
              </a:tblGrid>
              <a:tr h="344822">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项目</a:t>
                      </a:r>
                    </a:p>
                  </a:txBody>
                  <a:tcPr anchor="ctr" horzOverflow="overflow" marB="36207" marL="69628" marR="69628" marT="36207">
                    <a:lnL algn="ctr" cap="flat" cmpd="sng" w="28575">
                      <a:noFill/>
                      <a:prstDash val="solid"/>
                      <a:round/>
                      <a:headEnd len="med" type="none" w="med"/>
                      <a:tailEnd len="med" type="none" w="med"/>
                    </a:lnL>
                    <a:lnR algn="ctr" cap="flat" cmpd="sng" w="12700">
                      <a:solidFill>
                        <a:schemeClr val="tx2"/>
                      </a:solidFill>
                      <a:prstDash val="solid"/>
                      <a:round/>
                      <a:headEnd len="med" type="none" w="med"/>
                      <a:tailEnd len="med" type="none" w="med"/>
                    </a:lnR>
                    <a:lnT algn="ctr" cap="flat" cmpd="sng" w="28575">
                      <a:noFill/>
                      <a:prstDash val="solid"/>
                      <a:round/>
                      <a:headEnd len="med" type="none" w="med"/>
                      <a:tailEnd len="med" type="none" w="med"/>
                    </a:lnT>
                    <a:lnB algn="ctr" cap="flat" cmpd="sng" w="12700">
                      <a:solidFill>
                        <a:schemeClr val="tx2"/>
                      </a:solid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优势（</a:t>
                      </a:r>
                      <a:r>
                        <a:rPr altLang="zh-CN" b="0" baseline="0" cap="none" i="0" kumimoji="1" lang="en-US" normalizeH="0" strike="noStrike" sz="1800" u="none">
                          <a:ln>
                            <a:noFill/>
                          </a:ln>
                          <a:solidFill>
                            <a:schemeClr val="bg1"/>
                          </a:solidFill>
                          <a:effectLst/>
                          <a:latin typeface="+mn-lt"/>
                          <a:ea typeface="+mn-ea"/>
                          <a:cs typeface="+mn-ea"/>
                          <a:sym typeface="+mn-lt"/>
                        </a:rPr>
                        <a:t>S</a:t>
                      </a:r>
                      <a:r>
                        <a:rPr altLang="en-US" b="0" baseline="0" cap="none" i="0" kumimoji="1" lang="zh-CN" normalizeH="0" strike="noStrike" sz="1800" u="none">
                          <a:ln>
                            <a:noFill/>
                          </a:ln>
                          <a:solidFill>
                            <a:schemeClr val="bg1"/>
                          </a:solidFill>
                          <a:effectLst/>
                          <a:latin typeface="+mn-lt"/>
                          <a:ea typeface="+mn-ea"/>
                          <a:cs typeface="+mn-ea"/>
                          <a:sym typeface="+mn-lt"/>
                        </a:rPr>
                        <a:t>）</a:t>
                      </a:r>
                    </a:p>
                  </a:txBody>
                  <a:tcPr anchor="ctr" horzOverflow="overflow" marB="36207" marL="69628" marR="69628" marT="36207">
                    <a:lnL algn="ctr" cap="flat" cmpd="sng" w="12700">
                      <a:solidFill>
                        <a:schemeClr val="tx2"/>
                      </a:solidFill>
                      <a:prstDash val="solid"/>
                      <a:round/>
                      <a:headEnd len="med" type="none" w="med"/>
                      <a:tailEnd len="med" type="none" w="med"/>
                    </a:lnL>
                    <a:lnR algn="ctr" cap="flat" cmpd="sng" w="12700">
                      <a:solidFill>
                        <a:schemeClr val="tx2"/>
                      </a:solidFill>
                      <a:prstDash val="solid"/>
                      <a:round/>
                      <a:headEnd len="med" type="none" w="med"/>
                      <a:tailEnd len="med" type="none" w="med"/>
                    </a:lnR>
                    <a:lnT algn="ctr" cap="flat" cmpd="sng" w="28575">
                      <a:noFill/>
                      <a:prstDash val="solid"/>
                      <a:round/>
                      <a:headEnd len="med" type="none" w="med"/>
                      <a:tailEnd len="med" type="none" w="med"/>
                    </a:lnT>
                    <a:lnB algn="ctr" cap="flat" cmpd="sng" w="12700">
                      <a:solidFill>
                        <a:schemeClr val="tx2"/>
                      </a:solid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劣势（</a:t>
                      </a:r>
                      <a:r>
                        <a:rPr altLang="zh-CN" b="0" baseline="0" cap="none" i="0" kumimoji="1" lang="en-US" normalizeH="0" strike="noStrike" sz="1800" u="none">
                          <a:ln>
                            <a:noFill/>
                          </a:ln>
                          <a:solidFill>
                            <a:schemeClr val="bg1"/>
                          </a:solidFill>
                          <a:effectLst/>
                          <a:latin typeface="+mn-lt"/>
                          <a:ea typeface="+mn-ea"/>
                          <a:cs typeface="+mn-ea"/>
                          <a:sym typeface="+mn-lt"/>
                        </a:rPr>
                        <a:t>W</a:t>
                      </a:r>
                      <a:r>
                        <a:rPr altLang="en-US" b="0" baseline="0" cap="none" i="0" kumimoji="1" lang="zh-CN" normalizeH="0" strike="noStrike" sz="1800" u="none">
                          <a:ln>
                            <a:noFill/>
                          </a:ln>
                          <a:solidFill>
                            <a:schemeClr val="bg1"/>
                          </a:solidFill>
                          <a:effectLst/>
                          <a:latin typeface="+mn-lt"/>
                          <a:ea typeface="+mn-ea"/>
                          <a:cs typeface="+mn-ea"/>
                          <a:sym typeface="+mn-lt"/>
                        </a:rPr>
                        <a:t>）</a:t>
                      </a:r>
                    </a:p>
                  </a:txBody>
                  <a:tcPr anchor="ctr" horzOverflow="overflow" marB="36207" marL="69628" marR="69628" marT="36207">
                    <a:lnL algn="ctr" cap="flat" cmpd="sng" w="12700">
                      <a:solidFill>
                        <a:schemeClr val="tx2"/>
                      </a:solidFill>
                      <a:prstDash val="solid"/>
                      <a:round/>
                      <a:headEnd len="med" type="none" w="med"/>
                      <a:tailEnd len="med" type="none" w="med"/>
                    </a:lnL>
                    <a:lnR algn="ctr" cap="flat" cmpd="sng" w="28575">
                      <a:noFill/>
                      <a:prstDash val="solid"/>
                      <a:round/>
                      <a:headEnd len="med" type="none" w="med"/>
                      <a:tailEnd len="med" type="none" w="med"/>
                    </a:lnR>
                    <a:lnT algn="ctr" cap="flat" cmpd="sng" w="28575">
                      <a:noFill/>
                      <a:prstDash val="solid"/>
                      <a:round/>
                      <a:headEnd len="med" type="none" w="med"/>
                      <a:tailEnd len="med" type="none" w="med"/>
                    </a:lnT>
                    <a:lnB algn="ctr" cap="flat" cmpd="sng" w="12700">
                      <a:solidFill>
                        <a:schemeClr val="tx2"/>
                      </a:solidFill>
                      <a:prstDash val="solid"/>
                      <a:round/>
                      <a:headEnd len="med" type="none" w="med"/>
                      <a:tailEnd len="med" type="none" w="med"/>
                    </a:lnB>
                    <a:lnTlToBr>
                      <a:noFill/>
                    </a:lnTlToBr>
                    <a:lnBlToTr>
                      <a:noFill/>
                    </a:lnBlToTr>
                    <a:solidFill>
                      <a:schemeClr val="tx2"/>
                    </a:solidFill>
                  </a:tcPr>
                </a:tc>
                <a:extLst>
                  <a:ext uri="{0D108BD9-81ED-4DB2-BD59-A6C34878D82A}">
                    <a16:rowId xmlns:a16="http://schemas.microsoft.com/office/drawing/2014/main" val="10000"/>
                  </a:ext>
                </a:extLst>
              </a:tr>
              <a:tr h="2036947">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机会</a:t>
                      </a:r>
                      <a:endParaRPr altLang="zh-CN" b="0" baseline="0" cap="none" i="0" kumimoji="1" lang="en-US" normalizeH="0" strike="noStrike" sz="1800" u="none">
                        <a:ln>
                          <a:noFill/>
                        </a:ln>
                        <a:solidFill>
                          <a:schemeClr val="bg1"/>
                        </a:solidFill>
                        <a:effectLst/>
                        <a:latin typeface="+mn-lt"/>
                        <a:ea typeface="+mn-ea"/>
                        <a:cs typeface="+mn-ea"/>
                        <a:sym typeface="+mn-lt"/>
                      </a:endParaRP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a:t>
                      </a:r>
                      <a:r>
                        <a:rPr altLang="zh-CN" b="0" baseline="0" cap="none" i="0" kumimoji="1" lang="en-US" normalizeH="0" strike="noStrike" sz="1800" u="none">
                          <a:ln>
                            <a:noFill/>
                          </a:ln>
                          <a:solidFill>
                            <a:schemeClr val="bg1"/>
                          </a:solidFill>
                          <a:effectLst/>
                          <a:latin typeface="+mn-lt"/>
                          <a:ea typeface="+mn-ea"/>
                          <a:cs typeface="+mn-ea"/>
                          <a:sym typeface="+mn-lt"/>
                        </a:rPr>
                        <a:t>O</a:t>
                      </a:r>
                      <a:r>
                        <a:rPr altLang="en-US" b="0" baseline="0" cap="none" i="0" kumimoji="1" lang="zh-CN" normalizeH="0" strike="noStrike" sz="1800" u="none">
                          <a:ln>
                            <a:noFill/>
                          </a:ln>
                          <a:solidFill>
                            <a:schemeClr val="bg1"/>
                          </a:solidFill>
                          <a:effectLst/>
                          <a:latin typeface="+mn-lt"/>
                          <a:ea typeface="+mn-ea"/>
                          <a:cs typeface="+mn-ea"/>
                          <a:sym typeface="+mn-lt"/>
                        </a:rPr>
                        <a:t>）</a:t>
                      </a:r>
                    </a:p>
                  </a:txBody>
                  <a:tcPr anchor="ctr" horzOverflow="overflow" marB="36207" marL="69628" marR="69628" marT="36207">
                    <a:lnL algn="ctr" cap="flat" cmpd="sng" w="28575">
                      <a:noFill/>
                      <a:prstDash val="solid"/>
                      <a:round/>
                      <a:headEnd len="med" type="none" w="med"/>
                      <a:tailEnd len="med" type="none" w="med"/>
                    </a:lnL>
                    <a:lnR algn="ctr" cap="flat" cmpd="sng" w="12700">
                      <a:solidFill>
                        <a:schemeClr val="tx2"/>
                      </a:solidFill>
                      <a:prstDash val="solid"/>
                      <a:round/>
                      <a:headEnd len="med" type="none" w="med"/>
                      <a:tailEnd len="med" type="none" w="med"/>
                    </a:lnR>
                    <a:lnT algn="ctr" cap="flat" cmpd="sng" w="12700">
                      <a:solidFill>
                        <a:schemeClr val="tx2"/>
                      </a:solidFill>
                      <a:prstDash val="solid"/>
                      <a:round/>
                      <a:headEnd len="med" type="none" w="med"/>
                      <a:tailEnd len="med" type="none" w="med"/>
                    </a:lnT>
                    <a:lnB algn="ctr" cap="flat" cmpd="sng" w="12700">
                      <a:solidFill>
                        <a:schemeClr val="tx2"/>
                      </a:solidFill>
                      <a:prstDash val="solid"/>
                      <a:round/>
                      <a:headEnd len="med" type="none" w="med"/>
                      <a:tailEnd len="med" type="none" w="med"/>
                    </a:lnB>
                    <a:lnTlToBr>
                      <a:noFill/>
                    </a:lnTlToBr>
                    <a:lnBlToTr>
                      <a:noFill/>
                    </a:lnBlToTr>
                    <a:solidFill>
                      <a:schemeClr val="tx2"/>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umimoji="1" lang="zh-CN" normalizeH="0" strike="noStrike" sz="1100" u="none">
                          <a:ln>
                            <a:noFill/>
                          </a:ln>
                          <a:solidFill>
                            <a:schemeClr val="accent4"/>
                          </a:solidFill>
                          <a:effectLst/>
                          <a:latin typeface="+mn-lt"/>
                          <a:ea typeface="+mn-ea"/>
                          <a:cs typeface="+mn-ea"/>
                          <a:sym typeface="+mn-lt"/>
                        </a:rPr>
                        <a:t>（</a:t>
                      </a:r>
                      <a:r>
                        <a:rPr altLang="zh-CN" b="1" baseline="0" cap="none" i="0" kumimoji="1" lang="en-US" normalizeH="0" strike="noStrike" sz="1100" u="none">
                          <a:ln>
                            <a:noFill/>
                          </a:ln>
                          <a:solidFill>
                            <a:schemeClr val="accent4"/>
                          </a:solidFill>
                          <a:effectLst/>
                          <a:latin typeface="+mn-lt"/>
                          <a:ea typeface="+mn-ea"/>
                          <a:cs typeface="+mn-ea"/>
                          <a:sym typeface="+mn-lt"/>
                        </a:rPr>
                        <a:t>SO</a:t>
                      </a:r>
                      <a:r>
                        <a:rPr altLang="en-US" b="1" baseline="0" cap="none" i="0" kumimoji="1" lang="zh-CN" normalizeH="0" strike="noStrike" sz="1100" u="none">
                          <a:ln>
                            <a:noFill/>
                          </a:ln>
                          <a:solidFill>
                            <a:schemeClr val="accent4"/>
                          </a:solidFill>
                          <a:effectLst/>
                          <a:latin typeface="+mn-lt"/>
                          <a:ea typeface="+mn-ea"/>
                          <a:cs typeface="+mn-ea"/>
                          <a:sym typeface="+mn-lt"/>
                        </a:rPr>
                        <a:t>）战略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是一种发挥企业内部优势而利用企业外部机会的战略。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所有的企业都希望处于这样一种状况：即可以利用自己的内部优势去抓住和利用外部环境变化中所提供的机会。</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企业通常首先采用</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WO</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ST</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或</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WT</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战略而达到能够采用</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SO</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战略的状况。当企业存在重大弱点时，它将努力克服这一弱点而将其变为优势。当企业面临巨大威胁时，它将努力回避这些威胁以便集中精力利用机会。</a:t>
                      </a:r>
                    </a:p>
                  </a:txBody>
                  <a:tcPr anchor="ctr" horzOverflow="overflow" marB="36207" marL="69628" marR="69628" marT="36207">
                    <a:lnL algn="ctr" cap="flat" cmpd="sng" w="12700">
                      <a:solidFill>
                        <a:schemeClr val="tx2"/>
                      </a:solidFill>
                      <a:prstDash val="solid"/>
                      <a:round/>
                      <a:headEnd len="med" type="none" w="med"/>
                      <a:tailEnd len="med" type="none" w="med"/>
                    </a:lnL>
                    <a:lnR algn="ctr" cap="flat" cmpd="sng" w="12700">
                      <a:solidFill>
                        <a:schemeClr val="tx2"/>
                      </a:solidFill>
                      <a:prstDash val="solid"/>
                      <a:round/>
                      <a:headEnd len="med" type="none" w="med"/>
                      <a:tailEnd len="med" type="none" w="med"/>
                    </a:lnR>
                    <a:lnT algn="ctr" cap="flat" cmpd="sng" w="12700">
                      <a:solidFill>
                        <a:schemeClr val="tx2"/>
                      </a:solidFill>
                      <a:prstDash val="solid"/>
                      <a:round/>
                      <a:headEnd len="med" type="none" w="med"/>
                      <a:tailEnd len="med" type="none" w="med"/>
                    </a:lnT>
                    <a:lnB algn="ctr" cap="flat" cmpd="sng" w="12700">
                      <a:solidFill>
                        <a:schemeClr val="tx2"/>
                      </a:solid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ern="1200" kumimoji="1" lang="zh-CN" normalizeH="0" strike="noStrike" sz="1100" u="none">
                          <a:ln>
                            <a:noFill/>
                          </a:ln>
                          <a:solidFill>
                            <a:schemeClr val="accent4"/>
                          </a:solidFill>
                          <a:effectLst/>
                          <a:latin typeface="+mn-lt"/>
                          <a:ea typeface="+mn-ea"/>
                          <a:cs typeface="+mn-ea"/>
                          <a:sym typeface="+mn-lt"/>
                        </a:rPr>
                        <a:t>（</a:t>
                      </a:r>
                      <a:r>
                        <a:rPr altLang="zh-CN" b="1" baseline="0" cap="none" i="0" kern="1200" kumimoji="1" lang="en-US" normalizeH="0" strike="noStrike" sz="1100" u="none">
                          <a:ln>
                            <a:noFill/>
                          </a:ln>
                          <a:solidFill>
                            <a:schemeClr val="accent4"/>
                          </a:solidFill>
                          <a:effectLst/>
                          <a:latin typeface="+mn-lt"/>
                          <a:ea typeface="+mn-ea"/>
                          <a:cs typeface="+mn-ea"/>
                          <a:sym typeface="+mn-lt"/>
                        </a:rPr>
                        <a:t>WO</a:t>
                      </a:r>
                      <a:r>
                        <a:rPr altLang="en-US" b="1" baseline="0" cap="none" i="0" kern="1200" kumimoji="1" lang="zh-CN" normalizeH="0" strike="noStrike" sz="1100" u="none">
                          <a:ln>
                            <a:noFill/>
                          </a:ln>
                          <a:solidFill>
                            <a:schemeClr val="accent4"/>
                          </a:solidFill>
                          <a:effectLst/>
                          <a:latin typeface="+mn-lt"/>
                          <a:ea typeface="+mn-ea"/>
                          <a:cs typeface="+mn-ea"/>
                          <a:sym typeface="+mn-lt"/>
                        </a:rPr>
                        <a:t>）战略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是一种通过利用外部机会来弥补内部弱点的战略。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适用于这一战略的基本情况是：</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企业存在一些外部机会，但企业内部有一些弱点妨碍着它利用这些外部机会。</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例如：市场对可以控制汽车引擎注油时间和注油量的电子装置存在着巨大需求（机会），但某些汽车零件制造商可能缺乏生产这一装置的技术（弱点）</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战略</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1</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：是通过与在这一领域有生产能力的企业组建合资企业而得到这一技术。</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战略</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2</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：可以是聘用所需人才或培训自己的人员，使他们具备这方面的技术能力。 </a:t>
                      </a:r>
                    </a:p>
                  </a:txBody>
                  <a:tcPr anchor="ctr" horzOverflow="overflow" marB="36207" marL="69628" marR="69628" marT="36207">
                    <a:lnL algn="ctr" cap="flat" cmpd="sng" w="12700">
                      <a:solidFill>
                        <a:schemeClr val="tx2"/>
                      </a:solidFill>
                      <a:prstDash val="solid"/>
                      <a:round/>
                      <a:headEnd len="med" type="none" w="med"/>
                      <a:tailEnd len="med" type="none" w="med"/>
                    </a:lnL>
                    <a:lnR algn="ctr" cap="flat" cmpd="sng" w="28575">
                      <a:noFill/>
                      <a:prstDash val="solid"/>
                      <a:round/>
                      <a:headEnd len="med" type="none" w="med"/>
                      <a:tailEnd len="med" type="none" w="med"/>
                    </a:lnR>
                    <a:lnT algn="ctr" cap="flat" cmpd="sng" w="12700">
                      <a:solidFill>
                        <a:schemeClr val="tx2"/>
                      </a:solidFill>
                      <a:prstDash val="solid"/>
                      <a:round/>
                      <a:headEnd len="med" type="none" w="med"/>
                      <a:tailEnd len="med" type="none" w="med"/>
                    </a:lnT>
                    <a:lnB algn="ctr" cap="flat" cmpd="sng" w="12700">
                      <a:solidFill>
                        <a:schemeClr val="tx2"/>
                      </a:solid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1"/>
                  </a:ext>
                </a:extLst>
              </a:tr>
              <a:tr h="1089887">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威胁</a:t>
                      </a:r>
                      <a:endParaRPr altLang="zh-CN" b="0" baseline="0" cap="none" i="0" kumimoji="1" lang="en-US" normalizeH="0" strike="noStrike" sz="1800" u="none">
                        <a:ln>
                          <a:noFill/>
                        </a:ln>
                        <a:solidFill>
                          <a:schemeClr val="bg1"/>
                        </a:solidFill>
                        <a:effectLst/>
                        <a:latin typeface="+mn-lt"/>
                        <a:ea typeface="+mn-ea"/>
                        <a:cs typeface="+mn-ea"/>
                        <a:sym typeface="+mn-lt"/>
                      </a:endParaRPr>
                    </a:p>
                    <a:p>
                      <a:pPr algn="ctr"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800" u="none">
                          <a:ln>
                            <a:noFill/>
                          </a:ln>
                          <a:solidFill>
                            <a:schemeClr val="bg1"/>
                          </a:solidFill>
                          <a:effectLst/>
                          <a:latin typeface="+mn-lt"/>
                          <a:ea typeface="+mn-ea"/>
                          <a:cs typeface="+mn-ea"/>
                          <a:sym typeface="+mn-lt"/>
                        </a:rPr>
                        <a:t>（</a:t>
                      </a:r>
                      <a:r>
                        <a:rPr altLang="zh-CN" b="0" baseline="0" cap="none" i="0" kumimoji="1" lang="en-US" normalizeH="0" strike="noStrike" sz="1800" u="none">
                          <a:ln>
                            <a:noFill/>
                          </a:ln>
                          <a:solidFill>
                            <a:schemeClr val="bg1"/>
                          </a:solidFill>
                          <a:effectLst/>
                          <a:latin typeface="+mn-lt"/>
                          <a:ea typeface="+mn-ea"/>
                          <a:cs typeface="+mn-ea"/>
                          <a:sym typeface="+mn-lt"/>
                        </a:rPr>
                        <a:t>T</a:t>
                      </a:r>
                      <a:r>
                        <a:rPr altLang="en-US" b="0" baseline="0" cap="none" i="0" kumimoji="1" lang="zh-CN" normalizeH="0" strike="noStrike" sz="1800" u="none">
                          <a:ln>
                            <a:noFill/>
                          </a:ln>
                          <a:solidFill>
                            <a:schemeClr val="bg1"/>
                          </a:solidFill>
                          <a:effectLst/>
                          <a:latin typeface="+mn-lt"/>
                          <a:ea typeface="+mn-ea"/>
                          <a:cs typeface="+mn-ea"/>
                          <a:sym typeface="+mn-lt"/>
                        </a:rPr>
                        <a:t>）</a:t>
                      </a:r>
                    </a:p>
                  </a:txBody>
                  <a:tcPr anchor="ctr" horzOverflow="overflow" marB="36207" marL="69628" marR="69628" marT="36207">
                    <a:lnL algn="ctr" cap="flat" cmpd="sng" w="28575">
                      <a:noFill/>
                      <a:prstDash val="solid"/>
                      <a:round/>
                      <a:headEnd len="med" type="none" w="med"/>
                      <a:tailEnd len="med" type="none" w="med"/>
                    </a:lnL>
                    <a:lnR algn="ctr" cap="flat" cmpd="sng" w="12700">
                      <a:solidFill>
                        <a:schemeClr val="tx2"/>
                      </a:solidFill>
                      <a:prstDash val="solid"/>
                      <a:round/>
                      <a:headEnd len="med" type="none" w="med"/>
                      <a:tailEnd len="med" type="none" w="med"/>
                    </a:lnR>
                    <a:lnT algn="ctr" cap="flat" cmpd="sng" w="12700">
                      <a:solidFill>
                        <a:schemeClr val="tx2"/>
                      </a:solidFill>
                      <a:prstDash val="solid"/>
                      <a:round/>
                      <a:headEnd len="med" type="none" w="med"/>
                      <a:tailEnd len="med" type="none" w="med"/>
                    </a:lnT>
                    <a:lnB algn="ctr" cap="flat" cmpd="sng" w="28575">
                      <a:noFill/>
                      <a:prstDash val="solid"/>
                      <a:round/>
                      <a:headEnd len="med" type="none" w="med"/>
                      <a:tailEnd len="med" type="none" w="med"/>
                    </a:lnB>
                    <a:lnTlToBr>
                      <a:noFill/>
                    </a:lnTlToBr>
                    <a:lnBlToTr>
                      <a:noFill/>
                    </a:lnBlToTr>
                    <a:solidFill>
                      <a:schemeClr val="accent4"/>
                    </a:solid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ern="1200" kumimoji="1" lang="zh-CN" normalizeH="0" strike="noStrike" sz="1100" u="none">
                          <a:ln>
                            <a:noFill/>
                          </a:ln>
                          <a:solidFill>
                            <a:schemeClr val="accent4"/>
                          </a:solidFill>
                          <a:effectLst/>
                          <a:latin typeface="+mn-lt"/>
                          <a:ea typeface="+mn-ea"/>
                          <a:cs typeface="+mn-ea"/>
                          <a:sym typeface="+mn-lt"/>
                        </a:rPr>
                        <a:t>（</a:t>
                      </a:r>
                      <a:r>
                        <a:rPr altLang="zh-CN" b="1" baseline="0" cap="none" i="0" kern="1200" kumimoji="1" lang="en-US" normalizeH="0" strike="noStrike" sz="1100" u="none">
                          <a:ln>
                            <a:noFill/>
                          </a:ln>
                          <a:solidFill>
                            <a:schemeClr val="accent4"/>
                          </a:solidFill>
                          <a:effectLst/>
                          <a:latin typeface="+mn-lt"/>
                          <a:ea typeface="+mn-ea"/>
                          <a:cs typeface="+mn-ea"/>
                          <a:sym typeface="+mn-lt"/>
                        </a:rPr>
                        <a:t>ST</a:t>
                      </a:r>
                      <a:r>
                        <a:rPr altLang="en-US" b="1" baseline="0" cap="none" i="0" kern="1200" kumimoji="1" lang="zh-CN" normalizeH="0" strike="noStrike" sz="1100" u="none">
                          <a:ln>
                            <a:noFill/>
                          </a:ln>
                          <a:solidFill>
                            <a:schemeClr val="accent4"/>
                          </a:solidFill>
                          <a:effectLst/>
                          <a:latin typeface="+mn-lt"/>
                          <a:ea typeface="+mn-ea"/>
                          <a:cs typeface="+mn-ea"/>
                          <a:sym typeface="+mn-lt"/>
                        </a:rPr>
                        <a:t>）战略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是利用本企业的优势回避或减轻外部威胁的影响战略。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案例</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1</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：得州仪器公司靠一个出色的法律顾问部门（优势）挽回了由于九家日本及韩国公司分割本公司半导体芯体专利权（威胁）而造成的近</a:t>
                      </a:r>
                      <a:r>
                        <a:rPr altLang="zh-CN" b="0" baseline="0" cap="none" i="0" kumimoji="1" lang="en-US" normalizeH="0" strike="noStrike" sz="1000" u="none">
                          <a:ln>
                            <a:noFill/>
                          </a:ln>
                          <a:solidFill>
                            <a:schemeClr val="tx1">
                              <a:lumMod val="50000"/>
                              <a:lumOff val="50000"/>
                            </a:schemeClr>
                          </a:solidFill>
                          <a:effectLst/>
                          <a:latin typeface="+mn-lt"/>
                          <a:ea typeface="+mn-ea"/>
                          <a:cs typeface="+mn-ea"/>
                          <a:sym typeface="+mn-lt"/>
                        </a:rPr>
                        <a:t>7</a:t>
                      </a: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亿美元的损失。在很多产业中，竞争公司模仿本公司计划、创新及专利产品构成对企业的一种巨大威胁。 </a:t>
                      </a:r>
                    </a:p>
                  </a:txBody>
                  <a:tcPr anchor="ctr" horzOverflow="overflow" marB="36207" marL="69628" marR="69628" marT="36207">
                    <a:lnL algn="ctr" cap="flat" cmpd="sng" w="12700">
                      <a:solidFill>
                        <a:schemeClr val="tx2"/>
                      </a:solidFill>
                      <a:prstDash val="solid"/>
                      <a:round/>
                      <a:headEnd len="med" type="none" w="med"/>
                      <a:tailEnd len="med" type="none" w="med"/>
                    </a:lnL>
                    <a:lnR algn="ctr" cap="flat" cmpd="sng" w="12700">
                      <a:solidFill>
                        <a:schemeClr val="tx2"/>
                      </a:solidFill>
                      <a:prstDash val="solid"/>
                      <a:round/>
                      <a:headEnd len="med" type="none" w="med"/>
                      <a:tailEnd len="med" type="none" w="med"/>
                    </a:lnR>
                    <a:lnT algn="ctr" cap="flat" cmpd="sng" w="12700">
                      <a:solidFill>
                        <a:schemeClr val="tx2"/>
                      </a:solidFill>
                      <a:prstDash val="solid"/>
                      <a:round/>
                      <a:headEnd len="med" type="none" w="med"/>
                      <a:tailEnd len="med" type="none" w="med"/>
                    </a:lnT>
                    <a:lnB algn="ctr" cap="flat" cmpd="sng" w="28575">
                      <a:noFill/>
                      <a:prstDash val="solid"/>
                      <a:round/>
                      <a:headEnd len="med" type="none" w="med"/>
                      <a:tailEnd len="med" type="none" w="med"/>
                    </a:lnB>
                    <a:lnTlToBr>
                      <a:noFill/>
                    </a:lnTlToBr>
                    <a:lnBlToTr>
                      <a:noFill/>
                    </a:lnBlToTr>
                    <a:noFill/>
                  </a:tcPr>
                </a:tc>
                <a:tc>
                  <a:txBody>
                    <a:bodyPr vert="horz" wrap="square"/>
                    <a:lstStyle>
                      <a:lvl1pPr algn="l">
                        <a:spcBef>
                          <a:spcPct val="20000"/>
                        </a:spcBef>
                        <a:buSzPct val="60000"/>
                        <a:buFont charset="2" panose="05000000000000000000" pitchFamily="2" typeface="Wingdings"/>
                        <a:defRPr kumimoji="1" sz="2400">
                          <a:solidFill>
                            <a:schemeClr val="tx1"/>
                          </a:solidFill>
                          <a:latin charset="0" panose="020b0604020202020204" pitchFamily="34" typeface="Arial"/>
                          <a:ea charset="-128" panose="020b0600070205080204" pitchFamily="34" typeface="MS PGothic"/>
                        </a:defRPr>
                      </a:lvl1pPr>
                      <a:lvl2pPr algn="l">
                        <a:spcBef>
                          <a:spcPct val="20000"/>
                        </a:spcBef>
                        <a:defRPr kumimoji="1" sz="2000">
                          <a:solidFill>
                            <a:schemeClr val="tx1"/>
                          </a:solidFill>
                          <a:latin charset="0" panose="020b0604020202020204" pitchFamily="34" typeface="Arial"/>
                          <a:ea charset="-128" panose="020b0600070205080204" pitchFamily="34" typeface="MS PGothic"/>
                        </a:defRPr>
                      </a:lvl2pPr>
                      <a:lvl3pPr algn="l">
                        <a:spcBef>
                          <a:spcPct val="20000"/>
                        </a:spcBef>
                        <a:defRPr kumimoji="1">
                          <a:solidFill>
                            <a:schemeClr val="tx1"/>
                          </a:solidFill>
                          <a:latin charset="0" panose="020b0604020202020204" pitchFamily="34" typeface="Arial"/>
                          <a:ea charset="-128" panose="020b0600070205080204" pitchFamily="34" typeface="MS PGothic"/>
                        </a:defRPr>
                      </a:lvl3pPr>
                      <a:lvl4pPr algn="l">
                        <a:spcBef>
                          <a:spcPct val="20000"/>
                        </a:spcBef>
                        <a:defRPr kumimoji="1" sz="1600">
                          <a:solidFill>
                            <a:schemeClr val="tx1"/>
                          </a:solidFill>
                          <a:latin charset="0" panose="020b0604020202020204" pitchFamily="34" typeface="Arial"/>
                          <a:ea charset="-128" panose="020b0600070205080204" pitchFamily="34" typeface="MS PGothic"/>
                        </a:defRPr>
                      </a:lvl4pPr>
                      <a:lvl5pPr algn="l">
                        <a:spcBef>
                          <a:spcPct val="20000"/>
                        </a:spcBef>
                        <a:defRPr kumimoji="1" sz="1600">
                          <a:solidFill>
                            <a:schemeClr val="tx1"/>
                          </a:solidFill>
                          <a:latin charset="0" panose="020b0604020202020204" pitchFamily="34" typeface="Arial"/>
                          <a:ea charset="-128" panose="020b0600070205080204" pitchFamily="34" typeface="MS PGothic"/>
                        </a:defRPr>
                      </a:lvl5pPr>
                      <a:lvl6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6pPr>
                      <a:lvl7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7pPr>
                      <a:lvl8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8pPr>
                      <a:lvl9pPr fontAlgn="base">
                        <a:spcBef>
                          <a:spcPct val="20000"/>
                        </a:spcBef>
                        <a:spcAft>
                          <a:spcPct val="0"/>
                        </a:spcAft>
                        <a:defRPr kumimoji="1" sz="1600">
                          <a:solidFill>
                            <a:schemeClr val="tx1"/>
                          </a:solidFill>
                          <a:latin charset="0" panose="020b0604020202020204" pitchFamily="34" typeface="Arial"/>
                          <a:ea charset="-128" panose="020b0600070205080204" pitchFamily="34" typeface="MS PGothic"/>
                        </a:defRPr>
                      </a:lvl9pPr>
                    </a:lstStyle>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1" baseline="0" cap="none" i="0" kern="1200" kumimoji="1" lang="zh-CN" normalizeH="0" strike="noStrike" sz="1100" u="none">
                          <a:ln>
                            <a:noFill/>
                          </a:ln>
                          <a:solidFill>
                            <a:schemeClr val="accent4"/>
                          </a:solidFill>
                          <a:effectLst/>
                          <a:latin typeface="+mn-lt"/>
                          <a:ea typeface="+mn-ea"/>
                          <a:cs typeface="+mn-ea"/>
                          <a:sym typeface="+mn-lt"/>
                        </a:rPr>
                        <a:t>（</a:t>
                      </a:r>
                      <a:r>
                        <a:rPr altLang="zh-CN" b="1" baseline="0" cap="none" i="0" kern="1200" kumimoji="1" lang="en-US" normalizeH="0" strike="noStrike" sz="1100" u="none">
                          <a:ln>
                            <a:noFill/>
                          </a:ln>
                          <a:solidFill>
                            <a:schemeClr val="accent4"/>
                          </a:solidFill>
                          <a:effectLst/>
                          <a:latin typeface="+mn-lt"/>
                          <a:ea typeface="+mn-ea"/>
                          <a:cs typeface="+mn-ea"/>
                          <a:sym typeface="+mn-lt"/>
                        </a:rPr>
                        <a:t>WT</a:t>
                      </a:r>
                      <a:r>
                        <a:rPr altLang="en-US" b="1" baseline="0" cap="none" i="0" kern="1200" kumimoji="1" lang="zh-CN" normalizeH="0" strike="noStrike" sz="1100" u="none">
                          <a:ln>
                            <a:noFill/>
                          </a:ln>
                          <a:solidFill>
                            <a:schemeClr val="accent4"/>
                          </a:solidFill>
                          <a:effectLst/>
                          <a:latin typeface="+mn-lt"/>
                          <a:ea typeface="+mn-ea"/>
                          <a:cs typeface="+mn-ea"/>
                          <a:sym typeface="+mn-lt"/>
                        </a:rPr>
                        <a:t>）战略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是一种旨在减少内部弱点、同时回避外部环境威胁的防御性战略。</a:t>
                      </a:r>
                    </a:p>
                    <a:p>
                      <a:pPr algn="l" defTabSz="914400" eaLnBrk="1" fontAlgn="base" hangingPunct="1" indent="0" latinLnBrk="0" lvl="0" marL="0" marR="0" rtl="0">
                        <a:lnSpc>
                          <a:spcPct val="100000"/>
                        </a:lnSpc>
                        <a:spcBef>
                          <a:spcPct val="20000"/>
                        </a:spcBef>
                        <a:spcAft>
                          <a:spcPct val="0"/>
                        </a:spcAft>
                        <a:buClrTx/>
                        <a:buSzPct val="60000"/>
                        <a:buFont charset="2" panose="05000000000000000000" pitchFamily="2" typeface="Wingdings"/>
                        <a:buNone/>
                      </a:pPr>
                      <a:r>
                        <a:rPr altLang="en-US" b="0" baseline="0" cap="none" i="0" kumimoji="1" lang="zh-CN" normalizeH="0" strike="noStrike" sz="1000" u="none">
                          <a:ln>
                            <a:noFill/>
                          </a:ln>
                          <a:solidFill>
                            <a:schemeClr val="tx1">
                              <a:lumMod val="50000"/>
                              <a:lumOff val="50000"/>
                            </a:schemeClr>
                          </a:solidFill>
                          <a:effectLst/>
                          <a:latin typeface="+mn-lt"/>
                          <a:ea typeface="+mn-ea"/>
                          <a:cs typeface="+mn-ea"/>
                          <a:sym typeface="+mn-lt"/>
                        </a:rPr>
                        <a:t>一个面对大量外部威胁和具有众多内部弱点的企业的确处于不安全和不确定的境地。实际上，这样的公司正面临着被并购、收缩、宣告破产或结业清算，因而不得不为自己的生存而奋斗。</a:t>
                      </a:r>
                    </a:p>
                  </a:txBody>
                  <a:tcPr anchor="ctr" horzOverflow="overflow" marB="36207" marL="69628" marR="69628" marT="36207">
                    <a:lnL algn="ctr" cap="flat" cmpd="sng" w="12700">
                      <a:solidFill>
                        <a:schemeClr val="tx2"/>
                      </a:solidFill>
                      <a:prstDash val="solid"/>
                      <a:round/>
                      <a:headEnd len="med" type="none" w="med"/>
                      <a:tailEnd len="med" type="none" w="med"/>
                    </a:lnL>
                    <a:lnR algn="ctr" cap="flat" cmpd="sng" w="28575">
                      <a:noFill/>
                      <a:prstDash val="solid"/>
                      <a:round/>
                      <a:headEnd len="med" type="none" w="med"/>
                      <a:tailEnd len="med" type="none" w="med"/>
                    </a:lnR>
                    <a:lnT algn="ctr" cap="flat" cmpd="sng" w="12700">
                      <a:solidFill>
                        <a:schemeClr val="tx2"/>
                      </a:solidFill>
                      <a:prstDash val="solid"/>
                      <a:round/>
                      <a:headEnd len="med" type="none" w="med"/>
                      <a:tailEnd len="med" type="none" w="med"/>
                    </a:lnT>
                    <a:lnB algn="ctr" cap="flat" cmpd="sng" w="28575">
                      <a:noFill/>
                      <a:prstDash val="solid"/>
                      <a:round/>
                      <a:headEnd len="med" type="none" w="med"/>
                      <a:tailEnd len="med" type="none" w="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 name="文本框 5">
            <a:extLst>
              <a:ext uri="{FF2B5EF4-FFF2-40B4-BE49-F238E27FC236}">
                <a16:creationId xmlns:a16="http://schemas.microsoft.com/office/drawing/2014/main" id="{B7AFC05E-7168-461E-870A-255FA3FFA79A}"/>
              </a:ext>
            </a:extLst>
          </p:cNvPr>
          <p:cNvSpPr txBox="1"/>
          <p:nvPr/>
        </p:nvSpPr>
        <p:spPr>
          <a:xfrm>
            <a:off x="910374" y="173520"/>
            <a:ext cx="5466980" cy="601962"/>
          </a:xfrm>
          <a:prstGeom prst="rect">
            <a:avLst/>
          </a:prstGeom>
          <a:noFill/>
        </p:spPr>
        <p:txBody>
          <a:bodyPr bIns="34281" lIns="68562" rIns="68562" rtlCol="0" tIns="34281" wrap="square">
            <a:spAutoFit/>
          </a:bodyPr>
          <a:lstStyle/>
          <a:p>
            <a:pPr lvl="1" marL="0"/>
            <a:r>
              <a:rPr altLang="en-US" b="1" lang="zh-CN" sz="3500">
                <a:solidFill>
                  <a:schemeClr val="tx2"/>
                </a:solidFill>
                <a:cs typeface="+mn-ea"/>
                <a:sym typeface="+mn-lt"/>
              </a:rPr>
              <a:t>主要战略</a:t>
            </a:r>
          </a:p>
        </p:txBody>
      </p:sp>
    </p:spTree>
    <p:extLst>
      <p:ext uri="{BB962C8B-B14F-4D97-AF65-F5344CB8AC3E}">
        <p14:creationId val="3993134426"/>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8"/>
                                        </p:tgtEl>
                                        <p:attrNameLst>
                                          <p:attrName>style.visibility</p:attrName>
                                        </p:attrNameLst>
                                      </p:cBhvr>
                                      <p:to>
                                        <p:strVal val="visible"/>
                                      </p:to>
                                    </p:set>
                                    <p:animEffect filter="wipe(left)" transition="in">
                                      <p:cBhvr>
                                        <p:cTn dur="750" id="7"/>
                                        <p:tgtEl>
                                          <p:spTgt spid="18"/>
                                        </p:tgtEl>
                                      </p:cBhvr>
                                    </p:animEffect>
                                  </p:childTnLst>
                                </p:cTn>
                              </p:par>
                            </p:childTnLst>
                          </p:cTn>
                        </p:par>
                        <p:par>
                          <p:cTn fill="hold" id="8" nodeType="afterGroup">
                            <p:stCondLst>
                              <p:cond delay="750"/>
                            </p:stCondLst>
                            <p:childTnLst>
                              <p:par>
                                <p:cTn fill="hold" id="9" nodeType="afterEffect" presetClass="entr" presetID="4" presetSubtype="16">
                                  <p:stCondLst>
                                    <p:cond delay="0"/>
                                  </p:stCondLst>
                                  <p:childTnLst>
                                    <p:set>
                                      <p:cBhvr>
                                        <p:cTn dur="1" fill="hold" id="10">
                                          <p:stCondLst>
                                            <p:cond delay="0"/>
                                          </p:stCondLst>
                                        </p:cTn>
                                        <p:tgtEl>
                                          <p:spTgt spid="19"/>
                                        </p:tgtEl>
                                        <p:attrNameLst>
                                          <p:attrName>style.visibility</p:attrName>
                                        </p:attrNameLst>
                                      </p:cBhvr>
                                      <p:to>
                                        <p:strVal val="visible"/>
                                      </p:to>
                                    </p:set>
                                    <p:animEffect filter="box(in)" transition="in">
                                      <p:cBhvr>
                                        <p:cTn dur="750" id="11"/>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9">
            <a:extLst>
              <a:ext uri="{FF2B5EF4-FFF2-40B4-BE49-F238E27FC236}">
                <a16:creationId xmlns:a16="http://schemas.microsoft.com/office/drawing/2014/main" id="{F73D857D-EB6B-464F-AA44-719C18813097}"/>
              </a:ext>
            </a:extLst>
          </p:cNvPr>
          <p:cNvSpPr txBox="1"/>
          <p:nvPr/>
        </p:nvSpPr>
        <p:spPr>
          <a:xfrm>
            <a:off x="6454402" y="2807374"/>
            <a:ext cx="4407599" cy="3086082"/>
          </a:xfrm>
          <a:prstGeom prst="rect">
            <a:avLst/>
          </a:prstGeom>
          <a:noFill/>
        </p:spPr>
        <p:txBody>
          <a:bodyPr bIns="34281" lIns="68562" rIns="68562" rtlCol="0" tIns="34281" wrap="square">
            <a:spAutoFit/>
          </a:bodyPr>
          <a:lstStyle/>
          <a:p>
            <a:pPr algn="ctr" lvl="1" marL="0"/>
            <a:r>
              <a:rPr altLang="en-US" b="1" lang="zh-CN" sz="6600">
                <a:solidFill>
                  <a:schemeClr val="bg1"/>
                </a:solidFill>
                <a:latin charset="-122" panose="020b0503020204020204" pitchFamily="34" typeface="微软雅黑"/>
                <a:ea charset="-122" panose="020b0503020204020204" pitchFamily="34" typeface="微软雅黑"/>
                <a:sym typeface="+mn-lt"/>
              </a:rPr>
              <a:t>什么是SWOT分析</a:t>
            </a:r>
          </a:p>
        </p:txBody>
      </p:sp>
      <p:grpSp>
        <p:nvGrpSpPr>
          <p:cNvPr id="13" name="组合 12">
            <a:extLst>
              <a:ext uri="{FF2B5EF4-FFF2-40B4-BE49-F238E27FC236}">
                <a16:creationId xmlns:a16="http://schemas.microsoft.com/office/drawing/2014/main" id="{3EC7335F-59F2-4B59-B06B-6BBD464407A9}"/>
              </a:ext>
            </a:extLst>
          </p:cNvPr>
          <p:cNvGrpSpPr/>
          <p:nvPr/>
        </p:nvGrpSpPr>
        <p:grpSpPr>
          <a:xfrm>
            <a:off x="7954259" y="1231361"/>
            <a:ext cx="1407886" cy="1262743"/>
            <a:chOff x="1785257" y="2380343"/>
            <a:chExt cx="1407886" cy="1262743"/>
          </a:xfrm>
        </p:grpSpPr>
        <p:sp>
          <p:nvSpPr>
            <p:cNvPr id="14" name="矩形: 圆角 13">
              <a:extLst>
                <a:ext uri="{FF2B5EF4-FFF2-40B4-BE49-F238E27FC236}">
                  <a16:creationId xmlns:a16="http://schemas.microsoft.com/office/drawing/2014/main" id="{17D22616-4EA1-4697-8EEE-9D82F43D0AE8}"/>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a:extLst>
                <a:ext uri="{FF2B5EF4-FFF2-40B4-BE49-F238E27FC236}">
                  <a16:creationId xmlns:a16="http://schemas.microsoft.com/office/drawing/2014/main" id="{11DB5DEB-97E4-4154-8576-40BEA018BCDE}"/>
                </a:ext>
              </a:extLst>
            </p:cNvPr>
            <p:cNvSpPr txBox="1"/>
            <p:nvPr/>
          </p:nvSpPr>
          <p:spPr>
            <a:xfrm>
              <a:off x="1883907" y="2411550"/>
              <a:ext cx="1198880" cy="1188720"/>
            </a:xfrm>
            <a:prstGeom prst="rect">
              <a:avLst/>
            </a:prstGeom>
            <a:noFill/>
            <a:ln>
              <a:noFill/>
            </a:ln>
          </p:spPr>
          <p:txBody>
            <a:bodyPr rtlCol="0" wrap="none">
              <a:spAutoFit/>
            </a:bodyPr>
            <a:lstStyle/>
            <a:p>
              <a:r>
                <a:rPr altLang="zh-CN" b="1" lang="en-US" sz="7200">
                  <a:solidFill>
                    <a:schemeClr val="bg1"/>
                  </a:solidFill>
                  <a:cs typeface="+mn-ea"/>
                  <a:sym typeface="+mn-lt"/>
                </a:rPr>
                <a:t>01</a:t>
              </a:r>
            </a:p>
          </p:txBody>
        </p:sp>
      </p:grpSp>
    </p:spTree>
    <p:extLst>
      <p:ext uri="{BB962C8B-B14F-4D97-AF65-F5344CB8AC3E}">
        <p14:creationId val="3738519374"/>
      </p:ext>
    </p:extLst>
  </p:cSld>
  <p:clrMapOvr>
    <a:masterClrMapping/>
  </p:clrMapOvr>
  <mc:AlternateContent>
    <mc:Choice Requires="p14">
      <p:transition advTm="3000" p14:dur="800" spd="slow">
        <p:circle/>
      </p:transition>
    </mc:Choice>
    <mc:Fallback>
      <p:transition advTm="3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750" fill="hold" id="7"/>
                                        <p:tgtEl>
                                          <p:spTgt spid="13"/>
                                        </p:tgtEl>
                                        <p:attrNameLst>
                                          <p:attrName>ppt_w</p:attrName>
                                        </p:attrNameLst>
                                      </p:cBhvr>
                                      <p:tavLst>
                                        <p:tav tm="0">
                                          <p:val>
                                            <p:fltVal val="0"/>
                                          </p:val>
                                        </p:tav>
                                        <p:tav tm="100000">
                                          <p:val>
                                            <p:strVal val="#ppt_w"/>
                                          </p:val>
                                        </p:tav>
                                      </p:tavLst>
                                    </p:anim>
                                    <p:anim calcmode="lin" valueType="num">
                                      <p:cBhvr>
                                        <p:cTn dur="750" fill="hold" id="8"/>
                                        <p:tgtEl>
                                          <p:spTgt spid="13"/>
                                        </p:tgtEl>
                                        <p:attrNameLst>
                                          <p:attrName>ppt_h</p:attrName>
                                        </p:attrNameLst>
                                      </p:cBhvr>
                                      <p:tavLst>
                                        <p:tav tm="0">
                                          <p:val>
                                            <p:fltVal val="0"/>
                                          </p:val>
                                        </p:tav>
                                        <p:tav tm="100000">
                                          <p:val>
                                            <p:strVal val="#ppt_h"/>
                                          </p:val>
                                        </p:tav>
                                      </p:tavLst>
                                    </p:anim>
                                    <p:animEffect filter="fade" transition="in">
                                      <p:cBhvr>
                                        <p:cTn dur="750" id="9"/>
                                        <p:tgtEl>
                                          <p:spTgt spid="13"/>
                                        </p:tgtEl>
                                      </p:cBhvr>
                                    </p:animEffect>
                                  </p:childTnLst>
                                </p:cTn>
                              </p:par>
                            </p:childTnLst>
                          </p:cTn>
                        </p:par>
                        <p:par>
                          <p:cTn fill="hold" id="10" nodeType="afterGroup">
                            <p:stCondLst>
                              <p:cond delay="750"/>
                            </p:stCondLst>
                            <p:childTnLst>
                              <p:par>
                                <p:cTn fill="hold" grpId="0" id="11" nodeType="afterEffect" presetClass="entr" presetID="16" presetSubtype="21">
                                  <p:stCondLst>
                                    <p:cond delay="0"/>
                                  </p:stCondLst>
                                  <p:childTnLst>
                                    <p:set>
                                      <p:cBhvr>
                                        <p:cTn dur="1" fill="hold" id="12">
                                          <p:stCondLst>
                                            <p:cond delay="0"/>
                                          </p:stCondLst>
                                        </p:cTn>
                                        <p:tgtEl>
                                          <p:spTgt spid="12"/>
                                        </p:tgtEl>
                                        <p:attrNameLst>
                                          <p:attrName>style.visibility</p:attrName>
                                        </p:attrNameLst>
                                      </p:cBhvr>
                                      <p:to>
                                        <p:strVal val="visible"/>
                                      </p:to>
                                    </p:set>
                                    <p:animEffect filter="barn(inVertical)" transition="in">
                                      <p:cBhvr>
                                        <p:cTn dur="750" id="13"/>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文本框 38">
            <a:extLst>
              <a:ext uri="{FF2B5EF4-FFF2-40B4-BE49-F238E27FC236}">
                <a16:creationId xmlns:a16="http://schemas.microsoft.com/office/drawing/2014/main" id="{FAD91C60-68AE-4BBE-9296-2EC34EE3ED85}"/>
              </a:ext>
            </a:extLst>
          </p:cNvPr>
          <p:cNvSpPr txBox="1"/>
          <p:nvPr/>
        </p:nvSpPr>
        <p:spPr>
          <a:xfrm>
            <a:off x="910374" y="173520"/>
            <a:ext cx="5466980"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SWOT分析局限性</a:t>
            </a:r>
          </a:p>
        </p:txBody>
      </p:sp>
      <p:sp>
        <p:nvSpPr>
          <p:cNvPr id="40" name="文本框 39">
            <a:extLst>
              <a:ext uri="{FF2B5EF4-FFF2-40B4-BE49-F238E27FC236}">
                <a16:creationId xmlns:a16="http://schemas.microsoft.com/office/drawing/2014/main" id="{B4F0BBF9-8C79-43B2-AB99-B6CDD2D609B8}"/>
              </a:ext>
            </a:extLst>
          </p:cNvPr>
          <p:cNvSpPr txBox="1"/>
          <p:nvPr/>
        </p:nvSpPr>
        <p:spPr>
          <a:xfrm>
            <a:off x="1291053" y="2272293"/>
            <a:ext cx="2730106"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进行SWOT分析的时候必须对公司的优势与劣势有客观的认识</a:t>
            </a:r>
          </a:p>
        </p:txBody>
      </p:sp>
      <p:sp>
        <p:nvSpPr>
          <p:cNvPr id="41" name="文本框 40">
            <a:extLst>
              <a:ext uri="{FF2B5EF4-FFF2-40B4-BE49-F238E27FC236}">
                <a16:creationId xmlns:a16="http://schemas.microsoft.com/office/drawing/2014/main" id="{C83B225E-9B12-42A4-864A-541849C881E0}"/>
              </a:ext>
            </a:extLst>
          </p:cNvPr>
          <p:cNvSpPr txBox="1"/>
          <p:nvPr/>
        </p:nvSpPr>
        <p:spPr>
          <a:xfrm>
            <a:off x="3053544" y="3580824"/>
            <a:ext cx="2554227" cy="731520"/>
          </a:xfrm>
          <a:prstGeom prst="rect">
            <a:avLst/>
          </a:prstGeom>
          <a:noFill/>
          <a:ln>
            <a:noFill/>
          </a:ln>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进行SWOT分析的时候必须区分公司的现状与前景</a:t>
            </a:r>
          </a:p>
        </p:txBody>
      </p:sp>
      <p:sp>
        <p:nvSpPr>
          <p:cNvPr id="42" name="文本框 41">
            <a:extLst>
              <a:ext uri="{FF2B5EF4-FFF2-40B4-BE49-F238E27FC236}">
                <a16:creationId xmlns:a16="http://schemas.microsoft.com/office/drawing/2014/main" id="{FCCF3E5F-4F5A-4441-9D43-B78BC70C153E}"/>
              </a:ext>
            </a:extLst>
          </p:cNvPr>
          <p:cNvSpPr txBox="1"/>
          <p:nvPr/>
        </p:nvSpPr>
        <p:spPr>
          <a:xfrm>
            <a:off x="6162233" y="1428282"/>
            <a:ext cx="2155809"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进行SWOT分析的时候必须考虑全面</a:t>
            </a:r>
          </a:p>
        </p:txBody>
      </p:sp>
      <p:sp>
        <p:nvSpPr>
          <p:cNvPr id="43" name="文本框 42">
            <a:extLst>
              <a:ext uri="{FF2B5EF4-FFF2-40B4-BE49-F238E27FC236}">
                <a16:creationId xmlns:a16="http://schemas.microsoft.com/office/drawing/2014/main" id="{4B761175-12F2-45F1-8CAE-67A44C3DA800}"/>
              </a:ext>
            </a:extLst>
          </p:cNvPr>
          <p:cNvSpPr txBox="1"/>
          <p:nvPr/>
        </p:nvSpPr>
        <p:spPr>
          <a:xfrm>
            <a:off x="7085735" y="5049276"/>
            <a:ext cx="2458260"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进行SWOT分析的时候必须与竞争对手进行比较</a:t>
            </a:r>
          </a:p>
        </p:txBody>
      </p:sp>
      <p:sp>
        <p:nvSpPr>
          <p:cNvPr id="44" name="文本框 43">
            <a:extLst>
              <a:ext uri="{FF2B5EF4-FFF2-40B4-BE49-F238E27FC236}">
                <a16:creationId xmlns:a16="http://schemas.microsoft.com/office/drawing/2014/main" id="{60634C1A-6DB2-47BE-BE12-DCF8ABF4BFA8}"/>
              </a:ext>
            </a:extLst>
          </p:cNvPr>
          <p:cNvSpPr txBox="1"/>
          <p:nvPr/>
        </p:nvSpPr>
        <p:spPr>
          <a:xfrm>
            <a:off x="7408145" y="3267025"/>
            <a:ext cx="233210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保持SWOT分析法的简洁化，避免复杂化与过度分析</a:t>
            </a:r>
          </a:p>
        </p:txBody>
      </p:sp>
      <p:grpSp>
        <p:nvGrpSpPr>
          <p:cNvPr id="45" name="组合 44">
            <a:extLst>
              <a:ext uri="{FF2B5EF4-FFF2-40B4-BE49-F238E27FC236}">
                <a16:creationId xmlns:a16="http://schemas.microsoft.com/office/drawing/2014/main" id="{4B76835F-A34E-40C3-BA06-15F47F4C44B3}"/>
              </a:ext>
            </a:extLst>
          </p:cNvPr>
          <p:cNvGrpSpPr/>
          <p:nvPr/>
        </p:nvGrpSpPr>
        <p:grpSpPr>
          <a:xfrm>
            <a:off x="2648006" y="2109529"/>
            <a:ext cx="7342987" cy="3114673"/>
            <a:chOff x="3489895" y="2752656"/>
            <a:chExt cx="6193857" cy="2627247"/>
          </a:xfrm>
        </p:grpSpPr>
        <p:grpSp>
          <p:nvGrpSpPr>
            <p:cNvPr id="46" name="组合 45">
              <a:extLst>
                <a:ext uri="{FF2B5EF4-FFF2-40B4-BE49-F238E27FC236}">
                  <a16:creationId xmlns:a16="http://schemas.microsoft.com/office/drawing/2014/main" id="{29F5B4BF-1C92-49F2-B878-AB2BCDDB47DE}"/>
                </a:ext>
              </a:extLst>
            </p:cNvPr>
            <p:cNvGrpSpPr/>
            <p:nvPr/>
          </p:nvGrpSpPr>
          <p:grpSpPr>
            <a:xfrm>
              <a:off x="3489895" y="2752656"/>
              <a:ext cx="6193857" cy="2627247"/>
              <a:chOff x="3330615" y="2800270"/>
              <a:chExt cx="6193857" cy="2627247"/>
            </a:xfrm>
          </p:grpSpPr>
          <p:grpSp>
            <p:nvGrpSpPr>
              <p:cNvPr id="52" name="组合 51">
                <a:extLst>
                  <a:ext uri="{FF2B5EF4-FFF2-40B4-BE49-F238E27FC236}">
                    <a16:creationId xmlns:a16="http://schemas.microsoft.com/office/drawing/2014/main" id="{A85EFCA8-3384-4CC2-BED6-975124DEB07D}"/>
                  </a:ext>
                </a:extLst>
              </p:cNvPr>
              <p:cNvGrpSpPr/>
              <p:nvPr/>
            </p:nvGrpSpPr>
            <p:grpSpPr>
              <a:xfrm>
                <a:off x="3330615" y="2840959"/>
                <a:ext cx="6193857" cy="2586558"/>
                <a:chOff x="1056260" y="1366520"/>
                <a:chExt cx="10197671" cy="4258553"/>
              </a:xfrm>
            </p:grpSpPr>
            <p:sp>
              <p:nvSpPr>
                <p:cNvPr id="54" name="Freeform 5">
                  <a:extLst>
                    <a:ext uri="{FF2B5EF4-FFF2-40B4-BE49-F238E27FC236}">
                      <a16:creationId xmlns:a16="http://schemas.microsoft.com/office/drawing/2014/main" id="{713D565B-D3C9-400A-8CD8-318B6089F457}"/>
                    </a:ext>
                  </a:extLst>
                </p:cNvPr>
                <p:cNvSpPr/>
                <p:nvPr/>
              </p:nvSpPr>
              <p:spPr bwMode="auto">
                <a:xfrm rot="10800000">
                  <a:off x="1126349" y="3895534"/>
                  <a:ext cx="3808108" cy="953889"/>
                </a:xfrm>
                <a:custGeom>
                  <a:gdLst>
                    <a:gd fmla="*/ 931 w 931" name="T0"/>
                    <a:gd fmla="*/ 268 h 268" name="T1"/>
                    <a:gd fmla="*/ 625 w 931" name="T2"/>
                    <a:gd fmla="*/ 27 h 268" name="T3"/>
                    <a:gd fmla="*/ 192 w 931" name="T4"/>
                    <a:gd fmla="*/ 113 h 268" name="T5"/>
                    <a:gd fmla="*/ 0 w 931" name="T6"/>
                    <a:gd fmla="*/ 268 h 268" name="T7"/>
                  </a:gdLst>
                  <a:cxnLst>
                    <a:cxn ang="0">
                      <a:pos x="T0" y="T1"/>
                    </a:cxn>
                    <a:cxn ang="0">
                      <a:pos x="T2" y="T3"/>
                    </a:cxn>
                    <a:cxn ang="0">
                      <a:pos x="T4" y="T5"/>
                    </a:cxn>
                    <a:cxn ang="0">
                      <a:pos x="T6" y="T7"/>
                    </a:cxn>
                  </a:cxnLst>
                  <a:rect b="b" l="0" r="r" t="0"/>
                  <a:pathLst>
                    <a:path h="268" w="931">
                      <a:moveTo>
                        <a:pt x="931" y="268"/>
                      </a:moveTo>
                      <a:cubicBezTo>
                        <a:pt x="885" y="134"/>
                        <a:pt x="759" y="51"/>
                        <a:pt x="625" y="27"/>
                      </a:cubicBezTo>
                      <a:cubicBezTo>
                        <a:pt x="476" y="0"/>
                        <a:pt x="322" y="41"/>
                        <a:pt x="192" y="113"/>
                      </a:cubicBezTo>
                      <a:cubicBezTo>
                        <a:pt x="120" y="153"/>
                        <a:pt x="52" y="204"/>
                        <a:pt x="0" y="268"/>
                      </a:cubicBezTo>
                    </a:path>
                  </a:pathLst>
                </a:custGeom>
                <a:noFill/>
                <a:ln cap="flat" w="28575">
                  <a:solidFill>
                    <a:schemeClr val="bg1">
                      <a:lumMod val="50000"/>
                    </a:schemeClr>
                  </a:solidFill>
                  <a:prstDash val="solid"/>
                  <a:miter lim="800000"/>
                  <a:tailEnd type="arrow"/>
                </a:ln>
                <a:extLst>
                  <a:ext uri="{909E8E84-426E-40DD-AFC4-6F175D3DCCD1}">
                    <a14:hiddenFill>
                      <a:solidFill>
                        <a:srgbClr val="FFFFFF"/>
                      </a:solidFill>
                    </a14:hiddenFill>
                  </a:ext>
                </a:extLst>
              </p:spPr>
              <p:txBody>
                <a:bodyPr anchor="t" anchorCtr="0" bIns="44814" compatLnSpc="1" lIns="89630" numCol="1" rIns="89630" tIns="44814" vert="horz" wrap="square"/>
                <a:lstStyle/>
                <a:p>
                  <a:pPr defTabSz="913765">
                    <a:defRPr/>
                  </a:pPr>
                  <a:endParaRPr kern="0" lang="en-US" sz="1765">
                    <a:solidFill>
                      <a:sysClr lastClr="000000" val="windowText"/>
                    </a:solidFill>
                    <a:cs typeface="+mn-ea"/>
                    <a:sym typeface="+mn-lt"/>
                  </a:endParaRPr>
                </a:p>
              </p:txBody>
            </p:sp>
            <p:sp>
              <p:nvSpPr>
                <p:cNvPr id="55" name="Freeform 6">
                  <a:extLst>
                    <a:ext uri="{FF2B5EF4-FFF2-40B4-BE49-F238E27FC236}">
                      <a16:creationId xmlns:a16="http://schemas.microsoft.com/office/drawing/2014/main" id="{47B802F5-A638-4372-94F6-B0F75DD0C27E}"/>
                    </a:ext>
                  </a:extLst>
                </p:cNvPr>
                <p:cNvSpPr/>
                <p:nvPr/>
              </p:nvSpPr>
              <p:spPr bwMode="auto">
                <a:xfrm rot="10800000">
                  <a:off x="1056260" y="2359666"/>
                  <a:ext cx="5317692" cy="2218996"/>
                </a:xfrm>
                <a:custGeom>
                  <a:gdLst>
                    <a:gd fmla="*/ 0 w 1300" name="T0"/>
                    <a:gd fmla="*/ 0 h 624" name="T1"/>
                    <a:gd fmla="*/ 257 w 1300" name="T2"/>
                    <a:gd fmla="*/ 264 h 624" name="T3"/>
                    <a:gd fmla="*/ 374 w 1300" name="T4"/>
                    <a:gd fmla="*/ 407 h 624" name="T5"/>
                    <a:gd fmla="*/ 501 w 1300" name="T6"/>
                    <a:gd fmla="*/ 519 h 624" name="T7"/>
                    <a:gd fmla="*/ 826 w 1300" name="T8"/>
                    <a:gd fmla="*/ 624 h 624" name="T9"/>
                    <a:gd fmla="*/ 1151 w 1300" name="T10"/>
                    <a:gd fmla="*/ 535 h 624" name="T11"/>
                    <a:gd fmla="*/ 1299 w 1300" name="T12"/>
                    <a:gd fmla="*/ 283 h 624" name="T13"/>
                    <a:gd fmla="*/ 1296 w 1300" name="T14"/>
                    <a:gd fmla="*/ 245 h 62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24" w="1300">
                      <a:moveTo>
                        <a:pt x="0" y="0"/>
                      </a:moveTo>
                      <a:cubicBezTo>
                        <a:pt x="92" y="81"/>
                        <a:pt x="177" y="170"/>
                        <a:pt x="257" y="264"/>
                      </a:cubicBezTo>
                      <a:cubicBezTo>
                        <a:pt x="297" y="311"/>
                        <a:pt x="333" y="361"/>
                        <a:pt x="374" y="407"/>
                      </a:cubicBezTo>
                      <a:cubicBezTo>
                        <a:pt x="411" y="450"/>
                        <a:pt x="454" y="487"/>
                        <a:pt x="501" y="519"/>
                      </a:cubicBezTo>
                      <a:cubicBezTo>
                        <a:pt x="597" y="585"/>
                        <a:pt x="709" y="623"/>
                        <a:pt x="826" y="624"/>
                      </a:cubicBezTo>
                      <a:cubicBezTo>
                        <a:pt x="937" y="624"/>
                        <a:pt x="1057" y="596"/>
                        <a:pt x="1151" y="535"/>
                      </a:cubicBezTo>
                      <a:cubicBezTo>
                        <a:pt x="1237" y="480"/>
                        <a:pt x="1300" y="388"/>
                        <a:pt x="1299" y="283"/>
                      </a:cubicBezTo>
                      <a:cubicBezTo>
                        <a:pt x="1299" y="270"/>
                        <a:pt x="1298" y="258"/>
                        <a:pt x="1296" y="245"/>
                      </a:cubicBezTo>
                    </a:path>
                  </a:pathLst>
                </a:custGeom>
                <a:noFill/>
                <a:ln cap="flat" w="28575">
                  <a:solidFill>
                    <a:schemeClr val="bg1">
                      <a:lumMod val="50000"/>
                    </a:schemeClr>
                  </a:solidFill>
                  <a:prstDash val="solid"/>
                  <a:miter lim="800000"/>
                  <a:tailEnd type="arrow"/>
                </a:ln>
                <a:extLst>
                  <a:ext uri="{909E8E84-426E-40DD-AFC4-6F175D3DCCD1}">
                    <a14:hiddenFill>
                      <a:solidFill>
                        <a:srgbClr val="FFFFFF"/>
                      </a:solidFill>
                    </a14:hiddenFill>
                  </a:ext>
                </a:extLst>
              </p:spPr>
              <p:txBody>
                <a:bodyPr anchor="t" anchorCtr="0" bIns="44814" compatLnSpc="1" lIns="89630" numCol="1" rIns="89630" tIns="44814" vert="horz" wrap="square"/>
                <a:lstStyle/>
                <a:p>
                  <a:pPr defTabSz="913765">
                    <a:defRPr/>
                  </a:pPr>
                  <a:endParaRPr kern="0" lang="en-US" sz="1765">
                    <a:solidFill>
                      <a:sysClr lastClr="000000" val="windowText"/>
                    </a:solidFill>
                    <a:cs typeface="+mn-ea"/>
                    <a:sym typeface="+mn-lt"/>
                  </a:endParaRPr>
                </a:p>
              </p:txBody>
            </p:sp>
            <p:sp>
              <p:nvSpPr>
                <p:cNvPr id="56" name="Freeform 7">
                  <a:extLst>
                    <a:ext uri="{FF2B5EF4-FFF2-40B4-BE49-F238E27FC236}">
                      <a16:creationId xmlns:a16="http://schemas.microsoft.com/office/drawing/2014/main" id="{0C19E597-9900-4662-8566-4FF99AF82F76}"/>
                    </a:ext>
                  </a:extLst>
                </p:cNvPr>
                <p:cNvSpPr/>
                <p:nvPr/>
              </p:nvSpPr>
              <p:spPr bwMode="auto">
                <a:xfrm rot="10800000">
                  <a:off x="6544681" y="2750246"/>
                  <a:ext cx="4446087" cy="2810313"/>
                </a:xfrm>
                <a:custGeom>
                  <a:gdLst>
                    <a:gd fmla="*/ 45 w 1087" name="T0"/>
                    <a:gd fmla="*/ 790 h 790" name="T1"/>
                    <a:gd fmla="*/ 4 w 1087" name="T2"/>
                    <a:gd fmla="*/ 624 h 790" name="T3"/>
                    <a:gd fmla="*/ 40 w 1087" name="T4"/>
                    <a:gd fmla="*/ 424 h 790" name="T5"/>
                    <a:gd fmla="*/ 224 w 1087" name="T6"/>
                    <a:gd fmla="*/ 196 h 790" name="T7"/>
                    <a:gd fmla="*/ 252 w 1087" name="T8"/>
                    <a:gd fmla="*/ 176 h 790" name="T9"/>
                    <a:gd fmla="*/ 1087 w 1087" name="T10"/>
                    <a:gd fmla="*/ 240 h 790" name="T11"/>
                  </a:gdLst>
                  <a:cxnLst>
                    <a:cxn ang="0">
                      <a:pos x="T0" y="T1"/>
                    </a:cxn>
                    <a:cxn ang="0">
                      <a:pos x="T2" y="T3"/>
                    </a:cxn>
                    <a:cxn ang="0">
                      <a:pos x="T4" y="T5"/>
                    </a:cxn>
                    <a:cxn ang="0">
                      <a:pos x="T6" y="T7"/>
                    </a:cxn>
                    <a:cxn ang="0">
                      <a:pos x="T8" y="T9"/>
                    </a:cxn>
                    <a:cxn ang="0">
                      <a:pos x="T10" y="T11"/>
                    </a:cxn>
                  </a:cxnLst>
                  <a:rect b="b" l="0" r="r" t="0"/>
                  <a:pathLst>
                    <a:path h="790" w="1087">
                      <a:moveTo>
                        <a:pt x="45" y="790"/>
                      </a:moveTo>
                      <a:cubicBezTo>
                        <a:pt x="24" y="736"/>
                        <a:pt x="8" y="680"/>
                        <a:pt x="4" y="624"/>
                      </a:cubicBezTo>
                      <a:cubicBezTo>
                        <a:pt x="0" y="556"/>
                        <a:pt x="16" y="488"/>
                        <a:pt x="40" y="424"/>
                      </a:cubicBezTo>
                      <a:cubicBezTo>
                        <a:pt x="80" y="332"/>
                        <a:pt x="140" y="256"/>
                        <a:pt x="224" y="196"/>
                      </a:cubicBezTo>
                      <a:cubicBezTo>
                        <a:pt x="232" y="192"/>
                        <a:pt x="244" y="184"/>
                        <a:pt x="252" y="176"/>
                      </a:cubicBezTo>
                      <a:cubicBezTo>
                        <a:pt x="516" y="0"/>
                        <a:pt x="856" y="52"/>
                        <a:pt x="1087" y="240"/>
                      </a:cubicBezTo>
                    </a:path>
                  </a:pathLst>
                </a:custGeom>
                <a:noFill/>
                <a:ln cap="flat" w="28575">
                  <a:solidFill>
                    <a:schemeClr val="bg1">
                      <a:lumMod val="50000"/>
                    </a:schemeClr>
                  </a:solidFill>
                  <a:prstDash val="solid"/>
                  <a:miter lim="800000"/>
                  <a:tailEnd type="arrow"/>
                </a:ln>
                <a:extLst>
                  <a:ext uri="{909E8E84-426E-40DD-AFC4-6F175D3DCCD1}">
                    <a14:hiddenFill>
                      <a:solidFill>
                        <a:srgbClr val="FFFFFF"/>
                      </a:solidFill>
                    </a14:hiddenFill>
                  </a:ext>
                </a:extLst>
              </p:spPr>
              <p:txBody>
                <a:bodyPr anchor="t" anchorCtr="0" bIns="44814" compatLnSpc="1" lIns="89630" numCol="1" rIns="89630" tIns="44814" vert="horz" wrap="square"/>
                <a:lstStyle/>
                <a:p>
                  <a:pPr defTabSz="913765">
                    <a:defRPr/>
                  </a:pPr>
                  <a:endParaRPr kern="0" lang="en-US" sz="1765">
                    <a:solidFill>
                      <a:sysClr lastClr="000000" val="windowText"/>
                    </a:solidFill>
                    <a:cs typeface="+mn-ea"/>
                    <a:sym typeface="+mn-lt"/>
                  </a:endParaRPr>
                </a:p>
              </p:txBody>
            </p:sp>
            <p:sp>
              <p:nvSpPr>
                <p:cNvPr id="57" name="Freeform 8">
                  <a:extLst>
                    <a:ext uri="{FF2B5EF4-FFF2-40B4-BE49-F238E27FC236}">
                      <a16:creationId xmlns:a16="http://schemas.microsoft.com/office/drawing/2014/main" id="{F20CE898-6470-46E2-B77B-4F55BBB1759F}"/>
                    </a:ext>
                  </a:extLst>
                </p:cNvPr>
                <p:cNvSpPr/>
                <p:nvPr/>
              </p:nvSpPr>
              <p:spPr bwMode="auto">
                <a:xfrm rot="10800000">
                  <a:off x="6849552" y="1383070"/>
                  <a:ext cx="3946486" cy="1078377"/>
                </a:xfrm>
                <a:custGeom>
                  <a:gdLst>
                    <a:gd fmla="*/ 965 w 965" name="T0"/>
                    <a:gd fmla="*/ 194 h 303" name="T1"/>
                    <a:gd fmla="*/ 326 w 965" name="T2"/>
                    <a:gd fmla="*/ 231 h 303" name="T3"/>
                    <a:gd fmla="*/ 0 w 965" name="T4"/>
                    <a:gd fmla="*/ 0 h 303" name="T5"/>
                  </a:gdLst>
                  <a:cxnLst>
                    <a:cxn ang="0">
                      <a:pos x="T0" y="T1"/>
                    </a:cxn>
                    <a:cxn ang="0">
                      <a:pos x="T2" y="T3"/>
                    </a:cxn>
                    <a:cxn ang="0">
                      <a:pos x="T4" y="T5"/>
                    </a:cxn>
                  </a:cxnLst>
                  <a:rect b="b" l="0" r="r" t="0"/>
                  <a:pathLst>
                    <a:path h="303" w="964">
                      <a:moveTo>
                        <a:pt x="965" y="194"/>
                      </a:moveTo>
                      <a:cubicBezTo>
                        <a:pt x="766" y="275"/>
                        <a:pt x="534" y="303"/>
                        <a:pt x="326" y="231"/>
                      </a:cubicBezTo>
                      <a:cubicBezTo>
                        <a:pt x="198" y="187"/>
                        <a:pt x="82" y="107"/>
                        <a:pt x="0" y="0"/>
                      </a:cubicBezTo>
                    </a:path>
                  </a:pathLst>
                </a:custGeom>
                <a:noFill/>
                <a:ln cap="flat" w="28575">
                  <a:solidFill>
                    <a:schemeClr val="bg1">
                      <a:lumMod val="50000"/>
                    </a:schemeClr>
                  </a:solidFill>
                  <a:prstDash val="solid"/>
                  <a:miter lim="800000"/>
                  <a:tailEnd type="arrow"/>
                </a:ln>
              </p:spPr>
              <p:txBody>
                <a:bodyPr anchor="t" anchorCtr="0" bIns="44814" compatLnSpc="1" lIns="89630" numCol="1" rIns="89630" tIns="44814" vert="horz" wrap="square"/>
                <a:lstStyle/>
                <a:p>
                  <a:pPr defTabSz="913765">
                    <a:defRPr/>
                  </a:pPr>
                  <a:endParaRPr kern="0" lang="en-US" sz="1765">
                    <a:solidFill>
                      <a:sysClr lastClr="000000" val="windowText"/>
                    </a:solidFill>
                    <a:cs typeface="+mn-ea"/>
                    <a:sym typeface="+mn-lt"/>
                  </a:endParaRPr>
                </a:p>
              </p:txBody>
            </p:sp>
            <p:sp>
              <p:nvSpPr>
                <p:cNvPr id="58" name="Oval 224">
                  <a:extLst>
                    <a:ext uri="{FF2B5EF4-FFF2-40B4-BE49-F238E27FC236}">
                      <a16:creationId xmlns:a16="http://schemas.microsoft.com/office/drawing/2014/main" id="{6F239730-4E2D-43BB-A9C0-9CCA894D3AE5}"/>
                    </a:ext>
                  </a:extLst>
                </p:cNvPr>
                <p:cNvSpPr/>
                <p:nvPr/>
              </p:nvSpPr>
              <p:spPr bwMode="auto">
                <a:xfrm>
                  <a:off x="10414281" y="3421584"/>
                  <a:ext cx="839650" cy="839650"/>
                </a:xfrm>
                <a:prstGeom prst="ellipse">
                  <a:avLst/>
                </a:prstGeom>
                <a:solidFill>
                  <a:schemeClr val="tx2"/>
                </a:solidFill>
                <a:ln algn="ctr" cap="flat" cmpd="sng" w="76200">
                  <a:solidFill>
                    <a:schemeClr val="bg1"/>
                  </a:solidFill>
                  <a:prstDash val="solid"/>
                  <a:miter lim="800000"/>
                </a:ln>
                <a:effectLst/>
              </p:spPr>
              <p:txBody>
                <a:bodyPr anchor="t" anchorCtr="0" bIns="172033" compatLnSpc="1" forceAA="0" fromWordArt="0" horzOverflow="overflow" lIns="215042" numCol="1" rIns="215042" rot="0" rtlCol="0" spcCol="0" spcFirstLastPara="0" tIns="172033" vert="horz" vertOverflow="overflow" wrap="square">
                  <a:noAutofit/>
                </a:bodyPr>
                <a:lstStyle/>
                <a:p>
                  <a:pPr algn="ctr" defTabSz="1096010" fontAlgn="base">
                    <a:lnSpc>
                      <a:spcPct val="90000"/>
                    </a:lnSpc>
                    <a:spcBef>
                      <a:spcPct val="0"/>
                    </a:spcBef>
                    <a:spcAft>
                      <a:spcPct val="0"/>
                    </a:spcAft>
                    <a:defRPr/>
                  </a:pPr>
                  <a:endParaRPr kern="0" lang="en-US" sz="2820">
                    <a:gradFill>
                      <a:gsLst>
                        <a:gs pos="0">
                          <a:srgbClr val="FFFFFF"/>
                        </a:gs>
                        <a:gs pos="100000">
                          <a:srgbClr val="FFFFFF"/>
                        </a:gs>
                      </a:gsLst>
                      <a:lin ang="5400000" scaled="0"/>
                    </a:gradFill>
                    <a:cs typeface="+mn-ea"/>
                    <a:sym typeface="+mn-lt"/>
                  </a:endParaRPr>
                </a:p>
              </p:txBody>
            </p:sp>
            <p:sp>
              <p:nvSpPr>
                <p:cNvPr id="59" name="Oval 229">
                  <a:extLst>
                    <a:ext uri="{FF2B5EF4-FFF2-40B4-BE49-F238E27FC236}">
                      <a16:creationId xmlns:a16="http://schemas.microsoft.com/office/drawing/2014/main" id="{A19BEDB6-25CD-4830-9631-31CBAB421576}"/>
                    </a:ext>
                  </a:extLst>
                </p:cNvPr>
                <p:cNvSpPr/>
                <p:nvPr/>
              </p:nvSpPr>
              <p:spPr bwMode="auto">
                <a:xfrm>
                  <a:off x="2471397" y="1933622"/>
                  <a:ext cx="839648" cy="839650"/>
                </a:xfrm>
                <a:prstGeom prst="ellipse">
                  <a:avLst/>
                </a:prstGeom>
                <a:solidFill>
                  <a:schemeClr val="tx2"/>
                </a:solidFill>
                <a:ln algn="ctr" cap="flat" cmpd="sng" w="76200">
                  <a:solidFill>
                    <a:schemeClr val="bg1"/>
                  </a:solidFill>
                  <a:prstDash val="solid"/>
                  <a:miter lim="800000"/>
                </a:ln>
                <a:effectLst/>
              </p:spPr>
              <p:txBody>
                <a:bodyPr anchor="t" anchorCtr="0" bIns="172033" compatLnSpc="1" forceAA="0" fromWordArt="0" horzOverflow="overflow" lIns="215042" numCol="1" rIns="215042" rot="0" rtlCol="0" spcCol="0" spcFirstLastPara="0" tIns="172033" vert="horz" vertOverflow="overflow" wrap="square">
                  <a:noAutofit/>
                </a:bodyPr>
                <a:lstStyle/>
                <a:p>
                  <a:pPr algn="ctr" defTabSz="1096010" fontAlgn="base">
                    <a:lnSpc>
                      <a:spcPct val="90000"/>
                    </a:lnSpc>
                    <a:spcBef>
                      <a:spcPct val="0"/>
                    </a:spcBef>
                    <a:spcAft>
                      <a:spcPct val="0"/>
                    </a:spcAft>
                    <a:defRPr/>
                  </a:pPr>
                  <a:endParaRPr kern="0" lang="en-US" sz="2820">
                    <a:gradFill>
                      <a:gsLst>
                        <a:gs pos="0">
                          <a:srgbClr val="FFFFFF"/>
                        </a:gs>
                        <a:gs pos="100000">
                          <a:srgbClr val="FFFFFF"/>
                        </a:gs>
                      </a:gsLst>
                      <a:lin ang="5400000" scaled="0"/>
                    </a:gradFill>
                    <a:cs typeface="+mn-ea"/>
                    <a:sym typeface="+mn-lt"/>
                  </a:endParaRPr>
                </a:p>
              </p:txBody>
            </p:sp>
            <p:sp>
              <p:nvSpPr>
                <p:cNvPr id="60" name="Oval 239">
                  <a:extLst>
                    <a:ext uri="{FF2B5EF4-FFF2-40B4-BE49-F238E27FC236}">
                      <a16:creationId xmlns:a16="http://schemas.microsoft.com/office/drawing/2014/main" id="{C1133745-596E-45C5-84C2-60DA1043C791}"/>
                    </a:ext>
                  </a:extLst>
                </p:cNvPr>
                <p:cNvSpPr/>
                <p:nvPr/>
              </p:nvSpPr>
              <p:spPr bwMode="auto">
                <a:xfrm>
                  <a:off x="7433643" y="4785423"/>
                  <a:ext cx="839648" cy="839650"/>
                </a:xfrm>
                <a:prstGeom prst="ellipse">
                  <a:avLst/>
                </a:prstGeom>
                <a:solidFill>
                  <a:schemeClr val="tx2"/>
                </a:solidFill>
                <a:ln algn="ctr" cap="flat" cmpd="sng" w="76200">
                  <a:solidFill>
                    <a:schemeClr val="bg1"/>
                  </a:solidFill>
                  <a:prstDash val="solid"/>
                  <a:miter lim="800000"/>
                </a:ln>
                <a:effectLst/>
              </p:spPr>
              <p:txBody>
                <a:bodyPr anchor="t" anchorCtr="0" bIns="172033" compatLnSpc="1" forceAA="0" fromWordArt="0" horzOverflow="overflow" lIns="215042" numCol="1" rIns="215042" rot="0" rtlCol="0" spcCol="0" spcFirstLastPara="0" tIns="172033" vert="horz" vertOverflow="overflow" wrap="square">
                  <a:noAutofit/>
                </a:bodyPr>
                <a:lstStyle/>
                <a:p>
                  <a:pPr algn="ctr" defTabSz="1096010" fontAlgn="base">
                    <a:lnSpc>
                      <a:spcPct val="90000"/>
                    </a:lnSpc>
                    <a:spcBef>
                      <a:spcPct val="0"/>
                    </a:spcBef>
                    <a:spcAft>
                      <a:spcPct val="0"/>
                    </a:spcAft>
                    <a:defRPr/>
                  </a:pPr>
                  <a:endParaRPr kern="0" lang="en-US" sz="2820">
                    <a:gradFill>
                      <a:gsLst>
                        <a:gs pos="0">
                          <a:srgbClr val="FFFFFF"/>
                        </a:gs>
                        <a:gs pos="100000">
                          <a:srgbClr val="FFFFFF"/>
                        </a:gs>
                      </a:gsLst>
                      <a:lin ang="5400000" scaled="0"/>
                    </a:gradFill>
                    <a:cs typeface="+mn-ea"/>
                    <a:sym typeface="+mn-lt"/>
                  </a:endParaRPr>
                </a:p>
              </p:txBody>
            </p:sp>
            <p:grpSp>
              <p:nvGrpSpPr>
                <p:cNvPr id="61" name="Group 243">
                  <a:extLst>
                    <a:ext uri="{FF2B5EF4-FFF2-40B4-BE49-F238E27FC236}">
                      <a16:creationId xmlns:a16="http://schemas.microsoft.com/office/drawing/2014/main" id="{E8C1D9D8-384F-4FC7-9330-1C7845C6F582}"/>
                    </a:ext>
                  </a:extLst>
                </p:cNvPr>
                <p:cNvGrpSpPr/>
                <p:nvPr/>
              </p:nvGrpSpPr>
              <p:grpSpPr>
                <a:xfrm>
                  <a:off x="2229968" y="4331841"/>
                  <a:ext cx="839649" cy="839649"/>
                  <a:chOff x="34111" y="-3777302"/>
                  <a:chExt cx="972260" cy="972260"/>
                </a:xfrm>
              </p:grpSpPr>
              <p:sp>
                <p:nvSpPr>
                  <p:cNvPr id="66" name="Oval 244">
                    <a:extLst>
                      <a:ext uri="{FF2B5EF4-FFF2-40B4-BE49-F238E27FC236}">
                        <a16:creationId xmlns:a16="http://schemas.microsoft.com/office/drawing/2014/main" id="{62ED5EEA-F075-401E-835B-1126BAC90439}"/>
                      </a:ext>
                    </a:extLst>
                  </p:cNvPr>
                  <p:cNvSpPr/>
                  <p:nvPr/>
                </p:nvSpPr>
                <p:spPr bwMode="auto">
                  <a:xfrm>
                    <a:off x="34111" y="-3777302"/>
                    <a:ext cx="972260" cy="972260"/>
                  </a:xfrm>
                  <a:prstGeom prst="ellipse">
                    <a:avLst/>
                  </a:prstGeom>
                  <a:solidFill>
                    <a:schemeClr val="tx2"/>
                  </a:solidFill>
                  <a:ln algn="ctr" cap="flat" cmpd="sng" w="76200">
                    <a:solidFill>
                      <a:schemeClr val="bg1"/>
                    </a:solidFill>
                    <a:prstDash val="solid"/>
                    <a:miter lim="800000"/>
                  </a:ln>
                  <a:effectLst/>
                </p:spPr>
                <p:txBody>
                  <a:bodyPr anchor="t" anchorCtr="0" bIns="172033" compatLnSpc="1" forceAA="0" fromWordArt="0" horzOverflow="overflow" lIns="215042" numCol="1" rIns="215042" rot="0" rtlCol="0" spcCol="0" spcFirstLastPara="0" tIns="172033" vert="horz" vertOverflow="overflow" wrap="square">
                    <a:noAutofit/>
                  </a:bodyPr>
                  <a:lstStyle/>
                  <a:p>
                    <a:pPr algn="ctr" defTabSz="1096010" fontAlgn="base">
                      <a:lnSpc>
                        <a:spcPct val="90000"/>
                      </a:lnSpc>
                      <a:spcBef>
                        <a:spcPct val="0"/>
                      </a:spcBef>
                      <a:spcAft>
                        <a:spcPct val="0"/>
                      </a:spcAft>
                      <a:defRPr/>
                    </a:pPr>
                    <a:endParaRPr kern="0" lang="en-US" sz="2820">
                      <a:gradFill>
                        <a:gsLst>
                          <a:gs pos="0">
                            <a:srgbClr val="FFFFFF"/>
                          </a:gs>
                          <a:gs pos="100000">
                            <a:srgbClr val="FFFFFF"/>
                          </a:gs>
                        </a:gsLst>
                        <a:lin ang="5400000" scaled="0"/>
                      </a:gradFill>
                      <a:cs typeface="+mn-ea"/>
                      <a:sym typeface="+mn-lt"/>
                    </a:endParaRPr>
                  </a:p>
                </p:txBody>
              </p:sp>
              <p:grpSp>
                <p:nvGrpSpPr>
                  <p:cNvPr id="67" name="Group 245">
                    <a:extLst>
                      <a:ext uri="{FF2B5EF4-FFF2-40B4-BE49-F238E27FC236}">
                        <a16:creationId xmlns:a16="http://schemas.microsoft.com/office/drawing/2014/main" id="{BB0C4C34-71E8-40E6-9D69-A093DF1DE4D3}"/>
                      </a:ext>
                    </a:extLst>
                  </p:cNvPr>
                  <p:cNvGrpSpPr/>
                  <p:nvPr/>
                </p:nvGrpSpPr>
                <p:grpSpPr>
                  <a:xfrm>
                    <a:off x="402636" y="-3493876"/>
                    <a:ext cx="299072" cy="384070"/>
                    <a:chOff x="6538356" y="3973508"/>
                    <a:chExt cx="427224" cy="548644"/>
                  </a:xfrm>
                </p:grpSpPr>
                <p:sp>
                  <p:nvSpPr>
                    <p:cNvPr id="68" name="Freeform 49">
                      <a:extLst>
                        <a:ext uri="{FF2B5EF4-FFF2-40B4-BE49-F238E27FC236}">
                          <a16:creationId xmlns:a16="http://schemas.microsoft.com/office/drawing/2014/main" id="{3E8E7DFA-E011-49B0-8638-81938BF3F359}"/>
                        </a:ext>
                      </a:extLst>
                    </p:cNvPr>
                    <p:cNvSpPr>
                      <a:spLocks noEditPoints="1"/>
                    </p:cNvSpPr>
                    <p:nvPr/>
                  </p:nvSpPr>
                  <p:spPr bwMode="auto">
                    <a:xfrm>
                      <a:off x="6538356" y="3973512"/>
                      <a:ext cx="167996" cy="548640"/>
                    </a:xfrm>
                    <a:custGeom>
                      <a:gdLst>
                        <a:gd fmla="*/ 30 w 38" name="T0"/>
                        <a:gd fmla="*/ 70 h 126" name="T1"/>
                        <a:gd fmla="*/ 38 w 38" name="T2"/>
                        <a:gd fmla="*/ 70 h 126" name="T3"/>
                        <a:gd fmla="*/ 38 w 38" name="T4"/>
                        <a:gd fmla="*/ 64 h 126" name="T5"/>
                        <a:gd fmla="*/ 22 w 38" name="T6"/>
                        <a:gd fmla="*/ 64 h 126" name="T7"/>
                        <a:gd fmla="*/ 22 w 38" name="T8"/>
                        <a:gd fmla="*/ 27 h 126" name="T9"/>
                        <a:gd fmla="*/ 30 w 38" name="T10"/>
                        <a:gd fmla="*/ 19 h 126" name="T11"/>
                        <a:gd fmla="*/ 30 w 38" name="T12"/>
                        <a:gd fmla="*/ 0 h 126" name="T13"/>
                        <a:gd fmla="*/ 8 w 38" name="T14"/>
                        <a:gd fmla="*/ 0 h 126" name="T15"/>
                        <a:gd fmla="*/ 8 w 38" name="T16"/>
                        <a:gd fmla="*/ 19 h 126" name="T17"/>
                        <a:gd fmla="*/ 16 w 38" name="T18"/>
                        <a:gd fmla="*/ 27 h 126" name="T19"/>
                        <a:gd fmla="*/ 16 w 38" name="T20"/>
                        <a:gd fmla="*/ 64 h 126" name="T21"/>
                        <a:gd fmla="*/ 0 w 38" name="T22"/>
                        <a:gd fmla="*/ 64 h 126" name="T23"/>
                        <a:gd fmla="*/ 0 w 38" name="T24"/>
                        <a:gd fmla="*/ 70 h 126" name="T25"/>
                        <a:gd fmla="*/ 8 w 38" name="T26"/>
                        <a:gd fmla="*/ 70 h 126" name="T27"/>
                        <a:gd fmla="*/ 8 w 38" name="T28"/>
                        <a:gd fmla="*/ 115 h 126" name="T29"/>
                        <a:gd fmla="*/ 19 w 38" name="T30"/>
                        <a:gd fmla="*/ 126 h 126" name="T31"/>
                        <a:gd fmla="*/ 30 w 38" name="T32"/>
                        <a:gd fmla="*/ 115 h 126" name="T33"/>
                        <a:gd fmla="*/ 30 w 38" name="T34"/>
                        <a:gd fmla="*/ 70 h 126" name="T35"/>
                        <a:gd fmla="*/ 14 w 38" name="T36"/>
                        <a:gd fmla="*/ 16 h 126" name="T37"/>
                        <a:gd fmla="*/ 14 w 38" name="T38"/>
                        <a:gd fmla="*/ 6 h 126" name="T39"/>
                        <a:gd fmla="*/ 24 w 38" name="T40"/>
                        <a:gd fmla="*/ 6 h 126" name="T41"/>
                        <a:gd fmla="*/ 24 w 38" name="T42"/>
                        <a:gd fmla="*/ 16 h 126" name="T43"/>
                        <a:gd fmla="*/ 19 w 38" name="T44"/>
                        <a:gd fmla="*/ 21 h 126" name="T45"/>
                        <a:gd fmla="*/ 14 w 38" name="T46"/>
                        <a:gd fmla="*/ 16 h 126" name="T47"/>
                        <a:gd fmla="*/ 24 w 38" name="T48"/>
                        <a:gd fmla="*/ 115 h 126" name="T49"/>
                        <a:gd fmla="*/ 19 w 38" name="T50"/>
                        <a:gd fmla="*/ 120 h 126" name="T51"/>
                        <a:gd fmla="*/ 14 w 38" name="T52"/>
                        <a:gd fmla="*/ 115 h 126" name="T53"/>
                        <a:gd fmla="*/ 14 w 38" name="T54"/>
                        <a:gd fmla="*/ 70 h 126" name="T55"/>
                        <a:gd fmla="*/ 24 w 38" name="T56"/>
                        <a:gd fmla="*/ 70 h 126" name="T57"/>
                        <a:gd fmla="*/ 24 w 38" name="T58"/>
                        <a:gd fmla="*/ 115 h 126"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25" w="38">
                          <a:moveTo>
                            <a:pt x="30" y="70"/>
                          </a:moveTo>
                          <a:cubicBezTo>
                            <a:pt x="38" y="70"/>
                            <a:pt x="38" y="70"/>
                            <a:pt x="38" y="70"/>
                          </a:cubicBezTo>
                          <a:cubicBezTo>
                            <a:pt x="38" y="64"/>
                            <a:pt x="38" y="64"/>
                            <a:pt x="38" y="64"/>
                          </a:cubicBezTo>
                          <a:cubicBezTo>
                            <a:pt x="22" y="64"/>
                            <a:pt x="22" y="64"/>
                            <a:pt x="22" y="64"/>
                          </a:cubicBezTo>
                          <a:cubicBezTo>
                            <a:pt x="22" y="27"/>
                            <a:pt x="22" y="27"/>
                            <a:pt x="22" y="27"/>
                          </a:cubicBezTo>
                          <a:cubicBezTo>
                            <a:pt x="30" y="19"/>
                            <a:pt x="30" y="19"/>
                            <a:pt x="30" y="19"/>
                          </a:cubicBezTo>
                          <a:cubicBezTo>
                            <a:pt x="30" y="0"/>
                            <a:pt x="30" y="0"/>
                            <a:pt x="30" y="0"/>
                          </a:cubicBezTo>
                          <a:cubicBezTo>
                            <a:pt x="8" y="0"/>
                            <a:pt x="8" y="0"/>
                            <a:pt x="8" y="0"/>
                          </a:cubicBezTo>
                          <a:cubicBezTo>
                            <a:pt x="8" y="19"/>
                            <a:pt x="8" y="19"/>
                            <a:pt x="8" y="19"/>
                          </a:cubicBezTo>
                          <a:cubicBezTo>
                            <a:pt x="16" y="27"/>
                            <a:pt x="16" y="27"/>
                            <a:pt x="16" y="27"/>
                          </a:cubicBezTo>
                          <a:cubicBezTo>
                            <a:pt x="16" y="64"/>
                            <a:pt x="16" y="64"/>
                            <a:pt x="16" y="64"/>
                          </a:cubicBezTo>
                          <a:cubicBezTo>
                            <a:pt x="0" y="64"/>
                            <a:pt x="0" y="64"/>
                            <a:pt x="0" y="64"/>
                          </a:cubicBezTo>
                          <a:cubicBezTo>
                            <a:pt x="0" y="70"/>
                            <a:pt x="0" y="70"/>
                            <a:pt x="0" y="70"/>
                          </a:cubicBezTo>
                          <a:cubicBezTo>
                            <a:pt x="8" y="70"/>
                            <a:pt x="8" y="70"/>
                            <a:pt x="8" y="70"/>
                          </a:cubicBezTo>
                          <a:cubicBezTo>
                            <a:pt x="8" y="115"/>
                            <a:pt x="8" y="115"/>
                            <a:pt x="8" y="115"/>
                          </a:cubicBezTo>
                          <a:cubicBezTo>
                            <a:pt x="8" y="121"/>
                            <a:pt x="13" y="126"/>
                            <a:pt x="19" y="126"/>
                          </a:cubicBezTo>
                          <a:cubicBezTo>
                            <a:pt x="25" y="126"/>
                            <a:pt x="30" y="121"/>
                            <a:pt x="30" y="115"/>
                          </a:cubicBezTo>
                          <a:lnTo>
                            <a:pt x="30" y="70"/>
                          </a:lnTo>
                          <a:close/>
                          <a:moveTo>
                            <a:pt x="14" y="16"/>
                          </a:moveTo>
                          <a:cubicBezTo>
                            <a:pt x="14" y="6"/>
                            <a:pt x="14" y="6"/>
                            <a:pt x="14" y="6"/>
                          </a:cubicBezTo>
                          <a:cubicBezTo>
                            <a:pt x="24" y="6"/>
                            <a:pt x="24" y="6"/>
                            <a:pt x="24" y="6"/>
                          </a:cubicBezTo>
                          <a:cubicBezTo>
                            <a:pt x="24" y="16"/>
                            <a:pt x="24" y="16"/>
                            <a:pt x="24" y="16"/>
                          </a:cubicBezTo>
                          <a:cubicBezTo>
                            <a:pt x="19" y="21"/>
                            <a:pt x="19" y="21"/>
                            <a:pt x="19" y="21"/>
                          </a:cubicBezTo>
                          <a:lnTo>
                            <a:pt x="14" y="16"/>
                          </a:lnTo>
                          <a:close/>
                          <a:moveTo>
                            <a:pt x="24" y="115"/>
                          </a:moveTo>
                          <a:cubicBezTo>
                            <a:pt x="24" y="118"/>
                            <a:pt x="22" y="120"/>
                            <a:pt x="19" y="120"/>
                          </a:cubicBezTo>
                          <a:cubicBezTo>
                            <a:pt x="16" y="120"/>
                            <a:pt x="14" y="118"/>
                            <a:pt x="14" y="115"/>
                          </a:cubicBezTo>
                          <a:cubicBezTo>
                            <a:pt x="14" y="70"/>
                            <a:pt x="14" y="70"/>
                            <a:pt x="14" y="70"/>
                          </a:cubicBezTo>
                          <a:cubicBezTo>
                            <a:pt x="24" y="70"/>
                            <a:pt x="24" y="70"/>
                            <a:pt x="24" y="70"/>
                          </a:cubicBezTo>
                          <a:lnTo>
                            <a:pt x="24" y="115"/>
                          </a:lnTo>
                          <a:close/>
                        </a:path>
                      </a:pathLst>
                    </a:custGeom>
                    <a:solidFill>
                      <a:schemeClr val="bg1"/>
                    </a:solidFill>
                    <a:ln w="3175">
                      <a:solidFill>
                        <a:schemeClr val="bg1"/>
                      </a:solidFill>
                    </a:ln>
                  </p:spPr>
                  <p:txBody>
                    <a:bodyPr anchor="t" anchorCtr="0" bIns="44808" compatLnSpc="1" lIns="89617" numCol="1" rIns="89617" tIns="44808" vert="horz" wrap="square"/>
                    <a:lstStyle/>
                    <a:p>
                      <a:pPr defTabSz="895985">
                        <a:defRPr/>
                      </a:pPr>
                      <a:endParaRPr kern="0" lang="en-US" sz="1765">
                        <a:solidFill>
                          <a:sysClr lastClr="000000" val="windowText"/>
                        </a:solidFill>
                        <a:cs typeface="+mn-ea"/>
                        <a:sym typeface="+mn-lt"/>
                      </a:endParaRPr>
                    </a:p>
                  </p:txBody>
                </p:sp>
                <p:sp>
                  <p:nvSpPr>
                    <p:cNvPr id="69" name="Freeform 50">
                      <a:extLst>
                        <a:ext uri="{FF2B5EF4-FFF2-40B4-BE49-F238E27FC236}">
                          <a16:creationId xmlns:a16="http://schemas.microsoft.com/office/drawing/2014/main" id="{9632AC5E-97DD-43F2-BBCE-904E63FD37CC}"/>
                        </a:ext>
                      </a:extLst>
                    </p:cNvPr>
                    <p:cNvSpPr>
                      <a:spLocks noEditPoints="1"/>
                    </p:cNvSpPr>
                    <p:nvPr/>
                  </p:nvSpPr>
                  <p:spPr bwMode="auto">
                    <a:xfrm>
                      <a:off x="6763559" y="3973508"/>
                      <a:ext cx="202021" cy="548639"/>
                    </a:xfrm>
                    <a:custGeom>
                      <a:gdLst>
                        <a:gd fmla="*/ 34 w 46" name="T0"/>
                        <a:gd fmla="*/ 43 h 126" name="T1"/>
                        <a:gd fmla="*/ 35 w 46" name="T2"/>
                        <a:gd fmla="*/ 43 h 126" name="T3"/>
                        <a:gd fmla="*/ 46 w 46" name="T4"/>
                        <a:gd fmla="*/ 23 h 126" name="T5"/>
                        <a:gd fmla="*/ 23 w 46" name="T6"/>
                        <a:gd fmla="*/ 0 h 126" name="T7"/>
                        <a:gd fmla="*/ 0 w 46" name="T8"/>
                        <a:gd fmla="*/ 23 h 126" name="T9"/>
                        <a:gd fmla="*/ 12 w 46" name="T10"/>
                        <a:gd fmla="*/ 43 h 126" name="T11"/>
                        <a:gd fmla="*/ 12 w 46" name="T12"/>
                        <a:gd fmla="*/ 43 h 126" name="T13"/>
                        <a:gd fmla="*/ 12 w 46" name="T14"/>
                        <a:gd fmla="*/ 115 h 126" name="T15"/>
                        <a:gd fmla="*/ 23 w 46" name="T16"/>
                        <a:gd fmla="*/ 126 h 126" name="T17"/>
                        <a:gd fmla="*/ 34 w 46" name="T18"/>
                        <a:gd fmla="*/ 115 h 126" name="T19"/>
                        <a:gd fmla="*/ 34 w 46" name="T20"/>
                        <a:gd fmla="*/ 43 h 126" name="T21"/>
                        <a:gd fmla="*/ 30 w 46" name="T22"/>
                        <a:gd fmla="*/ 39 h 126" name="T23"/>
                        <a:gd fmla="*/ 28 w 46" name="T24"/>
                        <a:gd fmla="*/ 39 h 126" name="T25"/>
                        <a:gd fmla="*/ 28 w 46" name="T26"/>
                        <a:gd fmla="*/ 115 h 126" name="T27"/>
                        <a:gd fmla="*/ 23 w 46" name="T28"/>
                        <a:gd fmla="*/ 120 h 126" name="T29"/>
                        <a:gd fmla="*/ 18 w 46" name="T30"/>
                        <a:gd fmla="*/ 115 h 126" name="T31"/>
                        <a:gd fmla="*/ 18 w 46" name="T32"/>
                        <a:gd fmla="*/ 39 h 126" name="T33"/>
                        <a:gd fmla="*/ 16 w 46" name="T34"/>
                        <a:gd fmla="*/ 39 h 126" name="T35"/>
                        <a:gd fmla="*/ 6 w 46" name="T36"/>
                        <a:gd fmla="*/ 23 h 126" name="T37"/>
                        <a:gd fmla="*/ 19 w 46" name="T38"/>
                        <a:gd fmla="*/ 7 h 126" name="T39"/>
                        <a:gd fmla="*/ 20 w 46" name="T40"/>
                        <a:gd fmla="*/ 6 h 126" name="T41"/>
                        <a:gd fmla="*/ 20 w 46" name="T42"/>
                        <a:gd fmla="*/ 19 h 126" name="T43"/>
                        <a:gd fmla="*/ 23 w 46" name="T44"/>
                        <a:gd fmla="*/ 22 h 126" name="T45"/>
                        <a:gd fmla="*/ 26 w 46" name="T46"/>
                        <a:gd fmla="*/ 19 h 126" name="T47"/>
                        <a:gd fmla="*/ 26 w 46" name="T48"/>
                        <a:gd fmla="*/ 6 h 126" name="T49"/>
                        <a:gd fmla="*/ 27 w 46" name="T50"/>
                        <a:gd fmla="*/ 7 h 126" name="T51"/>
                        <a:gd fmla="*/ 40 w 46" name="T52"/>
                        <a:gd fmla="*/ 23 h 126" name="T53"/>
                        <a:gd fmla="*/ 30 w 46" name="T54"/>
                        <a:gd fmla="*/ 39 h 126"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25" w="46">
                          <a:moveTo>
                            <a:pt x="34" y="43"/>
                          </a:moveTo>
                          <a:cubicBezTo>
                            <a:pt x="35" y="43"/>
                            <a:pt x="35" y="43"/>
                            <a:pt x="35" y="43"/>
                          </a:cubicBezTo>
                          <a:cubicBezTo>
                            <a:pt x="42" y="39"/>
                            <a:pt x="46" y="31"/>
                            <a:pt x="46" y="23"/>
                          </a:cubicBezTo>
                          <a:cubicBezTo>
                            <a:pt x="46" y="10"/>
                            <a:pt x="36" y="0"/>
                            <a:pt x="23" y="0"/>
                          </a:cubicBezTo>
                          <a:cubicBezTo>
                            <a:pt x="10" y="0"/>
                            <a:pt x="0" y="10"/>
                            <a:pt x="0" y="23"/>
                          </a:cubicBezTo>
                          <a:cubicBezTo>
                            <a:pt x="0" y="31"/>
                            <a:pt x="4" y="39"/>
                            <a:pt x="12" y="43"/>
                          </a:cubicBezTo>
                          <a:cubicBezTo>
                            <a:pt x="12" y="43"/>
                            <a:pt x="12" y="43"/>
                            <a:pt x="12" y="43"/>
                          </a:cubicBezTo>
                          <a:cubicBezTo>
                            <a:pt x="12" y="115"/>
                            <a:pt x="12" y="115"/>
                            <a:pt x="12" y="115"/>
                          </a:cubicBezTo>
                          <a:cubicBezTo>
                            <a:pt x="12" y="121"/>
                            <a:pt x="17" y="126"/>
                            <a:pt x="23" y="126"/>
                          </a:cubicBezTo>
                          <a:cubicBezTo>
                            <a:pt x="29" y="126"/>
                            <a:pt x="34" y="121"/>
                            <a:pt x="34" y="115"/>
                          </a:cubicBezTo>
                          <a:lnTo>
                            <a:pt x="34" y="43"/>
                          </a:lnTo>
                          <a:close/>
                          <a:moveTo>
                            <a:pt x="30" y="39"/>
                          </a:moveTo>
                          <a:cubicBezTo>
                            <a:pt x="28" y="39"/>
                            <a:pt x="28" y="39"/>
                            <a:pt x="28" y="39"/>
                          </a:cubicBezTo>
                          <a:cubicBezTo>
                            <a:pt x="28" y="115"/>
                            <a:pt x="28" y="115"/>
                            <a:pt x="28" y="115"/>
                          </a:cubicBezTo>
                          <a:cubicBezTo>
                            <a:pt x="28" y="118"/>
                            <a:pt x="26" y="120"/>
                            <a:pt x="23" y="120"/>
                          </a:cubicBezTo>
                          <a:cubicBezTo>
                            <a:pt x="20" y="120"/>
                            <a:pt x="18" y="118"/>
                            <a:pt x="18" y="115"/>
                          </a:cubicBezTo>
                          <a:cubicBezTo>
                            <a:pt x="18" y="39"/>
                            <a:pt x="18" y="39"/>
                            <a:pt x="18" y="39"/>
                          </a:cubicBezTo>
                          <a:cubicBezTo>
                            <a:pt x="16" y="39"/>
                            <a:pt x="16" y="39"/>
                            <a:pt x="16" y="39"/>
                          </a:cubicBezTo>
                          <a:cubicBezTo>
                            <a:pt x="10" y="36"/>
                            <a:pt x="6" y="30"/>
                            <a:pt x="6" y="23"/>
                          </a:cubicBezTo>
                          <a:cubicBezTo>
                            <a:pt x="6" y="15"/>
                            <a:pt x="11" y="9"/>
                            <a:pt x="19" y="7"/>
                          </a:cubicBezTo>
                          <a:cubicBezTo>
                            <a:pt x="20" y="6"/>
                            <a:pt x="20" y="6"/>
                            <a:pt x="20" y="6"/>
                          </a:cubicBezTo>
                          <a:cubicBezTo>
                            <a:pt x="20" y="19"/>
                            <a:pt x="20" y="19"/>
                            <a:pt x="20" y="19"/>
                          </a:cubicBezTo>
                          <a:cubicBezTo>
                            <a:pt x="20" y="21"/>
                            <a:pt x="21" y="22"/>
                            <a:pt x="23" y="22"/>
                          </a:cubicBezTo>
                          <a:cubicBezTo>
                            <a:pt x="25" y="22"/>
                            <a:pt x="26" y="21"/>
                            <a:pt x="26" y="19"/>
                          </a:cubicBezTo>
                          <a:cubicBezTo>
                            <a:pt x="26" y="6"/>
                            <a:pt x="26" y="6"/>
                            <a:pt x="26" y="6"/>
                          </a:cubicBezTo>
                          <a:cubicBezTo>
                            <a:pt x="27" y="7"/>
                            <a:pt x="27" y="7"/>
                            <a:pt x="27" y="7"/>
                          </a:cubicBezTo>
                          <a:cubicBezTo>
                            <a:pt x="35" y="9"/>
                            <a:pt x="40" y="15"/>
                            <a:pt x="40" y="23"/>
                          </a:cubicBezTo>
                          <a:cubicBezTo>
                            <a:pt x="40" y="30"/>
                            <a:pt x="36" y="36"/>
                            <a:pt x="30" y="39"/>
                          </a:cubicBezTo>
                          <a:close/>
                        </a:path>
                      </a:pathLst>
                    </a:custGeom>
                    <a:solidFill>
                      <a:schemeClr val="bg1"/>
                    </a:solidFill>
                    <a:ln w="3175">
                      <a:solidFill>
                        <a:schemeClr val="bg1"/>
                      </a:solidFill>
                    </a:ln>
                  </p:spPr>
                  <p:txBody>
                    <a:bodyPr anchor="t" anchorCtr="0" bIns="44808" compatLnSpc="1" lIns="89617" numCol="1" rIns="89617" tIns="44808" vert="horz" wrap="square"/>
                    <a:lstStyle/>
                    <a:p>
                      <a:pPr defTabSz="895985">
                        <a:defRPr/>
                      </a:pPr>
                      <a:endParaRPr kern="0" lang="en-US" sz="1765">
                        <a:solidFill>
                          <a:sysClr lastClr="000000" val="windowText"/>
                        </a:solidFill>
                        <a:cs typeface="+mn-ea"/>
                        <a:sym typeface="+mn-lt"/>
                      </a:endParaRPr>
                    </a:p>
                  </p:txBody>
                </p:sp>
              </p:grpSp>
            </p:grpSp>
            <p:grpSp>
              <p:nvGrpSpPr>
                <p:cNvPr id="62" name="组合 61">
                  <a:extLst>
                    <a:ext uri="{FF2B5EF4-FFF2-40B4-BE49-F238E27FC236}">
                      <a16:creationId xmlns:a16="http://schemas.microsoft.com/office/drawing/2014/main" id="{0AB7E440-E7BE-4A2F-BAD5-B3BDA366DB4B}"/>
                    </a:ext>
                  </a:extLst>
                </p:cNvPr>
                <p:cNvGrpSpPr/>
                <p:nvPr/>
              </p:nvGrpSpPr>
              <p:grpSpPr>
                <a:xfrm>
                  <a:off x="5463540" y="1366520"/>
                  <a:ext cx="1970405" cy="1972945"/>
                  <a:chOff x="1336675" y="3451225"/>
                  <a:chExt cx="1063625" cy="1065213"/>
                </a:xfrm>
              </p:grpSpPr>
              <p:sp>
                <p:nvSpPr>
                  <p:cNvPr id="63" name="Oval 12">
                    <a:extLst>
                      <a:ext uri="{FF2B5EF4-FFF2-40B4-BE49-F238E27FC236}">
                        <a16:creationId xmlns:a16="http://schemas.microsoft.com/office/drawing/2014/main" id="{3B2FBFB8-E529-4985-834B-1C2E6A125993}"/>
                      </a:ext>
                    </a:extLst>
                  </p:cNvPr>
                  <p:cNvSpPr>
                    <a:spLocks noChangeArrowheads="1"/>
                  </p:cNvSpPr>
                  <p:nvPr/>
                </p:nvSpPr>
                <p:spPr bwMode="auto">
                  <a:xfrm>
                    <a:off x="1336675" y="3451225"/>
                    <a:ext cx="1063625" cy="1065213"/>
                  </a:xfrm>
                  <a:prstGeom prst="ellipse">
                    <a:avLst/>
                  </a:prstGeom>
                  <a:solidFill>
                    <a:schemeClr val="tx2"/>
                  </a:solidFill>
                  <a:ln>
                    <a:noFill/>
                  </a:ln>
                </p:spPr>
                <p:txBody>
                  <a:bodyPr anchor="t" anchorCtr="0" bIns="45720" compatLnSpc="1" lIns="91440" numCol="1" rIns="91440" tIns="45720" vert="horz" wrap="square"/>
                  <a:lstStyle/>
                  <a:p>
                    <a:pPr defTabSz="914400" eaLnBrk="0" fontAlgn="base" hangingPunct="0">
                      <a:lnSpc>
                        <a:spcPct val="160000"/>
                      </a:lnSpc>
                      <a:spcBef>
                        <a:spcPct val="0"/>
                      </a:spcBef>
                      <a:spcAft>
                        <a:spcPct val="0"/>
                      </a:spcAft>
                    </a:pPr>
                    <a:endParaRPr altLang="en-US" lang="zh-CN" sz="1800">
                      <a:solidFill>
                        <a:schemeClr val="tx1">
                          <a:lumMod val="85000"/>
                          <a:lumOff val="15000"/>
                        </a:schemeClr>
                      </a:solidFill>
                      <a:cs typeface="+mn-ea"/>
                      <a:sym typeface="+mn-lt"/>
                    </a:endParaRPr>
                  </a:p>
                </p:txBody>
              </p:sp>
              <p:sp>
                <p:nvSpPr>
                  <p:cNvPr id="64" name="Freeform 22">
                    <a:extLst>
                      <a:ext uri="{FF2B5EF4-FFF2-40B4-BE49-F238E27FC236}">
                        <a16:creationId xmlns:a16="http://schemas.microsoft.com/office/drawing/2014/main" id="{B780223C-EED5-4104-925E-828D45A7BD4C}"/>
                      </a:ext>
                    </a:extLst>
                  </p:cNvPr>
                  <p:cNvSpPr/>
                  <p:nvPr/>
                </p:nvSpPr>
                <p:spPr bwMode="auto">
                  <a:xfrm>
                    <a:off x="1550988" y="3624263"/>
                    <a:ext cx="635000" cy="439738"/>
                  </a:xfrm>
                  <a:custGeom>
                    <a:gdLst>
                      <a:gd fmla="*/ 169 w 169" name="T0"/>
                      <a:gd fmla="*/ 117 h 117" name="T1"/>
                      <a:gd fmla="*/ 169 w 169" name="T2"/>
                      <a:gd fmla="*/ 112 h 117" name="T3"/>
                      <a:gd fmla="*/ 92 w 169" name="T4"/>
                      <a:gd fmla="*/ 39 h 117" name="T5"/>
                      <a:gd fmla="*/ 92 w 169" name="T6"/>
                      <a:gd fmla="*/ 30 h 117" name="T7"/>
                      <a:gd fmla="*/ 100 w 169" name="T8"/>
                      <a:gd fmla="*/ 16 h 117" name="T9"/>
                      <a:gd fmla="*/ 84 w 169" name="T10"/>
                      <a:gd fmla="*/ 0 h 117" name="T11"/>
                      <a:gd fmla="*/ 69 w 169" name="T12"/>
                      <a:gd fmla="*/ 16 h 117" name="T13"/>
                      <a:gd fmla="*/ 77 w 169" name="T14"/>
                      <a:gd fmla="*/ 30 h 117" name="T15"/>
                      <a:gd fmla="*/ 77 w 169" name="T16"/>
                      <a:gd fmla="*/ 39 h 117" name="T17"/>
                      <a:gd fmla="*/ 0 w 169" name="T18"/>
                      <a:gd fmla="*/ 112 h 117" name="T19"/>
                      <a:gd fmla="*/ 0 w 169" name="T20"/>
                      <a:gd fmla="*/ 117 h 117" name="T21"/>
                      <a:gd fmla="*/ 169 w 169" name="T22"/>
                      <a:gd fmla="*/ 117 h 11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7" w="169">
                        <a:moveTo>
                          <a:pt x="169" y="117"/>
                        </a:moveTo>
                        <a:cubicBezTo>
                          <a:pt x="169" y="115"/>
                          <a:pt x="169" y="113"/>
                          <a:pt x="169" y="112"/>
                        </a:cubicBezTo>
                        <a:cubicBezTo>
                          <a:pt x="169" y="74"/>
                          <a:pt x="135" y="42"/>
                          <a:pt x="92" y="39"/>
                        </a:cubicBezTo>
                        <a:cubicBezTo>
                          <a:pt x="92" y="30"/>
                          <a:pt x="92" y="30"/>
                          <a:pt x="92" y="30"/>
                        </a:cubicBezTo>
                        <a:cubicBezTo>
                          <a:pt x="97" y="27"/>
                          <a:pt x="100" y="22"/>
                          <a:pt x="100" y="16"/>
                        </a:cubicBezTo>
                        <a:cubicBezTo>
                          <a:pt x="100" y="7"/>
                          <a:pt x="93" y="0"/>
                          <a:pt x="84" y="0"/>
                        </a:cubicBezTo>
                        <a:cubicBezTo>
                          <a:pt x="76" y="0"/>
                          <a:pt x="69" y="7"/>
                          <a:pt x="69" y="16"/>
                        </a:cubicBezTo>
                        <a:cubicBezTo>
                          <a:pt x="69" y="22"/>
                          <a:pt x="72" y="27"/>
                          <a:pt x="77" y="30"/>
                        </a:cubicBezTo>
                        <a:cubicBezTo>
                          <a:pt x="77" y="39"/>
                          <a:pt x="77" y="39"/>
                          <a:pt x="77" y="39"/>
                        </a:cubicBezTo>
                        <a:cubicBezTo>
                          <a:pt x="34" y="42"/>
                          <a:pt x="0" y="74"/>
                          <a:pt x="0" y="112"/>
                        </a:cubicBezTo>
                        <a:cubicBezTo>
                          <a:pt x="0" y="113"/>
                          <a:pt x="0" y="115"/>
                          <a:pt x="0" y="117"/>
                        </a:cubicBezTo>
                        <a:lnTo>
                          <a:pt x="169" y="117"/>
                        </a:lnTo>
                        <a:close/>
                      </a:path>
                    </a:pathLst>
                  </a:custGeom>
                  <a:solidFill>
                    <a:srgbClr val="FDFDF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0" fontAlgn="base" hangingPunct="0">
                      <a:lnSpc>
                        <a:spcPct val="160000"/>
                      </a:lnSpc>
                      <a:spcBef>
                        <a:spcPct val="0"/>
                      </a:spcBef>
                      <a:spcAft>
                        <a:spcPct val="0"/>
                      </a:spcAft>
                    </a:pPr>
                    <a:endParaRPr altLang="en-US" lang="zh-CN" sz="1800">
                      <a:solidFill>
                        <a:schemeClr val="tx1">
                          <a:lumMod val="85000"/>
                          <a:lumOff val="15000"/>
                        </a:schemeClr>
                      </a:solidFill>
                      <a:cs typeface="+mn-ea"/>
                      <a:sym typeface="+mn-lt"/>
                    </a:endParaRPr>
                  </a:p>
                </p:txBody>
              </p:sp>
              <p:sp>
                <p:nvSpPr>
                  <p:cNvPr id="65" name="Freeform 23">
                    <a:extLst>
                      <a:ext uri="{FF2B5EF4-FFF2-40B4-BE49-F238E27FC236}">
                        <a16:creationId xmlns:a16="http://schemas.microsoft.com/office/drawing/2014/main" id="{369A2EC8-9952-46F3-B628-A7F4D20DAA02}"/>
                      </a:ext>
                    </a:extLst>
                  </p:cNvPr>
                  <p:cNvSpPr/>
                  <p:nvPr/>
                </p:nvSpPr>
                <p:spPr bwMode="auto">
                  <a:xfrm>
                    <a:off x="1498600" y="4097338"/>
                    <a:ext cx="739775" cy="95250"/>
                  </a:xfrm>
                  <a:custGeom>
                    <a:gdLst>
                      <a:gd fmla="*/ 433 w 466" name="T0"/>
                      <a:gd fmla="*/ 29 h 60" name="T1"/>
                      <a:gd fmla="*/ 433 w 466" name="T2"/>
                      <a:gd fmla="*/ 0 h 60" name="T3"/>
                      <a:gd fmla="*/ 33 w 466" name="T4"/>
                      <a:gd fmla="*/ 0 h 60" name="T5"/>
                      <a:gd fmla="*/ 33 w 466" name="T6"/>
                      <a:gd fmla="*/ 29 h 60" name="T7"/>
                      <a:gd fmla="*/ 0 w 466" name="T8"/>
                      <a:gd fmla="*/ 29 h 60" name="T9"/>
                      <a:gd fmla="*/ 0 w 466" name="T10"/>
                      <a:gd fmla="*/ 60 h 60" name="T11"/>
                      <a:gd fmla="*/ 466 w 466" name="T12"/>
                      <a:gd fmla="*/ 60 h 60" name="T13"/>
                      <a:gd fmla="*/ 466 w 466" name="T14"/>
                      <a:gd fmla="*/ 29 h 60" name="T15"/>
                      <a:gd fmla="*/ 433 w 466" name="T16"/>
                      <a:gd fmla="*/ 29 h 6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0" w="466">
                        <a:moveTo>
                          <a:pt x="433" y="29"/>
                        </a:moveTo>
                        <a:lnTo>
                          <a:pt x="433" y="0"/>
                        </a:lnTo>
                        <a:lnTo>
                          <a:pt x="33" y="0"/>
                        </a:lnTo>
                        <a:lnTo>
                          <a:pt x="33" y="29"/>
                        </a:lnTo>
                        <a:lnTo>
                          <a:pt x="0" y="29"/>
                        </a:lnTo>
                        <a:lnTo>
                          <a:pt x="0" y="60"/>
                        </a:lnTo>
                        <a:lnTo>
                          <a:pt x="466" y="60"/>
                        </a:lnTo>
                        <a:lnTo>
                          <a:pt x="466" y="29"/>
                        </a:lnTo>
                        <a:lnTo>
                          <a:pt x="433" y="29"/>
                        </a:lnTo>
                        <a:close/>
                      </a:path>
                    </a:pathLst>
                  </a:custGeom>
                  <a:solidFill>
                    <a:srgbClr val="FDFDF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0" fontAlgn="base" hangingPunct="0">
                      <a:lnSpc>
                        <a:spcPct val="160000"/>
                      </a:lnSpc>
                      <a:spcBef>
                        <a:spcPct val="0"/>
                      </a:spcBef>
                      <a:spcAft>
                        <a:spcPct val="0"/>
                      </a:spcAft>
                    </a:pPr>
                    <a:endParaRPr altLang="en-US" lang="zh-CN" sz="1800">
                      <a:solidFill>
                        <a:schemeClr val="tx1">
                          <a:lumMod val="85000"/>
                          <a:lumOff val="15000"/>
                        </a:schemeClr>
                      </a:solidFill>
                      <a:cs typeface="+mn-ea"/>
                      <a:sym typeface="+mn-lt"/>
                    </a:endParaRPr>
                  </a:p>
                </p:txBody>
              </p:sp>
            </p:grpSp>
          </p:grpSp>
          <p:sp>
            <p:nvSpPr>
              <p:cNvPr id="53" name="Oval 224">
                <a:extLst>
                  <a:ext uri="{FF2B5EF4-FFF2-40B4-BE49-F238E27FC236}">
                    <a16:creationId xmlns:a16="http://schemas.microsoft.com/office/drawing/2014/main" id="{550CFA99-E1C8-40DE-9B72-4F688E1CF285}"/>
                  </a:ext>
                </a:extLst>
              </p:cNvPr>
              <p:cNvSpPr/>
              <p:nvPr/>
            </p:nvSpPr>
            <p:spPr bwMode="auto">
              <a:xfrm>
                <a:off x="7949071" y="2800270"/>
                <a:ext cx="509986" cy="509986"/>
              </a:xfrm>
              <a:prstGeom prst="ellipse">
                <a:avLst/>
              </a:prstGeom>
              <a:solidFill>
                <a:schemeClr val="tx2"/>
              </a:solidFill>
              <a:ln algn="ctr" cap="flat" cmpd="sng" w="76200">
                <a:solidFill>
                  <a:schemeClr val="bg1"/>
                </a:solidFill>
                <a:prstDash val="solid"/>
                <a:miter lim="800000"/>
              </a:ln>
              <a:effectLst/>
            </p:spPr>
            <p:txBody>
              <a:bodyPr anchor="t" anchorCtr="0" bIns="172033" compatLnSpc="1" forceAA="0" fromWordArt="0" horzOverflow="overflow" lIns="215042" numCol="1" rIns="215042" rot="0" rtlCol="0" spcCol="0" spcFirstLastPara="0" tIns="172033" vert="horz" vertOverflow="overflow" wrap="square">
                <a:noAutofit/>
              </a:bodyPr>
              <a:lstStyle/>
              <a:p>
                <a:pPr algn="ctr" defTabSz="1096010" fontAlgn="base">
                  <a:lnSpc>
                    <a:spcPct val="90000"/>
                  </a:lnSpc>
                  <a:spcBef>
                    <a:spcPct val="0"/>
                  </a:spcBef>
                  <a:spcAft>
                    <a:spcPct val="0"/>
                  </a:spcAft>
                  <a:defRPr/>
                </a:pPr>
                <a:endParaRPr kern="0" lang="en-US" sz="2820">
                  <a:gradFill>
                    <a:gsLst>
                      <a:gs pos="0">
                        <a:srgbClr val="FFFFFF"/>
                      </a:gs>
                      <a:gs pos="100000">
                        <a:srgbClr val="FFFFFF"/>
                      </a:gs>
                    </a:gsLst>
                    <a:lin ang="5400000" scaled="0"/>
                  </a:gradFill>
                  <a:cs typeface="+mn-ea"/>
                  <a:sym typeface="+mn-lt"/>
                </a:endParaRPr>
              </a:p>
            </p:txBody>
          </p:sp>
        </p:grpSp>
        <p:grpSp>
          <p:nvGrpSpPr>
            <p:cNvPr id="47" name="组合 46">
              <a:extLst>
                <a:ext uri="{FF2B5EF4-FFF2-40B4-BE49-F238E27FC236}">
                  <a16:creationId xmlns:a16="http://schemas.microsoft.com/office/drawing/2014/main" id="{7778BED6-2C04-4F3F-83D6-B7030A29B527}"/>
                </a:ext>
              </a:extLst>
            </p:cNvPr>
            <p:cNvGrpSpPr/>
            <p:nvPr/>
          </p:nvGrpSpPr>
          <p:grpSpPr>
            <a:xfrm>
              <a:off x="4459298" y="2781109"/>
              <a:ext cx="5177258" cy="2512938"/>
              <a:chOff x="4459298" y="2781109"/>
              <a:chExt cx="5177258" cy="2512938"/>
            </a:xfrm>
          </p:grpSpPr>
          <p:pic>
            <p:nvPicPr>
              <p:cNvPr descr="文件夹搜索" id="48" name="图形 47">
                <a:extLst>
                  <a:ext uri="{FF2B5EF4-FFF2-40B4-BE49-F238E27FC236}">
                    <a16:creationId xmlns:a16="http://schemas.microsoft.com/office/drawing/2014/main" id="{BCAA722C-C7D7-4756-B9C1-B7BCE0F1A952}"/>
                  </a:ext>
                </a:extLst>
              </p:cNvPr>
              <p:cNvPicPr>
                <a:picLocks noChangeAspect="1"/>
              </p:cNvPicPr>
              <p:nvPr/>
            </p:nvPicPr>
            <p:blipFill>
              <a:blip r:embed="rId3">
                <a:extLst>
                  <a:ext uri="{28A0092B-C50C-407E-A947-70E740481C1C}">
                    <a14:useLocalDpi val="0"/>
                  </a:ext>
                  <a:ext uri="{96DAC541-7B7A-43D3-8B79-37D633B846F1}">
                    <asvg:svgBlip xmlns:asvg="http://schemas.microsoft.com/office/drawing/2016/SVG/main" r:embed="rId4"/>
                  </a:ext>
                </a:extLst>
              </a:blip>
              <a:stretch>
                <a:fillRect/>
              </a:stretch>
            </p:blipFill>
            <p:spPr>
              <a:xfrm>
                <a:off x="7449241" y="4955772"/>
                <a:ext cx="338275" cy="338275"/>
              </a:xfrm>
              <a:prstGeom prst="rect">
                <a:avLst/>
              </a:prstGeom>
            </p:spPr>
          </p:pic>
          <p:pic>
            <p:nvPicPr>
              <p:cNvPr descr="方向" id="49" name="图形 48">
                <a:extLst>
                  <a:ext uri="{FF2B5EF4-FFF2-40B4-BE49-F238E27FC236}">
                    <a16:creationId xmlns:a16="http://schemas.microsoft.com/office/drawing/2014/main" id="{A7D679ED-08AE-4CC0-A0EB-71A9BAD1162A}"/>
                  </a:ext>
                </a:extLst>
              </p:cNvPr>
              <p:cNvPicPr>
                <a:picLocks noChangeAspect="1"/>
              </p:cNvPicPr>
              <p:nvPr/>
            </p:nvPicPr>
            <p:blipFill>
              <a:blip r:embed="rId5">
                <a:extLst>
                  <a:ext uri="{28A0092B-C50C-407E-A947-70E740481C1C}">
                    <a14:useLocalDpi val="0"/>
                  </a:ext>
                  <a:ext uri="{96DAC541-7B7A-43D3-8B79-37D633B846F1}">
                    <asvg:svgBlip xmlns:asvg="http://schemas.microsoft.com/office/drawing/2016/SVG/main" r:embed="rId6"/>
                  </a:ext>
                </a:extLst>
              </a:blip>
              <a:stretch>
                <a:fillRect/>
              </a:stretch>
            </p:blipFill>
            <p:spPr>
              <a:xfrm>
                <a:off x="8076379" y="2781109"/>
                <a:ext cx="509986" cy="509986"/>
              </a:xfrm>
              <a:prstGeom prst="rect">
                <a:avLst/>
              </a:prstGeom>
            </p:spPr>
          </p:pic>
          <p:pic>
            <p:nvPicPr>
              <p:cNvPr descr="齿轮" id="50" name="图形 49">
                <a:extLst>
                  <a:ext uri="{FF2B5EF4-FFF2-40B4-BE49-F238E27FC236}">
                    <a16:creationId xmlns:a16="http://schemas.microsoft.com/office/drawing/2014/main" id="{2C5FF265-8499-47DE-B491-E6ED6AF331C3}"/>
                  </a:ext>
                </a:extLst>
              </p:cNvPr>
              <p:cNvPicPr>
                <a:picLocks noChangeAspect="1"/>
              </p:cNvPicPr>
              <p:nvPr/>
            </p:nvPicPr>
            <p:blipFill>
              <a:blip r:embed="rId7">
                <a:extLst>
                  <a:ext uri="{28A0092B-C50C-407E-A947-70E740481C1C}">
                    <a14:useLocalDpi val="0"/>
                  </a:ext>
                  <a:ext uri="{96DAC541-7B7A-43D3-8B79-37D633B846F1}">
                    <asvg:svgBlip xmlns:asvg="http://schemas.microsoft.com/office/drawing/2016/SVG/main" r:embed="rId8"/>
                  </a:ext>
                </a:extLst>
              </a:blip>
              <a:stretch>
                <a:fillRect/>
              </a:stretch>
            </p:blipFill>
            <p:spPr>
              <a:xfrm>
                <a:off x="9274532" y="4123643"/>
                <a:ext cx="362024" cy="362024"/>
              </a:xfrm>
              <a:prstGeom prst="rect">
                <a:avLst/>
              </a:prstGeom>
            </p:spPr>
          </p:pic>
          <p:pic>
            <p:nvPicPr>
              <p:cNvPr descr="业务增长" id="51" name="图形 50">
                <a:extLst>
                  <a:ext uri="{FF2B5EF4-FFF2-40B4-BE49-F238E27FC236}">
                    <a16:creationId xmlns:a16="http://schemas.microsoft.com/office/drawing/2014/main" id="{29C5EB51-EC2F-4097-BC53-D337DDB1E230}"/>
                  </a:ext>
                </a:extLst>
              </p:cNvPr>
              <p:cNvPicPr>
                <a:picLocks noChangeAspect="1"/>
              </p:cNvPicPr>
              <p:nvPr/>
            </p:nvPicPr>
            <p:blipFill>
              <a:blip r:embed="rId9">
                <a:extLst>
                  <a:ext uri="{28A0092B-C50C-407E-A947-70E740481C1C}">
                    <a14:useLocalDpi val="0"/>
                  </a:ext>
                  <a:ext uri="{96DAC541-7B7A-43D3-8B79-37D633B846F1}">
                    <asvg:svgBlip xmlns:asvg="http://schemas.microsoft.com/office/drawing/2016/SVG/main" r:embed="rId10"/>
                  </a:ext>
                </a:extLst>
              </a:blip>
              <a:stretch>
                <a:fillRect/>
              </a:stretch>
            </p:blipFill>
            <p:spPr>
              <a:xfrm flipV="1" rot="10583788">
                <a:off x="4459298" y="3233462"/>
                <a:ext cx="352941" cy="352941"/>
              </a:xfrm>
              <a:prstGeom prst="rect">
                <a:avLst/>
              </a:prstGeom>
            </p:spPr>
          </p:pic>
        </p:grpSp>
      </p:grpSp>
    </p:spTree>
    <p:extLst>
      <p:ext uri="{BB962C8B-B14F-4D97-AF65-F5344CB8AC3E}">
        <p14:creationId val="3457063952"/>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45"/>
                                        </p:tgtEl>
                                        <p:attrNameLst>
                                          <p:attrName>style.visibility</p:attrName>
                                        </p:attrNameLst>
                                      </p:cBhvr>
                                      <p:to>
                                        <p:strVal val="visible"/>
                                      </p:to>
                                    </p:set>
                                    <p:animEffect filter="circle(in)" transition="in">
                                      <p:cBhvr>
                                        <p:cTn dur="750" id="7"/>
                                        <p:tgtEl>
                                          <p:spTgt spid="45"/>
                                        </p:tgtEl>
                                      </p:cBhvr>
                                    </p:animEffect>
                                  </p:childTnLst>
                                </p:cTn>
                              </p:par>
                            </p:childTnLst>
                          </p:cTn>
                        </p:par>
                        <p:par>
                          <p:cTn fill="hold" id="8" nodeType="afterGroup">
                            <p:stCondLst>
                              <p:cond delay="750"/>
                            </p:stCondLst>
                            <p:childTnLst>
                              <p:par>
                                <p:cTn fill="hold" grpId="0" id="9" nodeType="afterEffect" presetClass="entr" presetID="53" presetSubtype="0">
                                  <p:stCondLst>
                                    <p:cond delay="0"/>
                                  </p:stCondLst>
                                  <p:childTnLst>
                                    <p:set>
                                      <p:cBhvr>
                                        <p:cTn dur="1" fill="hold" id="10">
                                          <p:stCondLst>
                                            <p:cond delay="0"/>
                                          </p:stCondLst>
                                        </p:cTn>
                                        <p:tgtEl>
                                          <p:spTgt spid="41"/>
                                        </p:tgtEl>
                                        <p:attrNameLst>
                                          <p:attrName>style.visibility</p:attrName>
                                        </p:attrNameLst>
                                      </p:cBhvr>
                                      <p:to>
                                        <p:strVal val="visible"/>
                                      </p:to>
                                    </p:set>
                                    <p:anim calcmode="lin" valueType="num">
                                      <p:cBhvr>
                                        <p:cTn dur="750" fill="hold" id="11"/>
                                        <p:tgtEl>
                                          <p:spTgt spid="41"/>
                                        </p:tgtEl>
                                        <p:attrNameLst>
                                          <p:attrName>ppt_w</p:attrName>
                                        </p:attrNameLst>
                                      </p:cBhvr>
                                      <p:tavLst>
                                        <p:tav tm="0">
                                          <p:val>
                                            <p:fltVal val="0"/>
                                          </p:val>
                                        </p:tav>
                                        <p:tav tm="100000">
                                          <p:val>
                                            <p:strVal val="#ppt_w"/>
                                          </p:val>
                                        </p:tav>
                                      </p:tavLst>
                                    </p:anim>
                                    <p:anim calcmode="lin" valueType="num">
                                      <p:cBhvr>
                                        <p:cTn dur="750" fill="hold" id="12"/>
                                        <p:tgtEl>
                                          <p:spTgt spid="41"/>
                                        </p:tgtEl>
                                        <p:attrNameLst>
                                          <p:attrName>ppt_h</p:attrName>
                                        </p:attrNameLst>
                                      </p:cBhvr>
                                      <p:tavLst>
                                        <p:tav tm="0">
                                          <p:val>
                                            <p:fltVal val="0"/>
                                          </p:val>
                                        </p:tav>
                                        <p:tav tm="100000">
                                          <p:val>
                                            <p:strVal val="#ppt_h"/>
                                          </p:val>
                                        </p:tav>
                                      </p:tavLst>
                                    </p:anim>
                                    <p:animEffect filter="fade" transition="in">
                                      <p:cBhvr>
                                        <p:cTn dur="750" id="13"/>
                                        <p:tgtEl>
                                          <p:spTgt spid="41"/>
                                        </p:tgtEl>
                                      </p:cBhvr>
                                    </p:animEffect>
                                  </p:childTnLst>
                                </p:cTn>
                              </p:par>
                            </p:childTnLst>
                          </p:cTn>
                        </p:par>
                        <p:par>
                          <p:cTn fill="hold" id="14" nodeType="afterGroup">
                            <p:stCondLst>
                              <p:cond delay="1500"/>
                            </p:stCondLst>
                            <p:childTnLst>
                              <p:par>
                                <p:cTn fill="hold" grpId="0" id="15" nodeType="afterEffect" presetClass="entr" presetID="53" presetSubtype="0">
                                  <p:stCondLst>
                                    <p:cond delay="0"/>
                                  </p:stCondLst>
                                  <p:childTnLst>
                                    <p:set>
                                      <p:cBhvr>
                                        <p:cTn dur="1" fill="hold" id="16">
                                          <p:stCondLst>
                                            <p:cond delay="0"/>
                                          </p:stCondLst>
                                        </p:cTn>
                                        <p:tgtEl>
                                          <p:spTgt spid="40"/>
                                        </p:tgtEl>
                                        <p:attrNameLst>
                                          <p:attrName>style.visibility</p:attrName>
                                        </p:attrNameLst>
                                      </p:cBhvr>
                                      <p:to>
                                        <p:strVal val="visible"/>
                                      </p:to>
                                    </p:set>
                                    <p:anim calcmode="lin" valueType="num">
                                      <p:cBhvr>
                                        <p:cTn dur="750" fill="hold" id="17"/>
                                        <p:tgtEl>
                                          <p:spTgt spid="40"/>
                                        </p:tgtEl>
                                        <p:attrNameLst>
                                          <p:attrName>ppt_w</p:attrName>
                                        </p:attrNameLst>
                                      </p:cBhvr>
                                      <p:tavLst>
                                        <p:tav tm="0">
                                          <p:val>
                                            <p:fltVal val="0"/>
                                          </p:val>
                                        </p:tav>
                                        <p:tav tm="100000">
                                          <p:val>
                                            <p:strVal val="#ppt_w"/>
                                          </p:val>
                                        </p:tav>
                                      </p:tavLst>
                                    </p:anim>
                                    <p:anim calcmode="lin" valueType="num">
                                      <p:cBhvr>
                                        <p:cTn dur="750" fill="hold" id="18"/>
                                        <p:tgtEl>
                                          <p:spTgt spid="40"/>
                                        </p:tgtEl>
                                        <p:attrNameLst>
                                          <p:attrName>ppt_h</p:attrName>
                                        </p:attrNameLst>
                                      </p:cBhvr>
                                      <p:tavLst>
                                        <p:tav tm="0">
                                          <p:val>
                                            <p:fltVal val="0"/>
                                          </p:val>
                                        </p:tav>
                                        <p:tav tm="100000">
                                          <p:val>
                                            <p:strVal val="#ppt_h"/>
                                          </p:val>
                                        </p:tav>
                                      </p:tavLst>
                                    </p:anim>
                                    <p:animEffect filter="fade" transition="in">
                                      <p:cBhvr>
                                        <p:cTn dur="750" id="19"/>
                                        <p:tgtEl>
                                          <p:spTgt spid="40"/>
                                        </p:tgtEl>
                                      </p:cBhvr>
                                    </p:animEffect>
                                  </p:childTnLst>
                                </p:cTn>
                              </p:par>
                            </p:childTnLst>
                          </p:cTn>
                        </p:par>
                        <p:par>
                          <p:cTn fill="hold" id="20" nodeType="afterGroup">
                            <p:stCondLst>
                              <p:cond delay="2250"/>
                            </p:stCondLst>
                            <p:childTnLst>
                              <p:par>
                                <p:cTn fill="hold" grpId="0" id="21" nodeType="afterEffect" presetClass="entr" presetID="53" presetSubtype="0">
                                  <p:stCondLst>
                                    <p:cond delay="0"/>
                                  </p:stCondLst>
                                  <p:childTnLst>
                                    <p:set>
                                      <p:cBhvr>
                                        <p:cTn dur="1" fill="hold" id="22">
                                          <p:stCondLst>
                                            <p:cond delay="0"/>
                                          </p:stCondLst>
                                        </p:cTn>
                                        <p:tgtEl>
                                          <p:spTgt spid="42"/>
                                        </p:tgtEl>
                                        <p:attrNameLst>
                                          <p:attrName>style.visibility</p:attrName>
                                        </p:attrNameLst>
                                      </p:cBhvr>
                                      <p:to>
                                        <p:strVal val="visible"/>
                                      </p:to>
                                    </p:set>
                                    <p:anim calcmode="lin" valueType="num">
                                      <p:cBhvr>
                                        <p:cTn dur="750" fill="hold" id="23"/>
                                        <p:tgtEl>
                                          <p:spTgt spid="42"/>
                                        </p:tgtEl>
                                        <p:attrNameLst>
                                          <p:attrName>ppt_w</p:attrName>
                                        </p:attrNameLst>
                                      </p:cBhvr>
                                      <p:tavLst>
                                        <p:tav tm="0">
                                          <p:val>
                                            <p:fltVal val="0"/>
                                          </p:val>
                                        </p:tav>
                                        <p:tav tm="100000">
                                          <p:val>
                                            <p:strVal val="#ppt_w"/>
                                          </p:val>
                                        </p:tav>
                                      </p:tavLst>
                                    </p:anim>
                                    <p:anim calcmode="lin" valueType="num">
                                      <p:cBhvr>
                                        <p:cTn dur="750" fill="hold" id="24"/>
                                        <p:tgtEl>
                                          <p:spTgt spid="42"/>
                                        </p:tgtEl>
                                        <p:attrNameLst>
                                          <p:attrName>ppt_h</p:attrName>
                                        </p:attrNameLst>
                                      </p:cBhvr>
                                      <p:tavLst>
                                        <p:tav tm="0">
                                          <p:val>
                                            <p:fltVal val="0"/>
                                          </p:val>
                                        </p:tav>
                                        <p:tav tm="100000">
                                          <p:val>
                                            <p:strVal val="#ppt_h"/>
                                          </p:val>
                                        </p:tav>
                                      </p:tavLst>
                                    </p:anim>
                                    <p:animEffect filter="fade" transition="in">
                                      <p:cBhvr>
                                        <p:cTn dur="750" id="25"/>
                                        <p:tgtEl>
                                          <p:spTgt spid="42"/>
                                        </p:tgtEl>
                                      </p:cBhvr>
                                    </p:animEffect>
                                  </p:childTnLst>
                                </p:cTn>
                              </p:par>
                            </p:childTnLst>
                          </p:cTn>
                        </p:par>
                        <p:par>
                          <p:cTn fill="hold" id="26" nodeType="afterGroup">
                            <p:stCondLst>
                              <p:cond delay="3000"/>
                            </p:stCondLst>
                            <p:childTnLst>
                              <p:par>
                                <p:cTn fill="hold" grpId="0" id="27" nodeType="afterEffect" presetClass="entr" presetID="53" presetSubtype="0">
                                  <p:stCondLst>
                                    <p:cond delay="0"/>
                                  </p:stCondLst>
                                  <p:childTnLst>
                                    <p:set>
                                      <p:cBhvr>
                                        <p:cTn dur="1" fill="hold" id="28">
                                          <p:stCondLst>
                                            <p:cond delay="0"/>
                                          </p:stCondLst>
                                        </p:cTn>
                                        <p:tgtEl>
                                          <p:spTgt spid="43"/>
                                        </p:tgtEl>
                                        <p:attrNameLst>
                                          <p:attrName>style.visibility</p:attrName>
                                        </p:attrNameLst>
                                      </p:cBhvr>
                                      <p:to>
                                        <p:strVal val="visible"/>
                                      </p:to>
                                    </p:set>
                                    <p:anim calcmode="lin" valueType="num">
                                      <p:cBhvr>
                                        <p:cTn dur="750" fill="hold" id="29"/>
                                        <p:tgtEl>
                                          <p:spTgt spid="43"/>
                                        </p:tgtEl>
                                        <p:attrNameLst>
                                          <p:attrName>ppt_w</p:attrName>
                                        </p:attrNameLst>
                                      </p:cBhvr>
                                      <p:tavLst>
                                        <p:tav tm="0">
                                          <p:val>
                                            <p:fltVal val="0"/>
                                          </p:val>
                                        </p:tav>
                                        <p:tav tm="100000">
                                          <p:val>
                                            <p:strVal val="#ppt_w"/>
                                          </p:val>
                                        </p:tav>
                                      </p:tavLst>
                                    </p:anim>
                                    <p:anim calcmode="lin" valueType="num">
                                      <p:cBhvr>
                                        <p:cTn dur="750" fill="hold" id="30"/>
                                        <p:tgtEl>
                                          <p:spTgt spid="43"/>
                                        </p:tgtEl>
                                        <p:attrNameLst>
                                          <p:attrName>ppt_h</p:attrName>
                                        </p:attrNameLst>
                                      </p:cBhvr>
                                      <p:tavLst>
                                        <p:tav tm="0">
                                          <p:val>
                                            <p:fltVal val="0"/>
                                          </p:val>
                                        </p:tav>
                                        <p:tav tm="100000">
                                          <p:val>
                                            <p:strVal val="#ppt_h"/>
                                          </p:val>
                                        </p:tav>
                                      </p:tavLst>
                                    </p:anim>
                                    <p:animEffect filter="fade" transition="in">
                                      <p:cBhvr>
                                        <p:cTn dur="750" id="31"/>
                                        <p:tgtEl>
                                          <p:spTgt spid="43"/>
                                        </p:tgtEl>
                                      </p:cBhvr>
                                    </p:animEffect>
                                  </p:childTnLst>
                                </p:cTn>
                              </p:par>
                            </p:childTnLst>
                          </p:cTn>
                        </p:par>
                        <p:par>
                          <p:cTn fill="hold" id="32" nodeType="afterGroup">
                            <p:stCondLst>
                              <p:cond delay="3750"/>
                            </p:stCondLst>
                            <p:childTnLst>
                              <p:par>
                                <p:cTn fill="hold" grpId="0" id="33" nodeType="afterEffect" presetClass="entr" presetID="53" presetSubtype="0">
                                  <p:stCondLst>
                                    <p:cond delay="0"/>
                                  </p:stCondLst>
                                  <p:childTnLst>
                                    <p:set>
                                      <p:cBhvr>
                                        <p:cTn dur="1" fill="hold" id="34">
                                          <p:stCondLst>
                                            <p:cond delay="0"/>
                                          </p:stCondLst>
                                        </p:cTn>
                                        <p:tgtEl>
                                          <p:spTgt spid="44"/>
                                        </p:tgtEl>
                                        <p:attrNameLst>
                                          <p:attrName>style.visibility</p:attrName>
                                        </p:attrNameLst>
                                      </p:cBhvr>
                                      <p:to>
                                        <p:strVal val="visible"/>
                                      </p:to>
                                    </p:set>
                                    <p:anim calcmode="lin" valueType="num">
                                      <p:cBhvr>
                                        <p:cTn dur="750" fill="hold" id="35"/>
                                        <p:tgtEl>
                                          <p:spTgt spid="44"/>
                                        </p:tgtEl>
                                        <p:attrNameLst>
                                          <p:attrName>ppt_w</p:attrName>
                                        </p:attrNameLst>
                                      </p:cBhvr>
                                      <p:tavLst>
                                        <p:tav tm="0">
                                          <p:val>
                                            <p:fltVal val="0"/>
                                          </p:val>
                                        </p:tav>
                                        <p:tav tm="100000">
                                          <p:val>
                                            <p:strVal val="#ppt_w"/>
                                          </p:val>
                                        </p:tav>
                                      </p:tavLst>
                                    </p:anim>
                                    <p:anim calcmode="lin" valueType="num">
                                      <p:cBhvr>
                                        <p:cTn dur="750" fill="hold" id="36"/>
                                        <p:tgtEl>
                                          <p:spTgt spid="44"/>
                                        </p:tgtEl>
                                        <p:attrNameLst>
                                          <p:attrName>ppt_h</p:attrName>
                                        </p:attrNameLst>
                                      </p:cBhvr>
                                      <p:tavLst>
                                        <p:tav tm="0">
                                          <p:val>
                                            <p:fltVal val="0"/>
                                          </p:val>
                                        </p:tav>
                                        <p:tav tm="100000">
                                          <p:val>
                                            <p:strVal val="#ppt_h"/>
                                          </p:val>
                                        </p:tav>
                                      </p:tavLst>
                                    </p:anim>
                                    <p:animEffect filter="fade" transition="in">
                                      <p:cBhvr>
                                        <p:cTn dur="750" id="37"/>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1"/>
      <p:bldP grpId="0" spid="42"/>
      <p:bldP grpId="0" spid="43"/>
      <p:bldP grpId="0" spid="44"/>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a:extLst>
              <a:ext uri="{FF2B5EF4-FFF2-40B4-BE49-F238E27FC236}">
                <a16:creationId xmlns:a16="http://schemas.microsoft.com/office/drawing/2014/main" id="{2EC5C65D-94FE-4014-B870-C6124A7AD2BC}"/>
              </a:ext>
            </a:extLst>
          </p:cNvPr>
          <p:cNvGrpSpPr/>
          <p:nvPr/>
        </p:nvGrpSpPr>
        <p:grpSpPr>
          <a:xfrm>
            <a:off x="1681324" y="2287978"/>
            <a:ext cx="9355774" cy="1317797"/>
            <a:chOff x="1681324" y="2287978"/>
            <a:chExt cx="9355774" cy="1317797"/>
          </a:xfrm>
        </p:grpSpPr>
        <p:sp>
          <p:nvSpPr>
            <p:cNvPr id="22" name="文本框 1">
              <a:extLst>
                <a:ext uri="{FF2B5EF4-FFF2-40B4-BE49-F238E27FC236}">
                  <a16:creationId xmlns:a16="http://schemas.microsoft.com/office/drawing/2014/main" id="{39D99FC6-4151-484C-94FE-5E3A5F035DB1}"/>
                </a:ext>
              </a:extLst>
            </p:cNvPr>
            <p:cNvSpPr txBox="1"/>
            <p:nvPr/>
          </p:nvSpPr>
          <p:spPr>
            <a:xfrm>
              <a:off x="1681325" y="2537919"/>
              <a:ext cx="9355773" cy="1188171"/>
            </a:xfrm>
            <a:prstGeom prst="rect">
              <a:avLst/>
            </a:prstGeom>
            <a:noFill/>
          </p:spPr>
          <p:txBody>
            <a:bodyPr rtlCol="0" wrap="square">
              <a:spAutoFit/>
            </a:bodyPr>
            <a:lstStyle/>
            <a:p>
              <a:pPr>
                <a:lnSpc>
                  <a:spcPct val="120000"/>
                </a:lnSpc>
              </a:pPr>
              <a:r>
                <a:rPr altLang="en-US" b="1" lang="zh-CN" sz="1999">
                  <a:solidFill>
                    <a:schemeClr val="tx1">
                      <a:lumMod val="65000"/>
                      <a:lumOff val="35000"/>
                    </a:schemeClr>
                  </a:solidFill>
                  <a:cs typeface="+mn-ea"/>
                  <a:sym typeface="+mn-lt"/>
                </a:rPr>
                <a:t>概述：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p>
          </p:txBody>
        </p:sp>
        <p:sp>
          <p:nvSpPr>
            <p:cNvPr id="2" name="矩形 1">
              <a:extLst>
                <a:ext uri="{FF2B5EF4-FFF2-40B4-BE49-F238E27FC236}">
                  <a16:creationId xmlns:a16="http://schemas.microsoft.com/office/drawing/2014/main" id="{2217FAEE-E613-4A9A-8617-13AF6148135E}"/>
                </a:ext>
              </a:extLst>
            </p:cNvPr>
            <p:cNvSpPr/>
            <p:nvPr/>
          </p:nvSpPr>
          <p:spPr>
            <a:xfrm>
              <a:off x="1681324" y="2287978"/>
              <a:ext cx="9355773" cy="131779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a:extLst>
              <a:ext uri="{FF2B5EF4-FFF2-40B4-BE49-F238E27FC236}">
                <a16:creationId xmlns:a16="http://schemas.microsoft.com/office/drawing/2014/main" id="{8C568A42-6E95-4E5E-B803-45957B33F9F7}"/>
              </a:ext>
            </a:extLst>
          </p:cNvPr>
          <p:cNvGrpSpPr/>
          <p:nvPr/>
        </p:nvGrpSpPr>
        <p:grpSpPr>
          <a:xfrm>
            <a:off x="1681324" y="3948754"/>
            <a:ext cx="9355774" cy="1484483"/>
            <a:chOff x="1681324" y="3948754"/>
            <a:chExt cx="9355774" cy="1484483"/>
          </a:xfrm>
        </p:grpSpPr>
        <p:sp>
          <p:nvSpPr>
            <p:cNvPr id="23" name="文本框 25">
              <a:extLst>
                <a:ext uri="{FF2B5EF4-FFF2-40B4-BE49-F238E27FC236}">
                  <a16:creationId xmlns:a16="http://schemas.microsoft.com/office/drawing/2014/main" id="{F17741EF-64FE-4D8B-8DED-91CABB5F11CF}"/>
                </a:ext>
              </a:extLst>
            </p:cNvPr>
            <p:cNvSpPr txBox="1"/>
            <p:nvPr/>
          </p:nvSpPr>
          <p:spPr>
            <a:xfrm>
              <a:off x="1681325" y="3948754"/>
              <a:ext cx="9355773" cy="2386503"/>
            </a:xfrm>
            <a:prstGeom prst="rect">
              <a:avLst/>
            </a:prstGeom>
            <a:noFill/>
          </p:spPr>
          <p:txBody>
            <a:bodyPr rtlCol="0" wrap="square">
              <a:spAutoFit/>
            </a:bodyPr>
            <a:lstStyle/>
            <a:p>
              <a:pPr>
                <a:lnSpc>
                  <a:spcPct val="120000"/>
                </a:lnSpc>
                <a:spcAft>
                  <a:spcPts val="800"/>
                </a:spcAft>
              </a:pPr>
              <a:r>
                <a:rPr altLang="en-US" b="1" lang="zh-CN" sz="1999">
                  <a:solidFill>
                    <a:schemeClr val="tx1">
                      <a:lumMod val="65000"/>
                      <a:lumOff val="35000"/>
                    </a:schemeClr>
                  </a:solidFill>
                  <a:cs typeface="+mn-ea"/>
                  <a:sym typeface="+mn-lt"/>
                </a:rPr>
                <a:t>摘要：您的内容打在这里，或者通过复制您的文本后，在此框中选择粘贴，并选择只保留文字。在此录入上述图表的综合描述说明，在此录入上述图表的综合描述说明，在此录入上述图表的综合描述说明。</a:t>
              </a:r>
            </a:p>
            <a:p>
              <a:pPr>
                <a:lnSpc>
                  <a:spcPct val="120000"/>
                </a:lnSpc>
                <a:spcAft>
                  <a:spcPts val="800"/>
                </a:spcAft>
              </a:pPr>
              <a:r>
                <a:rPr altLang="en-US" b="1" lang="zh-CN" sz="1999">
                  <a:solidFill>
                    <a:schemeClr val="tx1">
                      <a:lumMod val="65000"/>
                      <a:lumOff val="35000"/>
                    </a:schemeClr>
                  </a:solidFill>
                  <a:cs typeface="+mn-ea"/>
                  <a:sym typeface="+mn-lt"/>
                </a:rPr>
                <a:t>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p>
          </p:txBody>
        </p:sp>
        <p:sp>
          <p:nvSpPr>
            <p:cNvPr id="3" name="矩形 2">
              <a:extLst>
                <a:ext uri="{FF2B5EF4-FFF2-40B4-BE49-F238E27FC236}">
                  <a16:creationId xmlns:a16="http://schemas.microsoft.com/office/drawing/2014/main" id="{9D89B451-C961-4728-B72A-3158EC056AFA}"/>
                </a:ext>
              </a:extLst>
            </p:cNvPr>
            <p:cNvSpPr/>
            <p:nvPr/>
          </p:nvSpPr>
          <p:spPr>
            <a:xfrm>
              <a:off x="1681324" y="3948755"/>
              <a:ext cx="9355773" cy="148448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 name="组合 9">
            <a:extLst>
              <a:ext uri="{FF2B5EF4-FFF2-40B4-BE49-F238E27FC236}">
                <a16:creationId xmlns:a16="http://schemas.microsoft.com/office/drawing/2014/main" id="{ADD70ABC-AA17-49CE-ABA1-0F7AAEFB0234}"/>
              </a:ext>
            </a:extLst>
          </p:cNvPr>
          <p:cNvGrpSpPr/>
          <p:nvPr/>
        </p:nvGrpSpPr>
        <p:grpSpPr>
          <a:xfrm>
            <a:off x="4512237" y="1196975"/>
            <a:ext cx="3311506" cy="658642"/>
            <a:chOff x="4512237" y="1196975"/>
            <a:chExt cx="3311506" cy="658642"/>
          </a:xfrm>
        </p:grpSpPr>
        <p:sp>
          <p:nvSpPr>
            <p:cNvPr id="67" name="TextBox 59"/>
            <p:cNvSpPr txBox="1">
              <a:spLocks noChangeArrowheads="1"/>
            </p:cNvSpPr>
            <p:nvPr/>
          </p:nvSpPr>
          <p:spPr bwMode="auto">
            <a:xfrm>
              <a:off x="4512237" y="1196975"/>
              <a:ext cx="3311506" cy="676656"/>
            </a:xfrm>
            <a:prstGeom prst="rect">
              <a:avLst/>
            </a:prstGeom>
            <a:noFill/>
            <a:ln>
              <a:noFill/>
            </a:ln>
          </p:spPr>
          <p:txBody>
            <a:bodyPr wrap="squar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defTabSz="913491">
                <a:lnSpc>
                  <a:spcPct val="120000"/>
                </a:lnSpc>
                <a:defRPr/>
              </a:pPr>
              <a:r>
                <a:rPr altLang="en-US" b="1" kern="0" lang="zh-CN" sz="3200">
                  <a:solidFill>
                    <a:schemeClr val="tx1">
                      <a:lumMod val="65000"/>
                      <a:lumOff val="35000"/>
                    </a:schemeClr>
                  </a:solidFill>
                  <a:latin typeface="+mn-lt"/>
                  <a:ea typeface="+mn-ea"/>
                  <a:cs typeface="+mn-ea"/>
                  <a:sym typeface="+mn-lt"/>
                </a:rPr>
                <a:t>结 束 语 </a:t>
              </a:r>
            </a:p>
          </p:txBody>
        </p:sp>
        <p:sp>
          <p:nvSpPr>
            <p:cNvPr id="6" name="任意多边形: 形状 5">
              <a:extLst>
                <a:ext uri="{FF2B5EF4-FFF2-40B4-BE49-F238E27FC236}">
                  <a16:creationId xmlns:a16="http://schemas.microsoft.com/office/drawing/2014/main" id="{135F1FC0-4844-4B97-A904-C5470ECF780E}"/>
                </a:ext>
              </a:extLst>
            </p:cNvPr>
            <p:cNvSpPr/>
            <p:nvPr/>
          </p:nvSpPr>
          <p:spPr>
            <a:xfrm rot="10800000">
              <a:off x="7098271" y="1309218"/>
              <a:ext cx="227484" cy="434155"/>
            </a:xfrm>
            <a:custGeom>
              <a:gdLst>
                <a:gd fmla="*/ 0 w 1176326" name="connsiteX0"/>
                <a:gd fmla="*/ 0 h 890016" name="connsiteY0"/>
                <a:gd fmla="*/ 1176325 w 1176326" name="connsiteX1"/>
                <a:gd fmla="*/ 0 h 890016" name="connsiteY1"/>
                <a:gd fmla="*/ 409070 w 1176326" name="connsiteX2"/>
                <a:gd fmla="*/ 445008 h 890016" name="connsiteY2"/>
                <a:gd fmla="*/ 1176326 w 1176326" name="connsiteX3"/>
                <a:gd fmla="*/ 890016 h 890016" name="connsiteY3"/>
                <a:gd fmla="*/ 1176326 w 1176326" name="connsiteX4"/>
                <a:gd fmla="*/ 890016 h 890016" name="connsiteY4"/>
                <a:gd fmla="*/ 0 w 1176326" name="connsiteX5"/>
                <a:gd fmla="*/ 890016 h 89001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890016" w="1176326">
                  <a:moveTo>
                    <a:pt x="0" y="0"/>
                  </a:moveTo>
                  <a:lnTo>
                    <a:pt x="1176325" y="0"/>
                  </a:lnTo>
                  <a:lnTo>
                    <a:pt x="409070" y="445008"/>
                  </a:lnTo>
                  <a:lnTo>
                    <a:pt x="1176326" y="890016"/>
                  </a:lnTo>
                  <a:lnTo>
                    <a:pt x="1176326" y="890016"/>
                  </a:lnTo>
                  <a:lnTo>
                    <a:pt x="0" y="890016"/>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8" name="任意多边形: 形状 7">
              <a:extLst>
                <a:ext uri="{FF2B5EF4-FFF2-40B4-BE49-F238E27FC236}">
                  <a16:creationId xmlns:a16="http://schemas.microsoft.com/office/drawing/2014/main" id="{4192DCC5-6071-4640-81AE-07EAE9866FE1}"/>
                </a:ext>
              </a:extLst>
            </p:cNvPr>
            <p:cNvSpPr/>
            <p:nvPr/>
          </p:nvSpPr>
          <p:spPr>
            <a:xfrm flipH="1" rot="10800000">
              <a:off x="5093730" y="1309218"/>
              <a:ext cx="227484" cy="434155"/>
            </a:xfrm>
            <a:custGeom>
              <a:gdLst>
                <a:gd fmla="*/ 0 w 1176326" name="connsiteX0"/>
                <a:gd fmla="*/ 0 h 890016" name="connsiteY0"/>
                <a:gd fmla="*/ 1176325 w 1176326" name="connsiteX1"/>
                <a:gd fmla="*/ 0 h 890016" name="connsiteY1"/>
                <a:gd fmla="*/ 409070 w 1176326" name="connsiteX2"/>
                <a:gd fmla="*/ 445008 h 890016" name="connsiteY2"/>
                <a:gd fmla="*/ 1176326 w 1176326" name="connsiteX3"/>
                <a:gd fmla="*/ 890016 h 890016" name="connsiteY3"/>
                <a:gd fmla="*/ 1176326 w 1176326" name="connsiteX4"/>
                <a:gd fmla="*/ 890016 h 890016" name="connsiteY4"/>
                <a:gd fmla="*/ 0 w 1176326" name="connsiteX5"/>
                <a:gd fmla="*/ 890016 h 89001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890016" w="1176326">
                  <a:moveTo>
                    <a:pt x="0" y="0"/>
                  </a:moveTo>
                  <a:lnTo>
                    <a:pt x="1176325" y="0"/>
                  </a:lnTo>
                  <a:lnTo>
                    <a:pt x="409070" y="445008"/>
                  </a:lnTo>
                  <a:lnTo>
                    <a:pt x="1176326" y="890016"/>
                  </a:lnTo>
                  <a:lnTo>
                    <a:pt x="1176326" y="890016"/>
                  </a:lnTo>
                  <a:lnTo>
                    <a:pt x="0" y="890016"/>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spTree>
    <p:extLst>
      <p:ext uri="{BB962C8B-B14F-4D97-AF65-F5344CB8AC3E}">
        <p14:creationId val="2185778861"/>
      </p:ext>
    </p:extLst>
  </p:cSld>
  <p:clrMapOvr>
    <a:masterClrMapping/>
  </p:clrMapOvr>
  <mc:AlternateContent>
    <mc:Choice Requires="p14">
      <p:transition advTm="3000" p14:dur="1600" spd="slow">
        <p14:prism isInverted="1"/>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750" id="7"/>
                                        <p:tgtEl>
                                          <p:spTgt spid="10"/>
                                        </p:tgtEl>
                                      </p:cBhvr>
                                    </p:animEffect>
                                  </p:childTnLst>
                                </p:cTn>
                              </p:par>
                            </p:childTnLst>
                          </p:cTn>
                        </p:par>
                        <p:par>
                          <p:cTn fill="hold" id="8" nodeType="afterGroup">
                            <p:stCondLst>
                              <p:cond delay="750"/>
                            </p:stCondLst>
                            <p:childTnLst>
                              <p:par>
                                <p:cTn fill="hold" id="9" nodeType="afterEffect" presetClass="entr" presetID="22" presetSubtype="8">
                                  <p:stCondLst>
                                    <p:cond delay="0"/>
                                  </p:stCondLst>
                                  <p:childTnLst>
                                    <p:set>
                                      <p:cBhvr>
                                        <p:cTn dur="1" fill="hold" id="10">
                                          <p:stCondLst>
                                            <p:cond delay="0"/>
                                          </p:stCondLst>
                                        </p:cTn>
                                        <p:tgtEl>
                                          <p:spTgt spid="5"/>
                                        </p:tgtEl>
                                        <p:attrNameLst>
                                          <p:attrName>style.visibility</p:attrName>
                                        </p:attrNameLst>
                                      </p:cBhvr>
                                      <p:to>
                                        <p:strVal val="visible"/>
                                      </p:to>
                                    </p:set>
                                    <p:animEffect filter="wipe(left)" transition="in">
                                      <p:cBhvr>
                                        <p:cTn dur="750" id="11"/>
                                        <p:tgtEl>
                                          <p:spTgt spid="5"/>
                                        </p:tgtEl>
                                      </p:cBhvr>
                                    </p:animEffect>
                                  </p:childTnLst>
                                </p:cTn>
                              </p:par>
                            </p:childTnLst>
                          </p:cTn>
                        </p:par>
                        <p:par>
                          <p:cTn fill="hold" id="12" nodeType="afterGroup">
                            <p:stCondLst>
                              <p:cond delay="1500"/>
                            </p:stCondLst>
                            <p:childTnLst>
                              <p:par>
                                <p:cTn fill="hold" id="13" nodeType="afterEffect" presetClass="entr" presetID="22" presetSubtype="8">
                                  <p:stCondLst>
                                    <p:cond delay="0"/>
                                  </p:stCondLst>
                                  <p:childTnLst>
                                    <p:set>
                                      <p:cBhvr>
                                        <p:cTn dur="1" fill="hold" id="14">
                                          <p:stCondLst>
                                            <p:cond delay="0"/>
                                          </p:stCondLst>
                                        </p:cTn>
                                        <p:tgtEl>
                                          <p:spTgt spid="4"/>
                                        </p:tgtEl>
                                        <p:attrNameLst>
                                          <p:attrName>style.visibility</p:attrName>
                                        </p:attrNameLst>
                                      </p:cBhvr>
                                      <p:to>
                                        <p:strVal val="visible"/>
                                      </p:to>
                                    </p:set>
                                    <p:animEffect filter="wipe(left)" transition="in">
                                      <p:cBhvr>
                                        <p:cTn dur="750" id="15"/>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5" name="图片 64">
            <a:extLst>
              <a:ext uri="{FF2B5EF4-FFF2-40B4-BE49-F238E27FC236}">
                <a16:creationId xmlns:a16="http://schemas.microsoft.com/office/drawing/2014/main" id="{4BE53CCF-7242-4D3A-9629-48DD8019C0AB}"/>
              </a:ext>
            </a:extLst>
          </p:cNvPr>
          <p:cNvPicPr>
            <a:picLocks noChangeAspect="1"/>
          </p:cNvPicPr>
          <p:nvPr/>
        </p:nvPicPr>
        <p:blipFill>
          <a:blip r:embed="rId3">
            <a:extLst>
              <a:ext uri="{28A0092B-C50C-407E-A947-70E740481C1C}">
                <a14:useLocalDpi val="0"/>
              </a:ext>
            </a:extLst>
          </a:blip>
          <a:srcRect r="15549" t="14539"/>
          <a:stretch>
            <a:fillRect/>
          </a:stretch>
        </p:blipFill>
        <p:spPr>
          <a:xfrm>
            <a:off x="1" y="-1"/>
            <a:ext cx="12192000" cy="6940087"/>
          </a:xfrm>
          <a:prstGeom prst="rect">
            <a:avLst/>
          </a:prstGeom>
        </p:spPr>
      </p:pic>
      <p:sp>
        <p:nvSpPr>
          <p:cNvPr id="19" name="TextBox 7">
            <a:extLst>
              <a:ext uri="{FF2B5EF4-FFF2-40B4-BE49-F238E27FC236}">
                <a16:creationId xmlns:a16="http://schemas.microsoft.com/office/drawing/2014/main" id="{D54E1180-92D1-4755-9A65-397C47CF0DBA}"/>
              </a:ext>
            </a:extLst>
          </p:cNvPr>
          <p:cNvSpPr>
            <a:spLocks noChangeArrowheads="1"/>
          </p:cNvSpPr>
          <p:nvPr/>
        </p:nvSpPr>
        <p:spPr bwMode="auto">
          <a:xfrm>
            <a:off x="8902752" y="4655378"/>
            <a:ext cx="2605960" cy="3657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fontAlgn="auto">
              <a:spcBef>
                <a:spcPct val="0"/>
              </a:spcBef>
              <a:spcAft>
                <a:spcPct val="0"/>
              </a:spcAft>
              <a:defRPr/>
            </a:pPr>
            <a:r>
              <a:rPr altLang="en-US" b="1" lang="zh-CN" sz="2400">
                <a:solidFill>
                  <a:schemeClr val="bg1"/>
                </a:solidFill>
                <a:cs typeface="+mn-ea"/>
                <a:sym typeface="+mn-lt"/>
              </a:rPr>
              <a:t>演讲人：优页PPT</a:t>
            </a:r>
          </a:p>
        </p:txBody>
      </p:sp>
      <p:sp>
        <p:nvSpPr>
          <p:cNvPr id="22" name="文本框 21">
            <a:extLst>
              <a:ext uri="{FF2B5EF4-FFF2-40B4-BE49-F238E27FC236}">
                <a16:creationId xmlns:a16="http://schemas.microsoft.com/office/drawing/2014/main" id="{86C1B1DE-9C2B-4B17-A7D3-90DD7E4DD0F1}"/>
              </a:ext>
            </a:extLst>
          </p:cNvPr>
          <p:cNvSpPr txBox="1"/>
          <p:nvPr/>
        </p:nvSpPr>
        <p:spPr>
          <a:xfrm>
            <a:off x="5439019" y="1678381"/>
            <a:ext cx="6798586" cy="1188720"/>
          </a:xfrm>
          <a:prstGeom prst="rect">
            <a:avLst/>
          </a:prstGeom>
          <a:noFill/>
        </p:spPr>
        <p:txBody>
          <a:bodyPr rtlCol="0" wrap="square">
            <a:spAutoFit/>
            <a:scene3d>
              <a:camera prst="orthographicFront"/>
              <a:lightRig dir="t" rig="threePt"/>
            </a:scene3d>
            <a:sp3d contourW="12700"/>
          </a:bodyPr>
          <a:lstStyle/>
          <a:p>
            <a:pPr algn="ctr">
              <a:defRPr/>
            </a:pPr>
            <a:r>
              <a:rPr altLang="en-US" b="1" lang="zh-CN" sz="7200">
                <a:solidFill>
                  <a:schemeClr val="bg1"/>
                </a:solidFill>
                <a:latin charset="-122" panose="020b0503020204020204" pitchFamily="34" typeface="微软雅黑"/>
                <a:ea charset="-122" panose="020b0503020204020204" pitchFamily="34" typeface="微软雅黑"/>
                <a:sym typeface="+mn-lt"/>
              </a:rPr>
              <a:t>感谢您的观看！</a:t>
            </a:r>
          </a:p>
        </p:txBody>
      </p:sp>
      <p:sp>
        <p:nvSpPr>
          <p:cNvPr id="38" name="文本框 37">
            <a:extLst>
              <a:ext uri="{FF2B5EF4-FFF2-40B4-BE49-F238E27FC236}">
                <a16:creationId xmlns:a16="http://schemas.microsoft.com/office/drawing/2014/main" id="{895113F8-9D16-466E-9E33-A53FEE064568}"/>
              </a:ext>
            </a:extLst>
          </p:cNvPr>
          <p:cNvSpPr txBox="1"/>
          <p:nvPr/>
        </p:nvSpPr>
        <p:spPr>
          <a:xfrm>
            <a:off x="5097554" y="808611"/>
            <a:ext cx="6697746" cy="396240"/>
          </a:xfrm>
          <a:prstGeom prst="rect">
            <a:avLst/>
          </a:prstGeom>
          <a:noFill/>
        </p:spPr>
        <p:txBody>
          <a:bodyPr wrap="square">
            <a:spAutoFit/>
          </a:bodyPr>
          <a:lstStyle/>
          <a:p>
            <a:pPr algn="dist"/>
            <a:r>
              <a:rPr altLang="en-US" b="1" lang="zh-CN" sz="2000">
                <a:solidFill>
                  <a:schemeClr val="bg1"/>
                </a:solidFill>
                <a:cs typeface="+mn-ea"/>
                <a:sym typeface="+mn-lt"/>
              </a:rPr>
              <a:t>数据分析/自我认知/企业管理培训/专业能力/商务项目</a:t>
            </a:r>
          </a:p>
        </p:txBody>
      </p:sp>
      <p:grpSp>
        <p:nvGrpSpPr>
          <p:cNvPr id="61" name="组合 60">
            <a:extLst>
              <a:ext uri="{FF2B5EF4-FFF2-40B4-BE49-F238E27FC236}">
                <a16:creationId xmlns:a16="http://schemas.microsoft.com/office/drawing/2014/main" id="{BB14C3AE-EE3B-424B-A213-FA204D9A6AD4}"/>
              </a:ext>
            </a:extLst>
          </p:cNvPr>
          <p:cNvGrpSpPr/>
          <p:nvPr/>
        </p:nvGrpSpPr>
        <p:grpSpPr>
          <a:xfrm>
            <a:off x="6915433" y="2921861"/>
            <a:ext cx="4902992" cy="550786"/>
            <a:chOff x="6626568" y="3744765"/>
            <a:chExt cx="4902992" cy="550786"/>
          </a:xfrm>
        </p:grpSpPr>
        <p:sp>
          <p:nvSpPr>
            <p:cNvPr id="20" name="箭头: 五边形 19">
              <a:extLst>
                <a:ext uri="{FF2B5EF4-FFF2-40B4-BE49-F238E27FC236}">
                  <a16:creationId xmlns:a16="http://schemas.microsoft.com/office/drawing/2014/main" id="{F4ACD3D7-D63B-42C9-B422-21076F8CD10C}"/>
                </a:ext>
              </a:extLst>
            </p:cNvPr>
            <p:cNvSpPr/>
            <p:nvPr/>
          </p:nvSpPr>
          <p:spPr>
            <a:xfrm>
              <a:off x="6626568" y="3821700"/>
              <a:ext cx="4902992" cy="396917"/>
            </a:xfrm>
            <a:prstGeom prst="homePlate">
              <a:avLst>
                <a:gd fmla="val 0" name="adj"/>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3200">
                  <a:solidFill>
                    <a:schemeClr val="bg1"/>
                  </a:solidFill>
                  <a:cs typeface="+mn-ea"/>
                  <a:sym typeface="+mn-lt"/>
                </a:rPr>
                <a:t>专业能力分析知识培训</a:t>
              </a:r>
            </a:p>
          </p:txBody>
        </p:sp>
        <p:sp>
          <p:nvSpPr>
            <p:cNvPr id="51" name="矩形: 圆角 50">
              <a:extLst>
                <a:ext uri="{FF2B5EF4-FFF2-40B4-BE49-F238E27FC236}">
                  <a16:creationId xmlns:a16="http://schemas.microsoft.com/office/drawing/2014/main" id="{3BF6AD5B-ECCE-4C11-A3C6-31AEF6F99F16}"/>
                </a:ext>
              </a:extLst>
            </p:cNvPr>
            <p:cNvSpPr/>
            <p:nvPr/>
          </p:nvSpPr>
          <p:spPr>
            <a:xfrm>
              <a:off x="6823838" y="3744765"/>
              <a:ext cx="4508453" cy="550786"/>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2" name="组合 51">
            <a:extLst>
              <a:ext uri="{FF2B5EF4-FFF2-40B4-BE49-F238E27FC236}">
                <a16:creationId xmlns:a16="http://schemas.microsoft.com/office/drawing/2014/main" id="{793BF0C5-3C2E-48C9-B033-7492DE5513D8}"/>
              </a:ext>
            </a:extLst>
          </p:cNvPr>
          <p:cNvGrpSpPr/>
          <p:nvPr/>
        </p:nvGrpSpPr>
        <p:grpSpPr>
          <a:xfrm>
            <a:off x="-419150" y="19727"/>
            <a:ext cx="7416800" cy="7416800"/>
            <a:chOff x="-409181" y="0"/>
            <a:chExt cx="6858000" cy="6858000"/>
          </a:xfrm>
        </p:grpSpPr>
        <p:pic>
          <p:nvPicPr>
            <p:cNvPr descr="图片包含 游戏机, 乐高  描述已自动生成" id="60" name="图片 59">
              <a:extLst>
                <a:ext uri="{FF2B5EF4-FFF2-40B4-BE49-F238E27FC236}">
                  <a16:creationId xmlns:a16="http://schemas.microsoft.com/office/drawing/2014/main" id="{222C2739-AEE4-49E7-9157-9A3DBAB6ECC0}"/>
                </a:ext>
              </a:extLst>
            </p:cNvPr>
            <p:cNvPicPr>
              <a:picLocks noChangeAspect="1"/>
            </p:cNvPicPr>
            <p:nvPr/>
          </p:nvPicPr>
          <p:blipFill>
            <a:blip r:embed="rId4">
              <a:extLst>
                <a:ext uri="{28A0092B-C50C-407E-A947-70E740481C1C}">
                  <a14:useLocalDpi val="0"/>
                </a:ext>
              </a:extLst>
            </a:blip>
            <a:stretch>
              <a:fillRect/>
            </a:stretch>
          </p:blipFill>
          <p:spPr>
            <a:xfrm>
              <a:off x="-409181" y="0"/>
              <a:ext cx="6858000" cy="6858000"/>
            </a:xfrm>
            <a:custGeom>
              <a:gdLst>
                <a:gd fmla="*/ 5395652 w 6858000" name="connsiteX0"/>
                <a:gd fmla="*/ 1248397 h 6858000" name="connsiteY0"/>
                <a:gd fmla="*/ 4759650 w 6858000" name="connsiteX1"/>
                <a:gd fmla="*/ 1579840 h 6858000" name="connsiteY1"/>
                <a:gd fmla="*/ 5267476 w 6858000" name="connsiteX2"/>
                <a:gd fmla="*/ 1904549 h 6858000" name="connsiteY2"/>
                <a:gd fmla="*/ 5344936 w 6858000" name="connsiteX3"/>
                <a:gd fmla="*/ 1908619 h 6858000" name="connsiteY3"/>
                <a:gd fmla="*/ 5359117 w 6858000" name="connsiteX4"/>
                <a:gd fmla="*/ 1938286 h 6858000" name="connsiteY4"/>
                <a:gd fmla="*/ 5505090 w 6858000" name="connsiteX5"/>
                <a:gd fmla="*/ 2053401 h 6858000" name="connsiteY5"/>
                <a:gd fmla="*/ 5556096 w 6858000" name="connsiteX6"/>
                <a:gd fmla="*/ 2071380 h 6858000" name="connsiteY6"/>
                <a:gd fmla="*/ 5504271 w 6858000" name="connsiteX7"/>
                <a:gd fmla="*/ 2121533 h 6858000" name="connsiteY7"/>
                <a:gd fmla="*/ 5395652 w 6858000" name="connsiteX8"/>
                <a:gd fmla="*/ 2405467 h 6858000" name="connsiteY8"/>
                <a:gd fmla="*/ 6031654 w 6858000" name="connsiteX9"/>
                <a:gd fmla="*/ 2913299 h 6858000" name="connsiteY9"/>
                <a:gd fmla="*/ 6667656 w 6858000" name="connsiteX10"/>
                <a:gd fmla="*/ 2405467 h 6858000" name="connsiteY10"/>
                <a:gd fmla="*/ 6159831 w 6858000" name="connsiteX11"/>
                <a:gd fmla="*/ 1907952 h 6858000" name="connsiteY11"/>
                <a:gd fmla="*/ 6117714 w 6858000" name="connsiteX12"/>
                <a:gd fmla="*/ 1904562 h 6858000" name="connsiteY12"/>
                <a:gd fmla="*/ 6125070 w 6858000" name="connsiteX13"/>
                <a:gd fmla="*/ 1889173 h 6858000" name="connsiteY13"/>
                <a:gd fmla="*/ 6133255 w 6858000" name="connsiteX14"/>
                <a:gd fmla="*/ 1836443 h 6858000" name="connsiteY14"/>
                <a:gd fmla="*/ 6064446 w 6858000" name="connsiteX15"/>
                <a:gd fmla="*/ 1690156 h 6858000" name="connsiteY15"/>
                <a:gd fmla="*/ 6015676 w 6858000" name="connsiteX16"/>
                <a:gd fmla="*/ 1651770 h 6858000" name="connsiteY16"/>
                <a:gd fmla="*/ 6018733 w 6858000" name="connsiteX17"/>
                <a:gd fmla="*/ 1646638 h 6858000" name="connsiteY17"/>
                <a:gd fmla="*/ 6031654 w 6858000" name="connsiteX18"/>
                <a:gd fmla="*/ 1579840 h 6858000" name="connsiteY18"/>
                <a:gd fmla="*/ 5395652 w 6858000" name="connsiteX19"/>
                <a:gd fmla="*/ 1248397 h 6858000" name="connsiteY19"/>
                <a:gd fmla="*/ 0 w 6858000" name="connsiteX20"/>
                <a:gd fmla="*/ 0 h 6858000" name="connsiteY20"/>
                <a:gd fmla="*/ 6858000 w 6858000" name="connsiteX21"/>
                <a:gd fmla="*/ 0 h 6858000" name="connsiteY21"/>
                <a:gd fmla="*/ 6858000 w 6858000" name="connsiteX22"/>
                <a:gd fmla="*/ 6858000 h 6858000" name="connsiteY22"/>
                <a:gd fmla="*/ 0 w 6858000" name="connsiteX23"/>
                <a:gd fmla="*/ 6858000 h 6858000"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6858000" w="6858000">
                  <a:moveTo>
                    <a:pt x="5395652" y="1248397"/>
                  </a:moveTo>
                  <a:cubicBezTo>
                    <a:pt x="5044398" y="1248397"/>
                    <a:pt x="4759650" y="1396789"/>
                    <a:pt x="4759650" y="1579840"/>
                  </a:cubicBezTo>
                  <a:cubicBezTo>
                    <a:pt x="4759650" y="1740010"/>
                    <a:pt x="4977660" y="1873644"/>
                    <a:pt x="5267476" y="1904549"/>
                  </a:cubicBezTo>
                  <a:lnTo>
                    <a:pt x="5344936" y="1908619"/>
                  </a:lnTo>
                  <a:lnTo>
                    <a:pt x="5359117" y="1938286"/>
                  </a:lnTo>
                  <a:cubicBezTo>
                    <a:pt x="5389699" y="1985240"/>
                    <a:pt x="5440787" y="2025190"/>
                    <a:pt x="5505090" y="2053401"/>
                  </a:cubicBezTo>
                  <a:lnTo>
                    <a:pt x="5556096" y="2071380"/>
                  </a:lnTo>
                  <a:lnTo>
                    <a:pt x="5504271" y="2121533"/>
                  </a:lnTo>
                  <a:cubicBezTo>
                    <a:pt x="5435695" y="2202584"/>
                    <a:pt x="5395652" y="2300292"/>
                    <a:pt x="5395652" y="2405467"/>
                  </a:cubicBezTo>
                  <a:cubicBezTo>
                    <a:pt x="5395652" y="2685935"/>
                    <a:pt x="5680400" y="2913299"/>
                    <a:pt x="6031654" y="2913299"/>
                  </a:cubicBezTo>
                  <a:cubicBezTo>
                    <a:pt x="6382908" y="2913299"/>
                    <a:pt x="6667656" y="2685935"/>
                    <a:pt x="6667656" y="2405467"/>
                  </a:cubicBezTo>
                  <a:cubicBezTo>
                    <a:pt x="6667656" y="2160058"/>
                    <a:pt x="6449646" y="1955306"/>
                    <a:pt x="6159831" y="1907952"/>
                  </a:cubicBezTo>
                  <a:lnTo>
                    <a:pt x="6117714" y="1904562"/>
                  </a:lnTo>
                  <a:lnTo>
                    <a:pt x="6125070" y="1889173"/>
                  </a:lnTo>
                  <a:cubicBezTo>
                    <a:pt x="6130437" y="1872141"/>
                    <a:pt x="6133255" y="1854506"/>
                    <a:pt x="6133255" y="1836443"/>
                  </a:cubicBezTo>
                  <a:cubicBezTo>
                    <a:pt x="6133255" y="1782255"/>
                    <a:pt x="6107889" y="1731915"/>
                    <a:pt x="6064446" y="1690156"/>
                  </a:cubicBezTo>
                  <a:lnTo>
                    <a:pt x="6015676" y="1651770"/>
                  </a:lnTo>
                  <a:lnTo>
                    <a:pt x="6018733" y="1646638"/>
                  </a:lnTo>
                  <a:cubicBezTo>
                    <a:pt x="6027205" y="1625061"/>
                    <a:pt x="6031654" y="1602721"/>
                    <a:pt x="6031654" y="1579840"/>
                  </a:cubicBezTo>
                  <a:cubicBezTo>
                    <a:pt x="6031654" y="1396789"/>
                    <a:pt x="5746906" y="1248397"/>
                    <a:pt x="5395652" y="1248397"/>
                  </a:cubicBezTo>
                  <a:close/>
                  <a:moveTo>
                    <a:pt x="0" y="0"/>
                  </a:moveTo>
                  <a:lnTo>
                    <a:pt x="6858000" y="0"/>
                  </a:lnTo>
                  <a:lnTo>
                    <a:pt x="6858000" y="6858000"/>
                  </a:lnTo>
                  <a:lnTo>
                    <a:pt x="0" y="6858000"/>
                  </a:lnTo>
                  <a:close/>
                </a:path>
              </a:pathLst>
            </a:custGeom>
          </p:spPr>
        </p:pic>
        <p:grpSp>
          <p:nvGrpSpPr>
            <p:cNvPr id="54" name="组合 53">
              <a:extLst>
                <a:ext uri="{FF2B5EF4-FFF2-40B4-BE49-F238E27FC236}">
                  <a16:creationId xmlns:a16="http://schemas.microsoft.com/office/drawing/2014/main" id="{37A19FF1-7E06-4C1E-97AD-9F9BA1C94E2B}"/>
                </a:ext>
              </a:extLst>
            </p:cNvPr>
            <p:cNvGrpSpPr/>
            <p:nvPr/>
          </p:nvGrpSpPr>
          <p:grpSpPr>
            <a:xfrm>
              <a:off x="1328081" y="2464218"/>
              <a:ext cx="3489307" cy="3148767"/>
              <a:chOff x="1762794" y="2466327"/>
              <a:chExt cx="3489307" cy="3148767"/>
            </a:xfrm>
          </p:grpSpPr>
          <p:sp>
            <p:nvSpPr>
              <p:cNvPr id="55" name="文本框 54">
                <a:extLst>
                  <a:ext uri="{FF2B5EF4-FFF2-40B4-BE49-F238E27FC236}">
                    <a16:creationId xmlns:a16="http://schemas.microsoft.com/office/drawing/2014/main" id="{1357168E-633C-4E03-AE41-18B164B10E38}"/>
                  </a:ext>
                </a:extLst>
              </p:cNvPr>
              <p:cNvSpPr txBox="1"/>
              <p:nvPr/>
            </p:nvSpPr>
            <p:spPr>
              <a:xfrm>
                <a:off x="1875092" y="2466327"/>
                <a:ext cx="626897"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S</a:t>
                </a:r>
              </a:p>
            </p:txBody>
          </p:sp>
          <p:sp>
            <p:nvSpPr>
              <p:cNvPr id="56" name="文本框 55">
                <a:extLst>
                  <a:ext uri="{FF2B5EF4-FFF2-40B4-BE49-F238E27FC236}">
                    <a16:creationId xmlns:a16="http://schemas.microsoft.com/office/drawing/2014/main" id="{0C6E2779-D67C-4F2E-952B-F518918AF292}"/>
                  </a:ext>
                </a:extLst>
              </p:cNvPr>
              <p:cNvSpPr txBox="1"/>
              <p:nvPr/>
            </p:nvSpPr>
            <p:spPr>
              <a:xfrm>
                <a:off x="4422003" y="4784097"/>
                <a:ext cx="524586"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T</a:t>
                </a:r>
              </a:p>
            </p:txBody>
          </p:sp>
          <p:sp>
            <p:nvSpPr>
              <p:cNvPr id="57" name="文本框 56">
                <a:extLst>
                  <a:ext uri="{FF2B5EF4-FFF2-40B4-BE49-F238E27FC236}">
                    <a16:creationId xmlns:a16="http://schemas.microsoft.com/office/drawing/2014/main" id="{5E74DD46-4F35-4D80-A129-E3C0857F5FC7}"/>
                  </a:ext>
                </a:extLst>
              </p:cNvPr>
              <p:cNvSpPr txBox="1"/>
              <p:nvPr/>
            </p:nvSpPr>
            <p:spPr>
              <a:xfrm>
                <a:off x="4422003" y="3015570"/>
                <a:ext cx="830098"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W</a:t>
                </a:r>
              </a:p>
            </p:txBody>
          </p:sp>
          <p:sp>
            <p:nvSpPr>
              <p:cNvPr id="58" name="文本框 57">
                <a:extLst>
                  <a:ext uri="{FF2B5EF4-FFF2-40B4-BE49-F238E27FC236}">
                    <a16:creationId xmlns:a16="http://schemas.microsoft.com/office/drawing/2014/main" id="{D1532CF2-44AB-4F62-A774-41759EEC5929}"/>
                  </a:ext>
                </a:extLst>
              </p:cNvPr>
              <p:cNvSpPr txBox="1"/>
              <p:nvPr/>
            </p:nvSpPr>
            <p:spPr>
              <a:xfrm>
                <a:off x="1762794" y="3811310"/>
                <a:ext cx="830099" cy="760956"/>
              </a:xfrm>
              <a:prstGeom prst="rect">
                <a:avLst/>
              </a:prstGeom>
              <a:noFill/>
            </p:spPr>
            <p:txBody>
              <a:bodyPr rtlCol="0" wrap="square">
                <a:spAutoFit/>
                <a:scene3d>
                  <a:camera prst="orthographicFront"/>
                  <a:lightRig dir="t" rig="threePt"/>
                </a:scene3d>
                <a:sp3d contourW="12700"/>
              </a:bodyPr>
              <a:lstStyle/>
              <a:p>
                <a:pPr>
                  <a:defRPr/>
                </a:pPr>
                <a:r>
                  <a:rPr altLang="zh-CN" b="1" lang="en-US" sz="4800">
                    <a:solidFill>
                      <a:schemeClr val="bg1"/>
                    </a:solidFill>
                    <a:sym typeface="+mn-lt"/>
                  </a:rPr>
                  <a:t>O</a:t>
                </a:r>
              </a:p>
            </p:txBody>
          </p:sp>
        </p:grpSp>
      </p:grpSp>
    </p:spTree>
    <p:extLst>
      <p:ext uri="{BB962C8B-B14F-4D97-AF65-F5344CB8AC3E}">
        <p14:creationId val="1233236634"/>
      </p:ext>
    </p:extLst>
  </p:cSld>
  <p:clrMapOvr>
    <a:masterClrMapping/>
  </p:clrMapOvr>
  <mc:AlternateContent>
    <mc:Choice Requires="p15">
      <p:transition advTm="9000" p14:dur="2000" spd="slow">
        <p15:prstTrans prst="drape"/>
      </p:transition>
    </mc:Choice>
    <mc:Fallback>
      <p:transition advTm="9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16">
                                  <p:stCondLst>
                                    <p:cond delay="0"/>
                                  </p:stCondLst>
                                  <p:childTnLst>
                                    <p:set>
                                      <p:cBhvr>
                                        <p:cTn dur="1" fill="hold" id="6">
                                          <p:stCondLst>
                                            <p:cond delay="0"/>
                                          </p:stCondLst>
                                        </p:cTn>
                                        <p:tgtEl>
                                          <p:spTgt spid="65"/>
                                        </p:tgtEl>
                                        <p:attrNameLst>
                                          <p:attrName>style.visibility</p:attrName>
                                        </p:attrNameLst>
                                      </p:cBhvr>
                                      <p:to>
                                        <p:strVal val="visible"/>
                                      </p:to>
                                    </p:set>
                                    <p:animEffect filter="circle(in)" transition="in">
                                      <p:cBhvr>
                                        <p:cTn dur="750" id="7"/>
                                        <p:tgtEl>
                                          <p:spTgt spid="65"/>
                                        </p:tgtEl>
                                      </p:cBhvr>
                                    </p:animEffect>
                                  </p:childTnLst>
                                </p:cTn>
                              </p:par>
                            </p:childTnLst>
                          </p:cTn>
                        </p:par>
                        <p:par>
                          <p:cTn fill="hold" id="8" nodeType="afterGroup">
                            <p:stCondLst>
                              <p:cond delay="750"/>
                            </p:stCondLst>
                            <p:childTnLst>
                              <p:par>
                                <p:cTn fill="hold" id="9" nodeType="afterEffect" presetClass="entr" presetID="42" presetSubtype="0">
                                  <p:stCondLst>
                                    <p:cond delay="0"/>
                                  </p:stCondLst>
                                  <p:childTnLst>
                                    <p:set>
                                      <p:cBhvr>
                                        <p:cTn dur="1" fill="hold" id="10">
                                          <p:stCondLst>
                                            <p:cond delay="0"/>
                                          </p:stCondLst>
                                        </p:cTn>
                                        <p:tgtEl>
                                          <p:spTgt spid="52"/>
                                        </p:tgtEl>
                                        <p:attrNameLst>
                                          <p:attrName>style.visibility</p:attrName>
                                        </p:attrNameLst>
                                      </p:cBhvr>
                                      <p:to>
                                        <p:strVal val="visible"/>
                                      </p:to>
                                    </p:set>
                                    <p:animEffect filter="fade" transition="in">
                                      <p:cBhvr>
                                        <p:cTn dur="750" id="11"/>
                                        <p:tgtEl>
                                          <p:spTgt spid="52"/>
                                        </p:tgtEl>
                                      </p:cBhvr>
                                    </p:animEffect>
                                    <p:anim calcmode="lin" valueType="num">
                                      <p:cBhvr>
                                        <p:cTn dur="750" fill="hold" id="12"/>
                                        <p:tgtEl>
                                          <p:spTgt spid="52"/>
                                        </p:tgtEl>
                                        <p:attrNameLst>
                                          <p:attrName>ppt_x</p:attrName>
                                        </p:attrNameLst>
                                      </p:cBhvr>
                                      <p:tavLst>
                                        <p:tav tm="0">
                                          <p:val>
                                            <p:strVal val="#ppt_x"/>
                                          </p:val>
                                        </p:tav>
                                        <p:tav tm="100000">
                                          <p:val>
                                            <p:strVal val="#ppt_x"/>
                                          </p:val>
                                        </p:tav>
                                      </p:tavLst>
                                    </p:anim>
                                    <p:anim calcmode="lin" valueType="num">
                                      <p:cBhvr>
                                        <p:cTn dur="750" fill="hold" id="13"/>
                                        <p:tgtEl>
                                          <p:spTgt spid="5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53" presetSubtype="0">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p:cTn dur="750" fill="hold" id="17"/>
                                        <p:tgtEl>
                                          <p:spTgt spid="22"/>
                                        </p:tgtEl>
                                        <p:attrNameLst>
                                          <p:attrName>ppt_w</p:attrName>
                                        </p:attrNameLst>
                                      </p:cBhvr>
                                      <p:tavLst>
                                        <p:tav tm="0">
                                          <p:val>
                                            <p:fltVal val="0"/>
                                          </p:val>
                                        </p:tav>
                                        <p:tav tm="100000">
                                          <p:val>
                                            <p:strVal val="#ppt_w"/>
                                          </p:val>
                                        </p:tav>
                                      </p:tavLst>
                                    </p:anim>
                                    <p:anim calcmode="lin" valueType="num">
                                      <p:cBhvr>
                                        <p:cTn dur="750" fill="hold" id="18"/>
                                        <p:tgtEl>
                                          <p:spTgt spid="22"/>
                                        </p:tgtEl>
                                        <p:attrNameLst>
                                          <p:attrName>ppt_h</p:attrName>
                                        </p:attrNameLst>
                                      </p:cBhvr>
                                      <p:tavLst>
                                        <p:tav tm="0">
                                          <p:val>
                                            <p:fltVal val="0"/>
                                          </p:val>
                                        </p:tav>
                                        <p:tav tm="100000">
                                          <p:val>
                                            <p:strVal val="#ppt_h"/>
                                          </p:val>
                                        </p:tav>
                                      </p:tavLst>
                                    </p:anim>
                                    <p:animEffect filter="fade" transition="in">
                                      <p:cBhvr>
                                        <p:cTn dur="750" id="19"/>
                                        <p:tgtEl>
                                          <p:spTgt spid="22"/>
                                        </p:tgtEl>
                                      </p:cBhvr>
                                    </p:animEffect>
                                  </p:childTnLst>
                                </p:cTn>
                              </p:par>
                            </p:childTnLst>
                          </p:cTn>
                        </p:par>
                        <p:par>
                          <p:cTn fill="hold" id="20" nodeType="afterGroup">
                            <p:stCondLst>
                              <p:cond delay="2250"/>
                            </p:stCondLst>
                            <p:childTnLst>
                              <p:par>
                                <p:cTn fill="hold" grpId="0" id="21" nodeType="afterEffect" presetClass="entr" presetID="16" presetSubtype="21">
                                  <p:stCondLst>
                                    <p:cond delay="0"/>
                                  </p:stCondLst>
                                  <p:childTnLst>
                                    <p:set>
                                      <p:cBhvr>
                                        <p:cTn dur="1" fill="hold" id="22">
                                          <p:stCondLst>
                                            <p:cond delay="0"/>
                                          </p:stCondLst>
                                        </p:cTn>
                                        <p:tgtEl>
                                          <p:spTgt spid="38"/>
                                        </p:tgtEl>
                                        <p:attrNameLst>
                                          <p:attrName>style.visibility</p:attrName>
                                        </p:attrNameLst>
                                      </p:cBhvr>
                                      <p:to>
                                        <p:strVal val="visible"/>
                                      </p:to>
                                    </p:set>
                                    <p:animEffect filter="barn(inVertical)" transition="in">
                                      <p:cBhvr>
                                        <p:cTn dur="750" id="23"/>
                                        <p:tgtEl>
                                          <p:spTgt spid="38"/>
                                        </p:tgtEl>
                                      </p:cBhvr>
                                    </p:animEffect>
                                  </p:childTnLst>
                                </p:cTn>
                              </p:par>
                            </p:childTnLst>
                          </p:cTn>
                        </p:par>
                        <p:par>
                          <p:cTn fill="hold" id="24" nodeType="afterGroup">
                            <p:stCondLst>
                              <p:cond delay="3000"/>
                            </p:stCondLst>
                            <p:childTnLst>
                              <p:par>
                                <p:cTn fill="hold" id="25" nodeType="afterEffect" presetClass="entr" presetID="22" presetSubtype="4">
                                  <p:stCondLst>
                                    <p:cond delay="0"/>
                                  </p:stCondLst>
                                  <p:childTnLst>
                                    <p:set>
                                      <p:cBhvr>
                                        <p:cTn dur="1" fill="hold" id="26">
                                          <p:stCondLst>
                                            <p:cond delay="0"/>
                                          </p:stCondLst>
                                        </p:cTn>
                                        <p:tgtEl>
                                          <p:spTgt spid="61"/>
                                        </p:tgtEl>
                                        <p:attrNameLst>
                                          <p:attrName>style.visibility</p:attrName>
                                        </p:attrNameLst>
                                      </p:cBhvr>
                                      <p:to>
                                        <p:strVal val="visible"/>
                                      </p:to>
                                    </p:set>
                                    <p:animEffect filter="wipe(down)" transition="in">
                                      <p:cBhvr>
                                        <p:cTn dur="750" id="27"/>
                                        <p:tgtEl>
                                          <p:spTgt spid="61"/>
                                        </p:tgtEl>
                                      </p:cBhvr>
                                    </p:animEffect>
                                  </p:childTnLst>
                                </p:cTn>
                              </p:par>
                            </p:childTnLst>
                          </p:cTn>
                        </p:par>
                        <p:par>
                          <p:cTn fill="hold" id="28" nodeType="afterGroup">
                            <p:stCondLst>
                              <p:cond delay="3750"/>
                            </p:stCondLst>
                            <p:childTnLst>
                              <p:par>
                                <p:cTn fill="hold" grpId="0" id="29" nodeType="afterEffect" presetClass="entr" presetID="42" presetSubtype="0">
                                  <p:stCondLst>
                                    <p:cond delay="0"/>
                                  </p:stCondLst>
                                  <p:childTnLst>
                                    <p:set>
                                      <p:cBhvr>
                                        <p:cTn dur="1" fill="hold" id="30">
                                          <p:stCondLst>
                                            <p:cond delay="0"/>
                                          </p:stCondLst>
                                        </p:cTn>
                                        <p:tgtEl>
                                          <p:spTgt spid="19"/>
                                        </p:tgtEl>
                                        <p:attrNameLst>
                                          <p:attrName>style.visibility</p:attrName>
                                        </p:attrNameLst>
                                      </p:cBhvr>
                                      <p:to>
                                        <p:strVal val="visible"/>
                                      </p:to>
                                    </p:set>
                                    <p:animEffect filter="fade" transition="in">
                                      <p:cBhvr>
                                        <p:cTn dur="750" id="31"/>
                                        <p:tgtEl>
                                          <p:spTgt spid="19"/>
                                        </p:tgtEl>
                                      </p:cBhvr>
                                    </p:animEffect>
                                    <p:anim calcmode="lin" valueType="num">
                                      <p:cBhvr>
                                        <p:cTn dur="750" fill="hold" id="32"/>
                                        <p:tgtEl>
                                          <p:spTgt spid="19"/>
                                        </p:tgtEl>
                                        <p:attrNameLst>
                                          <p:attrName>ppt_x</p:attrName>
                                        </p:attrNameLst>
                                      </p:cBhvr>
                                      <p:tavLst>
                                        <p:tav tm="0">
                                          <p:val>
                                            <p:strVal val="#ppt_x"/>
                                          </p:val>
                                        </p:tav>
                                        <p:tav tm="100000">
                                          <p:val>
                                            <p:strVal val="#ppt_x"/>
                                          </p:val>
                                        </p:tav>
                                      </p:tavLst>
                                    </p:anim>
                                    <p:anim calcmode="lin" valueType="num">
                                      <p:cBhvr>
                                        <p:cTn dur="750" fill="hold" id="33"/>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2"/>
      <p:bldP grpId="0" spid="3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占位符 5"/>
          <p:cNvSpPr>
            <a:spLocks noGrp="1"/>
          </p:cNvSpPr>
          <p:nvPr>
            <p:ph idx="4294967295" sz="quarter" type="body"/>
          </p:nvPr>
        </p:nvSpPr>
        <p:spPr>
          <a:xfrm>
            <a:off x="1240635" y="1425373"/>
            <a:ext cx="9438542" cy="323850"/>
          </a:xfrm>
          <a:prstGeom prst="rect">
            <a:avLst/>
          </a:prstGeom>
        </p:spPr>
        <p:txBody>
          <a:bodyPr>
            <a:noAutofit/>
          </a:bodyPr>
          <a:lstStyle/>
          <a:p>
            <a:pPr algn="ctr" indent="0" marL="0">
              <a:lnSpc>
                <a:spcPct val="150000"/>
              </a:lnSpc>
              <a:buNone/>
            </a:pPr>
            <a:r>
              <a:rPr altLang="zh-CN" b="1" lang="en-US" sz="1400">
                <a:solidFill>
                  <a:schemeClr val="tx1">
                    <a:lumMod val="65000"/>
                    <a:lumOff val="35000"/>
                  </a:schemeClr>
                </a:solidFill>
                <a:cs typeface="+mn-ea"/>
                <a:sym typeface="+mn-lt"/>
              </a:rPr>
              <a:t>SWOT分析法是用来确定企业自身的竞争优势、竞争劣势、机会和威胁，从而将公司的战略与公司内部资源、外部环境有机地结合起来的一种科学的分析方法。</a:t>
            </a:r>
          </a:p>
        </p:txBody>
      </p:sp>
      <p:sp>
        <p:nvSpPr>
          <p:cNvPr id="21" name="任意多边形 20"/>
          <p:cNvSpPr/>
          <p:nvPr/>
        </p:nvSpPr>
        <p:spPr>
          <a:xfrm>
            <a:off x="2122804" y="2283916"/>
            <a:ext cx="2983253" cy="963572"/>
          </a:xfrm>
          <a:custGeom>
            <a:gdLst>
              <a:gd fmla="*/ 0 w 3001915" name="connsiteX0"/>
              <a:gd fmla="*/ 0 h 963572" name="connsiteY0"/>
              <a:gd fmla="*/ 3001915 w 3001915" name="connsiteX1"/>
              <a:gd fmla="*/ 0 h 963572" name="connsiteY1"/>
              <a:gd fmla="*/ 3001915 w 3001915" name="connsiteX2"/>
              <a:gd fmla="*/ 963572 h 963572" name="connsiteY2"/>
              <a:gd fmla="*/ 0 w 3001915" name="connsiteX3"/>
              <a:gd fmla="*/ 963572 h 963572" name="connsiteY3"/>
              <a:gd fmla="*/ 0 w 3001915" name="connsiteX4"/>
              <a:gd fmla="*/ 0 h 9635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63572" w="3001915">
                <a:moveTo>
                  <a:pt x="0" y="0"/>
                </a:moveTo>
                <a:lnTo>
                  <a:pt x="3001915" y="0"/>
                </a:lnTo>
                <a:lnTo>
                  <a:pt x="3001915" y="963572"/>
                </a:lnTo>
                <a:lnTo>
                  <a:pt x="0" y="963572"/>
                </a:lnTo>
                <a:lnTo>
                  <a:pt x="0" y="0"/>
                </a:lnTo>
                <a:close/>
              </a:path>
            </a:pathLst>
          </a:custGeom>
          <a:solidFill>
            <a:schemeClr val="tx2"/>
          </a:solidFill>
          <a:ln>
            <a:noFill/>
          </a:ln>
        </p:spPr>
        <p:style>
          <a:lnRef idx="2">
            <a:schemeClr val="accent2">
              <a:alpha val="90000"/>
              <a:hueOff val="0"/>
              <a:satOff val="0"/>
              <a:lumOff val="0"/>
              <a:alphaOff val="0"/>
            </a:schemeClr>
          </a:lnRef>
          <a:fillRef idx="1">
            <a:schemeClr val="accent2">
              <a:alpha val="90000"/>
              <a:hueOff val="0"/>
              <a:satOff val="0"/>
              <a:lumOff val="0"/>
              <a:alphaOff val="0"/>
            </a:schemeClr>
          </a:fillRef>
          <a:effectRef idx="0">
            <a:schemeClr val="accent2">
              <a:alpha val="90000"/>
              <a:hueOff val="0"/>
              <a:satOff val="0"/>
              <a:lumOff val="0"/>
              <a:alphaOff val="0"/>
            </a:schemeClr>
          </a:effectRef>
          <a:fontRef idx="minor">
            <a:schemeClr val="lt1"/>
          </a:fontRef>
        </p:style>
        <p:txBody>
          <a:bodyPr anchor="ctr" anchorCtr="0" bIns="0" lIns="121920" numCol="1" rIns="928530" spcCol="1270" spcFirstLastPara="0" tIns="0" vert="horz" wrap="square">
            <a:noAutofit/>
          </a:bodyPr>
          <a:lstStyle/>
          <a:p>
            <a:pPr algn="l" defTabSz="1422400" lvl="0" rtl="0">
              <a:lnSpc>
                <a:spcPct val="90000"/>
              </a:lnSpc>
              <a:spcBef>
                <a:spcPct val="0"/>
              </a:spcBef>
              <a:spcAft>
                <a:spcPct val="35000"/>
              </a:spcAft>
            </a:pPr>
            <a:r>
              <a:rPr altLang="en-US" b="1" kern="1200" lang="zh-CN" spc="300" sz="3200">
                <a:cs typeface="+mn-ea"/>
                <a:sym typeface="+mn-lt"/>
              </a:rPr>
              <a:t> 制定者</a:t>
            </a:r>
          </a:p>
        </p:txBody>
      </p:sp>
      <p:sp>
        <p:nvSpPr>
          <p:cNvPr id="24" name="任意多边形 23"/>
          <p:cNvSpPr/>
          <p:nvPr/>
        </p:nvSpPr>
        <p:spPr>
          <a:xfrm>
            <a:off x="2132134" y="3396418"/>
            <a:ext cx="2964594" cy="963572"/>
          </a:xfrm>
          <a:custGeom>
            <a:gdLst>
              <a:gd fmla="*/ 0 w 3001915" name="connsiteX0"/>
              <a:gd fmla="*/ 0 h 963572" name="connsiteY0"/>
              <a:gd fmla="*/ 3001915 w 3001915" name="connsiteX1"/>
              <a:gd fmla="*/ 0 h 963572" name="connsiteY1"/>
              <a:gd fmla="*/ 3001915 w 3001915" name="connsiteX2"/>
              <a:gd fmla="*/ 963572 h 963572" name="connsiteY2"/>
              <a:gd fmla="*/ 0 w 3001915" name="connsiteX3"/>
              <a:gd fmla="*/ 963572 h 963572" name="connsiteY3"/>
              <a:gd fmla="*/ 0 w 3001915" name="connsiteX4"/>
              <a:gd fmla="*/ 0 h 9635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63572" w="3001915">
                <a:moveTo>
                  <a:pt x="0" y="0"/>
                </a:moveTo>
                <a:lnTo>
                  <a:pt x="3001915" y="0"/>
                </a:lnTo>
                <a:lnTo>
                  <a:pt x="3001915" y="963572"/>
                </a:lnTo>
                <a:lnTo>
                  <a:pt x="0" y="963572"/>
                </a:lnTo>
                <a:lnTo>
                  <a:pt x="0" y="0"/>
                </a:lnTo>
                <a:close/>
              </a:path>
            </a:pathLst>
          </a:custGeom>
          <a:solidFill>
            <a:schemeClr val="accent4"/>
          </a:solidFill>
          <a:ln>
            <a:noFill/>
          </a:ln>
        </p:spPr>
        <p:style>
          <a:lnRef idx="2">
            <a:schemeClr val="accent2">
              <a:alpha val="90000"/>
              <a:hueOff val="0"/>
              <a:satOff val="0"/>
              <a:lumOff val="0"/>
              <a:alphaOff val="-20000"/>
            </a:schemeClr>
          </a:lnRef>
          <a:fillRef idx="1">
            <a:schemeClr val="accent2">
              <a:alpha val="90000"/>
              <a:hueOff val="0"/>
              <a:satOff val="0"/>
              <a:lumOff val="0"/>
              <a:alphaOff val="-20000"/>
            </a:schemeClr>
          </a:fillRef>
          <a:effectRef idx="0">
            <a:schemeClr val="accent2">
              <a:alpha val="90000"/>
              <a:hueOff val="0"/>
              <a:satOff val="0"/>
              <a:lumOff val="0"/>
              <a:alphaOff val="-20000"/>
            </a:schemeClr>
          </a:effectRef>
          <a:fontRef idx="minor">
            <a:schemeClr val="lt1"/>
          </a:fontRef>
        </p:style>
        <p:txBody>
          <a:bodyPr anchor="ctr" anchorCtr="0" bIns="0" lIns="121920" numCol="1" rIns="928530" spcCol="1270" spcFirstLastPara="0" tIns="0" vert="horz" wrap="square">
            <a:noAutofit/>
          </a:bodyPr>
          <a:lstStyle/>
          <a:p>
            <a:pPr algn="l" defTabSz="1422400" lvl="0" rtl="0">
              <a:lnSpc>
                <a:spcPct val="90000"/>
              </a:lnSpc>
              <a:spcBef>
                <a:spcPct val="0"/>
              </a:spcBef>
              <a:spcAft>
                <a:spcPct val="35000"/>
              </a:spcAft>
            </a:pPr>
            <a:r>
              <a:rPr altLang="en-US" b="1" kern="1200" lang="zh-CN" spc="300" sz="3200">
                <a:cs typeface="+mn-ea"/>
                <a:sym typeface="+mn-lt"/>
              </a:rPr>
              <a:t> 制定时间</a:t>
            </a:r>
          </a:p>
        </p:txBody>
      </p:sp>
      <p:sp>
        <p:nvSpPr>
          <p:cNvPr id="27" name="任意多边形 26"/>
          <p:cNvSpPr/>
          <p:nvPr/>
        </p:nvSpPr>
        <p:spPr>
          <a:xfrm>
            <a:off x="2113475" y="4508920"/>
            <a:ext cx="2983253" cy="963572"/>
          </a:xfrm>
          <a:custGeom>
            <a:gdLst>
              <a:gd fmla="*/ 0 w 3001915" name="connsiteX0"/>
              <a:gd fmla="*/ 0 h 963572" name="connsiteY0"/>
              <a:gd fmla="*/ 3001915 w 3001915" name="connsiteX1"/>
              <a:gd fmla="*/ 0 h 963572" name="connsiteY1"/>
              <a:gd fmla="*/ 3001915 w 3001915" name="connsiteX2"/>
              <a:gd fmla="*/ 963572 h 963572" name="connsiteY2"/>
              <a:gd fmla="*/ 0 w 3001915" name="connsiteX3"/>
              <a:gd fmla="*/ 963572 h 963572" name="connsiteY3"/>
              <a:gd fmla="*/ 0 w 3001915" name="connsiteX4"/>
              <a:gd fmla="*/ 0 h 96357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63572" w="3001915">
                <a:moveTo>
                  <a:pt x="0" y="0"/>
                </a:moveTo>
                <a:lnTo>
                  <a:pt x="3001915" y="0"/>
                </a:lnTo>
                <a:lnTo>
                  <a:pt x="3001915" y="963572"/>
                </a:lnTo>
                <a:lnTo>
                  <a:pt x="0" y="963572"/>
                </a:lnTo>
                <a:lnTo>
                  <a:pt x="0" y="0"/>
                </a:lnTo>
                <a:close/>
              </a:path>
            </a:pathLst>
          </a:custGeom>
          <a:solidFill>
            <a:schemeClr val="tx2"/>
          </a:solidFill>
          <a:ln>
            <a:noFill/>
          </a:ln>
        </p:spPr>
        <p:style>
          <a:lnRef idx="2">
            <a:schemeClr val="accent2">
              <a:alpha val="90000"/>
              <a:hueOff val="0"/>
              <a:satOff val="0"/>
              <a:lumOff val="0"/>
              <a:alphaOff val="-40000"/>
            </a:schemeClr>
          </a:lnRef>
          <a:fillRef idx="1">
            <a:schemeClr val="accent2">
              <a:alpha val="90000"/>
              <a:hueOff val="0"/>
              <a:satOff val="0"/>
              <a:lumOff val="0"/>
              <a:alphaOff val="-40000"/>
            </a:schemeClr>
          </a:fillRef>
          <a:effectRef idx="0">
            <a:schemeClr val="accent2">
              <a:alpha val="90000"/>
              <a:hueOff val="0"/>
              <a:satOff val="0"/>
              <a:lumOff val="0"/>
              <a:alphaOff val="-40000"/>
            </a:schemeClr>
          </a:effectRef>
          <a:fontRef idx="minor">
            <a:schemeClr val="lt1"/>
          </a:fontRef>
        </p:style>
        <p:txBody>
          <a:bodyPr anchor="ctr" anchorCtr="0" bIns="0" lIns="121920" numCol="1" rIns="928530" spcCol="1270" spcFirstLastPara="0" tIns="0" vert="horz" wrap="square">
            <a:noAutofit/>
          </a:bodyPr>
          <a:lstStyle/>
          <a:p>
            <a:pPr algn="l" defTabSz="1422400" lvl="0" rtl="0">
              <a:lnSpc>
                <a:spcPct val="90000"/>
              </a:lnSpc>
              <a:spcBef>
                <a:spcPct val="0"/>
              </a:spcBef>
              <a:spcAft>
                <a:spcPct val="35000"/>
              </a:spcAft>
            </a:pPr>
            <a:r>
              <a:rPr altLang="en-US" b="1" kern="1200" lang="zh-CN" spc="300" sz="3200">
                <a:cs typeface="+mn-ea"/>
                <a:sym typeface="+mn-lt"/>
              </a:rPr>
              <a:t> 适用场合</a:t>
            </a:r>
          </a:p>
        </p:txBody>
      </p:sp>
      <p:grpSp>
        <p:nvGrpSpPr>
          <p:cNvPr id="11" name="组合 10">
            <a:extLst>
              <a:ext uri="{FF2B5EF4-FFF2-40B4-BE49-F238E27FC236}">
                <a16:creationId xmlns:a16="http://schemas.microsoft.com/office/drawing/2014/main" id="{C7F169DE-11E2-4916-A0A9-F600BECA8C54}"/>
              </a:ext>
            </a:extLst>
          </p:cNvPr>
          <p:cNvGrpSpPr/>
          <p:nvPr/>
        </p:nvGrpSpPr>
        <p:grpSpPr>
          <a:xfrm>
            <a:off x="5594316" y="4544837"/>
            <a:ext cx="5356800" cy="963572"/>
            <a:chOff x="5594316" y="4544837"/>
            <a:chExt cx="5356800" cy="963572"/>
          </a:xfrm>
        </p:grpSpPr>
        <p:sp>
          <p:nvSpPr>
            <p:cNvPr id="28" name="文本框 27">
              <a:extLst>
                <a:ext uri="{FF2B5EF4-FFF2-40B4-BE49-F238E27FC236}">
                  <a16:creationId xmlns:a16="http://schemas.microsoft.com/office/drawing/2014/main" id="{505DFE07-423A-42C6-9F4C-489A34FCEE6B}"/>
                </a:ext>
              </a:extLst>
            </p:cNvPr>
            <p:cNvSpPr txBox="1"/>
            <p:nvPr/>
          </p:nvSpPr>
          <p:spPr>
            <a:xfrm>
              <a:off x="6027944" y="4729095"/>
              <a:ext cx="4448056" cy="518160"/>
            </a:xfrm>
            <a:prstGeom prst="rect">
              <a:avLst/>
            </a:prstGeom>
            <a:noFill/>
          </p:spPr>
          <p:txBody>
            <a:bodyPr wrap="square">
              <a:spAutoFit/>
            </a:bodyPr>
            <a:lstStyle/>
            <a:p>
              <a:r>
                <a:rPr altLang="en-US" lang="zh-CN" sz="1400">
                  <a:solidFill>
                    <a:schemeClr val="tx1">
                      <a:lumMod val="65000"/>
                      <a:lumOff val="35000"/>
                    </a:schemeClr>
                  </a:solidFill>
                  <a:cs typeface="+mn-ea"/>
                </a:rPr>
                <a:t>从企业内部和外部收集资讯，分析市场环境，竞争对手，制定企业战略。</a:t>
              </a:r>
            </a:p>
          </p:txBody>
        </p:sp>
        <p:sp>
          <p:nvSpPr>
            <p:cNvPr id="5" name="矩形 4">
              <a:extLst>
                <a:ext uri="{FF2B5EF4-FFF2-40B4-BE49-F238E27FC236}">
                  <a16:creationId xmlns:a16="http://schemas.microsoft.com/office/drawing/2014/main" id="{C6271C18-C135-49B9-AF40-A2FA86818E89}"/>
                </a:ext>
              </a:extLst>
            </p:cNvPr>
            <p:cNvSpPr/>
            <p:nvPr/>
          </p:nvSpPr>
          <p:spPr>
            <a:xfrm>
              <a:off x="5594316" y="4544837"/>
              <a:ext cx="5356800" cy="96357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 name="组合 9">
            <a:extLst>
              <a:ext uri="{FF2B5EF4-FFF2-40B4-BE49-F238E27FC236}">
                <a16:creationId xmlns:a16="http://schemas.microsoft.com/office/drawing/2014/main" id="{03F00E8E-4874-409C-8B19-3D4B06DF94BB}"/>
              </a:ext>
            </a:extLst>
          </p:cNvPr>
          <p:cNvGrpSpPr/>
          <p:nvPr/>
        </p:nvGrpSpPr>
        <p:grpSpPr>
          <a:xfrm>
            <a:off x="5594316" y="3429000"/>
            <a:ext cx="5362609" cy="963572"/>
            <a:chOff x="5594316" y="3429000"/>
            <a:chExt cx="5362609" cy="963572"/>
          </a:xfrm>
        </p:grpSpPr>
        <p:sp>
          <p:nvSpPr>
            <p:cNvPr id="23" name="任意多边形 22"/>
            <p:cNvSpPr/>
            <p:nvPr/>
          </p:nvSpPr>
          <p:spPr>
            <a:xfrm>
              <a:off x="5594316" y="3485038"/>
              <a:ext cx="3001915" cy="594285"/>
            </a:xfrm>
            <a:custGeom>
              <a:gdLst>
                <a:gd fmla="*/ 179269 w 3001915" name="connsiteX0"/>
                <a:gd fmla="*/ 0 h 2240866" name="connsiteY0"/>
                <a:gd fmla="*/ 2822646 w 3001915" name="connsiteX1"/>
                <a:gd fmla="*/ 0 h 2240866" name="connsiteY1"/>
                <a:gd fmla="*/ 3001915 w 3001915" name="connsiteX2"/>
                <a:gd fmla="*/ 179269 h 2240866" name="connsiteY2"/>
                <a:gd fmla="*/ 3001915 w 3001915" name="connsiteX3"/>
                <a:gd fmla="*/ 2240866 h 2240866" name="connsiteY3"/>
                <a:gd fmla="*/ 3001915 w 3001915" name="connsiteX4"/>
                <a:gd fmla="*/ 2240866 h 2240866" name="connsiteY4"/>
                <a:gd fmla="*/ 0 w 3001915" name="connsiteX5"/>
                <a:gd fmla="*/ 2240866 h 2240866" name="connsiteY5"/>
                <a:gd fmla="*/ 0 w 3001915" name="connsiteX6"/>
                <a:gd fmla="*/ 2240866 h 2240866" name="connsiteY6"/>
                <a:gd fmla="*/ 0 w 3001915" name="connsiteX7"/>
                <a:gd fmla="*/ 179269 h 2240866" name="connsiteY7"/>
                <a:gd fmla="*/ 179269 w 3001915" name="connsiteX8"/>
                <a:gd fmla="*/ 0 h 22408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240866" w="3001915">
                  <a:moveTo>
                    <a:pt x="179269" y="0"/>
                  </a:moveTo>
                  <a:lnTo>
                    <a:pt x="2822646" y="0"/>
                  </a:lnTo>
                  <a:cubicBezTo>
                    <a:pt x="2921654" y="0"/>
                    <a:pt x="3001915" y="80261"/>
                    <a:pt x="3001915" y="179269"/>
                  </a:cubicBezTo>
                  <a:lnTo>
                    <a:pt x="3001915" y="2240866"/>
                  </a:lnTo>
                  <a:lnTo>
                    <a:pt x="3001915" y="2240866"/>
                  </a:lnTo>
                  <a:lnTo>
                    <a:pt x="0" y="2240866"/>
                  </a:lnTo>
                  <a:lnTo>
                    <a:pt x="0" y="2240866"/>
                  </a:lnTo>
                  <a:lnTo>
                    <a:pt x="0" y="179269"/>
                  </a:lnTo>
                  <a:cubicBezTo>
                    <a:pt x="0" y="80261"/>
                    <a:pt x="80261" y="0"/>
                    <a:pt x="179269" y="0"/>
                  </a:cubicBezTo>
                  <a:close/>
                </a:path>
              </a:pathLst>
            </a:custGeom>
            <a:noFill/>
            <a:ln>
              <a:noFill/>
            </a:ln>
          </p:spPr>
          <p:style>
            <a:lnRef idx="2">
              <a:schemeClr val="accent2">
                <a:alpha val="90000"/>
                <a:hueOff val="0"/>
                <a:satOff val="0"/>
                <a:lumOff val="0"/>
                <a:alphaOff val="-2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nchorCtr="0" bIns="48260" lIns="100766" numCol="1" rIns="100766" spcCol="1270" spcFirstLastPara="0" tIns="197286" vert="horz" wrap="square">
              <a:noAutofit/>
            </a:bodyPr>
            <a:lstStyle/>
            <a:p>
              <a:pPr defTabSz="1689100" indent="457200" lvl="1" marL="0">
                <a:lnSpc>
                  <a:spcPct val="200000"/>
                </a:lnSpc>
                <a:spcBef>
                  <a:spcPct val="0"/>
                </a:spcBef>
              </a:pPr>
              <a:r>
                <a:rPr lang="en-US" sz="1400">
                  <a:solidFill>
                    <a:schemeClr val="tx1">
                      <a:lumMod val="65000"/>
                      <a:lumOff val="35000"/>
                    </a:schemeClr>
                  </a:solidFill>
                  <a:cs typeface="+mn-ea"/>
                  <a:sym typeface="+mn-lt"/>
                </a:rPr>
                <a:t>20世纪80年代初期</a:t>
              </a:r>
            </a:p>
          </p:txBody>
        </p:sp>
        <p:sp>
          <p:nvSpPr>
            <p:cNvPr id="7" name="矩形 6">
              <a:extLst>
                <a:ext uri="{FF2B5EF4-FFF2-40B4-BE49-F238E27FC236}">
                  <a16:creationId xmlns:a16="http://schemas.microsoft.com/office/drawing/2014/main" id="{1AE1B781-7D2A-431B-B70D-1B8CBD75690B}"/>
                </a:ext>
              </a:extLst>
            </p:cNvPr>
            <p:cNvSpPr/>
            <p:nvPr/>
          </p:nvSpPr>
          <p:spPr>
            <a:xfrm>
              <a:off x="5600125" y="3429000"/>
              <a:ext cx="5356800" cy="96357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9" name="组合 8">
            <a:extLst>
              <a:ext uri="{FF2B5EF4-FFF2-40B4-BE49-F238E27FC236}">
                <a16:creationId xmlns:a16="http://schemas.microsoft.com/office/drawing/2014/main" id="{C210E0ED-5CD7-4AA4-928D-7879E6AF8D62}"/>
              </a:ext>
            </a:extLst>
          </p:cNvPr>
          <p:cNvGrpSpPr/>
          <p:nvPr/>
        </p:nvGrpSpPr>
        <p:grpSpPr>
          <a:xfrm>
            <a:off x="5517376" y="2288709"/>
            <a:ext cx="5433740" cy="963572"/>
            <a:chOff x="5517376" y="2288709"/>
            <a:chExt cx="5433740" cy="963572"/>
          </a:xfrm>
        </p:grpSpPr>
        <p:sp>
          <p:nvSpPr>
            <p:cNvPr id="20" name="任意多边形 19"/>
            <p:cNvSpPr/>
            <p:nvPr/>
          </p:nvSpPr>
          <p:spPr>
            <a:xfrm flipV="1" rot="10800000">
              <a:off x="5517376" y="2304816"/>
              <a:ext cx="3819325" cy="594285"/>
            </a:xfrm>
            <a:custGeom>
              <a:gdLst>
                <a:gd fmla="*/ 179269 w 3001915" name="connsiteX0"/>
                <a:gd fmla="*/ 0 h 2240866" name="connsiteY0"/>
                <a:gd fmla="*/ 2822646 w 3001915" name="connsiteX1"/>
                <a:gd fmla="*/ 0 h 2240866" name="connsiteY1"/>
                <a:gd fmla="*/ 3001915 w 3001915" name="connsiteX2"/>
                <a:gd fmla="*/ 179269 h 2240866" name="connsiteY2"/>
                <a:gd fmla="*/ 3001915 w 3001915" name="connsiteX3"/>
                <a:gd fmla="*/ 2240866 h 2240866" name="connsiteY3"/>
                <a:gd fmla="*/ 3001915 w 3001915" name="connsiteX4"/>
                <a:gd fmla="*/ 2240866 h 2240866" name="connsiteY4"/>
                <a:gd fmla="*/ 0 w 3001915" name="connsiteX5"/>
                <a:gd fmla="*/ 2240866 h 2240866" name="connsiteY5"/>
                <a:gd fmla="*/ 0 w 3001915" name="connsiteX6"/>
                <a:gd fmla="*/ 2240866 h 2240866" name="connsiteY6"/>
                <a:gd fmla="*/ 0 w 3001915" name="connsiteX7"/>
                <a:gd fmla="*/ 179269 h 2240866" name="connsiteY7"/>
                <a:gd fmla="*/ 179269 w 3001915" name="connsiteX8"/>
                <a:gd fmla="*/ 0 h 22408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240866" w="3001915">
                  <a:moveTo>
                    <a:pt x="179269" y="0"/>
                  </a:moveTo>
                  <a:lnTo>
                    <a:pt x="2822646" y="0"/>
                  </a:lnTo>
                  <a:cubicBezTo>
                    <a:pt x="2921654" y="0"/>
                    <a:pt x="3001915" y="80261"/>
                    <a:pt x="3001915" y="179269"/>
                  </a:cubicBezTo>
                  <a:lnTo>
                    <a:pt x="3001915" y="2240866"/>
                  </a:lnTo>
                  <a:lnTo>
                    <a:pt x="3001915" y="2240866"/>
                  </a:lnTo>
                  <a:lnTo>
                    <a:pt x="0" y="2240866"/>
                  </a:lnTo>
                  <a:lnTo>
                    <a:pt x="0" y="2240866"/>
                  </a:lnTo>
                  <a:lnTo>
                    <a:pt x="0" y="179269"/>
                  </a:lnTo>
                  <a:cubicBezTo>
                    <a:pt x="0" y="80261"/>
                    <a:pt x="80261" y="0"/>
                    <a:pt x="179269" y="0"/>
                  </a:cubicBezTo>
                  <a:close/>
                </a:path>
              </a:pathLst>
            </a:custGeom>
            <a:noFill/>
            <a:ln>
              <a:noFill/>
            </a:ln>
          </p:spPr>
          <p:style>
            <a:lnRef idx="2">
              <a:schemeClr val="accent2">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nchorCtr="0" bIns="48260" lIns="100766" numCol="1" rIns="100766" spcCol="1270" spcFirstLastPara="0" tIns="197286" vert="horz" wrap="square">
              <a:noAutofit/>
            </a:bodyPr>
            <a:lstStyle/>
            <a:p>
              <a:pPr defTabSz="1689100" indent="457200" lvl="1" marL="0" rtl="0">
                <a:lnSpc>
                  <a:spcPct val="200000"/>
                </a:lnSpc>
                <a:spcBef>
                  <a:spcPct val="0"/>
                </a:spcBef>
              </a:pPr>
              <a:r>
                <a:rPr lang="zh-CN" sz="1400">
                  <a:solidFill>
                    <a:schemeClr val="tx1">
                      <a:lumMod val="65000"/>
                      <a:lumOff val="35000"/>
                    </a:schemeClr>
                  </a:solidFill>
                  <a:cs typeface="+mn-ea"/>
                  <a:sym typeface="+mn-lt"/>
                </a:rPr>
                <a:t>美国旧金山大学的管理学教授韦里克。</a:t>
              </a:r>
            </a:p>
          </p:txBody>
        </p:sp>
        <p:sp>
          <p:nvSpPr>
            <p:cNvPr id="8" name="矩形 7">
              <a:extLst>
                <a:ext uri="{FF2B5EF4-FFF2-40B4-BE49-F238E27FC236}">
                  <a16:creationId xmlns:a16="http://schemas.microsoft.com/office/drawing/2014/main" id="{B3DE6765-047F-4CF3-85F0-2A31BBD9C24F}"/>
                </a:ext>
              </a:extLst>
            </p:cNvPr>
            <p:cNvSpPr/>
            <p:nvPr/>
          </p:nvSpPr>
          <p:spPr>
            <a:xfrm>
              <a:off x="5594316" y="2288709"/>
              <a:ext cx="5356800" cy="96357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4007416281"/>
      </p:ext>
    </p:extLst>
  </p:cSld>
  <p:clrMapOvr>
    <a:masterClrMapping/>
  </p:clrMapOvr>
  <mc:AlternateContent>
    <mc:Choice Requires="p15">
      <p:transition advTm="3000" p14:dur="10">
        <p15:prstTrans prst="wind"/>
      </p:transition>
    </mc:Choice>
    <mc:Fallback>
      <p:transition advTm="3000">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6">
                                            <p:txEl>
                                              <p:pRg end="0" st="0"/>
                                            </p:txEl>
                                          </p:spTgt>
                                        </p:tgtEl>
                                        <p:attrNameLst>
                                          <p:attrName>style.visibility</p:attrName>
                                        </p:attrNameLst>
                                      </p:cBhvr>
                                      <p:to>
                                        <p:strVal val="visible"/>
                                      </p:to>
                                    </p:set>
                                    <p:animEffect filter="barn(inVertical)" transition="in">
                                      <p:cBhvr>
                                        <p:cTn dur="750" id="7"/>
                                        <p:tgtEl>
                                          <p:spTgt spid="6">
                                            <p:txEl>
                                              <p:pRg end="0" st="0"/>
                                            </p:txEl>
                                          </p:spTgt>
                                        </p:tgtEl>
                                      </p:cBhvr>
                                    </p:animEffect>
                                  </p:childTnLst>
                                </p:cTn>
                              </p:par>
                            </p:childTnLst>
                          </p:cTn>
                        </p:par>
                        <p:par>
                          <p:cTn fill="hold" id="8" nodeType="afterGroup">
                            <p:stCondLst>
                              <p:cond delay="750"/>
                            </p:stCondLst>
                            <p:childTnLst>
                              <p:par>
                                <p:cTn fill="hold" grpId="0" id="9" nodeType="afterEffect" presetClass="entr" presetID="22" presetSubtype="8">
                                  <p:stCondLst>
                                    <p:cond delay="0"/>
                                  </p:stCondLst>
                                  <p:childTnLst>
                                    <p:set>
                                      <p:cBhvr>
                                        <p:cTn dur="1" fill="hold" id="10">
                                          <p:stCondLst>
                                            <p:cond delay="0"/>
                                          </p:stCondLst>
                                        </p:cTn>
                                        <p:tgtEl>
                                          <p:spTgt spid="21"/>
                                        </p:tgtEl>
                                        <p:attrNameLst>
                                          <p:attrName>style.visibility</p:attrName>
                                        </p:attrNameLst>
                                      </p:cBhvr>
                                      <p:to>
                                        <p:strVal val="visible"/>
                                      </p:to>
                                    </p:set>
                                    <p:animEffect filter="wipe(left)" transition="in">
                                      <p:cBhvr>
                                        <p:cTn dur="750" id="11"/>
                                        <p:tgtEl>
                                          <p:spTgt spid="21"/>
                                        </p:tgtEl>
                                      </p:cBhvr>
                                    </p:animEffect>
                                  </p:childTnLst>
                                </p:cTn>
                              </p:par>
                            </p:childTnLst>
                          </p:cTn>
                        </p:par>
                        <p:par>
                          <p:cTn fill="hold" id="12" nodeType="afterGroup">
                            <p:stCondLst>
                              <p:cond delay="1500"/>
                            </p:stCondLst>
                            <p:childTnLst>
                              <p:par>
                                <p:cTn fill="hold" grpId="0" id="13" nodeType="afterEffect" presetClass="entr" presetID="22" presetSubtype="8">
                                  <p:stCondLst>
                                    <p:cond delay="0"/>
                                  </p:stCondLst>
                                  <p:childTnLst>
                                    <p:set>
                                      <p:cBhvr>
                                        <p:cTn dur="1" fill="hold" id="14">
                                          <p:stCondLst>
                                            <p:cond delay="0"/>
                                          </p:stCondLst>
                                        </p:cTn>
                                        <p:tgtEl>
                                          <p:spTgt spid="24"/>
                                        </p:tgtEl>
                                        <p:attrNameLst>
                                          <p:attrName>style.visibility</p:attrName>
                                        </p:attrNameLst>
                                      </p:cBhvr>
                                      <p:to>
                                        <p:strVal val="visible"/>
                                      </p:to>
                                    </p:set>
                                    <p:animEffect filter="wipe(left)" transition="in">
                                      <p:cBhvr>
                                        <p:cTn dur="750" id="15"/>
                                        <p:tgtEl>
                                          <p:spTgt spid="24"/>
                                        </p:tgtEl>
                                      </p:cBhvr>
                                    </p:animEffect>
                                  </p:childTnLst>
                                </p:cTn>
                              </p:par>
                            </p:childTnLst>
                          </p:cTn>
                        </p:par>
                        <p:par>
                          <p:cTn fill="hold" id="16" nodeType="afterGroup">
                            <p:stCondLst>
                              <p:cond delay="2250"/>
                            </p:stCondLst>
                            <p:childTnLst>
                              <p:par>
                                <p:cTn fill="hold" grpId="0" id="17" nodeType="afterEffect" presetClass="entr" presetID="22" presetSubtype="8">
                                  <p:stCondLst>
                                    <p:cond delay="0"/>
                                  </p:stCondLst>
                                  <p:childTnLst>
                                    <p:set>
                                      <p:cBhvr>
                                        <p:cTn dur="1" fill="hold" id="18">
                                          <p:stCondLst>
                                            <p:cond delay="0"/>
                                          </p:stCondLst>
                                        </p:cTn>
                                        <p:tgtEl>
                                          <p:spTgt spid="27"/>
                                        </p:tgtEl>
                                        <p:attrNameLst>
                                          <p:attrName>style.visibility</p:attrName>
                                        </p:attrNameLst>
                                      </p:cBhvr>
                                      <p:to>
                                        <p:strVal val="visible"/>
                                      </p:to>
                                    </p:set>
                                    <p:animEffect filter="wipe(left)" transition="in">
                                      <p:cBhvr>
                                        <p:cTn dur="750" id="19"/>
                                        <p:tgtEl>
                                          <p:spTgt spid="27"/>
                                        </p:tgtEl>
                                      </p:cBhvr>
                                    </p:animEffect>
                                  </p:childTnLst>
                                </p:cTn>
                              </p:par>
                            </p:childTnLst>
                          </p:cTn>
                        </p:par>
                        <p:par>
                          <p:cTn fill="hold" id="20" nodeType="afterGroup">
                            <p:stCondLst>
                              <p:cond delay="3000"/>
                            </p:stCondLst>
                            <p:childTnLst>
                              <p:par>
                                <p:cTn fill="hold" id="21" nodeType="afterEffect" presetClass="entr" presetID="16" presetSubtype="37">
                                  <p:stCondLst>
                                    <p:cond delay="0"/>
                                  </p:stCondLst>
                                  <p:childTnLst>
                                    <p:set>
                                      <p:cBhvr>
                                        <p:cTn dur="1" fill="hold" id="22">
                                          <p:stCondLst>
                                            <p:cond delay="0"/>
                                          </p:stCondLst>
                                        </p:cTn>
                                        <p:tgtEl>
                                          <p:spTgt spid="9"/>
                                        </p:tgtEl>
                                        <p:attrNameLst>
                                          <p:attrName>style.visibility</p:attrName>
                                        </p:attrNameLst>
                                      </p:cBhvr>
                                      <p:to>
                                        <p:strVal val="visible"/>
                                      </p:to>
                                    </p:set>
                                    <p:animEffect filter="barn(outVertical)" transition="in">
                                      <p:cBhvr>
                                        <p:cTn dur="750" id="23"/>
                                        <p:tgtEl>
                                          <p:spTgt spid="9"/>
                                        </p:tgtEl>
                                      </p:cBhvr>
                                    </p:animEffect>
                                  </p:childTnLst>
                                </p:cTn>
                              </p:par>
                            </p:childTnLst>
                          </p:cTn>
                        </p:par>
                        <p:par>
                          <p:cTn fill="hold" id="24" nodeType="afterGroup">
                            <p:stCondLst>
                              <p:cond delay="3750"/>
                            </p:stCondLst>
                            <p:childTnLst>
                              <p:par>
                                <p:cTn fill="hold" id="25" nodeType="afterEffect" presetClass="entr" presetID="16" presetSubtype="37">
                                  <p:stCondLst>
                                    <p:cond delay="0"/>
                                  </p:stCondLst>
                                  <p:childTnLst>
                                    <p:set>
                                      <p:cBhvr>
                                        <p:cTn dur="1" fill="hold" id="26">
                                          <p:stCondLst>
                                            <p:cond delay="0"/>
                                          </p:stCondLst>
                                        </p:cTn>
                                        <p:tgtEl>
                                          <p:spTgt spid="10"/>
                                        </p:tgtEl>
                                        <p:attrNameLst>
                                          <p:attrName>style.visibility</p:attrName>
                                        </p:attrNameLst>
                                      </p:cBhvr>
                                      <p:to>
                                        <p:strVal val="visible"/>
                                      </p:to>
                                    </p:set>
                                    <p:animEffect filter="barn(outVertical)" transition="in">
                                      <p:cBhvr>
                                        <p:cTn dur="750" id="27"/>
                                        <p:tgtEl>
                                          <p:spTgt spid="10"/>
                                        </p:tgtEl>
                                      </p:cBhvr>
                                    </p:animEffect>
                                  </p:childTnLst>
                                </p:cTn>
                              </p:par>
                            </p:childTnLst>
                          </p:cTn>
                        </p:par>
                        <p:par>
                          <p:cTn fill="hold" id="28" nodeType="afterGroup">
                            <p:stCondLst>
                              <p:cond delay="4500"/>
                            </p:stCondLst>
                            <p:childTnLst>
                              <p:par>
                                <p:cTn fill="hold" id="29" nodeType="afterEffect" presetClass="entr" presetID="16" presetSubtype="37">
                                  <p:stCondLst>
                                    <p:cond delay="0"/>
                                  </p:stCondLst>
                                  <p:childTnLst>
                                    <p:set>
                                      <p:cBhvr>
                                        <p:cTn dur="1" fill="hold" id="30">
                                          <p:stCondLst>
                                            <p:cond delay="0"/>
                                          </p:stCondLst>
                                        </p:cTn>
                                        <p:tgtEl>
                                          <p:spTgt spid="11"/>
                                        </p:tgtEl>
                                        <p:attrNameLst>
                                          <p:attrName>style.visibility</p:attrName>
                                        </p:attrNameLst>
                                      </p:cBhvr>
                                      <p:to>
                                        <p:strVal val="visible"/>
                                      </p:to>
                                    </p:set>
                                    <p:animEffect filter="barn(outVertical)" transition="in">
                                      <p:cBhvr>
                                        <p:cTn dur="750" id="31"/>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6"/>
      <p:bldP grpId="0" spid="21"/>
      <p:bldP grpId="0" spid="24"/>
      <p:bldP grpId="0" spid="2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a:extLst>
              <a:ext uri="{FF2B5EF4-FFF2-40B4-BE49-F238E27FC236}">
                <a16:creationId xmlns:a16="http://schemas.microsoft.com/office/drawing/2014/main" id="{E3B49C3A-8461-4520-8A67-3F960411FCB2}"/>
              </a:ext>
            </a:extLst>
          </p:cNvPr>
          <p:cNvGrpSpPr/>
          <p:nvPr/>
        </p:nvGrpSpPr>
        <p:grpSpPr>
          <a:xfrm>
            <a:off x="1756799" y="1658627"/>
            <a:ext cx="3061919" cy="1443154"/>
            <a:chOff x="1756799" y="1658627"/>
            <a:chExt cx="3061919" cy="1443154"/>
          </a:xfrm>
        </p:grpSpPr>
        <p:grpSp>
          <p:nvGrpSpPr>
            <p:cNvPr id="12" name="组合 11">
              <a:extLst>
                <a:ext uri="{FF2B5EF4-FFF2-40B4-BE49-F238E27FC236}">
                  <a16:creationId xmlns:a16="http://schemas.microsoft.com/office/drawing/2014/main" id="{1FD4AE70-B3D0-46B8-94AB-DA09A877BE1F}"/>
                </a:ext>
              </a:extLst>
            </p:cNvPr>
            <p:cNvGrpSpPr/>
            <p:nvPr/>
          </p:nvGrpSpPr>
          <p:grpSpPr>
            <a:xfrm>
              <a:off x="1954826" y="1658627"/>
              <a:ext cx="1429652" cy="400110"/>
              <a:chOff x="1954826" y="1658627"/>
              <a:chExt cx="1429652" cy="400110"/>
            </a:xfrm>
          </p:grpSpPr>
          <p:sp>
            <p:nvSpPr>
              <p:cNvPr id="34" name="矩形 33">
                <a:extLst>
                  <a:ext uri="{FF2B5EF4-FFF2-40B4-BE49-F238E27FC236}">
                    <a16:creationId xmlns:a16="http://schemas.microsoft.com/office/drawing/2014/main" id="{E63CA33B-FAC4-43A8-AA57-2863F46E0445}"/>
                  </a:ext>
                </a:extLst>
              </p:cNvPr>
              <p:cNvSpPr/>
              <p:nvPr/>
            </p:nvSpPr>
            <p:spPr>
              <a:xfrm>
                <a:off x="1954826" y="1658627"/>
                <a:ext cx="690880" cy="396240"/>
              </a:xfrm>
              <a:prstGeom prst="rect">
                <a:avLst/>
              </a:prstGeom>
              <a:noFill/>
            </p:spPr>
            <p:txBody>
              <a:bodyPr rtlCol="0" wrap="none">
                <a:spAutoFit/>
              </a:bodyPr>
              <a:lstStyle/>
              <a:p>
                <a:r>
                  <a:rPr altLang="en-US" b="1" lang="zh-CN" sz="2000">
                    <a:solidFill>
                      <a:schemeClr val="accent4"/>
                    </a:solidFill>
                    <a:cs typeface="+mn-ea"/>
                    <a:sym typeface="+mn-lt"/>
                  </a:rPr>
                  <a:t>威胁</a:t>
                </a:r>
              </a:p>
            </p:txBody>
          </p:sp>
          <p:sp>
            <p:nvSpPr>
              <p:cNvPr id="35" name="矩形 34">
                <a:extLst>
                  <a:ext uri="{FF2B5EF4-FFF2-40B4-BE49-F238E27FC236}">
                    <a16:creationId xmlns:a16="http://schemas.microsoft.com/office/drawing/2014/main" id="{333221C3-826F-413E-804D-81E9BF29CD77}"/>
                  </a:ext>
                </a:extLst>
              </p:cNvPr>
              <p:cNvSpPr/>
              <p:nvPr/>
            </p:nvSpPr>
            <p:spPr>
              <a:xfrm>
                <a:off x="2534565" y="1716973"/>
                <a:ext cx="1112361" cy="335280"/>
              </a:xfrm>
              <a:prstGeom prst="rect">
                <a:avLst/>
              </a:prstGeom>
            </p:spPr>
            <p:txBody>
              <a:bodyPr wrap="none">
                <a:spAutoFit/>
              </a:bodyPr>
              <a:lstStyle/>
              <a:p>
                <a:r>
                  <a:rPr altLang="zh-CN" lang="en-US" sz="1600">
                    <a:solidFill>
                      <a:schemeClr val="tx1">
                        <a:lumMod val="75000"/>
                        <a:lumOff val="25000"/>
                      </a:schemeClr>
                    </a:solidFill>
                    <a:cs typeface="+mn-ea"/>
                    <a:sym typeface="+mn-lt"/>
                  </a:rPr>
                  <a:t>THREATS</a:t>
                </a:r>
              </a:p>
            </p:txBody>
          </p:sp>
        </p:grpSp>
        <p:sp>
          <p:nvSpPr>
            <p:cNvPr id="4" name="矩形 3">
              <a:extLst>
                <a:ext uri="{FF2B5EF4-FFF2-40B4-BE49-F238E27FC236}">
                  <a16:creationId xmlns:a16="http://schemas.microsoft.com/office/drawing/2014/main" id="{6309B51F-14C1-4AFF-B745-5DDC6B1D08C9}"/>
                </a:ext>
              </a:extLst>
            </p:cNvPr>
            <p:cNvSpPr/>
            <p:nvPr/>
          </p:nvSpPr>
          <p:spPr>
            <a:xfrm>
              <a:off x="1756799" y="2074384"/>
              <a:ext cx="3061919" cy="1051560"/>
            </a:xfrm>
            <a:prstGeom prst="rect">
              <a:avLst/>
            </a:prstGeom>
          </p:spPr>
          <p:txBody>
            <a:bodyPr wrap="square">
              <a:spAutoFit/>
            </a:bodyPr>
            <a:lstStyle/>
            <a:p>
              <a:pPr defTabSz="1689100" indent="457200" lvl="1" marL="0">
                <a:lnSpc>
                  <a:spcPct val="150000"/>
                </a:lnSpc>
                <a:spcBef>
                  <a:spcPct val="0"/>
                </a:spcBef>
              </a:pPr>
              <a:r>
                <a:rPr altLang="en-US" lang="zh-CN" sz="1400">
                  <a:solidFill>
                    <a:schemeClr val="tx1">
                      <a:lumMod val="65000"/>
                      <a:lumOff val="35000"/>
                    </a:schemeClr>
                  </a:solidFill>
                  <a:cs typeface="+mn-ea"/>
                  <a:sym typeface="+mn-lt"/>
                </a:rPr>
                <a:t>与研究对象密切相关的各种主要内部优势、劣势和外部的机会和威胁等，通过调查列举出来</a:t>
              </a:r>
            </a:p>
          </p:txBody>
        </p:sp>
      </p:grpSp>
      <p:grpSp>
        <p:nvGrpSpPr>
          <p:cNvPr id="16" name="组合 15">
            <a:extLst>
              <a:ext uri="{FF2B5EF4-FFF2-40B4-BE49-F238E27FC236}">
                <a16:creationId xmlns:a16="http://schemas.microsoft.com/office/drawing/2014/main" id="{82093508-1243-4374-A903-20C626CEA19F}"/>
              </a:ext>
            </a:extLst>
          </p:cNvPr>
          <p:cNvGrpSpPr/>
          <p:nvPr/>
        </p:nvGrpSpPr>
        <p:grpSpPr>
          <a:xfrm>
            <a:off x="1654960" y="3595319"/>
            <a:ext cx="2629918" cy="1786012"/>
            <a:chOff x="1654960" y="3595319"/>
            <a:chExt cx="2629918" cy="1786012"/>
          </a:xfrm>
        </p:grpSpPr>
        <p:grpSp>
          <p:nvGrpSpPr>
            <p:cNvPr id="11" name="组合 10">
              <a:extLst>
                <a:ext uri="{FF2B5EF4-FFF2-40B4-BE49-F238E27FC236}">
                  <a16:creationId xmlns:a16="http://schemas.microsoft.com/office/drawing/2014/main" id="{98A4DFC8-F91D-41CD-B220-F9DE26D01A1C}"/>
                </a:ext>
              </a:extLst>
            </p:cNvPr>
            <p:cNvGrpSpPr/>
            <p:nvPr/>
          </p:nvGrpSpPr>
          <p:grpSpPr>
            <a:xfrm>
              <a:off x="1815109" y="3595319"/>
              <a:ext cx="2311391" cy="400110"/>
              <a:chOff x="1815109" y="3595319"/>
              <a:chExt cx="2311391" cy="400110"/>
            </a:xfrm>
          </p:grpSpPr>
          <p:sp>
            <p:nvSpPr>
              <p:cNvPr id="36" name="矩形 35">
                <a:extLst>
                  <a:ext uri="{FF2B5EF4-FFF2-40B4-BE49-F238E27FC236}">
                    <a16:creationId xmlns:a16="http://schemas.microsoft.com/office/drawing/2014/main" id="{0816D11C-D08F-41E2-9590-28326F46CEAE}"/>
                  </a:ext>
                </a:extLst>
              </p:cNvPr>
              <p:cNvSpPr/>
              <p:nvPr/>
            </p:nvSpPr>
            <p:spPr>
              <a:xfrm>
                <a:off x="1815109" y="3595320"/>
                <a:ext cx="733413" cy="396240"/>
              </a:xfrm>
              <a:prstGeom prst="rect">
                <a:avLst/>
              </a:prstGeom>
              <a:noFill/>
            </p:spPr>
            <p:txBody>
              <a:bodyPr rtlCol="0" wrap="square">
                <a:spAutoFit/>
              </a:bodyPr>
              <a:lstStyle/>
              <a:p>
                <a:r>
                  <a:rPr altLang="en-US" b="1" lang="zh-CN" sz="2000">
                    <a:solidFill>
                      <a:schemeClr val="accent4"/>
                    </a:solidFill>
                    <a:cs typeface="+mn-ea"/>
                    <a:sym typeface="+mn-lt"/>
                  </a:rPr>
                  <a:t>机会</a:t>
                </a:r>
              </a:p>
            </p:txBody>
          </p:sp>
          <p:sp>
            <p:nvSpPr>
              <p:cNvPr id="37" name="矩形 36">
                <a:extLst>
                  <a:ext uri="{FF2B5EF4-FFF2-40B4-BE49-F238E27FC236}">
                    <a16:creationId xmlns:a16="http://schemas.microsoft.com/office/drawing/2014/main" id="{EC02E8E4-A32B-4118-9A59-EEAC1D793BCB}"/>
                  </a:ext>
                </a:extLst>
              </p:cNvPr>
              <p:cNvSpPr/>
              <p:nvPr/>
            </p:nvSpPr>
            <p:spPr>
              <a:xfrm>
                <a:off x="2340778" y="3622196"/>
                <a:ext cx="1785722" cy="579120"/>
              </a:xfrm>
              <a:prstGeom prst="rect">
                <a:avLst/>
              </a:prstGeom>
            </p:spPr>
            <p:txBody>
              <a:bodyPr wrap="square">
                <a:spAutoFit/>
              </a:bodyPr>
              <a:lstStyle/>
              <a:p>
                <a:r>
                  <a:rPr altLang="zh-CN" lang="en-US" sz="1600">
                    <a:solidFill>
                      <a:schemeClr val="tx1">
                        <a:lumMod val="75000"/>
                        <a:lumOff val="25000"/>
                      </a:schemeClr>
                    </a:solidFill>
                    <a:cs typeface="+mn-ea"/>
                    <a:sym typeface="+mn-lt"/>
                  </a:rPr>
                  <a:t>OPPORTUNITIES</a:t>
                </a:r>
              </a:p>
            </p:txBody>
          </p:sp>
        </p:grpSp>
        <p:sp>
          <p:nvSpPr>
            <p:cNvPr id="51" name="矩形 50">
              <a:extLst>
                <a:ext uri="{FF2B5EF4-FFF2-40B4-BE49-F238E27FC236}">
                  <a16:creationId xmlns:a16="http://schemas.microsoft.com/office/drawing/2014/main" id="{37233318-BB72-4414-8192-C42AB5E01D8A}"/>
                </a:ext>
              </a:extLst>
            </p:cNvPr>
            <p:cNvSpPr/>
            <p:nvPr/>
          </p:nvSpPr>
          <p:spPr>
            <a:xfrm>
              <a:off x="1654961" y="4030768"/>
              <a:ext cx="2629918" cy="1371600"/>
            </a:xfrm>
            <a:prstGeom prst="rect">
              <a:avLst/>
            </a:prstGeom>
          </p:spPr>
          <p:txBody>
            <a:bodyPr wrap="square">
              <a:spAutoFit/>
            </a:bodyPr>
            <a:lstStyle/>
            <a:p>
              <a:pPr defTabSz="1689100" indent="457200" lvl="1" marL="0">
                <a:lnSpc>
                  <a:spcPct val="150000"/>
                </a:lnSpc>
                <a:spcBef>
                  <a:spcPct val="0"/>
                </a:spcBef>
              </a:pPr>
              <a:r>
                <a:rPr altLang="en-US" lang="zh-CN" sz="1400">
                  <a:solidFill>
                    <a:schemeClr val="tx1">
                      <a:lumMod val="65000"/>
                      <a:lumOff val="35000"/>
                    </a:schemeClr>
                  </a:solidFill>
                  <a:cs typeface="+mn-ea"/>
                  <a:sym typeface="+mn-lt"/>
                </a:rPr>
                <a:t>与研究对象密切相关的各种主要内部优势、劣势和外部的机会和威胁等，通过调查列举出来</a:t>
              </a:r>
            </a:p>
          </p:txBody>
        </p:sp>
      </p:grpSp>
      <p:grpSp>
        <p:nvGrpSpPr>
          <p:cNvPr id="17" name="组合 16">
            <a:extLst>
              <a:ext uri="{FF2B5EF4-FFF2-40B4-BE49-F238E27FC236}">
                <a16:creationId xmlns:a16="http://schemas.microsoft.com/office/drawing/2014/main" id="{8B21C736-50C4-4323-8173-C023DE8B8D49}"/>
              </a:ext>
            </a:extLst>
          </p:cNvPr>
          <p:cNvGrpSpPr/>
          <p:nvPr/>
        </p:nvGrpSpPr>
        <p:grpSpPr>
          <a:xfrm>
            <a:off x="7617182" y="2458605"/>
            <a:ext cx="2157295" cy="1811995"/>
            <a:chOff x="7617182" y="2458605"/>
            <a:chExt cx="2157295" cy="1811995"/>
          </a:xfrm>
        </p:grpSpPr>
        <p:grpSp>
          <p:nvGrpSpPr>
            <p:cNvPr id="9" name="组合 8">
              <a:extLst>
                <a:ext uri="{FF2B5EF4-FFF2-40B4-BE49-F238E27FC236}">
                  <a16:creationId xmlns:a16="http://schemas.microsoft.com/office/drawing/2014/main" id="{2804861D-9EDC-40ED-98DC-442B68FE3712}"/>
                </a:ext>
              </a:extLst>
            </p:cNvPr>
            <p:cNvGrpSpPr/>
            <p:nvPr/>
          </p:nvGrpSpPr>
          <p:grpSpPr>
            <a:xfrm>
              <a:off x="7678530" y="2458605"/>
              <a:ext cx="1616532" cy="400110"/>
              <a:chOff x="7678530" y="2458605"/>
              <a:chExt cx="1616532" cy="400110"/>
            </a:xfrm>
          </p:grpSpPr>
          <p:sp>
            <p:nvSpPr>
              <p:cNvPr id="32" name="矩形 31">
                <a:extLst>
                  <a:ext uri="{FF2B5EF4-FFF2-40B4-BE49-F238E27FC236}">
                    <a16:creationId xmlns:a16="http://schemas.microsoft.com/office/drawing/2014/main" id="{33CCC2C2-7A8C-407F-A7B8-5FCFB5BCB8C4}"/>
                  </a:ext>
                </a:extLst>
              </p:cNvPr>
              <p:cNvSpPr/>
              <p:nvPr/>
            </p:nvSpPr>
            <p:spPr>
              <a:xfrm>
                <a:off x="7678531" y="2458605"/>
                <a:ext cx="690880" cy="396240"/>
              </a:xfrm>
              <a:prstGeom prst="rect">
                <a:avLst/>
              </a:prstGeom>
              <a:noFill/>
            </p:spPr>
            <p:txBody>
              <a:bodyPr rtlCol="0" wrap="none">
                <a:spAutoFit/>
              </a:bodyPr>
              <a:lstStyle/>
              <a:p>
                <a:r>
                  <a:rPr altLang="en-US" b="1" lang="zh-CN" sz="2000">
                    <a:solidFill>
                      <a:schemeClr val="accent4"/>
                    </a:solidFill>
                    <a:cs typeface="+mn-ea"/>
                    <a:sym typeface="+mn-lt"/>
                  </a:rPr>
                  <a:t>优势</a:t>
                </a:r>
              </a:p>
            </p:txBody>
          </p:sp>
          <p:sp>
            <p:nvSpPr>
              <p:cNvPr id="33" name="矩形 32">
                <a:extLst>
                  <a:ext uri="{FF2B5EF4-FFF2-40B4-BE49-F238E27FC236}">
                    <a16:creationId xmlns:a16="http://schemas.microsoft.com/office/drawing/2014/main" id="{ABAB9279-81C1-416E-8646-D536E707805C}"/>
                  </a:ext>
                </a:extLst>
              </p:cNvPr>
              <p:cNvSpPr/>
              <p:nvPr/>
            </p:nvSpPr>
            <p:spPr>
              <a:xfrm>
                <a:off x="8254393" y="2485935"/>
                <a:ext cx="1432242" cy="335280"/>
              </a:xfrm>
              <a:prstGeom prst="rect">
                <a:avLst/>
              </a:prstGeom>
            </p:spPr>
            <p:txBody>
              <a:bodyPr wrap="none">
                <a:spAutoFit/>
              </a:bodyPr>
              <a:lstStyle/>
              <a:p>
                <a:r>
                  <a:rPr altLang="zh-CN" lang="en-US" sz="1600">
                    <a:solidFill>
                      <a:schemeClr val="tx1">
                        <a:lumMod val="75000"/>
                        <a:lumOff val="25000"/>
                      </a:schemeClr>
                    </a:solidFill>
                    <a:cs typeface="+mn-ea"/>
                    <a:sym typeface="+mn-lt"/>
                  </a:rPr>
                  <a:t>STRENGTHS</a:t>
                </a:r>
              </a:p>
            </p:txBody>
          </p:sp>
        </p:grpSp>
        <p:sp>
          <p:nvSpPr>
            <p:cNvPr id="52" name="矩形 51">
              <a:extLst>
                <a:ext uri="{FF2B5EF4-FFF2-40B4-BE49-F238E27FC236}">
                  <a16:creationId xmlns:a16="http://schemas.microsoft.com/office/drawing/2014/main" id="{3B1E19BC-867B-4553-B790-1B3BE4E0CB21}"/>
                </a:ext>
              </a:extLst>
            </p:cNvPr>
            <p:cNvSpPr/>
            <p:nvPr/>
          </p:nvSpPr>
          <p:spPr>
            <a:xfrm>
              <a:off x="7617182" y="2920037"/>
              <a:ext cx="2157295" cy="1371600"/>
            </a:xfrm>
            <a:prstGeom prst="rect">
              <a:avLst/>
            </a:prstGeom>
          </p:spPr>
          <p:txBody>
            <a:bodyPr wrap="square">
              <a:spAutoFit/>
            </a:bodyPr>
            <a:lstStyle/>
            <a:p>
              <a:pPr defTabSz="1689100" indent="457200" lvl="1" marL="0">
                <a:lnSpc>
                  <a:spcPct val="150000"/>
                </a:lnSpc>
                <a:spcBef>
                  <a:spcPct val="0"/>
                </a:spcBef>
              </a:pPr>
              <a:r>
                <a:rPr altLang="en-US" lang="zh-CN" sz="1400">
                  <a:solidFill>
                    <a:schemeClr val="tx1">
                      <a:lumMod val="65000"/>
                      <a:lumOff val="35000"/>
                    </a:schemeClr>
                  </a:solidFill>
                  <a:cs typeface="+mn-ea"/>
                  <a:sym typeface="+mn-lt"/>
                </a:rPr>
                <a:t>与研究对象密切相关的各种主要内部优势、劣势和外部的机会和威胁等，通过调查列举出来</a:t>
              </a:r>
            </a:p>
          </p:txBody>
        </p:sp>
      </p:grpSp>
      <p:grpSp>
        <p:nvGrpSpPr>
          <p:cNvPr id="14" name="组合 13">
            <a:extLst>
              <a:ext uri="{FF2B5EF4-FFF2-40B4-BE49-F238E27FC236}">
                <a16:creationId xmlns:a16="http://schemas.microsoft.com/office/drawing/2014/main" id="{D631357A-B4BC-441D-B326-5F038CC2C196}"/>
              </a:ext>
            </a:extLst>
          </p:cNvPr>
          <p:cNvGrpSpPr/>
          <p:nvPr/>
        </p:nvGrpSpPr>
        <p:grpSpPr>
          <a:xfrm>
            <a:off x="953448" y="1884536"/>
            <a:ext cx="658299" cy="2327776"/>
            <a:chOff x="953448" y="1884536"/>
            <a:chExt cx="658299" cy="2327776"/>
          </a:xfrm>
        </p:grpSpPr>
        <p:sp>
          <p:nvSpPr>
            <p:cNvPr id="39" name="矩形 38">
              <a:extLst>
                <a:ext uri="{FF2B5EF4-FFF2-40B4-BE49-F238E27FC236}">
                  <a16:creationId xmlns:a16="http://schemas.microsoft.com/office/drawing/2014/main" id="{2D18BF5D-8EBC-4862-8190-5C38CBB933DC}"/>
                </a:ext>
              </a:extLst>
            </p:cNvPr>
            <p:cNvSpPr/>
            <p:nvPr/>
          </p:nvSpPr>
          <p:spPr>
            <a:xfrm>
              <a:off x="955383" y="2377844"/>
              <a:ext cx="396240" cy="1164898"/>
            </a:xfrm>
            <a:prstGeom prst="rect">
              <a:avLst/>
            </a:prstGeom>
            <a:noFill/>
          </p:spPr>
          <p:txBody>
            <a:bodyPr rtlCol="0" vert="eaVert" wrap="none">
              <a:spAutoFit/>
            </a:bodyPr>
            <a:lstStyle/>
            <a:p>
              <a:pPr algn="ctr"/>
              <a:r>
                <a:rPr altLang="en-US" lang="zh-CN" sz="1400">
                  <a:solidFill>
                    <a:schemeClr val="tx1">
                      <a:lumMod val="65000"/>
                      <a:lumOff val="35000"/>
                    </a:schemeClr>
                  </a:solidFill>
                  <a:cs typeface="+mn-ea"/>
                  <a:sym typeface="+mn-lt"/>
                </a:rPr>
                <a:t>（外部因素）</a:t>
              </a:r>
            </a:p>
          </p:txBody>
        </p:sp>
        <p:sp>
          <p:nvSpPr>
            <p:cNvPr id="6" name="左大括号 5">
              <a:extLst>
                <a:ext uri="{FF2B5EF4-FFF2-40B4-BE49-F238E27FC236}">
                  <a16:creationId xmlns:a16="http://schemas.microsoft.com/office/drawing/2014/main" id="{80923396-8DA6-4733-A237-F5C1049779B4}"/>
                </a:ext>
              </a:extLst>
            </p:cNvPr>
            <p:cNvSpPr/>
            <p:nvPr/>
          </p:nvSpPr>
          <p:spPr>
            <a:xfrm>
              <a:off x="1417284" y="1884536"/>
              <a:ext cx="194463" cy="2327776"/>
            </a:xfrm>
            <a:prstGeom prst="leftBrace">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grpSp>
      <p:grpSp>
        <p:nvGrpSpPr>
          <p:cNvPr id="19" name="组合 18">
            <a:extLst>
              <a:ext uri="{FF2B5EF4-FFF2-40B4-BE49-F238E27FC236}">
                <a16:creationId xmlns:a16="http://schemas.microsoft.com/office/drawing/2014/main" id="{ED731D7A-D32C-4912-9437-95410FD9AF67}"/>
              </a:ext>
            </a:extLst>
          </p:cNvPr>
          <p:cNvGrpSpPr/>
          <p:nvPr/>
        </p:nvGrpSpPr>
        <p:grpSpPr>
          <a:xfrm>
            <a:off x="6816630" y="2780159"/>
            <a:ext cx="3828563" cy="2982894"/>
            <a:chOff x="6816630" y="2780159"/>
            <a:chExt cx="3828563" cy="2982894"/>
          </a:xfrm>
        </p:grpSpPr>
        <p:sp>
          <p:nvSpPr>
            <p:cNvPr id="44" name="矩形 43">
              <a:extLst>
                <a:ext uri="{FF2B5EF4-FFF2-40B4-BE49-F238E27FC236}">
                  <a16:creationId xmlns:a16="http://schemas.microsoft.com/office/drawing/2014/main" id="{4B51EADD-4053-4CC6-9C62-FA63A00E932C}"/>
                </a:ext>
              </a:extLst>
            </p:cNvPr>
            <p:cNvSpPr/>
            <p:nvPr/>
          </p:nvSpPr>
          <p:spPr>
            <a:xfrm>
              <a:off x="10247019" y="3424286"/>
              <a:ext cx="396240" cy="1165419"/>
            </a:xfrm>
            <a:prstGeom prst="rect">
              <a:avLst/>
            </a:prstGeom>
            <a:noFill/>
          </p:spPr>
          <p:txBody>
            <a:bodyPr rtlCol="0" vert="eaVert" wrap="none">
              <a:spAutoFit/>
            </a:bodyPr>
            <a:lstStyle/>
            <a:p>
              <a:pPr algn="ctr"/>
              <a:r>
                <a:rPr altLang="en-US" lang="zh-CN" sz="1400">
                  <a:solidFill>
                    <a:schemeClr val="tx1">
                      <a:lumMod val="65000"/>
                      <a:lumOff val="35000"/>
                    </a:schemeClr>
                  </a:solidFill>
                  <a:cs typeface="+mn-ea"/>
                  <a:sym typeface="+mn-lt"/>
                </a:rPr>
                <a:t>（内部因素）</a:t>
              </a:r>
            </a:p>
          </p:txBody>
        </p:sp>
        <p:grpSp>
          <p:nvGrpSpPr>
            <p:cNvPr id="18" name="组合 17">
              <a:extLst>
                <a:ext uri="{FF2B5EF4-FFF2-40B4-BE49-F238E27FC236}">
                  <a16:creationId xmlns:a16="http://schemas.microsoft.com/office/drawing/2014/main" id="{2BF37656-AA6E-4A05-9302-AB2E95E6F549}"/>
                </a:ext>
              </a:extLst>
            </p:cNvPr>
            <p:cNvGrpSpPr/>
            <p:nvPr/>
          </p:nvGrpSpPr>
          <p:grpSpPr>
            <a:xfrm>
              <a:off x="6816630" y="4306060"/>
              <a:ext cx="2862400" cy="1456993"/>
              <a:chOff x="6816630" y="4306060"/>
              <a:chExt cx="2862400" cy="1456993"/>
            </a:xfrm>
          </p:grpSpPr>
          <p:grpSp>
            <p:nvGrpSpPr>
              <p:cNvPr id="10" name="组合 9">
                <a:extLst>
                  <a:ext uri="{FF2B5EF4-FFF2-40B4-BE49-F238E27FC236}">
                    <a16:creationId xmlns:a16="http://schemas.microsoft.com/office/drawing/2014/main" id="{CCB93D30-484F-4E8A-90D4-C6A099C15CEA}"/>
                  </a:ext>
                </a:extLst>
              </p:cNvPr>
              <p:cNvGrpSpPr/>
              <p:nvPr/>
            </p:nvGrpSpPr>
            <p:grpSpPr>
              <a:xfrm>
                <a:off x="7431780" y="4306060"/>
                <a:ext cx="1775909" cy="461665"/>
                <a:chOff x="7432815" y="4426731"/>
                <a:chExt cx="1775909" cy="461665"/>
              </a:xfrm>
            </p:grpSpPr>
            <p:sp>
              <p:nvSpPr>
                <p:cNvPr id="30" name="矩形 29">
                  <a:extLst>
                    <a:ext uri="{FF2B5EF4-FFF2-40B4-BE49-F238E27FC236}">
                      <a16:creationId xmlns:a16="http://schemas.microsoft.com/office/drawing/2014/main" id="{D39921B7-EC7C-446E-867C-83DF5F928F97}"/>
                    </a:ext>
                  </a:extLst>
                </p:cNvPr>
                <p:cNvSpPr/>
                <p:nvPr/>
              </p:nvSpPr>
              <p:spPr>
                <a:xfrm>
                  <a:off x="7432815" y="4426731"/>
                  <a:ext cx="792480" cy="457200"/>
                </a:xfrm>
                <a:prstGeom prst="rect">
                  <a:avLst/>
                </a:prstGeom>
                <a:noFill/>
              </p:spPr>
              <p:txBody>
                <a:bodyPr rtlCol="0" wrap="none">
                  <a:spAutoFit/>
                </a:bodyPr>
                <a:lstStyle/>
                <a:p>
                  <a:r>
                    <a:rPr altLang="en-US" b="1" lang="zh-CN" sz="2400">
                      <a:solidFill>
                        <a:schemeClr val="accent4"/>
                      </a:solidFill>
                      <a:cs typeface="+mn-ea"/>
                      <a:sym typeface="+mn-lt"/>
                    </a:rPr>
                    <a:t>劣势</a:t>
                  </a:r>
                </a:p>
              </p:txBody>
            </p:sp>
            <p:sp>
              <p:nvSpPr>
                <p:cNvPr id="31" name="矩形 30">
                  <a:extLst>
                    <a:ext uri="{FF2B5EF4-FFF2-40B4-BE49-F238E27FC236}">
                      <a16:creationId xmlns:a16="http://schemas.microsoft.com/office/drawing/2014/main" id="{3CCC3E4A-EA7A-4454-BB1B-58B4D8F179D4}"/>
                    </a:ext>
                  </a:extLst>
                </p:cNvPr>
                <p:cNvSpPr/>
                <p:nvPr/>
              </p:nvSpPr>
              <p:spPr>
                <a:xfrm>
                  <a:off x="8078286" y="4517839"/>
                  <a:ext cx="1600517" cy="335280"/>
                </a:xfrm>
                <a:prstGeom prst="rect">
                  <a:avLst/>
                </a:prstGeom>
              </p:spPr>
              <p:txBody>
                <a:bodyPr wrap="none">
                  <a:spAutoFit/>
                </a:bodyPr>
                <a:lstStyle/>
                <a:p>
                  <a:r>
                    <a:rPr altLang="zh-CN" lang="en-US" sz="1600">
                      <a:solidFill>
                        <a:schemeClr val="tx1">
                          <a:lumMod val="75000"/>
                          <a:lumOff val="25000"/>
                        </a:schemeClr>
                      </a:solidFill>
                      <a:cs typeface="+mn-ea"/>
                      <a:sym typeface="+mn-lt"/>
                    </a:rPr>
                    <a:t>WEAKNESSES</a:t>
                  </a:r>
                </a:p>
              </p:txBody>
            </p:sp>
          </p:grpSp>
          <p:sp>
            <p:nvSpPr>
              <p:cNvPr id="53" name="矩形 52">
                <a:extLst>
                  <a:ext uri="{FF2B5EF4-FFF2-40B4-BE49-F238E27FC236}">
                    <a16:creationId xmlns:a16="http://schemas.microsoft.com/office/drawing/2014/main" id="{BA82CBE9-6675-4CF8-BA63-42D4718A73C3}"/>
                  </a:ext>
                </a:extLst>
              </p:cNvPr>
              <p:cNvSpPr/>
              <p:nvPr/>
            </p:nvSpPr>
            <p:spPr>
              <a:xfrm>
                <a:off x="6816630" y="4735656"/>
                <a:ext cx="2862400" cy="1051560"/>
              </a:xfrm>
              <a:prstGeom prst="rect">
                <a:avLst/>
              </a:prstGeom>
            </p:spPr>
            <p:txBody>
              <a:bodyPr wrap="square">
                <a:spAutoFit/>
              </a:bodyPr>
              <a:lstStyle/>
              <a:p>
                <a:pPr defTabSz="1689100" indent="457200" lvl="1" marL="0">
                  <a:lnSpc>
                    <a:spcPct val="150000"/>
                  </a:lnSpc>
                  <a:spcBef>
                    <a:spcPct val="0"/>
                  </a:spcBef>
                </a:pPr>
                <a:r>
                  <a:rPr altLang="en-US" lang="zh-CN" sz="1400">
                    <a:solidFill>
                      <a:schemeClr val="tx1">
                        <a:lumMod val="65000"/>
                        <a:lumOff val="35000"/>
                      </a:schemeClr>
                    </a:solidFill>
                    <a:cs typeface="+mn-ea"/>
                    <a:sym typeface="+mn-lt"/>
                  </a:rPr>
                  <a:t>与研究对象密切相关的各种主要内部优势、劣势和外部的机会和威胁等，通过调查列举出来</a:t>
                </a:r>
              </a:p>
            </p:txBody>
          </p:sp>
        </p:grpSp>
        <p:sp>
          <p:nvSpPr>
            <p:cNvPr id="56" name="左大括号 55">
              <a:extLst>
                <a:ext uri="{FF2B5EF4-FFF2-40B4-BE49-F238E27FC236}">
                  <a16:creationId xmlns:a16="http://schemas.microsoft.com/office/drawing/2014/main" id="{A0EA3632-59DD-44CD-BA0B-E0C2ED430525}"/>
                </a:ext>
              </a:extLst>
            </p:cNvPr>
            <p:cNvSpPr/>
            <p:nvPr/>
          </p:nvSpPr>
          <p:spPr>
            <a:xfrm flipH="1">
              <a:off x="9811102" y="2780159"/>
              <a:ext cx="227024" cy="2327776"/>
            </a:xfrm>
            <a:prstGeom prst="leftBrace">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grpSp>
      <p:grpSp>
        <p:nvGrpSpPr>
          <p:cNvPr id="13" name="组合 12">
            <a:extLst>
              <a:ext uri="{FF2B5EF4-FFF2-40B4-BE49-F238E27FC236}">
                <a16:creationId xmlns:a16="http://schemas.microsoft.com/office/drawing/2014/main" id="{2CEBF3D0-0E1E-43F9-A25D-353D26B1D7FE}"/>
              </a:ext>
            </a:extLst>
          </p:cNvPr>
          <p:cNvGrpSpPr/>
          <p:nvPr/>
        </p:nvGrpSpPr>
        <p:grpSpPr>
          <a:xfrm>
            <a:off x="1826115" y="1522653"/>
            <a:ext cx="7720843" cy="3658881"/>
            <a:chOff x="1826115" y="1522653"/>
            <a:chExt cx="7720843" cy="3658881"/>
          </a:xfrm>
        </p:grpSpPr>
        <p:sp>
          <p:nvSpPr>
            <p:cNvPr id="113" name="任意多边形 112"/>
            <p:cNvSpPr/>
            <p:nvPr/>
          </p:nvSpPr>
          <p:spPr>
            <a:xfrm flipV="1">
              <a:off x="1826115" y="1923024"/>
              <a:ext cx="2803899" cy="148150"/>
            </a:xfrm>
            <a:custGeom>
              <a:gdLst>
                <a:gd fmla="*/ 2083324 w 2083324" name="connsiteX0"/>
                <a:gd fmla="*/ 0 h 0" name="connsiteY0"/>
                <a:gd fmla="*/ 0 w 2083324" name="connsiteX1"/>
                <a:gd fmla="*/ 0 h 0" name="connsiteY1"/>
              </a:gdLst>
              <a:cxnLst>
                <a:cxn ang="0">
                  <a:pos x="connsiteX0" y="connsiteY0"/>
                </a:cxn>
                <a:cxn ang="0">
                  <a:pos x="connsiteX1" y="connsiteY1"/>
                </a:cxn>
              </a:cxnLst>
              <a:rect b="b" l="l" r="r" t="t"/>
              <a:pathLst>
                <a:path w="2083324">
                  <a:moveTo>
                    <a:pt x="2083324" y="0"/>
                  </a:moveTo>
                  <a:lnTo>
                    <a:pt x="0" y="0"/>
                  </a:lnTo>
                </a:path>
              </a:pathLst>
            </a:custGeom>
            <a:noFill/>
            <a:ln w="12700">
              <a:solidFill>
                <a:schemeClr val="tx1">
                  <a:lumMod val="50000"/>
                  <a:lumOff val="50000"/>
                </a:schemeClr>
              </a:solidFill>
              <a:prstDash val="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4" name="任意多边形 113"/>
            <p:cNvSpPr/>
            <p:nvPr/>
          </p:nvSpPr>
          <p:spPr>
            <a:xfrm>
              <a:off x="1826115" y="3949014"/>
              <a:ext cx="2370185" cy="0"/>
            </a:xfrm>
            <a:custGeom>
              <a:gdLst>
                <a:gd fmla="*/ 3148553 w 3148553" name="connsiteX0"/>
                <a:gd fmla="*/ 0 h 0" name="connsiteY0"/>
                <a:gd fmla="*/ 0 w 3148553" name="connsiteX1"/>
                <a:gd fmla="*/ 0 h 0" name="connsiteY1"/>
              </a:gdLst>
              <a:cxnLst>
                <a:cxn ang="0">
                  <a:pos x="connsiteX0" y="connsiteY0"/>
                </a:cxn>
                <a:cxn ang="0">
                  <a:pos x="connsiteX1" y="connsiteY1"/>
                </a:cxn>
              </a:cxnLst>
              <a:rect b="b" l="l" r="r" t="t"/>
              <a:pathLst>
                <a:path w="3148553">
                  <a:moveTo>
                    <a:pt x="3148553" y="0"/>
                  </a:moveTo>
                  <a:lnTo>
                    <a:pt x="0" y="0"/>
                  </a:lnTo>
                </a:path>
              </a:pathLst>
            </a:custGeom>
            <a:noFill/>
            <a:ln w="12700">
              <a:solidFill>
                <a:schemeClr val="tx1">
                  <a:lumMod val="50000"/>
                  <a:lumOff val="50000"/>
                </a:schemeClr>
              </a:solidFill>
              <a:prstDash val="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5" name="任意多边形 114"/>
            <p:cNvSpPr/>
            <p:nvPr/>
          </p:nvSpPr>
          <p:spPr>
            <a:xfrm>
              <a:off x="7389663" y="2873793"/>
              <a:ext cx="2157295" cy="0"/>
            </a:xfrm>
            <a:custGeom>
              <a:gdLst>
                <a:gd fmla="*/ 0 w 2865749" name="connsiteX0"/>
                <a:gd fmla="*/ 0 h 0" name="connsiteY0"/>
                <a:gd fmla="*/ 2865749 w 2865749" name="connsiteX1"/>
                <a:gd fmla="*/ 0 h 0" name="connsiteY1"/>
              </a:gdLst>
              <a:cxnLst>
                <a:cxn ang="0">
                  <a:pos x="connsiteX0" y="connsiteY0"/>
                </a:cxn>
                <a:cxn ang="0">
                  <a:pos x="connsiteX1" y="connsiteY1"/>
                </a:cxn>
              </a:cxnLst>
              <a:rect b="b" l="l" r="r" t="t"/>
              <a:pathLst>
                <a:path w="2865749">
                  <a:moveTo>
                    <a:pt x="0" y="0"/>
                  </a:moveTo>
                  <a:lnTo>
                    <a:pt x="2865749" y="0"/>
                  </a:lnTo>
                </a:path>
              </a:pathLst>
            </a:custGeom>
            <a:noFill/>
            <a:ln w="12700">
              <a:solidFill>
                <a:schemeClr val="tx1">
                  <a:lumMod val="50000"/>
                  <a:lumOff val="50000"/>
                </a:schemeClr>
              </a:solidFill>
              <a:prstDash val="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6" name="任意多边形 115"/>
            <p:cNvSpPr/>
            <p:nvPr/>
          </p:nvSpPr>
          <p:spPr>
            <a:xfrm>
              <a:off x="7156380" y="4776147"/>
              <a:ext cx="2326710" cy="45719"/>
            </a:xfrm>
            <a:custGeom>
              <a:gdLst>
                <a:gd fmla="*/ 0 w 3968685" name="connsiteX0"/>
                <a:gd fmla="*/ 0 h 0" name="connsiteY0"/>
                <a:gd fmla="*/ 3968685 w 3968685" name="connsiteX1"/>
                <a:gd fmla="*/ 0 h 0" name="connsiteY1"/>
              </a:gdLst>
              <a:cxnLst>
                <a:cxn ang="0">
                  <a:pos x="connsiteX0" y="connsiteY0"/>
                </a:cxn>
                <a:cxn ang="0">
                  <a:pos x="connsiteX1" y="connsiteY1"/>
                </a:cxn>
              </a:cxnLst>
              <a:rect b="b" l="l" r="r" t="t"/>
              <a:pathLst>
                <a:path w="3968685">
                  <a:moveTo>
                    <a:pt x="0" y="0"/>
                  </a:moveTo>
                  <a:lnTo>
                    <a:pt x="3968685" y="0"/>
                  </a:lnTo>
                </a:path>
              </a:pathLst>
            </a:custGeom>
            <a:noFill/>
            <a:ln w="12700">
              <a:solidFill>
                <a:schemeClr val="tx1">
                  <a:lumMod val="50000"/>
                  <a:lumOff val="50000"/>
                </a:schemeClr>
              </a:solidFill>
              <a:prstDash val="dash"/>
              <a:headEnd len="med" type="oval" w="med"/>
              <a:tailEnd len="med" type="oval"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 name="组合 2">
              <a:extLst>
                <a:ext uri="{FF2B5EF4-FFF2-40B4-BE49-F238E27FC236}">
                  <a16:creationId xmlns:a16="http://schemas.microsoft.com/office/drawing/2014/main" id="{1176E6B5-1AC5-4DC5-8D69-B5B7F9B56D44}"/>
                </a:ext>
              </a:extLst>
            </p:cNvPr>
            <p:cNvGrpSpPr/>
            <p:nvPr/>
          </p:nvGrpSpPr>
          <p:grpSpPr>
            <a:xfrm>
              <a:off x="4717847" y="1522653"/>
              <a:ext cx="1677788" cy="1677788"/>
              <a:chOff x="5029930" y="1706354"/>
              <a:chExt cx="1677788" cy="1677788"/>
            </a:xfrm>
            <a:solidFill>
              <a:schemeClr val="bg1">
                <a:lumMod val="50000"/>
              </a:schemeClr>
            </a:solidFill>
          </p:grpSpPr>
          <p:sp>
            <p:nvSpPr>
              <p:cNvPr id="118" name="椭圆 117"/>
              <p:cNvSpPr/>
              <p:nvPr/>
            </p:nvSpPr>
            <p:spPr>
              <a:xfrm>
                <a:off x="5029930" y="1706354"/>
                <a:ext cx="1677788" cy="1677788"/>
              </a:xfrm>
              <a:prstGeom prst="ellipse">
                <a:avLst/>
              </a:prstGeom>
              <a:grpFill/>
              <a:ln w="15875">
                <a:gradFill>
                  <a:gsLst>
                    <a:gs pos="0">
                      <a:schemeClr val="bg1">
                        <a:lumMod val="95000"/>
                      </a:schemeClr>
                    </a:gs>
                    <a:gs pos="100000">
                      <a:schemeClr val="bg1"/>
                    </a:gs>
                  </a:gsLst>
                  <a:lin ang="18600000" scaled="0"/>
                </a:gradFill>
              </a:ln>
              <a:effectLst>
                <a:outerShdw algn="tr" blurRad="76200" dir="8100000" dist="38100"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id="131" name="文本框 130"/>
              <p:cNvSpPr txBox="1"/>
              <p:nvPr/>
            </p:nvSpPr>
            <p:spPr>
              <a:xfrm>
                <a:off x="5536378" y="2114096"/>
                <a:ext cx="603187" cy="929640"/>
              </a:xfrm>
              <a:prstGeom prst="rect">
                <a:avLst/>
              </a:prstGeom>
              <a:grpFill/>
              <a:effectLst/>
            </p:spPr>
            <p:txBody>
              <a:bodyPr rtlCol="0" wrap="none">
                <a:spAutoFit/>
              </a:bodyPr>
              <a:lstStyle/>
              <a:p>
                <a:pPr algn="ctr" defTabSz="685630">
                  <a:defRPr/>
                </a:pPr>
                <a:r>
                  <a:rPr altLang="zh-CN" b="1" kern="0" lang="en-US" spc="-53" sz="5500">
                    <a:solidFill>
                      <a:schemeClr val="bg1"/>
                    </a:solidFill>
                    <a:cs typeface="+mn-ea"/>
                    <a:sym typeface="+mn-lt"/>
                  </a:rPr>
                  <a:t>T</a:t>
                </a:r>
              </a:p>
            </p:txBody>
          </p:sp>
        </p:grpSp>
        <p:grpSp>
          <p:nvGrpSpPr>
            <p:cNvPr id="2" name="组合 1">
              <a:extLst>
                <a:ext uri="{FF2B5EF4-FFF2-40B4-BE49-F238E27FC236}">
                  <a16:creationId xmlns:a16="http://schemas.microsoft.com/office/drawing/2014/main" id="{3FA5B1A5-A90E-4347-ABD5-BE85E093BBAE}"/>
                </a:ext>
              </a:extLst>
            </p:cNvPr>
            <p:cNvGrpSpPr/>
            <p:nvPr/>
          </p:nvGrpSpPr>
          <p:grpSpPr>
            <a:xfrm>
              <a:off x="5723273" y="1849397"/>
              <a:ext cx="1677789" cy="1677789"/>
              <a:chOff x="6033624" y="2977699"/>
              <a:chExt cx="1677789" cy="1677789"/>
            </a:xfrm>
            <a:solidFill>
              <a:schemeClr val="tx2"/>
            </a:solidFill>
          </p:grpSpPr>
          <p:sp>
            <p:nvSpPr>
              <p:cNvPr id="123" name="椭圆 122"/>
              <p:cNvSpPr/>
              <p:nvPr/>
            </p:nvSpPr>
            <p:spPr>
              <a:xfrm>
                <a:off x="6033624" y="2977699"/>
                <a:ext cx="1677789" cy="1677789"/>
              </a:xfrm>
              <a:prstGeom prst="ellipse">
                <a:avLst/>
              </a:prstGeom>
              <a:grpFill/>
              <a:ln w="15875">
                <a:gradFill>
                  <a:gsLst>
                    <a:gs pos="0">
                      <a:schemeClr val="bg1">
                        <a:lumMod val="95000"/>
                      </a:schemeClr>
                    </a:gs>
                    <a:gs pos="100000">
                      <a:schemeClr val="bg1"/>
                    </a:gs>
                  </a:gsLst>
                  <a:lin ang="18600000" scaled="0"/>
                </a:gradFill>
              </a:ln>
              <a:effectLst>
                <a:outerShdw algn="tr" blurRad="76200" dir="8100000" dist="38100"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id="121" name="文本框 120"/>
              <p:cNvSpPr txBox="1"/>
              <p:nvPr/>
            </p:nvSpPr>
            <p:spPr>
              <a:xfrm>
                <a:off x="6544120" y="3357741"/>
                <a:ext cx="641287" cy="929640"/>
              </a:xfrm>
              <a:prstGeom prst="rect">
                <a:avLst/>
              </a:prstGeom>
              <a:grpFill/>
              <a:effectLst/>
            </p:spPr>
            <p:txBody>
              <a:bodyPr rtlCol="0" wrap="none">
                <a:spAutoFit/>
              </a:bodyPr>
              <a:lstStyle/>
              <a:p>
                <a:pPr algn="ctr" defTabSz="685630">
                  <a:defRPr/>
                </a:pPr>
                <a:r>
                  <a:rPr altLang="zh-CN" b="1" kern="0" lang="en-US" spc="-53" sz="5500">
                    <a:solidFill>
                      <a:schemeClr val="bg1"/>
                    </a:solidFill>
                    <a:cs typeface="+mn-ea"/>
                    <a:sym typeface="+mn-lt"/>
                  </a:rPr>
                  <a:t>S</a:t>
                </a:r>
              </a:p>
            </p:txBody>
          </p:sp>
        </p:grpSp>
        <p:grpSp>
          <p:nvGrpSpPr>
            <p:cNvPr id="8" name="组合 7">
              <a:extLst>
                <a:ext uri="{FF2B5EF4-FFF2-40B4-BE49-F238E27FC236}">
                  <a16:creationId xmlns:a16="http://schemas.microsoft.com/office/drawing/2014/main" id="{BCC77549-920D-4032-A72F-CCB5F12E1EF2}"/>
                </a:ext>
              </a:extLst>
            </p:cNvPr>
            <p:cNvGrpSpPr/>
            <p:nvPr/>
          </p:nvGrpSpPr>
          <p:grpSpPr>
            <a:xfrm>
              <a:off x="4268730" y="3023879"/>
              <a:ext cx="1677788" cy="1677789"/>
              <a:chOff x="4268730" y="3023879"/>
              <a:chExt cx="1677788" cy="1677789"/>
            </a:xfrm>
            <a:solidFill>
              <a:schemeClr val="tx2"/>
            </a:solidFill>
          </p:grpSpPr>
          <p:sp>
            <p:nvSpPr>
              <p:cNvPr id="128" name="椭圆 127"/>
              <p:cNvSpPr/>
              <p:nvPr/>
            </p:nvSpPr>
            <p:spPr>
              <a:xfrm>
                <a:off x="4268730" y="3023879"/>
                <a:ext cx="1677788" cy="1677789"/>
              </a:xfrm>
              <a:prstGeom prst="ellipse">
                <a:avLst/>
              </a:prstGeom>
              <a:grpFill/>
              <a:ln w="15875">
                <a:gradFill>
                  <a:gsLst>
                    <a:gs pos="0">
                      <a:schemeClr val="bg1">
                        <a:lumMod val="95000"/>
                      </a:schemeClr>
                    </a:gs>
                    <a:gs pos="100000">
                      <a:schemeClr val="bg1"/>
                    </a:gs>
                  </a:gsLst>
                  <a:lin ang="18600000" scaled="0"/>
                </a:gradFill>
              </a:ln>
              <a:effectLst>
                <a:outerShdw algn="tr" blurRad="76200" dir="8100000" dist="38100"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id="136" name="文本框 135"/>
              <p:cNvSpPr txBox="1"/>
              <p:nvPr/>
            </p:nvSpPr>
            <p:spPr>
              <a:xfrm>
                <a:off x="4822973" y="3378124"/>
                <a:ext cx="509392" cy="929640"/>
              </a:xfrm>
              <a:prstGeom prst="rect">
                <a:avLst/>
              </a:prstGeom>
              <a:grpFill/>
              <a:effectLst/>
            </p:spPr>
            <p:txBody>
              <a:bodyPr rtlCol="0" wrap="square">
                <a:spAutoFit/>
              </a:bodyPr>
              <a:lstStyle/>
              <a:p>
                <a:pPr algn="ctr" defTabSz="685630">
                  <a:defRPr/>
                </a:pPr>
                <a:r>
                  <a:rPr altLang="zh-CN" b="1" kern="0" lang="en-US" spc="-53" sz="5500">
                    <a:solidFill>
                      <a:schemeClr val="bg1"/>
                    </a:solidFill>
                    <a:cs typeface="+mn-ea"/>
                    <a:sym typeface="+mn-lt"/>
                  </a:rPr>
                  <a:t>O</a:t>
                </a:r>
              </a:p>
            </p:txBody>
          </p:sp>
        </p:grpSp>
        <p:grpSp>
          <p:nvGrpSpPr>
            <p:cNvPr id="7" name="组合 6">
              <a:extLst>
                <a:ext uri="{FF2B5EF4-FFF2-40B4-BE49-F238E27FC236}">
                  <a16:creationId xmlns:a16="http://schemas.microsoft.com/office/drawing/2014/main" id="{FF672EFB-0159-43E9-AB54-75C0B45EB3A7}"/>
                </a:ext>
              </a:extLst>
            </p:cNvPr>
            <p:cNvGrpSpPr/>
            <p:nvPr/>
          </p:nvGrpSpPr>
          <p:grpSpPr>
            <a:xfrm>
              <a:off x="5503499" y="3503745"/>
              <a:ext cx="1677789" cy="1677789"/>
              <a:chOff x="3375949" y="4566523"/>
              <a:chExt cx="1677789" cy="1677789"/>
            </a:xfrm>
            <a:solidFill>
              <a:schemeClr val="bg1">
                <a:lumMod val="50000"/>
              </a:schemeClr>
            </a:solidFill>
          </p:grpSpPr>
          <p:sp>
            <p:nvSpPr>
              <p:cNvPr id="133" name="椭圆 132"/>
              <p:cNvSpPr/>
              <p:nvPr/>
            </p:nvSpPr>
            <p:spPr>
              <a:xfrm>
                <a:off x="3375949" y="4566523"/>
                <a:ext cx="1677789" cy="1677789"/>
              </a:xfrm>
              <a:prstGeom prst="ellipse">
                <a:avLst/>
              </a:prstGeom>
              <a:grpFill/>
              <a:ln w="15875">
                <a:gradFill>
                  <a:gsLst>
                    <a:gs pos="0">
                      <a:schemeClr val="bg1">
                        <a:lumMod val="95000"/>
                      </a:schemeClr>
                    </a:gs>
                    <a:gs pos="100000">
                      <a:schemeClr val="bg1"/>
                    </a:gs>
                  </a:gsLst>
                  <a:lin ang="18600000" scaled="0"/>
                </a:gradFill>
              </a:ln>
              <a:effectLst>
                <a:outerShdw algn="tr" blurRad="76200" dir="8100000" dist="38100"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id="126" name="文本框 125"/>
              <p:cNvSpPr txBox="1"/>
              <p:nvPr/>
            </p:nvSpPr>
            <p:spPr>
              <a:xfrm>
                <a:off x="3755375" y="4945330"/>
                <a:ext cx="834962" cy="929640"/>
              </a:xfrm>
              <a:prstGeom prst="rect">
                <a:avLst/>
              </a:prstGeom>
              <a:grpFill/>
              <a:effectLst/>
            </p:spPr>
            <p:txBody>
              <a:bodyPr rtlCol="0" wrap="none">
                <a:spAutoFit/>
              </a:bodyPr>
              <a:lstStyle/>
              <a:p>
                <a:pPr algn="ctr" defTabSz="685630">
                  <a:defRPr/>
                </a:pPr>
                <a:r>
                  <a:rPr altLang="zh-CN" b="1" kern="0" lang="en-US" spc="-53" sz="5500">
                    <a:solidFill>
                      <a:schemeClr val="bg1"/>
                    </a:solidFill>
                    <a:cs typeface="+mn-ea"/>
                    <a:sym typeface="+mn-lt"/>
                  </a:rPr>
                  <a:t>W</a:t>
                </a:r>
              </a:p>
            </p:txBody>
          </p:sp>
        </p:grpSp>
      </p:grpSp>
    </p:spTree>
    <p:extLst>
      <p:ext uri="{BB962C8B-B14F-4D97-AF65-F5344CB8AC3E}">
        <p14:creationId val="440174265"/>
      </p:ext>
    </p:extLst>
  </p:cSld>
  <p:clrMapOvr>
    <a:masterClrMapping/>
  </p:clrMapOvr>
  <mc:AlternateContent>
    <mc:Choice Requires="p15">
      <p:transition advTm="3000" p14:dur="2000" spd="slow">
        <p15:prstTrans prst="wind"/>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37">
                                  <p:stCondLst>
                                    <p:cond delay="0"/>
                                  </p:stCondLst>
                                  <p:childTnLst>
                                    <p:set>
                                      <p:cBhvr>
                                        <p:cTn dur="1" fill="hold" id="6">
                                          <p:stCondLst>
                                            <p:cond delay="0"/>
                                          </p:stCondLst>
                                        </p:cTn>
                                        <p:tgtEl>
                                          <p:spTgt spid="13"/>
                                        </p:tgtEl>
                                        <p:attrNameLst>
                                          <p:attrName>style.visibility</p:attrName>
                                        </p:attrNameLst>
                                      </p:cBhvr>
                                      <p:to>
                                        <p:strVal val="visible"/>
                                      </p:to>
                                    </p:set>
                                    <p:animEffect filter="barn(outVertical)" transition="in">
                                      <p:cBhvr>
                                        <p:cTn dur="750" id="7"/>
                                        <p:tgtEl>
                                          <p:spTgt spid="13"/>
                                        </p:tgtEl>
                                      </p:cBhvr>
                                    </p:animEffect>
                                  </p:childTnLst>
                                </p:cTn>
                              </p:par>
                            </p:childTnLst>
                          </p:cTn>
                        </p:par>
                        <p:par>
                          <p:cTn fill="hold" id="8" nodeType="afterGroup">
                            <p:stCondLst>
                              <p:cond delay="750"/>
                            </p:stCondLst>
                            <p:childTnLst>
                              <p:par>
                                <p:cTn fill="hold" id="9" nodeType="afterEffect" presetClass="entr" presetID="22" presetSubtype="2">
                                  <p:stCondLst>
                                    <p:cond delay="0"/>
                                  </p:stCondLst>
                                  <p:childTnLst>
                                    <p:set>
                                      <p:cBhvr>
                                        <p:cTn dur="1" fill="hold" id="10">
                                          <p:stCondLst>
                                            <p:cond delay="0"/>
                                          </p:stCondLst>
                                        </p:cTn>
                                        <p:tgtEl>
                                          <p:spTgt spid="14"/>
                                        </p:tgtEl>
                                        <p:attrNameLst>
                                          <p:attrName>style.visibility</p:attrName>
                                        </p:attrNameLst>
                                      </p:cBhvr>
                                      <p:to>
                                        <p:strVal val="visible"/>
                                      </p:to>
                                    </p:set>
                                    <p:animEffect filter="wipe(right)" transition="in">
                                      <p:cBhvr>
                                        <p:cTn dur="750" id="11"/>
                                        <p:tgtEl>
                                          <p:spTgt spid="14"/>
                                        </p:tgtEl>
                                      </p:cBhvr>
                                    </p:animEffect>
                                  </p:childTnLst>
                                </p:cTn>
                              </p:par>
                            </p:childTnLst>
                          </p:cTn>
                        </p:par>
                        <p:par>
                          <p:cTn fill="hold" id="12" nodeType="afterGroup">
                            <p:stCondLst>
                              <p:cond delay="1500"/>
                            </p:stCondLst>
                            <p:childTnLst>
                              <p:par>
                                <p:cTn fill="hold" id="13" nodeType="afterEffect" presetClass="entr" presetID="22" presetSubtype="2">
                                  <p:stCondLst>
                                    <p:cond delay="0"/>
                                  </p:stCondLst>
                                  <p:childTnLst>
                                    <p:set>
                                      <p:cBhvr>
                                        <p:cTn dur="1" fill="hold" id="14">
                                          <p:stCondLst>
                                            <p:cond delay="0"/>
                                          </p:stCondLst>
                                        </p:cTn>
                                        <p:tgtEl>
                                          <p:spTgt spid="15"/>
                                        </p:tgtEl>
                                        <p:attrNameLst>
                                          <p:attrName>style.visibility</p:attrName>
                                        </p:attrNameLst>
                                      </p:cBhvr>
                                      <p:to>
                                        <p:strVal val="visible"/>
                                      </p:to>
                                    </p:set>
                                    <p:animEffect filter="wipe(right)" transition="in">
                                      <p:cBhvr>
                                        <p:cTn dur="750" id="15"/>
                                        <p:tgtEl>
                                          <p:spTgt spid="15"/>
                                        </p:tgtEl>
                                      </p:cBhvr>
                                    </p:animEffect>
                                  </p:childTnLst>
                                </p:cTn>
                              </p:par>
                            </p:childTnLst>
                          </p:cTn>
                        </p:par>
                        <p:par>
                          <p:cTn fill="hold" id="16" nodeType="afterGroup">
                            <p:stCondLst>
                              <p:cond delay="2250"/>
                            </p:stCondLst>
                            <p:childTnLst>
                              <p:par>
                                <p:cTn fill="hold" id="17" nodeType="afterEffect" presetClass="entr" presetID="22" presetSubtype="2">
                                  <p:stCondLst>
                                    <p:cond delay="0"/>
                                  </p:stCondLst>
                                  <p:childTnLst>
                                    <p:set>
                                      <p:cBhvr>
                                        <p:cTn dur="1" fill="hold" id="18">
                                          <p:stCondLst>
                                            <p:cond delay="0"/>
                                          </p:stCondLst>
                                        </p:cTn>
                                        <p:tgtEl>
                                          <p:spTgt spid="16"/>
                                        </p:tgtEl>
                                        <p:attrNameLst>
                                          <p:attrName>style.visibility</p:attrName>
                                        </p:attrNameLst>
                                      </p:cBhvr>
                                      <p:to>
                                        <p:strVal val="visible"/>
                                      </p:to>
                                    </p:set>
                                    <p:animEffect filter="wipe(right)" transition="in">
                                      <p:cBhvr>
                                        <p:cTn dur="750" id="19"/>
                                        <p:tgtEl>
                                          <p:spTgt spid="16"/>
                                        </p:tgtEl>
                                      </p:cBhvr>
                                    </p:animEffect>
                                  </p:childTnLst>
                                </p:cTn>
                              </p:par>
                            </p:childTnLst>
                          </p:cTn>
                        </p:par>
                        <p:par>
                          <p:cTn fill="hold" id="20" nodeType="afterGroup">
                            <p:stCondLst>
                              <p:cond delay="3000"/>
                            </p:stCondLst>
                            <p:childTnLst>
                              <p:par>
                                <p:cTn fill="hold" id="21" nodeType="afterEffect" presetClass="entr" presetID="22" presetSubtype="8">
                                  <p:stCondLst>
                                    <p:cond delay="0"/>
                                  </p:stCondLst>
                                  <p:childTnLst>
                                    <p:set>
                                      <p:cBhvr>
                                        <p:cTn dur="1" fill="hold" id="22">
                                          <p:stCondLst>
                                            <p:cond delay="0"/>
                                          </p:stCondLst>
                                        </p:cTn>
                                        <p:tgtEl>
                                          <p:spTgt spid="17"/>
                                        </p:tgtEl>
                                        <p:attrNameLst>
                                          <p:attrName>style.visibility</p:attrName>
                                        </p:attrNameLst>
                                      </p:cBhvr>
                                      <p:to>
                                        <p:strVal val="visible"/>
                                      </p:to>
                                    </p:set>
                                    <p:animEffect filter="wipe(left)" transition="in">
                                      <p:cBhvr>
                                        <p:cTn dur="750" id="23"/>
                                        <p:tgtEl>
                                          <p:spTgt spid="17"/>
                                        </p:tgtEl>
                                      </p:cBhvr>
                                    </p:animEffect>
                                  </p:childTnLst>
                                </p:cTn>
                              </p:par>
                            </p:childTnLst>
                          </p:cTn>
                        </p:par>
                        <p:par>
                          <p:cTn fill="hold" id="24" nodeType="afterGroup">
                            <p:stCondLst>
                              <p:cond delay="3750"/>
                            </p:stCondLst>
                            <p:childTnLst>
                              <p:par>
                                <p:cTn fill="hold" id="25" nodeType="afterEffect" presetClass="entr" presetID="22" presetSubtype="8">
                                  <p:stCondLst>
                                    <p:cond delay="0"/>
                                  </p:stCondLst>
                                  <p:childTnLst>
                                    <p:set>
                                      <p:cBhvr>
                                        <p:cTn dur="1" fill="hold" id="26">
                                          <p:stCondLst>
                                            <p:cond delay="0"/>
                                          </p:stCondLst>
                                        </p:cTn>
                                        <p:tgtEl>
                                          <p:spTgt spid="19"/>
                                        </p:tgtEl>
                                        <p:attrNameLst>
                                          <p:attrName>style.visibility</p:attrName>
                                        </p:attrNameLst>
                                      </p:cBhvr>
                                      <p:to>
                                        <p:strVal val="visible"/>
                                      </p:to>
                                    </p:set>
                                    <p:animEffect filter="wipe(left)" transition="in">
                                      <p:cBhvr>
                                        <p:cTn dur="750" id="27"/>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文本框 9">
            <a:extLst>
              <a:ext uri="{FF2B5EF4-FFF2-40B4-BE49-F238E27FC236}">
                <a16:creationId xmlns:a16="http://schemas.microsoft.com/office/drawing/2014/main" id="{F73D857D-EB6B-464F-AA44-719C18813097}"/>
              </a:ext>
            </a:extLst>
          </p:cNvPr>
          <p:cNvSpPr txBox="1"/>
          <p:nvPr/>
        </p:nvSpPr>
        <p:spPr>
          <a:xfrm>
            <a:off x="6454402" y="2807374"/>
            <a:ext cx="4407599" cy="2080242"/>
          </a:xfrm>
          <a:prstGeom prst="rect">
            <a:avLst/>
          </a:prstGeom>
          <a:noFill/>
        </p:spPr>
        <p:txBody>
          <a:bodyPr bIns="34281" lIns="68562" rIns="68562" rtlCol="0" tIns="34281" wrap="square">
            <a:spAutoFit/>
          </a:bodyPr>
          <a:lstStyle/>
          <a:p>
            <a:pPr algn="ctr" lvl="1" marL="0"/>
            <a:r>
              <a:rPr altLang="zh-CN" b="1" lang="en-US" sz="6600">
                <a:solidFill>
                  <a:schemeClr val="bg1"/>
                </a:solidFill>
                <a:latin charset="-122" panose="020b0503020204020204" pitchFamily="34" typeface="微软雅黑"/>
                <a:ea charset="-122" panose="020b0503020204020204" pitchFamily="34" typeface="微软雅黑"/>
                <a:sym typeface="+mn-lt"/>
              </a:rPr>
              <a:t>SWOT</a:t>
            </a:r>
          </a:p>
          <a:p>
            <a:pPr algn="ctr" lvl="1" marL="0"/>
            <a:r>
              <a:rPr altLang="zh-CN" b="1" lang="en-US" sz="6600">
                <a:solidFill>
                  <a:schemeClr val="bg1"/>
                </a:solidFill>
                <a:latin charset="-122" panose="020b0503020204020204" pitchFamily="34" typeface="微软雅黑"/>
                <a:ea charset="-122" panose="020b0503020204020204" pitchFamily="34" typeface="微软雅黑"/>
                <a:sym typeface="+mn-lt"/>
              </a:rPr>
              <a:t>分析模型</a:t>
            </a:r>
          </a:p>
        </p:txBody>
      </p:sp>
      <p:grpSp>
        <p:nvGrpSpPr>
          <p:cNvPr id="13" name="组合 12">
            <a:extLst>
              <a:ext uri="{FF2B5EF4-FFF2-40B4-BE49-F238E27FC236}">
                <a16:creationId xmlns:a16="http://schemas.microsoft.com/office/drawing/2014/main" id="{3EC7335F-59F2-4B59-B06B-6BBD464407A9}"/>
              </a:ext>
            </a:extLst>
          </p:cNvPr>
          <p:cNvGrpSpPr/>
          <p:nvPr/>
        </p:nvGrpSpPr>
        <p:grpSpPr>
          <a:xfrm>
            <a:off x="7954259" y="1231361"/>
            <a:ext cx="1407886" cy="1262743"/>
            <a:chOff x="1785257" y="2380343"/>
            <a:chExt cx="1407886" cy="1262743"/>
          </a:xfrm>
        </p:grpSpPr>
        <p:sp>
          <p:nvSpPr>
            <p:cNvPr id="14" name="矩形: 圆角 13">
              <a:extLst>
                <a:ext uri="{FF2B5EF4-FFF2-40B4-BE49-F238E27FC236}">
                  <a16:creationId xmlns:a16="http://schemas.microsoft.com/office/drawing/2014/main" id="{17D22616-4EA1-4697-8EEE-9D82F43D0AE8}"/>
                </a:ext>
              </a:extLst>
            </p:cNvPr>
            <p:cNvSpPr/>
            <p:nvPr/>
          </p:nvSpPr>
          <p:spPr>
            <a:xfrm>
              <a:off x="1785257" y="2380343"/>
              <a:ext cx="1407886" cy="1262743"/>
            </a:xfrm>
            <a:prstGeom prst="roundRect">
              <a:avLst/>
            </a:prstGeom>
            <a:solidFill>
              <a:srgbClr val="12B2F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a:extLst>
                <a:ext uri="{FF2B5EF4-FFF2-40B4-BE49-F238E27FC236}">
                  <a16:creationId xmlns:a16="http://schemas.microsoft.com/office/drawing/2014/main" id="{11DB5DEB-97E4-4154-8576-40BEA018BCDE}"/>
                </a:ext>
              </a:extLst>
            </p:cNvPr>
            <p:cNvSpPr txBox="1"/>
            <p:nvPr/>
          </p:nvSpPr>
          <p:spPr>
            <a:xfrm>
              <a:off x="1883907" y="2411550"/>
              <a:ext cx="1198880" cy="1188720"/>
            </a:xfrm>
            <a:prstGeom prst="rect">
              <a:avLst/>
            </a:prstGeom>
            <a:noFill/>
          </p:spPr>
          <p:txBody>
            <a:bodyPr rtlCol="0" wrap="none">
              <a:spAutoFit/>
            </a:bodyPr>
            <a:lstStyle/>
            <a:p>
              <a:r>
                <a:rPr altLang="zh-CN" b="1" lang="en-US" sz="7200">
                  <a:solidFill>
                    <a:schemeClr val="bg1"/>
                  </a:solidFill>
                  <a:cs typeface="+mn-ea"/>
                  <a:sym typeface="+mn-lt"/>
                </a:rPr>
                <a:t>02</a:t>
              </a:r>
            </a:p>
          </p:txBody>
        </p:sp>
      </p:grpSp>
    </p:spTree>
    <p:extLst>
      <p:ext uri="{BB962C8B-B14F-4D97-AF65-F5344CB8AC3E}">
        <p14:creationId val="1681892682"/>
      </p:ext>
    </p:extLst>
  </p:cSld>
  <p:clrMapOvr>
    <a:masterClrMapping/>
  </p:clrMapOvr>
  <mc:AlternateContent>
    <mc:Choice Requires="p14">
      <p:transition advTm="3000" p14:dur="800" spd="slow">
        <p:circle/>
      </p:transition>
    </mc:Choice>
    <mc:Fallback>
      <p:transition advTm="3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750" fill="hold" id="7"/>
                                        <p:tgtEl>
                                          <p:spTgt spid="13"/>
                                        </p:tgtEl>
                                        <p:attrNameLst>
                                          <p:attrName>ppt_w</p:attrName>
                                        </p:attrNameLst>
                                      </p:cBhvr>
                                      <p:tavLst>
                                        <p:tav tm="0">
                                          <p:val>
                                            <p:fltVal val="0"/>
                                          </p:val>
                                        </p:tav>
                                        <p:tav tm="100000">
                                          <p:val>
                                            <p:strVal val="#ppt_w"/>
                                          </p:val>
                                        </p:tav>
                                      </p:tavLst>
                                    </p:anim>
                                    <p:anim calcmode="lin" valueType="num">
                                      <p:cBhvr>
                                        <p:cTn dur="750" fill="hold" id="8"/>
                                        <p:tgtEl>
                                          <p:spTgt spid="13"/>
                                        </p:tgtEl>
                                        <p:attrNameLst>
                                          <p:attrName>ppt_h</p:attrName>
                                        </p:attrNameLst>
                                      </p:cBhvr>
                                      <p:tavLst>
                                        <p:tav tm="0">
                                          <p:val>
                                            <p:fltVal val="0"/>
                                          </p:val>
                                        </p:tav>
                                        <p:tav tm="100000">
                                          <p:val>
                                            <p:strVal val="#ppt_h"/>
                                          </p:val>
                                        </p:tav>
                                      </p:tavLst>
                                    </p:anim>
                                    <p:animEffect filter="fade" transition="in">
                                      <p:cBhvr>
                                        <p:cTn dur="750" id="9"/>
                                        <p:tgtEl>
                                          <p:spTgt spid="13"/>
                                        </p:tgtEl>
                                      </p:cBhvr>
                                    </p:animEffect>
                                  </p:childTnLst>
                                </p:cTn>
                              </p:par>
                            </p:childTnLst>
                          </p:cTn>
                        </p:par>
                        <p:par>
                          <p:cTn fill="hold" id="10" nodeType="afterGroup">
                            <p:stCondLst>
                              <p:cond delay="750"/>
                            </p:stCondLst>
                            <p:childTnLst>
                              <p:par>
                                <p:cTn fill="hold" grpId="0" id="11" nodeType="afterEffect" presetClass="entr" presetID="16" presetSubtype="21">
                                  <p:stCondLst>
                                    <p:cond delay="0"/>
                                  </p:stCondLst>
                                  <p:childTnLst>
                                    <p:set>
                                      <p:cBhvr>
                                        <p:cTn dur="1" fill="hold" id="12">
                                          <p:stCondLst>
                                            <p:cond delay="0"/>
                                          </p:stCondLst>
                                        </p:cTn>
                                        <p:tgtEl>
                                          <p:spTgt spid="12"/>
                                        </p:tgtEl>
                                        <p:attrNameLst>
                                          <p:attrName>style.visibility</p:attrName>
                                        </p:attrNameLst>
                                      </p:cBhvr>
                                      <p:to>
                                        <p:strVal val="visible"/>
                                      </p:to>
                                    </p:set>
                                    <p:animEffect filter="barn(inVertical)" transition="in">
                                      <p:cBhvr>
                                        <p:cTn dur="750" id="13"/>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9CEF58C-DA92-4FFE-8A80-348B631C956B}"/>
              </a:ext>
            </a:extLst>
          </p:cNvPr>
          <p:cNvGrpSpPr/>
          <p:nvPr/>
        </p:nvGrpSpPr>
        <p:grpSpPr>
          <a:xfrm>
            <a:off x="1637299" y="1518429"/>
            <a:ext cx="8514674" cy="2335174"/>
            <a:chOff x="1637299" y="1518429"/>
            <a:chExt cx="8514674" cy="2335174"/>
          </a:xfrm>
        </p:grpSpPr>
        <p:sp>
          <p:nvSpPr>
            <p:cNvPr id="50" name="矩形 49"/>
            <p:cNvSpPr/>
            <p:nvPr/>
          </p:nvSpPr>
          <p:spPr>
            <a:xfrm>
              <a:off x="7984067" y="1518429"/>
              <a:ext cx="2167906" cy="2167906"/>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4000">
                  <a:cs typeface="+mn-ea"/>
                  <a:sym typeface="+mn-lt"/>
                </a:rPr>
                <a:t>战略</a:t>
              </a:r>
            </a:p>
            <a:p>
              <a:pPr algn="ctr"/>
              <a:r>
                <a:rPr altLang="en-US" b="1" lang="zh-CN" sz="4000">
                  <a:cs typeface="+mn-ea"/>
                  <a:sym typeface="+mn-lt"/>
                </a:rPr>
                <a:t>目标</a:t>
              </a:r>
            </a:p>
          </p:txBody>
        </p:sp>
        <p:sp>
          <p:nvSpPr>
            <p:cNvPr id="7" name="加号 6"/>
            <p:cNvSpPr/>
            <p:nvPr/>
          </p:nvSpPr>
          <p:spPr>
            <a:xfrm>
              <a:off x="3675104" y="2787100"/>
              <a:ext cx="596900" cy="596900"/>
            </a:xfrm>
            <a:prstGeom prst="mathPlus">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cs typeface="+mn-ea"/>
                <a:sym typeface="+mn-lt"/>
              </a:endParaRPr>
            </a:p>
          </p:txBody>
        </p:sp>
        <p:sp>
          <p:nvSpPr>
            <p:cNvPr id="8" name="等于号 7"/>
            <p:cNvSpPr/>
            <p:nvPr/>
          </p:nvSpPr>
          <p:spPr>
            <a:xfrm>
              <a:off x="7070992" y="2764875"/>
              <a:ext cx="641350" cy="641350"/>
            </a:xfrm>
            <a:prstGeom prst="mathEqual">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cs typeface="+mn-ea"/>
                <a:sym typeface="+mn-lt"/>
              </a:endParaRPr>
            </a:p>
          </p:txBody>
        </p:sp>
        <p:grpSp>
          <p:nvGrpSpPr>
            <p:cNvPr id="52" name="组合 51"/>
            <p:cNvGrpSpPr/>
            <p:nvPr/>
          </p:nvGrpSpPr>
          <p:grpSpPr>
            <a:xfrm>
              <a:off x="1637299" y="1932618"/>
              <a:ext cx="1694980" cy="1920985"/>
              <a:chOff x="1281549" y="2140856"/>
              <a:chExt cx="2339102" cy="2650993"/>
            </a:xfrm>
          </p:grpSpPr>
          <p:sp>
            <p:nvSpPr>
              <p:cNvPr id="4" name="矩形 3"/>
              <p:cNvSpPr/>
              <p:nvPr/>
            </p:nvSpPr>
            <p:spPr>
              <a:xfrm>
                <a:off x="1435100" y="2140856"/>
                <a:ext cx="2032000" cy="2032000"/>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cs typeface="+mn-ea"/>
                    <a:sym typeface="+mn-lt"/>
                  </a:rPr>
                  <a:t>SW</a:t>
                </a:r>
              </a:p>
            </p:txBody>
          </p:sp>
          <p:sp>
            <p:nvSpPr>
              <p:cNvPr id="11" name="矩形 10"/>
              <p:cNvSpPr/>
              <p:nvPr/>
            </p:nvSpPr>
            <p:spPr>
              <a:xfrm>
                <a:off x="852709" y="4330183"/>
                <a:ext cx="3196783" cy="630944"/>
              </a:xfrm>
              <a:prstGeom prst="rect">
                <a:avLst/>
              </a:prstGeom>
              <a:noFill/>
            </p:spPr>
            <p:txBody>
              <a:bodyPr rtlCol="0" wrap="none">
                <a:spAutoFit/>
              </a:bodyPr>
              <a:lstStyle/>
              <a:p>
                <a:pPr algn="ctr"/>
                <a:r>
                  <a:rPr altLang="en-US" lang="zh-CN" sz="2400">
                    <a:solidFill>
                      <a:schemeClr val="tx1">
                        <a:lumMod val="75000"/>
                        <a:lumOff val="25000"/>
                      </a:schemeClr>
                    </a:solidFill>
                    <a:cs typeface="+mn-ea"/>
                    <a:sym typeface="+mn-lt"/>
                  </a:rPr>
                  <a:t>优势与劣势分析</a:t>
                </a:r>
              </a:p>
            </p:txBody>
          </p:sp>
        </p:grpSp>
        <p:grpSp>
          <p:nvGrpSpPr>
            <p:cNvPr id="53" name="组合 52"/>
            <p:cNvGrpSpPr/>
            <p:nvPr/>
          </p:nvGrpSpPr>
          <p:grpSpPr>
            <a:xfrm>
              <a:off x="4868221" y="1978109"/>
              <a:ext cx="1694980" cy="1875494"/>
              <a:chOff x="4574072" y="2140856"/>
              <a:chExt cx="2339102" cy="2588215"/>
            </a:xfrm>
          </p:grpSpPr>
          <p:sp>
            <p:nvSpPr>
              <p:cNvPr id="49" name="矩形 48"/>
              <p:cNvSpPr/>
              <p:nvPr/>
            </p:nvSpPr>
            <p:spPr>
              <a:xfrm>
                <a:off x="4699000" y="2140856"/>
                <a:ext cx="2032000" cy="2032000"/>
              </a:xfrm>
              <a:prstGeom prst="rect">
                <a:avLst/>
              </a:prstGeom>
              <a:solidFill>
                <a:schemeClr val="bg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4800">
                    <a:cs typeface="+mn-ea"/>
                    <a:sym typeface="+mn-lt"/>
                  </a:rPr>
                  <a:t>OT</a:t>
                </a:r>
              </a:p>
            </p:txBody>
          </p:sp>
          <p:sp>
            <p:nvSpPr>
              <p:cNvPr id="51" name="矩形 50"/>
              <p:cNvSpPr/>
              <p:nvPr/>
            </p:nvSpPr>
            <p:spPr>
              <a:xfrm>
                <a:off x="4145233" y="4267404"/>
                <a:ext cx="3196783" cy="630944"/>
              </a:xfrm>
              <a:prstGeom prst="rect">
                <a:avLst/>
              </a:prstGeom>
              <a:noFill/>
            </p:spPr>
            <p:txBody>
              <a:bodyPr rtlCol="0" wrap="none">
                <a:spAutoFit/>
              </a:bodyPr>
              <a:lstStyle/>
              <a:p>
                <a:pPr algn="ctr"/>
                <a:r>
                  <a:rPr altLang="en-US" lang="zh-CN" sz="2400">
                    <a:solidFill>
                      <a:schemeClr val="tx1">
                        <a:lumMod val="75000"/>
                        <a:lumOff val="25000"/>
                      </a:schemeClr>
                    </a:solidFill>
                    <a:cs typeface="+mn-ea"/>
                    <a:sym typeface="+mn-lt"/>
                  </a:rPr>
                  <a:t>机会与威胁分析</a:t>
                </a:r>
              </a:p>
            </p:txBody>
          </p:sp>
        </p:grpSp>
      </p:grpSp>
      <p:sp>
        <p:nvSpPr>
          <p:cNvPr id="17" name="文本框 9">
            <a:extLst>
              <a:ext uri="{FF2B5EF4-FFF2-40B4-BE49-F238E27FC236}">
                <a16:creationId xmlns:a16="http://schemas.microsoft.com/office/drawing/2014/main" id="{F927C02B-A443-46B1-AF0F-9D316BF9044A}"/>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SWOT整体分析</a:t>
            </a:r>
          </a:p>
        </p:txBody>
      </p:sp>
      <p:grpSp>
        <p:nvGrpSpPr>
          <p:cNvPr id="3" name="组合 2">
            <a:extLst>
              <a:ext uri="{FF2B5EF4-FFF2-40B4-BE49-F238E27FC236}">
                <a16:creationId xmlns:a16="http://schemas.microsoft.com/office/drawing/2014/main" id="{0534C039-6B62-4F94-B54D-4C9A0241A250}"/>
              </a:ext>
            </a:extLst>
          </p:cNvPr>
          <p:cNvGrpSpPr/>
          <p:nvPr/>
        </p:nvGrpSpPr>
        <p:grpSpPr>
          <a:xfrm>
            <a:off x="1235075" y="4157784"/>
            <a:ext cx="9762719" cy="1539754"/>
            <a:chOff x="1230186" y="4148015"/>
            <a:chExt cx="10249995" cy="1616606"/>
          </a:xfrm>
        </p:grpSpPr>
        <p:sp>
          <p:nvSpPr>
            <p:cNvPr id="5" name="矩形 4">
              <a:extLst>
                <a:ext uri="{FF2B5EF4-FFF2-40B4-BE49-F238E27FC236}">
                  <a16:creationId xmlns:a16="http://schemas.microsoft.com/office/drawing/2014/main" id="{5E5EEED0-EA24-4CCE-AEBD-05141590ADB7}"/>
                </a:ext>
              </a:extLst>
            </p:cNvPr>
            <p:cNvSpPr/>
            <p:nvPr/>
          </p:nvSpPr>
          <p:spPr>
            <a:xfrm>
              <a:off x="1230186" y="4148015"/>
              <a:ext cx="2337015" cy="16166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54" name="组合 53"/>
            <p:cNvGrpSpPr/>
            <p:nvPr/>
          </p:nvGrpSpPr>
          <p:grpSpPr>
            <a:xfrm>
              <a:off x="1383030" y="4641060"/>
              <a:ext cx="9995111" cy="738664"/>
              <a:chOff x="1345989" y="5435905"/>
              <a:chExt cx="9995111" cy="738664"/>
            </a:xfrm>
          </p:grpSpPr>
          <p:sp>
            <p:nvSpPr>
              <p:cNvPr id="16" name="矩形 15"/>
              <p:cNvSpPr/>
              <p:nvPr/>
            </p:nvSpPr>
            <p:spPr>
              <a:xfrm>
                <a:off x="1345989" y="5482071"/>
                <a:ext cx="2112087" cy="672028"/>
              </a:xfrm>
              <a:prstGeom prst="rect">
                <a:avLst/>
              </a:prstGeom>
              <a:noFill/>
            </p:spPr>
            <p:txBody>
              <a:bodyPr rtlCol="0" wrap="none">
                <a:spAutoFit/>
              </a:bodyPr>
              <a:lstStyle/>
              <a:p>
                <a:r>
                  <a:rPr altLang="en-US" b="1" lang="zh-CN" sz="3600">
                    <a:solidFill>
                      <a:schemeClr val="bg1"/>
                    </a:solidFill>
                    <a:cs typeface="+mn-ea"/>
                    <a:sym typeface="+mn-lt"/>
                  </a:rPr>
                  <a:t>整体分析</a:t>
                </a:r>
              </a:p>
            </p:txBody>
          </p:sp>
          <p:sp>
            <p:nvSpPr>
              <p:cNvPr id="20" name="矩形 19"/>
              <p:cNvSpPr/>
              <p:nvPr/>
            </p:nvSpPr>
            <p:spPr>
              <a:xfrm>
                <a:off x="3632200" y="5435905"/>
                <a:ext cx="7708900" cy="768032"/>
              </a:xfrm>
              <a:prstGeom prst="rect">
                <a:avLst/>
              </a:prstGeom>
              <a:noFill/>
            </p:spPr>
            <p:txBody>
              <a:bodyPr rtlCol="0" wrap="square">
                <a:spAutoFit/>
              </a:bodyPr>
              <a:lstStyle/>
              <a:p>
                <a:r>
                  <a:rPr altLang="en-US" lang="zh-CN" sz="1400">
                    <a:solidFill>
                      <a:schemeClr val="tx1">
                        <a:lumMod val="65000"/>
                        <a:lumOff val="35000"/>
                      </a:schemeClr>
                    </a:solidFill>
                    <a:cs typeface="+mn-ea"/>
                    <a:sym typeface="+mn-lt"/>
                  </a:rPr>
                  <a:t>从整体上看，SWOT可以分为两部分：第一部分为SW，主要用来分析内部条件；第二部分为OT，主要用来分析外部条件。利用这种方法可以从中找出对自己有利的、值得发扬的因素，以及对自己不利的、要避开的东西，发现存在的问题，找出解决办法，并明确以后的发展方向。</a:t>
                </a:r>
              </a:p>
            </p:txBody>
          </p:sp>
        </p:grpSp>
        <p:sp>
          <p:nvSpPr>
            <p:cNvPr id="2" name="矩形 1">
              <a:extLst>
                <a:ext uri="{FF2B5EF4-FFF2-40B4-BE49-F238E27FC236}">
                  <a16:creationId xmlns:a16="http://schemas.microsoft.com/office/drawing/2014/main" id="{7A239A1A-55D0-4540-ACF2-DC5404C86193}"/>
                </a:ext>
              </a:extLst>
            </p:cNvPr>
            <p:cNvSpPr/>
            <p:nvPr/>
          </p:nvSpPr>
          <p:spPr>
            <a:xfrm>
              <a:off x="1230186" y="4148015"/>
              <a:ext cx="10249995" cy="161660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181298025"/>
      </p:ext>
    </p:extLst>
  </p:cSld>
  <p:clrMapOvr>
    <a:masterClrMapping/>
  </p:clrMapOvr>
  <mc:AlternateContent>
    <mc:Choice Requires="p15">
      <p:transition advTm="3000" p14:dur="6000" spd="slow">
        <p15:prstTrans prst="curtains"/>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750" id="7"/>
                                        <p:tgtEl>
                                          <p:spTgt spid="6"/>
                                        </p:tgtEl>
                                      </p:cBhvr>
                                    </p:animEffect>
                                  </p:childTnLst>
                                </p:cTn>
                              </p:par>
                            </p:childTnLst>
                          </p:cTn>
                        </p:par>
                        <p:par>
                          <p:cTn fill="hold" id="8" nodeType="afterGroup">
                            <p:stCondLst>
                              <p:cond delay="750"/>
                            </p:stCondLst>
                            <p:childTnLst>
                              <p:par>
                                <p:cTn fill="hold" id="9" nodeType="afterEffect" presetClass="entr" presetID="16" presetSubtype="21">
                                  <p:stCondLst>
                                    <p:cond delay="0"/>
                                  </p:stCondLst>
                                  <p:childTnLst>
                                    <p:set>
                                      <p:cBhvr>
                                        <p:cTn dur="1" fill="hold" id="10">
                                          <p:stCondLst>
                                            <p:cond delay="0"/>
                                          </p:stCondLst>
                                        </p:cTn>
                                        <p:tgtEl>
                                          <p:spTgt spid="3"/>
                                        </p:tgtEl>
                                        <p:attrNameLst>
                                          <p:attrName>style.visibility</p:attrName>
                                        </p:attrNameLst>
                                      </p:cBhvr>
                                      <p:to>
                                        <p:strVal val="visible"/>
                                      </p:to>
                                    </p:set>
                                    <p:animEffect filter="barn(inVertical)" transition="in">
                                      <p:cBhvr>
                                        <p:cTn dur="750" id="11"/>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45" name="Chart 6"/>
          <p:cNvGraphicFramePr/>
          <p:nvPr>
            <p:extLst>
              <p:ext uri="{D42A27DB-BD31-4B8C-83A1-F6EECF244321}">
                <p14:modId val="2443845594"/>
              </p:ext>
            </p:extLst>
          </p:nvPr>
        </p:nvGraphicFramePr>
        <p:xfrm>
          <a:off x="1037836" y="761208"/>
          <a:ext cx="10116328" cy="2899703"/>
        </p:xfrm>
        <a:graphic>
          <a:graphicData uri="http://schemas.openxmlformats.org/drawingml/2006/chart">
            <c:chart xmlns:c="http://schemas.openxmlformats.org/drawingml/2006/chart" r:id="rId3"/>
          </a:graphicData>
        </a:graphic>
      </p:graphicFrame>
      <p:grpSp>
        <p:nvGrpSpPr>
          <p:cNvPr id="3" name="组合 2">
            <a:extLst>
              <a:ext uri="{FF2B5EF4-FFF2-40B4-BE49-F238E27FC236}">
                <a16:creationId xmlns:a16="http://schemas.microsoft.com/office/drawing/2014/main" id="{F77F6831-34FD-4D6C-B5A6-CF36659E1710}"/>
              </a:ext>
            </a:extLst>
          </p:cNvPr>
          <p:cNvGrpSpPr/>
          <p:nvPr/>
        </p:nvGrpSpPr>
        <p:grpSpPr>
          <a:xfrm>
            <a:off x="4800194" y="3727987"/>
            <a:ext cx="2826976" cy="369236"/>
            <a:chOff x="4800194" y="3727987"/>
            <a:chExt cx="2826976" cy="369236"/>
          </a:xfrm>
        </p:grpSpPr>
        <p:grpSp>
          <p:nvGrpSpPr>
            <p:cNvPr id="2" name="组合 1">
              <a:extLst>
                <a:ext uri="{FF2B5EF4-FFF2-40B4-BE49-F238E27FC236}">
                  <a16:creationId xmlns:a16="http://schemas.microsoft.com/office/drawing/2014/main" id="{D8B6C597-1662-44CA-AB32-DC78483375B1}"/>
                </a:ext>
              </a:extLst>
            </p:cNvPr>
            <p:cNvGrpSpPr/>
            <p:nvPr/>
          </p:nvGrpSpPr>
          <p:grpSpPr>
            <a:xfrm>
              <a:off x="4800194" y="3727987"/>
              <a:ext cx="2826976" cy="369236"/>
              <a:chOff x="4800194" y="3727987"/>
              <a:chExt cx="2826976" cy="369236"/>
            </a:xfrm>
          </p:grpSpPr>
          <p:sp>
            <p:nvSpPr>
              <p:cNvPr id="146" name="Rektangel 76"/>
              <p:cNvSpPr>
                <a:spLocks noChangeArrowheads="1"/>
              </p:cNvSpPr>
              <p:nvPr/>
            </p:nvSpPr>
            <p:spPr bwMode="auto">
              <a:xfrm>
                <a:off x="5004219" y="3727988"/>
                <a:ext cx="1295017" cy="3656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charset="0" panose="020f0502020204030204" pitchFamily="34" typeface="Calibri"/>
                    <a:ea charset="-128" panose="020b0600070205080204" pitchFamily="34" typeface="MS PGothic"/>
                  </a:defRPr>
                </a:lvl1pPr>
                <a:lvl2pPr eaLnBrk="0" hangingPunct="0" indent="-285750" marL="742950">
                  <a:defRPr sz="2400">
                    <a:solidFill>
                      <a:schemeClr val="tx1"/>
                    </a:solidFill>
                    <a:latin charset="0" panose="020f0502020204030204" pitchFamily="34" typeface="Calibri"/>
                    <a:ea charset="-128" panose="020b0600070205080204" pitchFamily="34" typeface="MS PGothic"/>
                  </a:defRPr>
                </a:lvl2pPr>
                <a:lvl3pPr eaLnBrk="0" hangingPunct="0" indent="-228600" marL="1143000">
                  <a:defRPr sz="2400">
                    <a:solidFill>
                      <a:schemeClr val="tx1"/>
                    </a:solidFill>
                    <a:latin charset="0" panose="020f0502020204030204" pitchFamily="34" typeface="Calibri"/>
                    <a:ea charset="-128" panose="020b0600070205080204" pitchFamily="34" typeface="MS PGothic"/>
                  </a:defRPr>
                </a:lvl3pPr>
                <a:lvl4pPr eaLnBrk="0" hangingPunct="0" indent="-228600" marL="1600200">
                  <a:defRPr sz="2400">
                    <a:solidFill>
                      <a:schemeClr val="tx1"/>
                    </a:solidFill>
                    <a:latin charset="0" panose="020f0502020204030204" pitchFamily="34" typeface="Calibri"/>
                    <a:ea charset="-128" panose="020b0600070205080204" pitchFamily="34" typeface="MS PGothic"/>
                  </a:defRPr>
                </a:lvl4pPr>
                <a:lvl5pPr eaLnBrk="0" hangingPunct="0" indent="-228600" marL="2057400">
                  <a:defRPr sz="2400">
                    <a:solidFill>
                      <a:schemeClr val="tx1"/>
                    </a:solidFill>
                    <a:latin charset="0" panose="020f0502020204030204" pitchFamily="34" typeface="Calibri"/>
                    <a:ea charset="-128" panose="020b0600070205080204" pitchFamily="34" typeface="MS PGothic"/>
                  </a:defRPr>
                </a:lvl5pPr>
                <a:lvl6pPr defTabSz="457200"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MS PGothic"/>
                  </a:defRPr>
                </a:lvl6pPr>
                <a:lvl7pPr defTabSz="457200"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MS PGothic"/>
                  </a:defRPr>
                </a:lvl7pPr>
                <a:lvl8pPr defTabSz="457200"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MS PGothic"/>
                  </a:defRPr>
                </a:lvl8pPr>
                <a:lvl9pPr defTabSz="457200"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MS PGothic"/>
                  </a:defRPr>
                </a:lvl9pPr>
              </a:lstStyle>
              <a:p>
                <a:pPr fontAlgn="base" lvl="0">
                  <a:spcBef>
                    <a:spcPct val="0"/>
                  </a:spcBef>
                  <a:spcAft>
                    <a:spcPct val="0"/>
                  </a:spcAft>
                </a:pPr>
                <a:r>
                  <a:rPr altLang="en-US" b="1" lang="zh-CN" sz="1799">
                    <a:solidFill>
                      <a:schemeClr val="accent4"/>
                    </a:solidFill>
                    <a:latin typeface="+mn-lt"/>
                    <a:ea typeface="+mn-ea"/>
                    <a:cs typeface="+mn-ea"/>
                    <a:sym typeface="+mn-lt"/>
                  </a:rPr>
                  <a:t>输入标题</a:t>
                </a:r>
              </a:p>
            </p:txBody>
          </p:sp>
          <p:sp>
            <p:nvSpPr>
              <p:cNvPr id="147" name="Oval 175"/>
              <p:cNvSpPr>
                <a:spLocks noChangeArrowheads="1"/>
              </p:cNvSpPr>
              <p:nvPr/>
            </p:nvSpPr>
            <p:spPr bwMode="auto">
              <a:xfrm>
                <a:off x="4800194" y="3788052"/>
                <a:ext cx="204026" cy="204026"/>
              </a:xfrm>
              <a:prstGeom prst="ellipse">
                <a:avLst/>
              </a:prstGeom>
              <a:solidFill>
                <a:schemeClr val="accent4"/>
              </a:solidFill>
              <a:ln w="9525">
                <a:solidFill>
                  <a:srgbClr val="FFFFFF"/>
                </a:solidFill>
                <a:round/>
              </a:ln>
              <a:effectLst>
                <a:innerShdw blurRad="63500" dir="13500000" dist="50800">
                  <a:prstClr val="black">
                    <a:alpha val="50000"/>
                  </a:prstClr>
                </a:innerShdw>
              </a:effectLst>
            </p:spPr>
            <p:txBody>
              <a:bodyPr anchor="ctr"/>
              <a:lstStyle>
                <a:lvl1pPr eaLnBrk="0" hangingPunct="0">
                  <a:defRPr sz="2400">
                    <a:solidFill>
                      <a:schemeClr val="tx1"/>
                    </a:solidFill>
                    <a:latin charset="0" panose="020f0502020204030204" pitchFamily="34" typeface="Calibri"/>
                    <a:ea charset="-128" panose="020b0600070205080204" pitchFamily="34" typeface="MS PGothic"/>
                  </a:defRPr>
                </a:lvl1pPr>
                <a:lvl2pPr eaLnBrk="0" hangingPunct="0" indent="-285750" marL="742950">
                  <a:defRPr sz="2400">
                    <a:solidFill>
                      <a:schemeClr val="tx1"/>
                    </a:solidFill>
                    <a:latin charset="0" panose="020f0502020204030204" pitchFamily="34" typeface="Calibri"/>
                    <a:ea charset="-128" panose="020b0600070205080204" pitchFamily="34" typeface="MS PGothic"/>
                  </a:defRPr>
                </a:lvl2pPr>
                <a:lvl3pPr eaLnBrk="0" hangingPunct="0" indent="-228600" marL="1143000">
                  <a:defRPr sz="2400">
                    <a:solidFill>
                      <a:schemeClr val="tx1"/>
                    </a:solidFill>
                    <a:latin charset="0" panose="020f0502020204030204" pitchFamily="34" typeface="Calibri"/>
                    <a:ea charset="-128" panose="020b0600070205080204" pitchFamily="34" typeface="MS PGothic"/>
                  </a:defRPr>
                </a:lvl3pPr>
                <a:lvl4pPr eaLnBrk="0" hangingPunct="0" indent="-228600" marL="1600200">
                  <a:defRPr sz="2400">
                    <a:solidFill>
                      <a:schemeClr val="tx1"/>
                    </a:solidFill>
                    <a:latin charset="0" panose="020f0502020204030204" pitchFamily="34" typeface="Calibri"/>
                    <a:ea charset="-128" panose="020b0600070205080204" pitchFamily="34" typeface="MS PGothic"/>
                  </a:defRPr>
                </a:lvl4pPr>
                <a:lvl5pPr eaLnBrk="0" hangingPunct="0" indent="-228600" marL="2057400">
                  <a:defRPr sz="2400">
                    <a:solidFill>
                      <a:schemeClr val="tx1"/>
                    </a:solidFill>
                    <a:latin charset="0" panose="020f0502020204030204" pitchFamily="34" typeface="Calibri"/>
                    <a:ea charset="-128" panose="020b0600070205080204" pitchFamily="34" typeface="MS PGothic"/>
                  </a:defRPr>
                </a:lvl5pPr>
                <a:lvl6pPr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MS PGothic"/>
                  </a:defRPr>
                </a:lvl6pPr>
                <a:lvl7pPr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MS PGothic"/>
                  </a:defRPr>
                </a:lvl7pPr>
                <a:lvl8pPr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MS PGothic"/>
                  </a:defRPr>
                </a:lvl8pPr>
                <a:lvl9pPr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MS PGothic"/>
                  </a:defRPr>
                </a:lvl9pPr>
              </a:lstStyle>
              <a:p>
                <a:pPr algn="ctr" defTabSz="914126" eaLnBrk="1" hangingPunct="1"/>
                <a:endParaRPr altLang="id-ID" lang="nb-NO" sz="1600">
                  <a:solidFill>
                    <a:srgbClr val="404040"/>
                  </a:solidFill>
                  <a:latin typeface="+mn-lt"/>
                  <a:ea typeface="+mn-ea"/>
                  <a:cs typeface="+mn-ea"/>
                  <a:sym typeface="+mn-lt"/>
                </a:endParaRPr>
              </a:p>
            </p:txBody>
          </p:sp>
          <p:sp>
            <p:nvSpPr>
              <p:cNvPr id="148" name="Rektangel 76"/>
              <p:cNvSpPr>
                <a:spLocks noChangeArrowheads="1"/>
              </p:cNvSpPr>
              <p:nvPr/>
            </p:nvSpPr>
            <p:spPr bwMode="auto">
              <a:xfrm>
                <a:off x="6332152" y="3727988"/>
                <a:ext cx="1295017" cy="3656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2400">
                    <a:solidFill>
                      <a:schemeClr val="tx1"/>
                    </a:solidFill>
                    <a:latin charset="0" panose="020f0502020204030204" pitchFamily="34" typeface="Calibri"/>
                    <a:ea charset="-128" panose="020b0600070205080204" pitchFamily="34" typeface="MS PGothic"/>
                  </a:defRPr>
                </a:lvl1pPr>
                <a:lvl2pPr eaLnBrk="0" hangingPunct="0" indent="-285750" marL="742950">
                  <a:defRPr sz="2400">
                    <a:solidFill>
                      <a:schemeClr val="tx1"/>
                    </a:solidFill>
                    <a:latin charset="0" panose="020f0502020204030204" pitchFamily="34" typeface="Calibri"/>
                    <a:ea charset="-128" panose="020b0600070205080204" pitchFamily="34" typeface="MS PGothic"/>
                  </a:defRPr>
                </a:lvl2pPr>
                <a:lvl3pPr eaLnBrk="0" hangingPunct="0" indent="-228600" marL="1143000">
                  <a:defRPr sz="2400">
                    <a:solidFill>
                      <a:schemeClr val="tx1"/>
                    </a:solidFill>
                    <a:latin charset="0" panose="020f0502020204030204" pitchFamily="34" typeface="Calibri"/>
                    <a:ea charset="-128" panose="020b0600070205080204" pitchFamily="34" typeface="MS PGothic"/>
                  </a:defRPr>
                </a:lvl3pPr>
                <a:lvl4pPr eaLnBrk="0" hangingPunct="0" indent="-228600" marL="1600200">
                  <a:defRPr sz="2400">
                    <a:solidFill>
                      <a:schemeClr val="tx1"/>
                    </a:solidFill>
                    <a:latin charset="0" panose="020f0502020204030204" pitchFamily="34" typeface="Calibri"/>
                    <a:ea charset="-128" panose="020b0600070205080204" pitchFamily="34" typeface="MS PGothic"/>
                  </a:defRPr>
                </a:lvl4pPr>
                <a:lvl5pPr eaLnBrk="0" hangingPunct="0" indent="-228600" marL="2057400">
                  <a:defRPr sz="2400">
                    <a:solidFill>
                      <a:schemeClr val="tx1"/>
                    </a:solidFill>
                    <a:latin charset="0" panose="020f0502020204030204" pitchFamily="34" typeface="Calibri"/>
                    <a:ea charset="-128" panose="020b0600070205080204" pitchFamily="34" typeface="MS PGothic"/>
                  </a:defRPr>
                </a:lvl5pPr>
                <a:lvl6pPr defTabSz="457200"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MS PGothic"/>
                  </a:defRPr>
                </a:lvl6pPr>
                <a:lvl7pPr defTabSz="457200"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MS PGothic"/>
                  </a:defRPr>
                </a:lvl7pPr>
                <a:lvl8pPr defTabSz="457200"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MS PGothic"/>
                  </a:defRPr>
                </a:lvl8pPr>
                <a:lvl9pPr defTabSz="457200"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MS PGothic"/>
                  </a:defRPr>
                </a:lvl9pPr>
              </a:lstStyle>
              <a:p>
                <a:pPr fontAlgn="base" lvl="0">
                  <a:spcBef>
                    <a:spcPct val="0"/>
                  </a:spcBef>
                  <a:spcAft>
                    <a:spcPct val="0"/>
                  </a:spcAft>
                </a:pPr>
                <a:r>
                  <a:rPr altLang="en-US" b="1" lang="zh-CN" sz="1799">
                    <a:solidFill>
                      <a:schemeClr val="tx1">
                        <a:lumMod val="50000"/>
                        <a:lumOff val="50000"/>
                      </a:schemeClr>
                    </a:solidFill>
                    <a:latin typeface="+mn-lt"/>
                    <a:ea typeface="+mn-ea"/>
                    <a:cs typeface="+mn-ea"/>
                    <a:sym typeface="+mn-lt"/>
                  </a:rPr>
                  <a:t>输入标题</a:t>
                </a:r>
              </a:p>
            </p:txBody>
          </p:sp>
        </p:grpSp>
        <p:sp>
          <p:nvSpPr>
            <p:cNvPr id="149" name="Oval 175"/>
            <p:cNvSpPr>
              <a:spLocks noChangeArrowheads="1"/>
            </p:cNvSpPr>
            <p:nvPr/>
          </p:nvSpPr>
          <p:spPr bwMode="auto">
            <a:xfrm>
              <a:off x="6155273" y="3788051"/>
              <a:ext cx="196535" cy="196535"/>
            </a:xfrm>
            <a:prstGeom prst="ellipse">
              <a:avLst/>
            </a:prstGeom>
            <a:solidFill>
              <a:schemeClr val="bg1">
                <a:lumMod val="65000"/>
                <a:alpha val="67059"/>
              </a:schemeClr>
            </a:solidFill>
            <a:ln w="9525">
              <a:solidFill>
                <a:srgbClr val="FFFFFF"/>
              </a:solidFill>
              <a:round/>
            </a:ln>
            <a:effectLst>
              <a:innerShdw blurRad="63500" dir="13500000" dist="50800">
                <a:prstClr val="black">
                  <a:alpha val="50000"/>
                </a:prstClr>
              </a:innerShdw>
            </a:effectLst>
          </p:spPr>
          <p:txBody>
            <a:bodyPr anchor="ctr"/>
            <a:lstStyle>
              <a:lvl1pPr eaLnBrk="0" hangingPunct="0">
                <a:defRPr sz="2400">
                  <a:solidFill>
                    <a:schemeClr val="tx1"/>
                  </a:solidFill>
                  <a:latin charset="0" panose="020f0502020204030204" pitchFamily="34" typeface="Calibri"/>
                  <a:ea charset="-128" panose="020b0600070205080204" pitchFamily="34" typeface="MS PGothic"/>
                </a:defRPr>
              </a:lvl1pPr>
              <a:lvl2pPr eaLnBrk="0" hangingPunct="0" indent="-285750" marL="742950">
                <a:defRPr sz="2400">
                  <a:solidFill>
                    <a:schemeClr val="tx1"/>
                  </a:solidFill>
                  <a:latin charset="0" panose="020f0502020204030204" pitchFamily="34" typeface="Calibri"/>
                  <a:ea charset="-128" panose="020b0600070205080204" pitchFamily="34" typeface="MS PGothic"/>
                </a:defRPr>
              </a:lvl2pPr>
              <a:lvl3pPr eaLnBrk="0" hangingPunct="0" indent="-228600" marL="1143000">
                <a:defRPr sz="2400">
                  <a:solidFill>
                    <a:schemeClr val="tx1"/>
                  </a:solidFill>
                  <a:latin charset="0" panose="020f0502020204030204" pitchFamily="34" typeface="Calibri"/>
                  <a:ea charset="-128" panose="020b0600070205080204" pitchFamily="34" typeface="MS PGothic"/>
                </a:defRPr>
              </a:lvl3pPr>
              <a:lvl4pPr eaLnBrk="0" hangingPunct="0" indent="-228600" marL="1600200">
                <a:defRPr sz="2400">
                  <a:solidFill>
                    <a:schemeClr val="tx1"/>
                  </a:solidFill>
                  <a:latin charset="0" panose="020f0502020204030204" pitchFamily="34" typeface="Calibri"/>
                  <a:ea charset="-128" panose="020b0600070205080204" pitchFamily="34" typeface="MS PGothic"/>
                </a:defRPr>
              </a:lvl4pPr>
              <a:lvl5pPr eaLnBrk="0" hangingPunct="0" indent="-228600" marL="2057400">
                <a:defRPr sz="2400">
                  <a:solidFill>
                    <a:schemeClr val="tx1"/>
                  </a:solidFill>
                  <a:latin charset="0" panose="020f0502020204030204" pitchFamily="34" typeface="Calibri"/>
                  <a:ea charset="-128" panose="020b0600070205080204" pitchFamily="34" typeface="MS PGothic"/>
                </a:defRPr>
              </a:lvl5pPr>
              <a:lvl6pPr eaLnBrk="0" fontAlgn="base" hangingPunct="0" indent="-228600" marL="2514600">
                <a:spcBef>
                  <a:spcPct val="0"/>
                </a:spcBef>
                <a:spcAft>
                  <a:spcPct val="0"/>
                </a:spcAft>
                <a:defRPr sz="2400">
                  <a:solidFill>
                    <a:schemeClr val="tx1"/>
                  </a:solidFill>
                  <a:latin charset="0" panose="020f0502020204030204" pitchFamily="34" typeface="Calibri"/>
                  <a:ea charset="-128" panose="020b0600070205080204" pitchFamily="34" typeface="MS PGothic"/>
                </a:defRPr>
              </a:lvl6pPr>
              <a:lvl7pPr eaLnBrk="0" fontAlgn="base" hangingPunct="0" indent="-228600" marL="2971800">
                <a:spcBef>
                  <a:spcPct val="0"/>
                </a:spcBef>
                <a:spcAft>
                  <a:spcPct val="0"/>
                </a:spcAft>
                <a:defRPr sz="2400">
                  <a:solidFill>
                    <a:schemeClr val="tx1"/>
                  </a:solidFill>
                  <a:latin charset="0" panose="020f0502020204030204" pitchFamily="34" typeface="Calibri"/>
                  <a:ea charset="-128" panose="020b0600070205080204" pitchFamily="34" typeface="MS PGothic"/>
                </a:defRPr>
              </a:lvl7pPr>
              <a:lvl8pPr eaLnBrk="0" fontAlgn="base" hangingPunct="0" indent="-228600" marL="3429000">
                <a:spcBef>
                  <a:spcPct val="0"/>
                </a:spcBef>
                <a:spcAft>
                  <a:spcPct val="0"/>
                </a:spcAft>
                <a:defRPr sz="2400">
                  <a:solidFill>
                    <a:schemeClr val="tx1"/>
                  </a:solidFill>
                  <a:latin charset="0" panose="020f0502020204030204" pitchFamily="34" typeface="Calibri"/>
                  <a:ea charset="-128" panose="020b0600070205080204" pitchFamily="34" typeface="MS PGothic"/>
                </a:defRPr>
              </a:lvl8pPr>
              <a:lvl9pPr eaLnBrk="0" fontAlgn="base" hangingPunct="0" indent="-228600" marL="3886200">
                <a:spcBef>
                  <a:spcPct val="0"/>
                </a:spcBef>
                <a:spcAft>
                  <a:spcPct val="0"/>
                </a:spcAft>
                <a:defRPr sz="2400">
                  <a:solidFill>
                    <a:schemeClr val="tx1"/>
                  </a:solidFill>
                  <a:latin charset="0" panose="020f0502020204030204" pitchFamily="34" typeface="Calibri"/>
                  <a:ea charset="-128" panose="020b0600070205080204" pitchFamily="34" typeface="MS PGothic"/>
                </a:defRPr>
              </a:lvl9pPr>
            </a:lstStyle>
            <a:p>
              <a:pPr algn="ctr" defTabSz="914126" eaLnBrk="1" hangingPunct="1"/>
              <a:endParaRPr altLang="id-ID" lang="nb-NO" sz="1600">
                <a:solidFill>
                  <a:srgbClr val="404040"/>
                </a:solidFill>
                <a:latin typeface="+mn-lt"/>
                <a:ea typeface="+mn-ea"/>
                <a:cs typeface="+mn-ea"/>
                <a:sym typeface="+mn-lt"/>
              </a:endParaRPr>
            </a:p>
          </p:txBody>
        </p:sp>
      </p:grpSp>
      <p:sp>
        <p:nvSpPr>
          <p:cNvPr id="167" name="TextBox 166"/>
          <p:cNvSpPr txBox="1"/>
          <p:nvPr/>
        </p:nvSpPr>
        <p:spPr>
          <a:xfrm>
            <a:off x="1992613" y="5015665"/>
            <a:ext cx="8170780" cy="640080"/>
          </a:xfrm>
          <a:prstGeom prst="rect">
            <a:avLst/>
          </a:prstGeom>
          <a:noFill/>
        </p:spPr>
        <p:txBody>
          <a:bodyPr bIns="0" lIns="0" rIns="0" rtlCol="0" tIns="0" wrap="square">
            <a:spAutoFit/>
          </a:bodyPr>
          <a:lstStyle/>
          <a:p>
            <a:r>
              <a:rPr altLang="en-US" lang="zh-CN" sz="1400">
                <a:solidFill>
                  <a:schemeClr val="tx1">
                    <a:lumMod val="65000"/>
                    <a:lumOff val="35000"/>
                  </a:schemeClr>
                </a:solidFill>
                <a:cs typeface="+mn-ea"/>
                <a:sym typeface="+mn-lt"/>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168" name="TextBox 167"/>
          <p:cNvSpPr txBox="1"/>
          <p:nvPr/>
        </p:nvSpPr>
        <p:spPr>
          <a:xfrm>
            <a:off x="5081038" y="4580828"/>
            <a:ext cx="2058807" cy="274168"/>
          </a:xfrm>
          <a:prstGeom prst="rect">
            <a:avLst/>
          </a:prstGeom>
          <a:noFill/>
        </p:spPr>
        <p:txBody>
          <a:bodyPr bIns="0" lIns="0" rIns="0" rtlCol="0" tIns="0" wrap="square">
            <a:spAutoFit/>
          </a:bodyPr>
          <a:lstStyle/>
          <a:p>
            <a:pPr eaLnBrk="0" fontAlgn="base" hangingPunct="0">
              <a:spcBef>
                <a:spcPct val="0"/>
              </a:spcBef>
              <a:spcAft>
                <a:spcPct val="0"/>
              </a:spcAft>
            </a:pPr>
            <a:r>
              <a:rPr altLang="en-US" b="1" lang="zh-CN" sz="1799">
                <a:solidFill>
                  <a:schemeClr val="tx1">
                    <a:lumMod val="50000"/>
                    <a:lumOff val="50000"/>
                  </a:schemeClr>
                </a:solidFill>
                <a:cs typeface="+mn-ea"/>
                <a:sym typeface="+mn-lt"/>
              </a:rPr>
              <a:t>点击输入标题文本</a:t>
            </a:r>
          </a:p>
        </p:txBody>
      </p:sp>
      <p:sp>
        <p:nvSpPr>
          <p:cNvPr id="10" name="文本框 9">
            <a:extLst>
              <a:ext uri="{FF2B5EF4-FFF2-40B4-BE49-F238E27FC236}">
                <a16:creationId xmlns:a16="http://schemas.microsoft.com/office/drawing/2014/main" id="{2C0455F2-72AD-48D3-ABC7-5D0A3BE8AB0B}"/>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S—优势分析</a:t>
            </a:r>
          </a:p>
        </p:txBody>
      </p:sp>
    </p:spTree>
    <p:extLst>
      <p:ext uri="{BB962C8B-B14F-4D97-AF65-F5344CB8AC3E}">
        <p14:creationId val="601326913"/>
      </p:ext>
    </p:extLst>
  </p:cSld>
  <p:clrMapOvr>
    <a:masterClrMapping/>
  </p:clrMapOvr>
  <mc:AlternateContent>
    <mc:Choice Requires="p15">
      <p:transition advTm="3000" p14:dur="6000" spd="slow">
        <p15:prstTrans prst="curtains"/>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45"/>
                                        </p:tgtEl>
                                        <p:attrNameLst>
                                          <p:attrName>style.visibility</p:attrName>
                                        </p:attrNameLst>
                                      </p:cBhvr>
                                      <p:to>
                                        <p:strVal val="visible"/>
                                      </p:to>
                                    </p:set>
                                    <p:animEffect filter="wipe(left)" transition="in">
                                      <p:cBhvr>
                                        <p:cTn dur="750" id="7"/>
                                        <p:tgtEl>
                                          <p:spTgt spid="145"/>
                                        </p:tgtEl>
                                      </p:cBhvr>
                                    </p:animEffect>
                                  </p:childTnLst>
                                </p:cTn>
                              </p:par>
                            </p:childTnLst>
                          </p:cTn>
                        </p:par>
                        <p:par>
                          <p:cTn fill="hold" id="8" nodeType="afterGroup">
                            <p:stCondLst>
                              <p:cond delay="750"/>
                            </p:stCondLst>
                            <p:childTnLst>
                              <p:par>
                                <p:cTn fill="hold" id="9" nodeType="afterEffect" presetClass="entr" presetID="53" presetSubtype="0">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p:cTn dur="750" fill="hold" id="11"/>
                                        <p:tgtEl>
                                          <p:spTgt spid="3"/>
                                        </p:tgtEl>
                                        <p:attrNameLst>
                                          <p:attrName>ppt_w</p:attrName>
                                        </p:attrNameLst>
                                      </p:cBhvr>
                                      <p:tavLst>
                                        <p:tav tm="0">
                                          <p:val>
                                            <p:fltVal val="0"/>
                                          </p:val>
                                        </p:tav>
                                        <p:tav tm="100000">
                                          <p:val>
                                            <p:strVal val="#ppt_w"/>
                                          </p:val>
                                        </p:tav>
                                      </p:tavLst>
                                    </p:anim>
                                    <p:anim calcmode="lin" valueType="num">
                                      <p:cBhvr>
                                        <p:cTn dur="750" fill="hold" id="12"/>
                                        <p:tgtEl>
                                          <p:spTgt spid="3"/>
                                        </p:tgtEl>
                                        <p:attrNameLst>
                                          <p:attrName>ppt_h</p:attrName>
                                        </p:attrNameLst>
                                      </p:cBhvr>
                                      <p:tavLst>
                                        <p:tav tm="0">
                                          <p:val>
                                            <p:fltVal val="0"/>
                                          </p:val>
                                        </p:tav>
                                        <p:tav tm="100000">
                                          <p:val>
                                            <p:strVal val="#ppt_h"/>
                                          </p:val>
                                        </p:tav>
                                      </p:tavLst>
                                    </p:anim>
                                    <p:animEffect filter="fade" transition="in">
                                      <p:cBhvr>
                                        <p:cTn dur="750" id="13"/>
                                        <p:tgtEl>
                                          <p:spTgt spid="3"/>
                                        </p:tgtEl>
                                      </p:cBhvr>
                                    </p:animEffect>
                                  </p:childTnLst>
                                </p:cTn>
                              </p:par>
                            </p:childTnLst>
                          </p:cTn>
                        </p:par>
                        <p:par>
                          <p:cTn fill="hold" id="14" nodeType="afterGroup">
                            <p:stCondLst>
                              <p:cond delay="1500"/>
                            </p:stCondLst>
                            <p:childTnLst>
                              <p:par>
                                <p:cTn fill="hold" grpId="0" id="15" nodeType="afterEffect" presetClass="entr" presetID="16" presetSubtype="21">
                                  <p:stCondLst>
                                    <p:cond delay="0"/>
                                  </p:stCondLst>
                                  <p:childTnLst>
                                    <p:set>
                                      <p:cBhvr>
                                        <p:cTn dur="1" fill="hold" id="16">
                                          <p:stCondLst>
                                            <p:cond delay="0"/>
                                          </p:stCondLst>
                                        </p:cTn>
                                        <p:tgtEl>
                                          <p:spTgt spid="168"/>
                                        </p:tgtEl>
                                        <p:attrNameLst>
                                          <p:attrName>style.visibility</p:attrName>
                                        </p:attrNameLst>
                                      </p:cBhvr>
                                      <p:to>
                                        <p:strVal val="visible"/>
                                      </p:to>
                                    </p:set>
                                    <p:animEffect filter="barn(inVertical)" transition="in">
                                      <p:cBhvr>
                                        <p:cTn dur="750" id="17"/>
                                        <p:tgtEl>
                                          <p:spTgt spid="168"/>
                                        </p:tgtEl>
                                      </p:cBhvr>
                                    </p:animEffect>
                                  </p:childTnLst>
                                </p:cTn>
                              </p:par>
                            </p:childTnLst>
                          </p:cTn>
                        </p:par>
                        <p:par>
                          <p:cTn fill="hold" id="18" nodeType="afterGroup">
                            <p:stCondLst>
                              <p:cond delay="2250"/>
                            </p:stCondLst>
                            <p:childTnLst>
                              <p:par>
                                <p:cTn fill="hold" grpId="0" id="19" nodeType="afterEffect" presetClass="entr" presetID="16" presetSubtype="21">
                                  <p:stCondLst>
                                    <p:cond delay="0"/>
                                  </p:stCondLst>
                                  <p:childTnLst>
                                    <p:set>
                                      <p:cBhvr>
                                        <p:cTn dur="1" fill="hold" id="20">
                                          <p:stCondLst>
                                            <p:cond delay="0"/>
                                          </p:stCondLst>
                                        </p:cTn>
                                        <p:tgtEl>
                                          <p:spTgt spid="167"/>
                                        </p:tgtEl>
                                        <p:attrNameLst>
                                          <p:attrName>style.visibility</p:attrName>
                                        </p:attrNameLst>
                                      </p:cBhvr>
                                      <p:to>
                                        <p:strVal val="visible"/>
                                      </p:to>
                                    </p:set>
                                    <p:animEffect filter="barn(inVertical)" transition="in">
                                      <p:cBhvr>
                                        <p:cTn dur="750" id="21"/>
                                        <p:tgtEl>
                                          <p:spTgt spid="16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7"/>
      <p:bldP grpId="0" spid="168"/>
      <p:bldGraphic grpId="0" spid="145">
        <p:bldAsOne/>
      </p:bldGraphic>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a:extLst>
              <a:ext uri="{FF2B5EF4-FFF2-40B4-BE49-F238E27FC236}">
                <a16:creationId xmlns:a16="http://schemas.microsoft.com/office/drawing/2014/main" id="{6385DEDB-A011-4536-B84F-FF027B46320E}"/>
              </a:ext>
            </a:extLst>
          </p:cNvPr>
          <p:cNvGrpSpPr/>
          <p:nvPr/>
        </p:nvGrpSpPr>
        <p:grpSpPr>
          <a:xfrm>
            <a:off x="1701458" y="1642040"/>
            <a:ext cx="1589484" cy="1572802"/>
            <a:chOff x="1279521" y="1339065"/>
            <a:chExt cx="1589484" cy="1572802"/>
          </a:xfrm>
        </p:grpSpPr>
        <p:grpSp>
          <p:nvGrpSpPr>
            <p:cNvPr id="8" name="组合 7">
              <a:extLst>
                <a:ext uri="{FF2B5EF4-FFF2-40B4-BE49-F238E27FC236}">
                  <a16:creationId xmlns:a16="http://schemas.microsoft.com/office/drawing/2014/main" id="{E64A0DEE-C7FA-46B4-B76C-7583CE965195}"/>
                </a:ext>
              </a:extLst>
            </p:cNvPr>
            <p:cNvGrpSpPr/>
            <p:nvPr/>
          </p:nvGrpSpPr>
          <p:grpSpPr>
            <a:xfrm>
              <a:off x="1279521" y="1339065"/>
              <a:ext cx="1572802" cy="1572802"/>
              <a:chOff x="1767666" y="1662325"/>
              <a:chExt cx="1572802" cy="1572802"/>
            </a:xfrm>
          </p:grpSpPr>
          <p:sp>
            <p:nvSpPr>
              <p:cNvPr id="15" name="Oval 12"/>
              <p:cNvSpPr/>
              <p:nvPr/>
            </p:nvSpPr>
            <p:spPr>
              <a:xfrm>
                <a:off x="1767666" y="1662325"/>
                <a:ext cx="1572802" cy="15728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eaLnBrk="1" hangingPunct="1"/>
                <a:endParaRPr altLang="zh-CN" lang="zh-CN" sz="1799">
                  <a:solidFill>
                    <a:srgbClr val="FFFFFF"/>
                  </a:solidFill>
                  <a:latin typeface="+mn-lt"/>
                  <a:cs typeface="+mn-ea"/>
                  <a:sym typeface="+mn-lt"/>
                </a:endParaRPr>
              </a:p>
            </p:txBody>
          </p:sp>
          <p:sp>
            <p:nvSpPr>
              <p:cNvPr id="16" name="Oval 13"/>
              <p:cNvSpPr/>
              <p:nvPr/>
            </p:nvSpPr>
            <p:spPr>
              <a:xfrm>
                <a:off x="1966051" y="1840425"/>
                <a:ext cx="1176032" cy="1176032"/>
              </a:xfrm>
              <a:prstGeom prst="ellipse">
                <a:avLst/>
              </a:prstGeom>
              <a:solidFill>
                <a:schemeClr val="accent4"/>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b="1" lang="en-US" sz="2399">
                    <a:solidFill>
                      <a:schemeClr val="bg1"/>
                    </a:solidFill>
                    <a:cs typeface="+mn-ea"/>
                    <a:sym typeface="+mn-lt"/>
                  </a:rPr>
                  <a:t>80%</a:t>
                </a:r>
              </a:p>
            </p:txBody>
          </p:sp>
        </p:grpSp>
        <p:sp>
          <p:nvSpPr>
            <p:cNvPr id="17" name="Arc 14"/>
            <p:cNvSpPr/>
            <p:nvPr/>
          </p:nvSpPr>
          <p:spPr>
            <a:xfrm>
              <a:off x="1296203" y="1339065"/>
              <a:ext cx="1572802" cy="1572802"/>
            </a:xfrm>
            <a:prstGeom prst="arc">
              <a:avLst>
                <a:gd fmla="val 16018236" name="adj1"/>
                <a:gd fmla="val 9832525" name="adj2"/>
              </a:avLst>
            </a:prstGeom>
            <a:noFill/>
            <a:ln cap="rnd" cmpd="sng" w="101600">
              <a:solidFill>
                <a:schemeClr val="accent4"/>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799">
                <a:cs typeface="+mn-ea"/>
                <a:sym typeface="+mn-lt"/>
              </a:endParaRPr>
            </a:p>
          </p:txBody>
        </p:sp>
      </p:grpSp>
      <p:grpSp>
        <p:nvGrpSpPr>
          <p:cNvPr id="10" name="组合 9">
            <a:extLst>
              <a:ext uri="{FF2B5EF4-FFF2-40B4-BE49-F238E27FC236}">
                <a16:creationId xmlns:a16="http://schemas.microsoft.com/office/drawing/2014/main" id="{E84E31E6-CF18-4A81-A1E7-4AE9A2F18633}"/>
              </a:ext>
            </a:extLst>
          </p:cNvPr>
          <p:cNvGrpSpPr/>
          <p:nvPr/>
        </p:nvGrpSpPr>
        <p:grpSpPr>
          <a:xfrm>
            <a:off x="4150355" y="1642040"/>
            <a:ext cx="1572802" cy="1572802"/>
            <a:chOff x="4150355" y="1642040"/>
            <a:chExt cx="1572802" cy="1572802"/>
          </a:xfrm>
        </p:grpSpPr>
        <p:sp>
          <p:nvSpPr>
            <p:cNvPr id="18" name="Oval 18"/>
            <p:cNvSpPr/>
            <p:nvPr/>
          </p:nvSpPr>
          <p:spPr>
            <a:xfrm>
              <a:off x="4150355" y="1642040"/>
              <a:ext cx="1572802" cy="15728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eaLnBrk="1" hangingPunct="1"/>
              <a:endParaRPr altLang="zh-CN" lang="zh-CN" sz="1799">
                <a:solidFill>
                  <a:srgbClr val="FFFFFF"/>
                </a:solidFill>
                <a:latin typeface="+mn-lt"/>
                <a:cs typeface="+mn-ea"/>
                <a:sym typeface="+mn-lt"/>
              </a:endParaRPr>
            </a:p>
          </p:txBody>
        </p:sp>
        <p:sp>
          <p:nvSpPr>
            <p:cNvPr id="19" name="Oval 19"/>
            <p:cNvSpPr/>
            <p:nvPr/>
          </p:nvSpPr>
          <p:spPr>
            <a:xfrm>
              <a:off x="4348740" y="1840425"/>
              <a:ext cx="1176032" cy="1176032"/>
            </a:xfrm>
            <a:prstGeom prst="ellipse">
              <a:avLst/>
            </a:prstGeom>
            <a:solidFill>
              <a:schemeClr val="tx2"/>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b="1" lang="en-US" sz="2399">
                  <a:solidFill>
                    <a:schemeClr val="bg1"/>
                  </a:solidFill>
                  <a:cs typeface="+mn-ea"/>
                  <a:sym typeface="+mn-lt"/>
                </a:rPr>
                <a:t>50%</a:t>
              </a:r>
            </a:p>
          </p:txBody>
        </p:sp>
        <p:sp>
          <p:nvSpPr>
            <p:cNvPr id="20" name="Arc 20"/>
            <p:cNvSpPr/>
            <p:nvPr/>
          </p:nvSpPr>
          <p:spPr>
            <a:xfrm>
              <a:off x="4150355" y="1642040"/>
              <a:ext cx="1572802" cy="1572802"/>
            </a:xfrm>
            <a:prstGeom prst="arc">
              <a:avLst>
                <a:gd fmla="val 16018236" name="adj1"/>
                <a:gd fmla="val 5788795" name="adj2"/>
              </a:avLst>
            </a:prstGeom>
            <a:noFill/>
            <a:ln cap="rnd" cmpd="sng" w="101600">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799">
                <a:cs typeface="+mn-ea"/>
                <a:sym typeface="+mn-lt"/>
              </a:endParaRPr>
            </a:p>
          </p:txBody>
        </p:sp>
      </p:grpSp>
      <p:grpSp>
        <p:nvGrpSpPr>
          <p:cNvPr id="11" name="组合 10">
            <a:extLst>
              <a:ext uri="{FF2B5EF4-FFF2-40B4-BE49-F238E27FC236}">
                <a16:creationId xmlns:a16="http://schemas.microsoft.com/office/drawing/2014/main" id="{FB6CCA0A-0CD1-4BA7-B704-BA219D993406}"/>
              </a:ext>
            </a:extLst>
          </p:cNvPr>
          <p:cNvGrpSpPr/>
          <p:nvPr/>
        </p:nvGrpSpPr>
        <p:grpSpPr>
          <a:xfrm>
            <a:off x="6526000" y="1642040"/>
            <a:ext cx="1572803" cy="1572802"/>
            <a:chOff x="6526000" y="1642040"/>
            <a:chExt cx="1572803" cy="1572802"/>
          </a:xfrm>
        </p:grpSpPr>
        <p:sp>
          <p:nvSpPr>
            <p:cNvPr id="21" name="Oval 22"/>
            <p:cNvSpPr/>
            <p:nvPr/>
          </p:nvSpPr>
          <p:spPr>
            <a:xfrm>
              <a:off x="6526000" y="1642040"/>
              <a:ext cx="1572803" cy="15728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eaLnBrk="1" hangingPunct="1"/>
              <a:endParaRPr altLang="zh-CN" lang="zh-CN" sz="1799">
                <a:solidFill>
                  <a:srgbClr val="FFFFFF"/>
                </a:solidFill>
                <a:latin typeface="+mn-lt"/>
                <a:cs typeface="+mn-ea"/>
                <a:sym typeface="+mn-lt"/>
              </a:endParaRPr>
            </a:p>
          </p:txBody>
        </p:sp>
        <p:sp>
          <p:nvSpPr>
            <p:cNvPr id="22" name="Oval 23"/>
            <p:cNvSpPr/>
            <p:nvPr/>
          </p:nvSpPr>
          <p:spPr>
            <a:xfrm>
              <a:off x="6724386" y="1840425"/>
              <a:ext cx="1176031" cy="1176032"/>
            </a:xfrm>
            <a:prstGeom prst="ellipse">
              <a:avLst/>
            </a:prstGeom>
            <a:solidFill>
              <a:schemeClr val="accent4"/>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b="1" lang="en-US" sz="2399">
                  <a:solidFill>
                    <a:schemeClr val="bg1"/>
                  </a:solidFill>
                  <a:cs typeface="+mn-ea"/>
                  <a:sym typeface="+mn-lt"/>
                </a:rPr>
                <a:t>45%</a:t>
              </a:r>
            </a:p>
          </p:txBody>
        </p:sp>
        <p:sp>
          <p:nvSpPr>
            <p:cNvPr id="23" name="Arc 24"/>
            <p:cNvSpPr/>
            <p:nvPr/>
          </p:nvSpPr>
          <p:spPr>
            <a:xfrm>
              <a:off x="6526000" y="1642040"/>
              <a:ext cx="1572803" cy="1572802"/>
            </a:xfrm>
            <a:prstGeom prst="arc">
              <a:avLst>
                <a:gd fmla="val 16018236" name="adj1"/>
                <a:gd fmla="val 3132458" name="adj2"/>
              </a:avLst>
            </a:prstGeom>
            <a:noFill/>
            <a:ln cap="rnd" cmpd="sng" w="101600">
              <a:solidFill>
                <a:schemeClr val="accent4"/>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799">
                <a:cs typeface="+mn-ea"/>
                <a:sym typeface="+mn-lt"/>
              </a:endParaRPr>
            </a:p>
          </p:txBody>
        </p:sp>
      </p:grpSp>
      <p:grpSp>
        <p:nvGrpSpPr>
          <p:cNvPr id="12" name="组合 11">
            <a:extLst>
              <a:ext uri="{FF2B5EF4-FFF2-40B4-BE49-F238E27FC236}">
                <a16:creationId xmlns:a16="http://schemas.microsoft.com/office/drawing/2014/main" id="{94BD9CE5-E790-489D-8D8C-D41DA6E76225}"/>
              </a:ext>
            </a:extLst>
          </p:cNvPr>
          <p:cNvGrpSpPr/>
          <p:nvPr/>
        </p:nvGrpSpPr>
        <p:grpSpPr>
          <a:xfrm>
            <a:off x="8871120" y="1642040"/>
            <a:ext cx="1572803" cy="1572802"/>
            <a:chOff x="8871120" y="1642040"/>
            <a:chExt cx="1572803" cy="1572802"/>
          </a:xfrm>
        </p:grpSpPr>
        <p:sp>
          <p:nvSpPr>
            <p:cNvPr id="24" name="Oval 26"/>
            <p:cNvSpPr/>
            <p:nvPr/>
          </p:nvSpPr>
          <p:spPr>
            <a:xfrm>
              <a:off x="8871120" y="1642040"/>
              <a:ext cx="1572803" cy="15728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anose="020f0502020204030204" pitchFamily="34" typeface="Calibri"/>
                </a:defRPr>
              </a:lvl1pPr>
              <a:lvl2pPr indent="-285750" marL="742950">
                <a:defRPr>
                  <a:solidFill>
                    <a:schemeClr val="tx1"/>
                  </a:solidFill>
                  <a:latin charset="0" panose="020f0502020204030204" pitchFamily="34" typeface="Calibri"/>
                </a:defRPr>
              </a:lvl2pPr>
              <a:lvl3pPr indent="-228600" marL="1143000">
                <a:defRPr>
                  <a:solidFill>
                    <a:schemeClr val="tx1"/>
                  </a:solidFill>
                  <a:latin charset="0" panose="020f0502020204030204" pitchFamily="34" typeface="Calibri"/>
                </a:defRPr>
              </a:lvl3pPr>
              <a:lvl4pPr indent="-228600" marL="1600200">
                <a:defRPr>
                  <a:solidFill>
                    <a:schemeClr val="tx1"/>
                  </a:solidFill>
                  <a:latin charset="0" panose="020f0502020204030204" pitchFamily="34" typeface="Calibri"/>
                </a:defRPr>
              </a:lvl4pPr>
              <a:lvl5pPr indent="-228600" marL="2057400">
                <a:defRPr>
                  <a:solidFill>
                    <a:schemeClr val="tx1"/>
                  </a:solidFill>
                  <a:latin charset="0" panose="020f0502020204030204" pitchFamily="34" typeface="Calibri"/>
                </a:defRPr>
              </a:lvl5pPr>
              <a:lvl6pPr fontAlgn="base" indent="-228600" marL="2514600">
                <a:spcBef>
                  <a:spcPct val="0"/>
                </a:spcBef>
                <a:spcAft>
                  <a:spcPct val="0"/>
                </a:spcAft>
                <a:defRPr>
                  <a:solidFill>
                    <a:schemeClr val="tx1"/>
                  </a:solidFill>
                  <a:latin charset="0" panose="020f0502020204030204" pitchFamily="34" typeface="Calibri"/>
                </a:defRPr>
              </a:lvl6pPr>
              <a:lvl7pPr fontAlgn="base" indent="-228600" marL="2971800">
                <a:spcBef>
                  <a:spcPct val="0"/>
                </a:spcBef>
                <a:spcAft>
                  <a:spcPct val="0"/>
                </a:spcAft>
                <a:defRPr>
                  <a:solidFill>
                    <a:schemeClr val="tx1"/>
                  </a:solidFill>
                  <a:latin charset="0" panose="020f0502020204030204" pitchFamily="34" typeface="Calibri"/>
                </a:defRPr>
              </a:lvl7pPr>
              <a:lvl8pPr fontAlgn="base" indent="-228600" marL="3429000">
                <a:spcBef>
                  <a:spcPct val="0"/>
                </a:spcBef>
                <a:spcAft>
                  <a:spcPct val="0"/>
                </a:spcAft>
                <a:defRPr>
                  <a:solidFill>
                    <a:schemeClr val="tx1"/>
                  </a:solidFill>
                  <a:latin charset="0" panose="020f0502020204030204" pitchFamily="34" typeface="Calibri"/>
                </a:defRPr>
              </a:lvl8pPr>
              <a:lvl9pPr fontAlgn="base" indent="-228600" marL="3886200">
                <a:spcBef>
                  <a:spcPct val="0"/>
                </a:spcBef>
                <a:spcAft>
                  <a:spcPct val="0"/>
                </a:spcAft>
                <a:defRPr>
                  <a:solidFill>
                    <a:schemeClr val="tx1"/>
                  </a:solidFill>
                  <a:latin charset="0" panose="020f0502020204030204" pitchFamily="34" typeface="Calibri"/>
                </a:defRPr>
              </a:lvl9pPr>
            </a:lstStyle>
            <a:p>
              <a:pPr algn="ctr" eaLnBrk="1" hangingPunct="1"/>
              <a:endParaRPr altLang="zh-CN" lang="zh-CN" sz="1799">
                <a:solidFill>
                  <a:srgbClr val="FFFFFF"/>
                </a:solidFill>
                <a:latin typeface="+mn-lt"/>
                <a:cs typeface="+mn-ea"/>
                <a:sym typeface="+mn-lt"/>
              </a:endParaRPr>
            </a:p>
          </p:txBody>
        </p:sp>
        <p:sp>
          <p:nvSpPr>
            <p:cNvPr id="25" name="Oval 27"/>
            <p:cNvSpPr/>
            <p:nvPr/>
          </p:nvSpPr>
          <p:spPr>
            <a:xfrm>
              <a:off x="9069506" y="1840425"/>
              <a:ext cx="1176031" cy="1176032"/>
            </a:xfrm>
            <a:prstGeom prst="ellipse">
              <a:avLst/>
            </a:prstGeom>
            <a:solidFill>
              <a:schemeClr val="tx2"/>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b="1" lang="en-US" sz="2399">
                  <a:solidFill>
                    <a:schemeClr val="bg1"/>
                  </a:solidFill>
                  <a:cs typeface="+mn-ea"/>
                  <a:sym typeface="+mn-lt"/>
                </a:rPr>
                <a:t>90%</a:t>
              </a:r>
            </a:p>
          </p:txBody>
        </p:sp>
        <p:sp>
          <p:nvSpPr>
            <p:cNvPr id="26" name="Arc 28"/>
            <p:cNvSpPr/>
            <p:nvPr/>
          </p:nvSpPr>
          <p:spPr>
            <a:xfrm>
              <a:off x="8871120" y="1642040"/>
              <a:ext cx="1572803" cy="1572802"/>
            </a:xfrm>
            <a:prstGeom prst="arc">
              <a:avLst>
                <a:gd fmla="val 16018236" name="adj1"/>
                <a:gd fmla="val 13285852" name="adj2"/>
              </a:avLst>
            </a:prstGeom>
            <a:noFill/>
            <a:ln cap="rnd" cmpd="sng" w="101600">
              <a:solidFill>
                <a:schemeClr val="tx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799">
                <a:cs typeface="+mn-ea"/>
                <a:sym typeface="+mn-lt"/>
              </a:endParaRPr>
            </a:p>
          </p:txBody>
        </p:sp>
      </p:grpSp>
      <p:sp>
        <p:nvSpPr>
          <p:cNvPr id="27" name="矩形 26"/>
          <p:cNvSpPr/>
          <p:nvPr/>
        </p:nvSpPr>
        <p:spPr>
          <a:xfrm>
            <a:off x="1147460" y="3420870"/>
            <a:ext cx="2697480" cy="913943"/>
          </a:xfrm>
          <a:prstGeom prst="rect">
            <a:avLst/>
          </a:prstGeom>
        </p:spPr>
        <p:txBody>
          <a:bodyPr wrap="none">
            <a:spAutoFit/>
          </a:bodyPr>
          <a:lstStyle/>
          <a:p>
            <a:pPr algn="ctr">
              <a:spcBef>
                <a:spcPct val="0"/>
              </a:spcBef>
              <a:buFont charset="0" panose="020b0604020202020204" pitchFamily="34" typeface="Arial"/>
              <a:buNone/>
            </a:pPr>
            <a:r>
              <a:rPr altLang="en-US" b="1" lang="zh-CN" sz="1799">
                <a:solidFill>
                  <a:schemeClr val="accent4"/>
                </a:solidFill>
                <a:cs typeface="+mn-ea"/>
                <a:sym typeface="+mn-lt"/>
              </a:rPr>
              <a:t>第一季度</a:t>
            </a:r>
          </a:p>
          <a:p>
            <a:pPr algn="ctr">
              <a:spcBef>
                <a:spcPct val="0"/>
              </a:spcBef>
              <a:buFont charset="0" panose="020b0604020202020204" pitchFamily="34" typeface="Arial"/>
              <a:buNone/>
            </a:pPr>
            <a:r>
              <a:rPr altLang="en-US" b="1" lang="zh-CN" sz="1799">
                <a:solidFill>
                  <a:schemeClr val="accent4"/>
                </a:solidFill>
                <a:cs typeface="+mn-ea"/>
                <a:sym typeface="+mn-lt"/>
              </a:rPr>
              <a:t>在此输入详细文字介绍，</a:t>
            </a:r>
          </a:p>
          <a:p>
            <a:pPr algn="ctr">
              <a:spcBef>
                <a:spcPct val="0"/>
              </a:spcBef>
              <a:buFont charset="0" panose="020b0604020202020204" pitchFamily="34" typeface="Arial"/>
              <a:buNone/>
            </a:pPr>
            <a:r>
              <a:rPr altLang="en-US" b="1" lang="zh-CN" sz="1799">
                <a:solidFill>
                  <a:schemeClr val="accent4"/>
                </a:solidFill>
                <a:cs typeface="+mn-ea"/>
                <a:sym typeface="+mn-lt"/>
              </a:rPr>
              <a:t>和详细信息。</a:t>
            </a:r>
          </a:p>
        </p:txBody>
      </p:sp>
      <p:sp>
        <p:nvSpPr>
          <p:cNvPr id="28" name="矩形 27"/>
          <p:cNvSpPr/>
          <p:nvPr/>
        </p:nvSpPr>
        <p:spPr>
          <a:xfrm>
            <a:off x="3595769" y="3413227"/>
            <a:ext cx="2697480" cy="913943"/>
          </a:xfrm>
          <a:prstGeom prst="rect">
            <a:avLst/>
          </a:prstGeom>
        </p:spPr>
        <p:txBody>
          <a:bodyPr wrap="none">
            <a:spAutoFit/>
          </a:bodyPr>
          <a:lstStyle/>
          <a:p>
            <a:pPr algn="ctr">
              <a:spcBef>
                <a:spcPct val="0"/>
              </a:spcBef>
              <a:buFont charset="0" panose="020b0604020202020204" pitchFamily="34" typeface="Arial"/>
              <a:buNone/>
            </a:pPr>
            <a:r>
              <a:rPr altLang="en-US" b="1" lang="zh-CN" sz="1799">
                <a:solidFill>
                  <a:schemeClr val="tx2"/>
                </a:solidFill>
                <a:cs typeface="+mn-ea"/>
                <a:sym typeface="+mn-lt"/>
              </a:rPr>
              <a:t>第二季度</a:t>
            </a:r>
          </a:p>
          <a:p>
            <a:pPr algn="ctr">
              <a:spcBef>
                <a:spcPct val="0"/>
              </a:spcBef>
              <a:buFont charset="0" panose="020b0604020202020204" pitchFamily="34" typeface="Arial"/>
              <a:buNone/>
            </a:pPr>
            <a:r>
              <a:rPr altLang="en-US" b="1" lang="zh-CN" sz="1799">
                <a:solidFill>
                  <a:schemeClr val="tx2"/>
                </a:solidFill>
                <a:cs typeface="+mn-ea"/>
                <a:sym typeface="+mn-lt"/>
              </a:rPr>
              <a:t>在此输入详细文字介绍，</a:t>
            </a:r>
          </a:p>
          <a:p>
            <a:pPr algn="ctr">
              <a:spcBef>
                <a:spcPct val="0"/>
              </a:spcBef>
              <a:buFont charset="0" panose="020b0604020202020204" pitchFamily="34" typeface="Arial"/>
              <a:buNone/>
            </a:pPr>
            <a:r>
              <a:rPr altLang="en-US" b="1" lang="zh-CN" sz="1799">
                <a:solidFill>
                  <a:schemeClr val="tx2"/>
                </a:solidFill>
                <a:cs typeface="+mn-ea"/>
                <a:sym typeface="+mn-lt"/>
              </a:rPr>
              <a:t>和详细信息。</a:t>
            </a:r>
          </a:p>
        </p:txBody>
      </p:sp>
      <p:sp>
        <p:nvSpPr>
          <p:cNvPr id="29" name="矩形 28"/>
          <p:cNvSpPr/>
          <p:nvPr/>
        </p:nvSpPr>
        <p:spPr>
          <a:xfrm>
            <a:off x="5971414" y="3413227"/>
            <a:ext cx="2697480" cy="913943"/>
          </a:xfrm>
          <a:prstGeom prst="rect">
            <a:avLst/>
          </a:prstGeom>
        </p:spPr>
        <p:txBody>
          <a:bodyPr wrap="none">
            <a:spAutoFit/>
          </a:bodyPr>
          <a:lstStyle/>
          <a:p>
            <a:pPr algn="ctr">
              <a:spcBef>
                <a:spcPct val="0"/>
              </a:spcBef>
              <a:buFont charset="0" panose="020b0604020202020204" pitchFamily="34" typeface="Arial"/>
              <a:buNone/>
            </a:pPr>
            <a:r>
              <a:rPr altLang="en-US" b="1" lang="zh-CN" sz="1799">
                <a:solidFill>
                  <a:schemeClr val="accent4"/>
                </a:solidFill>
                <a:cs typeface="+mn-ea"/>
                <a:sym typeface="+mn-lt"/>
              </a:rPr>
              <a:t>第三季度</a:t>
            </a:r>
          </a:p>
          <a:p>
            <a:pPr algn="ctr">
              <a:spcBef>
                <a:spcPct val="0"/>
              </a:spcBef>
              <a:buFont charset="0" panose="020b0604020202020204" pitchFamily="34" typeface="Arial"/>
              <a:buNone/>
            </a:pPr>
            <a:r>
              <a:rPr altLang="en-US" b="1" lang="zh-CN" sz="1799">
                <a:solidFill>
                  <a:schemeClr val="accent4"/>
                </a:solidFill>
                <a:cs typeface="+mn-ea"/>
                <a:sym typeface="+mn-lt"/>
              </a:rPr>
              <a:t>在此输入详细文字介绍，</a:t>
            </a:r>
          </a:p>
          <a:p>
            <a:pPr algn="ctr">
              <a:spcBef>
                <a:spcPct val="0"/>
              </a:spcBef>
              <a:buFont charset="0" panose="020b0604020202020204" pitchFamily="34" typeface="Arial"/>
              <a:buNone/>
            </a:pPr>
            <a:r>
              <a:rPr altLang="en-US" b="1" lang="zh-CN" sz="1799">
                <a:solidFill>
                  <a:schemeClr val="accent4"/>
                </a:solidFill>
                <a:cs typeface="+mn-ea"/>
                <a:sym typeface="+mn-lt"/>
              </a:rPr>
              <a:t>和详细信息。</a:t>
            </a:r>
          </a:p>
        </p:txBody>
      </p:sp>
      <p:sp>
        <p:nvSpPr>
          <p:cNvPr id="30" name="矩形 29"/>
          <p:cNvSpPr/>
          <p:nvPr/>
        </p:nvSpPr>
        <p:spPr>
          <a:xfrm>
            <a:off x="8347060" y="3429002"/>
            <a:ext cx="2697480" cy="913943"/>
          </a:xfrm>
          <a:prstGeom prst="rect">
            <a:avLst/>
          </a:prstGeom>
        </p:spPr>
        <p:txBody>
          <a:bodyPr wrap="none">
            <a:spAutoFit/>
          </a:bodyPr>
          <a:lstStyle/>
          <a:p>
            <a:pPr algn="ctr">
              <a:spcBef>
                <a:spcPct val="0"/>
              </a:spcBef>
              <a:buFont charset="0" panose="020b0604020202020204" pitchFamily="34" typeface="Arial"/>
              <a:buNone/>
            </a:pPr>
            <a:r>
              <a:rPr altLang="en-US" b="1" lang="zh-CN" sz="1799">
                <a:solidFill>
                  <a:schemeClr val="tx2"/>
                </a:solidFill>
                <a:cs typeface="+mn-ea"/>
                <a:sym typeface="+mn-lt"/>
              </a:rPr>
              <a:t>第四季度</a:t>
            </a:r>
          </a:p>
          <a:p>
            <a:pPr algn="ctr">
              <a:spcBef>
                <a:spcPct val="0"/>
              </a:spcBef>
              <a:buFont charset="0" panose="020b0604020202020204" pitchFamily="34" typeface="Arial"/>
              <a:buNone/>
            </a:pPr>
            <a:r>
              <a:rPr altLang="en-US" b="1" lang="zh-CN" sz="1799">
                <a:solidFill>
                  <a:schemeClr val="tx2"/>
                </a:solidFill>
                <a:cs typeface="+mn-ea"/>
                <a:sym typeface="+mn-lt"/>
              </a:rPr>
              <a:t>在此输入详细文字介绍，</a:t>
            </a:r>
          </a:p>
          <a:p>
            <a:pPr algn="ctr">
              <a:spcBef>
                <a:spcPct val="0"/>
              </a:spcBef>
              <a:buFont charset="0" panose="020b0604020202020204" pitchFamily="34" typeface="Arial"/>
              <a:buNone/>
            </a:pPr>
            <a:r>
              <a:rPr altLang="en-US" b="1" lang="zh-CN" sz="1799">
                <a:solidFill>
                  <a:schemeClr val="tx2"/>
                </a:solidFill>
                <a:cs typeface="+mn-ea"/>
                <a:sym typeface="+mn-lt"/>
              </a:rPr>
              <a:t>和详细信息。</a:t>
            </a:r>
          </a:p>
        </p:txBody>
      </p:sp>
      <p:sp>
        <p:nvSpPr>
          <p:cNvPr id="33" name="TextBox 32"/>
          <p:cNvSpPr txBox="1"/>
          <p:nvPr/>
        </p:nvSpPr>
        <p:spPr>
          <a:xfrm>
            <a:off x="1752504" y="4672867"/>
            <a:ext cx="8543014" cy="923544"/>
          </a:xfrm>
          <a:prstGeom prst="rect">
            <a:avLst/>
          </a:prstGeom>
          <a:noFill/>
        </p:spPr>
        <p:txBody>
          <a:bodyPr rtlCol="0" wrap="square">
            <a:spAutoFit/>
          </a:bodyPr>
          <a:lstStyle/>
          <a:p>
            <a:pPr algn="ctr">
              <a:lnSpc>
                <a:spcPct val="130000"/>
              </a:lnSpc>
              <a:spcBef>
                <a:spcPts val="500"/>
              </a:spcBef>
              <a:defRPr/>
            </a:pPr>
            <a:r>
              <a:rPr altLang="en-US" lang="zh-CN" sz="1400">
                <a:solidFill>
                  <a:schemeClr val="tx1">
                    <a:lumMod val="65000"/>
                    <a:lumOff val="35000"/>
                  </a:schemeClr>
                </a:solidFill>
                <a:cs typeface="+mn-ea"/>
                <a:sym typeface="+mn-lt"/>
              </a:rPr>
              <a:t>在此录入上述图表的综合描述说明，在此录入上述图表的上述图表的综合描述说明入。在此录入上述图表的综合描述说明，在此录入上述图表的上述图表的综合描述说明入。在此录入上述图表的综合描述说明，在此录入上述图表的上述图表的综合描述说明入。</a:t>
            </a:r>
          </a:p>
        </p:txBody>
      </p:sp>
      <p:sp>
        <p:nvSpPr>
          <p:cNvPr id="35" name="文本框 34">
            <a:extLst>
              <a:ext uri="{FF2B5EF4-FFF2-40B4-BE49-F238E27FC236}">
                <a16:creationId xmlns:a16="http://schemas.microsoft.com/office/drawing/2014/main" id="{726977BE-366D-4325-912F-F051D57E91A8}"/>
              </a:ext>
            </a:extLst>
          </p:cNvPr>
          <p:cNvSpPr txBox="1"/>
          <p:nvPr/>
        </p:nvSpPr>
        <p:spPr>
          <a:xfrm>
            <a:off x="910374" y="173520"/>
            <a:ext cx="4519474" cy="601962"/>
          </a:xfrm>
          <a:prstGeom prst="rect">
            <a:avLst/>
          </a:prstGeom>
          <a:noFill/>
        </p:spPr>
        <p:txBody>
          <a:bodyPr bIns="34281" lIns="68562" rIns="68562" rtlCol="0" tIns="34281" wrap="square">
            <a:spAutoFit/>
          </a:bodyPr>
          <a:lstStyle/>
          <a:p>
            <a:pPr lvl="1" marL="0"/>
            <a:r>
              <a:rPr altLang="zh-CN" b="1" lang="en-US" sz="3500">
                <a:solidFill>
                  <a:schemeClr val="tx2"/>
                </a:solidFill>
                <a:cs typeface="+mn-ea"/>
                <a:sym typeface="+mn-lt"/>
              </a:rPr>
              <a:t>W—劣势分析</a:t>
            </a:r>
          </a:p>
        </p:txBody>
      </p:sp>
      <p:cxnSp>
        <p:nvCxnSpPr>
          <p:cNvPr id="3" name="直接连接符 2">
            <a:extLst>
              <a:ext uri="{FF2B5EF4-FFF2-40B4-BE49-F238E27FC236}">
                <a16:creationId xmlns:a16="http://schemas.microsoft.com/office/drawing/2014/main" id="{4A524054-33C5-4E90-8976-1FF5A2747DFF}"/>
              </a:ext>
            </a:extLst>
          </p:cNvPr>
          <p:cNvCxnSpPr/>
          <p:nvPr/>
        </p:nvCxnSpPr>
        <p:spPr>
          <a:xfrm>
            <a:off x="1235075" y="4588933"/>
            <a:ext cx="972185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7" name="组合 6">
            <a:extLst>
              <a:ext uri="{FF2B5EF4-FFF2-40B4-BE49-F238E27FC236}">
                <a16:creationId xmlns:a16="http://schemas.microsoft.com/office/drawing/2014/main" id="{4E60E804-89BD-4066-94CF-7241E3646EE9}"/>
              </a:ext>
            </a:extLst>
          </p:cNvPr>
          <p:cNvGrpSpPr/>
          <p:nvPr/>
        </p:nvGrpSpPr>
        <p:grpSpPr>
          <a:xfrm>
            <a:off x="3716866" y="1447800"/>
            <a:ext cx="4682790" cy="3141133"/>
            <a:chOff x="3716866" y="1447800"/>
            <a:chExt cx="4682790" cy="3141133"/>
          </a:xfrm>
        </p:grpSpPr>
        <p:cxnSp>
          <p:nvCxnSpPr>
            <p:cNvPr id="36" name="直接连接符 35">
              <a:extLst>
                <a:ext uri="{FF2B5EF4-FFF2-40B4-BE49-F238E27FC236}">
                  <a16:creationId xmlns:a16="http://schemas.microsoft.com/office/drawing/2014/main" id="{4020B2B2-A1AA-4851-89FA-301C9AEE1E0F}"/>
                </a:ext>
              </a:extLst>
            </p:cNvPr>
            <p:cNvCxnSpPr/>
            <p:nvPr/>
          </p:nvCxnSpPr>
          <p:spPr>
            <a:xfrm flipH="1">
              <a:off x="6096000" y="1447800"/>
              <a:ext cx="0" cy="311835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a16="http://schemas.microsoft.com/office/drawing/2014/main" id="{AEC2A12F-9520-4CDF-AC7A-E792D8CD35AD}"/>
                </a:ext>
              </a:extLst>
            </p:cNvPr>
            <p:cNvCxnSpPr/>
            <p:nvPr/>
          </p:nvCxnSpPr>
          <p:spPr>
            <a:xfrm flipH="1">
              <a:off x="8399656" y="1470577"/>
              <a:ext cx="0" cy="311835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直接连接符 37">
              <a:extLst>
                <a:ext uri="{FF2B5EF4-FFF2-40B4-BE49-F238E27FC236}">
                  <a16:creationId xmlns:a16="http://schemas.microsoft.com/office/drawing/2014/main" id="{1692D045-C972-4489-B3D5-2E325A95A8CF}"/>
                </a:ext>
              </a:extLst>
            </p:cNvPr>
            <p:cNvCxnSpPr/>
            <p:nvPr/>
          </p:nvCxnSpPr>
          <p:spPr>
            <a:xfrm flipH="1">
              <a:off x="3716866" y="1470577"/>
              <a:ext cx="0" cy="311835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81832275"/>
      </p:ext>
    </p:extLst>
  </p:cSld>
  <p:clrMapOvr>
    <a:masterClrMapping/>
  </p:clrMapOvr>
  <mc:AlternateContent>
    <mc:Choice Requires="p15">
      <p:transition advTm="3000" p14:dur="6000" spd="slow">
        <p15:prstTrans prst="curtains"/>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6">
                                  <p:stCondLst>
                                    <p:cond delay="0"/>
                                  </p:stCondLst>
                                  <p:childTnLst>
                                    <p:set>
                                      <p:cBhvr>
                                        <p:cTn dur="1" fill="hold" id="6">
                                          <p:stCondLst>
                                            <p:cond delay="0"/>
                                          </p:stCondLst>
                                        </p:cTn>
                                        <p:tgtEl>
                                          <p:spTgt spid="7"/>
                                        </p:tgtEl>
                                        <p:attrNameLst>
                                          <p:attrName>style.visibility</p:attrName>
                                        </p:attrNameLst>
                                      </p:cBhvr>
                                      <p:to>
                                        <p:strVal val="visible"/>
                                      </p:to>
                                    </p:set>
                                    <p:animEffect filter="barn(inHorizontal)" transition="in">
                                      <p:cBhvr>
                                        <p:cTn dur="750" id="7"/>
                                        <p:tgtEl>
                                          <p:spTgt spid="7"/>
                                        </p:tgtEl>
                                      </p:cBhvr>
                                    </p:animEffect>
                                  </p:childTnLst>
                                </p:cTn>
                              </p:par>
                            </p:childTnLst>
                          </p:cTn>
                        </p:par>
                        <p:par>
                          <p:cTn fill="hold" id="8" nodeType="afterGroup">
                            <p:stCondLst>
                              <p:cond delay="750"/>
                            </p:stCondLst>
                            <p:childTnLst>
                              <p:par>
                                <p:cTn fill="hold" id="9" nodeType="afterEffect" presetClass="entr" presetID="21" presetSubtype="1">
                                  <p:stCondLst>
                                    <p:cond delay="0"/>
                                  </p:stCondLst>
                                  <p:childTnLst>
                                    <p:set>
                                      <p:cBhvr>
                                        <p:cTn dur="1" fill="hold" id="10">
                                          <p:stCondLst>
                                            <p:cond delay="0"/>
                                          </p:stCondLst>
                                        </p:cTn>
                                        <p:tgtEl>
                                          <p:spTgt spid="9"/>
                                        </p:tgtEl>
                                        <p:attrNameLst>
                                          <p:attrName>style.visibility</p:attrName>
                                        </p:attrNameLst>
                                      </p:cBhvr>
                                      <p:to>
                                        <p:strVal val="visible"/>
                                      </p:to>
                                    </p:set>
                                    <p:animEffect filter="wheel(1)" transition="in">
                                      <p:cBhvr>
                                        <p:cTn dur="750" id="11"/>
                                        <p:tgtEl>
                                          <p:spTgt spid="9"/>
                                        </p:tgtEl>
                                      </p:cBhvr>
                                    </p:animEffect>
                                  </p:childTnLst>
                                </p:cTn>
                              </p:par>
                            </p:childTnLst>
                          </p:cTn>
                        </p:par>
                        <p:par>
                          <p:cTn fill="hold" id="12" nodeType="afterGroup">
                            <p:stCondLst>
                              <p:cond delay="1500"/>
                            </p:stCondLst>
                            <p:childTnLst>
                              <p:par>
                                <p:cTn fill="hold" grpId="0" id="13" nodeType="afterEffect" presetClass="entr" presetID="16" presetSubtype="21">
                                  <p:stCondLst>
                                    <p:cond delay="0"/>
                                  </p:stCondLst>
                                  <p:childTnLst>
                                    <p:set>
                                      <p:cBhvr>
                                        <p:cTn dur="1" fill="hold" id="14">
                                          <p:stCondLst>
                                            <p:cond delay="0"/>
                                          </p:stCondLst>
                                        </p:cTn>
                                        <p:tgtEl>
                                          <p:spTgt spid="27"/>
                                        </p:tgtEl>
                                        <p:attrNameLst>
                                          <p:attrName>style.visibility</p:attrName>
                                        </p:attrNameLst>
                                      </p:cBhvr>
                                      <p:to>
                                        <p:strVal val="visible"/>
                                      </p:to>
                                    </p:set>
                                    <p:animEffect filter="barn(inVertical)" transition="in">
                                      <p:cBhvr>
                                        <p:cTn dur="750" id="15"/>
                                        <p:tgtEl>
                                          <p:spTgt spid="27"/>
                                        </p:tgtEl>
                                      </p:cBhvr>
                                    </p:animEffect>
                                  </p:childTnLst>
                                </p:cTn>
                              </p:par>
                            </p:childTnLst>
                          </p:cTn>
                        </p:par>
                        <p:par>
                          <p:cTn fill="hold" id="16" nodeType="afterGroup">
                            <p:stCondLst>
                              <p:cond delay="2250"/>
                            </p:stCondLst>
                            <p:childTnLst>
                              <p:par>
                                <p:cTn fill="hold" id="17" nodeType="afterEffect" presetClass="entr" presetID="21" presetSubtype="1">
                                  <p:stCondLst>
                                    <p:cond delay="0"/>
                                  </p:stCondLst>
                                  <p:childTnLst>
                                    <p:set>
                                      <p:cBhvr>
                                        <p:cTn dur="1" fill="hold" id="18">
                                          <p:stCondLst>
                                            <p:cond delay="0"/>
                                          </p:stCondLst>
                                        </p:cTn>
                                        <p:tgtEl>
                                          <p:spTgt spid="10"/>
                                        </p:tgtEl>
                                        <p:attrNameLst>
                                          <p:attrName>style.visibility</p:attrName>
                                        </p:attrNameLst>
                                      </p:cBhvr>
                                      <p:to>
                                        <p:strVal val="visible"/>
                                      </p:to>
                                    </p:set>
                                    <p:animEffect filter="wheel(1)" transition="in">
                                      <p:cBhvr>
                                        <p:cTn dur="750" id="19"/>
                                        <p:tgtEl>
                                          <p:spTgt spid="10"/>
                                        </p:tgtEl>
                                      </p:cBhvr>
                                    </p:animEffect>
                                  </p:childTnLst>
                                </p:cTn>
                              </p:par>
                            </p:childTnLst>
                          </p:cTn>
                        </p:par>
                        <p:par>
                          <p:cTn fill="hold" id="20" nodeType="afterGroup">
                            <p:stCondLst>
                              <p:cond delay="3000"/>
                            </p:stCondLst>
                            <p:childTnLst>
                              <p:par>
                                <p:cTn fill="hold" grpId="0" id="21" nodeType="afterEffect" presetClass="entr" presetID="16" presetSubtype="21">
                                  <p:stCondLst>
                                    <p:cond delay="0"/>
                                  </p:stCondLst>
                                  <p:childTnLst>
                                    <p:set>
                                      <p:cBhvr>
                                        <p:cTn dur="1" fill="hold" id="22">
                                          <p:stCondLst>
                                            <p:cond delay="0"/>
                                          </p:stCondLst>
                                        </p:cTn>
                                        <p:tgtEl>
                                          <p:spTgt spid="28"/>
                                        </p:tgtEl>
                                        <p:attrNameLst>
                                          <p:attrName>style.visibility</p:attrName>
                                        </p:attrNameLst>
                                      </p:cBhvr>
                                      <p:to>
                                        <p:strVal val="visible"/>
                                      </p:to>
                                    </p:set>
                                    <p:animEffect filter="barn(inVertical)" transition="in">
                                      <p:cBhvr>
                                        <p:cTn dur="750" id="23"/>
                                        <p:tgtEl>
                                          <p:spTgt spid="28"/>
                                        </p:tgtEl>
                                      </p:cBhvr>
                                    </p:animEffect>
                                  </p:childTnLst>
                                </p:cTn>
                              </p:par>
                            </p:childTnLst>
                          </p:cTn>
                        </p:par>
                        <p:par>
                          <p:cTn fill="hold" id="24" nodeType="afterGroup">
                            <p:stCondLst>
                              <p:cond delay="3750"/>
                            </p:stCondLst>
                            <p:childTnLst>
                              <p:par>
                                <p:cTn fill="hold" id="25" nodeType="afterEffect" presetClass="entr" presetID="21" presetSubtype="1">
                                  <p:stCondLst>
                                    <p:cond delay="0"/>
                                  </p:stCondLst>
                                  <p:childTnLst>
                                    <p:set>
                                      <p:cBhvr>
                                        <p:cTn dur="1" fill="hold" id="26">
                                          <p:stCondLst>
                                            <p:cond delay="0"/>
                                          </p:stCondLst>
                                        </p:cTn>
                                        <p:tgtEl>
                                          <p:spTgt spid="11"/>
                                        </p:tgtEl>
                                        <p:attrNameLst>
                                          <p:attrName>style.visibility</p:attrName>
                                        </p:attrNameLst>
                                      </p:cBhvr>
                                      <p:to>
                                        <p:strVal val="visible"/>
                                      </p:to>
                                    </p:set>
                                    <p:animEffect filter="wheel(1)" transition="in">
                                      <p:cBhvr>
                                        <p:cTn dur="750" id="27"/>
                                        <p:tgtEl>
                                          <p:spTgt spid="11"/>
                                        </p:tgtEl>
                                      </p:cBhvr>
                                    </p:animEffect>
                                  </p:childTnLst>
                                </p:cTn>
                              </p:par>
                            </p:childTnLst>
                          </p:cTn>
                        </p:par>
                        <p:par>
                          <p:cTn fill="hold" id="28" nodeType="afterGroup">
                            <p:stCondLst>
                              <p:cond delay="4500"/>
                            </p:stCondLst>
                            <p:childTnLst>
                              <p:par>
                                <p:cTn fill="hold" grpId="0" id="29" nodeType="afterEffect" presetClass="entr" presetID="16" presetSubtype="21">
                                  <p:stCondLst>
                                    <p:cond delay="0"/>
                                  </p:stCondLst>
                                  <p:childTnLst>
                                    <p:set>
                                      <p:cBhvr>
                                        <p:cTn dur="1" fill="hold" id="30">
                                          <p:stCondLst>
                                            <p:cond delay="0"/>
                                          </p:stCondLst>
                                        </p:cTn>
                                        <p:tgtEl>
                                          <p:spTgt spid="29"/>
                                        </p:tgtEl>
                                        <p:attrNameLst>
                                          <p:attrName>style.visibility</p:attrName>
                                        </p:attrNameLst>
                                      </p:cBhvr>
                                      <p:to>
                                        <p:strVal val="visible"/>
                                      </p:to>
                                    </p:set>
                                    <p:animEffect filter="barn(inVertical)" transition="in">
                                      <p:cBhvr>
                                        <p:cTn dur="750" id="31"/>
                                        <p:tgtEl>
                                          <p:spTgt spid="29"/>
                                        </p:tgtEl>
                                      </p:cBhvr>
                                    </p:animEffect>
                                  </p:childTnLst>
                                </p:cTn>
                              </p:par>
                            </p:childTnLst>
                          </p:cTn>
                        </p:par>
                        <p:par>
                          <p:cTn fill="hold" id="32" nodeType="afterGroup">
                            <p:stCondLst>
                              <p:cond delay="5250"/>
                            </p:stCondLst>
                            <p:childTnLst>
                              <p:par>
                                <p:cTn fill="hold" id="33" nodeType="afterEffect" presetClass="entr" presetID="21" presetSubtype="1">
                                  <p:stCondLst>
                                    <p:cond delay="0"/>
                                  </p:stCondLst>
                                  <p:childTnLst>
                                    <p:set>
                                      <p:cBhvr>
                                        <p:cTn dur="1" fill="hold" id="34">
                                          <p:stCondLst>
                                            <p:cond delay="0"/>
                                          </p:stCondLst>
                                        </p:cTn>
                                        <p:tgtEl>
                                          <p:spTgt spid="12"/>
                                        </p:tgtEl>
                                        <p:attrNameLst>
                                          <p:attrName>style.visibility</p:attrName>
                                        </p:attrNameLst>
                                      </p:cBhvr>
                                      <p:to>
                                        <p:strVal val="visible"/>
                                      </p:to>
                                    </p:set>
                                    <p:animEffect filter="wheel(1)" transition="in">
                                      <p:cBhvr>
                                        <p:cTn dur="750" id="35"/>
                                        <p:tgtEl>
                                          <p:spTgt spid="12"/>
                                        </p:tgtEl>
                                      </p:cBhvr>
                                    </p:animEffect>
                                  </p:childTnLst>
                                </p:cTn>
                              </p:par>
                            </p:childTnLst>
                          </p:cTn>
                        </p:par>
                        <p:par>
                          <p:cTn fill="hold" id="36" nodeType="afterGroup">
                            <p:stCondLst>
                              <p:cond delay="6000"/>
                            </p:stCondLst>
                            <p:childTnLst>
                              <p:par>
                                <p:cTn fill="hold" grpId="0" id="37" nodeType="afterEffect" presetClass="entr" presetID="16" presetSubtype="21">
                                  <p:stCondLst>
                                    <p:cond delay="0"/>
                                  </p:stCondLst>
                                  <p:childTnLst>
                                    <p:set>
                                      <p:cBhvr>
                                        <p:cTn dur="1" fill="hold" id="38">
                                          <p:stCondLst>
                                            <p:cond delay="0"/>
                                          </p:stCondLst>
                                        </p:cTn>
                                        <p:tgtEl>
                                          <p:spTgt spid="30"/>
                                        </p:tgtEl>
                                        <p:attrNameLst>
                                          <p:attrName>style.visibility</p:attrName>
                                        </p:attrNameLst>
                                      </p:cBhvr>
                                      <p:to>
                                        <p:strVal val="visible"/>
                                      </p:to>
                                    </p:set>
                                    <p:animEffect filter="barn(inVertical)" transition="in">
                                      <p:cBhvr>
                                        <p:cTn dur="750" id="39"/>
                                        <p:tgtEl>
                                          <p:spTgt spid="30"/>
                                        </p:tgtEl>
                                      </p:cBhvr>
                                    </p:animEffect>
                                  </p:childTnLst>
                                </p:cTn>
                              </p:par>
                            </p:childTnLst>
                          </p:cTn>
                        </p:par>
                        <p:par>
                          <p:cTn fill="hold" id="40" nodeType="afterGroup">
                            <p:stCondLst>
                              <p:cond delay="6750"/>
                            </p:stCondLst>
                            <p:childTnLst>
                              <p:par>
                                <p:cTn fill="hold" id="41" nodeType="afterEffect" presetClass="entr" presetID="16" presetSubtype="21">
                                  <p:stCondLst>
                                    <p:cond delay="0"/>
                                  </p:stCondLst>
                                  <p:childTnLst>
                                    <p:set>
                                      <p:cBhvr>
                                        <p:cTn dur="1" fill="hold" id="42">
                                          <p:stCondLst>
                                            <p:cond delay="0"/>
                                          </p:stCondLst>
                                        </p:cTn>
                                        <p:tgtEl>
                                          <p:spTgt spid="3"/>
                                        </p:tgtEl>
                                        <p:attrNameLst>
                                          <p:attrName>style.visibility</p:attrName>
                                        </p:attrNameLst>
                                      </p:cBhvr>
                                      <p:to>
                                        <p:strVal val="visible"/>
                                      </p:to>
                                    </p:set>
                                    <p:animEffect filter="barn(inVertical)" transition="in">
                                      <p:cBhvr>
                                        <p:cTn dur="750" id="43"/>
                                        <p:tgtEl>
                                          <p:spTgt spid="3"/>
                                        </p:tgtEl>
                                      </p:cBhvr>
                                    </p:animEffect>
                                  </p:childTnLst>
                                </p:cTn>
                              </p:par>
                            </p:childTnLst>
                          </p:cTn>
                        </p:par>
                        <p:par>
                          <p:cTn fill="hold" id="44" nodeType="afterGroup">
                            <p:stCondLst>
                              <p:cond delay="7500"/>
                            </p:stCondLst>
                            <p:childTnLst>
                              <p:par>
                                <p:cTn fill="hold" grpId="0" id="45" nodeType="afterEffect" presetClass="entr" presetID="22" presetSubtype="4">
                                  <p:stCondLst>
                                    <p:cond delay="0"/>
                                  </p:stCondLst>
                                  <p:childTnLst>
                                    <p:set>
                                      <p:cBhvr>
                                        <p:cTn dur="1" fill="hold" id="46">
                                          <p:stCondLst>
                                            <p:cond delay="0"/>
                                          </p:stCondLst>
                                        </p:cTn>
                                        <p:tgtEl>
                                          <p:spTgt spid="33"/>
                                        </p:tgtEl>
                                        <p:attrNameLst>
                                          <p:attrName>style.visibility</p:attrName>
                                        </p:attrNameLst>
                                      </p:cBhvr>
                                      <p:to>
                                        <p:strVal val="visible"/>
                                      </p:to>
                                    </p:set>
                                    <p:animEffect filter="wipe(down)" transition="in">
                                      <p:cBhvr>
                                        <p:cTn dur="750" id="47"/>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3"/>
    </p:bldLst>
  </p:timing>
</p:sld>
</file>

<file path=ppt/tags/tag1.xml><?xml version="1.0" encoding="utf-8"?>
<p:tagLst xmlns:p="http://schemas.openxmlformats.org/presentationml/2006/main">
  <p:tag name="MH" val="20160219102052"/>
  <p:tag name="MH_CATEGORY" val="#BingLLB#"/>
  <p:tag name="MH_LAYOUT" val="SubTitle"/>
  <p:tag name="MH_LIBRARY" val="GRAPHIC"/>
  <p:tag name="MH_NUMBER" val="6"/>
  <p:tag name="MH_TYPE" val="#NeiR#"/>
</p:tagLst>
</file>

<file path=ppt/tags/tag2.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heme/theme1.xml><?xml version="1.0" encoding="utf-8"?>
<a:theme xmlns:r="http://schemas.openxmlformats.org/officeDocument/2006/relationships" xmlns:a="http://schemas.openxmlformats.org/drawingml/2006/main" name="">
  <a:themeElements>
    <a:clrScheme name="自定义 299">
      <a:dk1>
        <a:sysClr val="windowText" lastClr="000000"/>
      </a:dk1>
      <a:lt1>
        <a:sysClr val="window" lastClr="FFFFFF"/>
      </a:lt1>
      <a:dk2>
        <a:srgbClr val="12B2FA"/>
      </a:dk2>
      <a:lt2>
        <a:srgbClr val="E7E6E6"/>
      </a:lt2>
      <a:accent1>
        <a:srgbClr val="5B9BD5"/>
      </a:accent1>
      <a:accent2>
        <a:srgbClr val="ED7D31"/>
      </a:accent2>
      <a:accent3>
        <a:srgbClr val="A5A5A5"/>
      </a:accent3>
      <a:accent4>
        <a:srgbClr val="739BFD"/>
      </a:accent4>
      <a:accent5>
        <a:srgbClr val="4472C4"/>
      </a:accent5>
      <a:accent6>
        <a:srgbClr val="70AD47"/>
      </a:accent6>
      <a:hlink>
        <a:srgbClr val="0563C1"/>
      </a:hlink>
      <a:folHlink>
        <a:srgbClr val="954F72"/>
      </a:folHlink>
    </a:clrScheme>
    <a:fontScheme name="msy4y00d">
      <a:majorFont>
        <a:latin typeface="Adobe Arabic"/>
        <a:ea typeface="微软雅黑"/>
        <a:cs typeface="Arial"/>
      </a:majorFont>
      <a:minorFont>
        <a:latin typeface="Adobe Arabic"/>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自定义 291">
      <a:dk1>
        <a:sysClr val="windowText" lastClr="000000"/>
      </a:dk1>
      <a:lt1>
        <a:sysClr val="window" lastClr="FFFFFF"/>
      </a:lt1>
      <a:dk2>
        <a:srgbClr val="1C319E"/>
      </a:dk2>
      <a:lt2>
        <a:srgbClr val="E7E6E6"/>
      </a:lt2>
      <a:accent1>
        <a:srgbClr val="4472C4"/>
      </a:accent1>
      <a:accent2>
        <a:srgbClr val="ED7D31"/>
      </a:accent2>
      <a:accent3>
        <a:srgbClr val="A5A5A5"/>
      </a:accent3>
      <a:accent4>
        <a:srgbClr val="739BFD"/>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5.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291</Paragraphs>
  <Slides>32</Slides>
  <Notes>31</Notes>
  <TotalTime>2302</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32</vt:i4>
      </vt:variant>
    </vt:vector>
  </HeadingPairs>
  <TitlesOfParts>
    <vt:vector baseType="lpstr" size="45">
      <vt:lpstr>Arial</vt:lpstr>
      <vt:lpstr>Adobe Arabic</vt:lpstr>
      <vt:lpstr>微软雅黑</vt:lpstr>
      <vt:lpstr>宋体</vt:lpstr>
      <vt:lpstr>等线 Light</vt:lpstr>
      <vt:lpstr>等线</vt:lpstr>
      <vt:lpstr>Calibri Light</vt:lpstr>
      <vt:lpstr>Calibri</vt:lpstr>
      <vt:lpstr>MS PGothic</vt:lpstr>
      <vt:lpstr>Agency FB</vt:lpstr>
      <vt:lpstr>Futura Md BT</vt:lpstr>
      <vt:lpstr>Wingdings</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2018-06-04T14:23:12Z</dcterms:created>
  <cp:lastModifiedBy>kan</cp:lastModifiedBy>
  <dcterms:modified xsi:type="dcterms:W3CDTF">2021-08-20T10:51:19Z</dcterms:modified>
  <cp:revision>99</cp:revision>
  <dc:title>PowerPoint 演示文稿</dc:title>
</cp:coreProperties>
</file>