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3"/>
  </p:notesMasterIdLst>
  <p:sldIdLst>
    <p:sldId id="256" r:id="rId4"/>
    <p:sldId id="258" r:id="rId5"/>
    <p:sldId id="290" r:id="rId6"/>
    <p:sldId id="261" r:id="rId7"/>
    <p:sldId id="260" r:id="rId8"/>
    <p:sldId id="279" r:id="rId9"/>
    <p:sldId id="262" r:id="rId10"/>
    <p:sldId id="263" r:id="rId11"/>
    <p:sldId id="264" r:id="rId12"/>
    <p:sldId id="284" r:id="rId13"/>
    <p:sldId id="281" r:id="rId14"/>
    <p:sldId id="280" r:id="rId15"/>
    <p:sldId id="265" r:id="rId16"/>
    <p:sldId id="267" r:id="rId17"/>
    <p:sldId id="268" r:id="rId18"/>
    <p:sldId id="285" r:id="rId19"/>
    <p:sldId id="286" r:id="rId20"/>
    <p:sldId id="287" r:id="rId21"/>
    <p:sldId id="282" r:id="rId22"/>
    <p:sldId id="272" r:id="rId23"/>
    <p:sldId id="273" r:id="rId24"/>
    <p:sldId id="288" r:id="rId25"/>
    <p:sldId id="289" r:id="rId26"/>
    <p:sldId id="283" r:id="rId27"/>
  </p:sldIdLst>
  <p:sldSz cx="9144000" cy="5145088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34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4BD2A-6769-4A14-9133-FE33293197BB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DC93-19AA-4F2D-A5AB-4F46A621B7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367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960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385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1618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282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0516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212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3981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865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17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5972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950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5897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668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8270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9214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724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484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37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325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800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540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609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106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769401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6039977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11507114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43957544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2058480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0561581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5319728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8893125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0786407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1527264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8343518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0126970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82576601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0571540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951632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105714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0653026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9140859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7295922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5856305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4438384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273255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5325854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752897339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6423898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1686643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999466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1057976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7299517"/>
      </p:ext>
    </p:extLst>
  </p:cSld>
  <p:clrMapOvr>
    <a:masterClrMapping/>
  </p:clrMapOvr>
  <mc:AlternateContent>
    <mc:Choice Requires="p14">
      <p:transition spd="med" advClick="0" advTm="2000">
        <p14:flash/>
      </p:transition>
    </mc:Choice>
    <mc:Fallback>
      <p:transition spd="med" advClick="0" advTm="2000">
        <p:fade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519637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33569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702201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599464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007305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85409202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797279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336335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335866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467502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7517436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2570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753502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1165632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9279120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012592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90228215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slideLayouts/slideLayout32.xml" Type="http://schemas.openxmlformats.org/officeDocument/2006/relationships/slideLayout"/><Relationship Id="rId33" Target="../slideLayouts/slideLayout33.xml" Type="http://schemas.openxmlformats.org/officeDocument/2006/relationships/slideLayout"/><Relationship Id="rId34" Target="../slideLayouts/slideLayout34.xml" Type="http://schemas.openxmlformats.org/officeDocument/2006/relationships/slideLayout"/><Relationship Id="rId35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10" Target="../slideLayouts/slideLayout44.xml" Type="http://schemas.openxmlformats.org/officeDocument/2006/relationships/slideLayout"/><Relationship Id="rId11" Target="../slideLayouts/slideLayout4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6.xml" Type="http://schemas.openxmlformats.org/officeDocument/2006/relationships/slideLayout"/><Relationship Id="rId3" Target="../slideLayouts/slideLayout37.xml" Type="http://schemas.openxmlformats.org/officeDocument/2006/relationships/slideLayout"/><Relationship Id="rId4" Target="../slideLayouts/slideLayout38.xml" Type="http://schemas.openxmlformats.org/officeDocument/2006/relationships/slideLayout"/><Relationship Id="rId5" Target="../slideLayouts/slideLayout39.xml" Type="http://schemas.openxmlformats.org/officeDocument/2006/relationships/slideLayout"/><Relationship Id="rId6" Target="../slideLayouts/slideLayout40.xml" Type="http://schemas.openxmlformats.org/officeDocument/2006/relationships/slideLayout"/><Relationship Id="rId7" Target="../slideLayouts/slideLayout41.xml" Type="http://schemas.openxmlformats.org/officeDocument/2006/relationships/slideLayout"/><Relationship Id="rId8" Target="../slideLayouts/slideLayout42.xml" Type="http://schemas.openxmlformats.org/officeDocument/2006/relationships/slideLayout"/><Relationship Id="rId9" Target="../slideLayouts/slideLayout4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ADD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rgbClr val="ADDD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rgbClr val="ADDD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rgbClr val="ADDD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rgbClr val="ADDD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29742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</p:sldLayoutIdLst>
  <mc:AlternateContent>
    <mc:Choice Requires="p14">
      <p:transition spd="med">
        <p14:flash/>
      </p:transition>
    </mc:Choice>
    <mc:Fallback>
      <p:transition spd="med">
        <p:fade/>
      </p:transition>
    </mc:Fallback>
  </mc:AlternateContent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79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0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15.png" Type="http://schemas.openxmlformats.org/officeDocument/2006/relationships/image"/><Relationship Id="rId6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1278B15-D035-4B9C-9CBE-B0496049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77403" y="2908299"/>
              <a:ext cx="4128059" cy="205580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06185" y="2969400"/>
              <a:ext cx="2178436" cy="1933603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B57AA852-787C-4CC5-AD26-FF6959E83DAF}"/>
              </a:ext>
            </a:extLst>
          </p:cNvPr>
          <p:cNvSpPr txBox="1"/>
          <p:nvPr/>
        </p:nvSpPr>
        <p:spPr>
          <a:xfrm>
            <a:off x="2062339" y="2253464"/>
            <a:ext cx="5198959" cy="8458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3300">
                <a:solidFill>
                  <a:srgbClr val="C00000"/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rPr>
              <a:t>MERRY  Christmas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10AD5F4-0BB4-4096-A325-C7B8CA520D99}"/>
              </a:ext>
            </a:extLst>
          </p:cNvPr>
          <p:cNvSpPr/>
          <p:nvPr/>
        </p:nvSpPr>
        <p:spPr>
          <a:xfrm>
            <a:off x="1979712" y="1190774"/>
            <a:ext cx="561662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pc="300" sz="8000">
                <a:ln w="412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4000101010101" pitchFamily="2" typeface="汉仪凌波体简"/>
                <a:ea charset="-122" panose="02010604000101010101" pitchFamily="2" typeface="汉仪凌波体简"/>
                <a:cs typeface="+mn-ea"/>
                <a:sym typeface="+mn-lt"/>
              </a:rPr>
              <a:t>圣诞节快乐</a:t>
            </a:r>
          </a:p>
        </p:txBody>
      </p:sp>
    </p:spTree>
    <p:extLst>
      <p:ext uri="{BB962C8B-B14F-4D97-AF65-F5344CB8AC3E}">
        <p14:creationId val="4218298654"/>
      </p:ext>
    </p:extLst>
  </p:cSld>
  <p:clrMapOvr>
    <a:masterClrMapping/>
  </p:clrMapOvr>
  <mc:AlternateContent>
    <mc:Choice Requires="p14">
      <p:transition spd="med">
        <p14:flash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5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0C60A65-77CD-40BB-A18D-B6E965FD748B}"/>
              </a:ext>
            </a:extLst>
          </p:cNvPr>
          <p:cNvGrpSpPr/>
          <p:nvPr/>
        </p:nvGrpSpPr>
        <p:grpSpPr>
          <a:xfrm>
            <a:off x="9525" y="10319"/>
            <a:ext cx="2066927" cy="981075"/>
            <a:chOff x="12700" y="12700"/>
            <a:chExt cx="2755902" cy="13081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A422A05-D25B-4711-9D2D-FAC116E5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4161" t="6933"/>
            <a:stretch>
              <a:fillRect/>
            </a:stretch>
          </p:blipFill>
          <p:spPr>
            <a:xfrm>
              <a:off x="12700" y="12700"/>
              <a:ext cx="1105496" cy="13081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A6A8D9A-92A5-4C55-BF3B-5D5FC1E116D0}"/>
                </a:ext>
              </a:extLst>
            </p:cNvPr>
            <p:cNvSpPr/>
            <p:nvPr/>
          </p:nvSpPr>
          <p:spPr>
            <a:xfrm>
              <a:off x="983818" y="400572"/>
              <a:ext cx="178478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500">
                  <a:solidFill>
                    <a:schemeClr val="bg1"/>
                  </a:solidFill>
                  <a:latin charset="0" panose="020b0604020202020204" pitchFamily="34" typeface="arial"/>
                </a:rPr>
                <a:t>圣诞节起源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0943D49-F2E3-486F-AC3E-5644F746F301}"/>
              </a:ext>
            </a:extLst>
          </p:cNvPr>
          <p:cNvSpPr/>
          <p:nvPr/>
        </p:nvSpPr>
        <p:spPr>
          <a:xfrm>
            <a:off x="2076452" y="1731879"/>
            <a:ext cx="5181600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 后来，虽然大多数教会都接受12月25日为圣诞节，但又固各地教会使用的历书不同，具体日期不能统一，于是就把12月24日到第二年的1月6日定为圣诞节节期(Christmas Tide)，各地教会可以根据当地具体情况在这段节期之内庆祝圣诞节。自从12月25日被大多数教会公认为圣诞节后，原来1月6日的主显节就只纪念耶稣受洗了，但天主教会又把1月6日定为"三王来朝节"，以纪念耶稣生时东方三王(即三位博士)来朝拜的故事。随着基督教的广泛传播，圣诞节已成为各教派基督徒，甚至广大非基督徒群众的一个重要节日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26491" y="1249950"/>
            <a:ext cx="6388316" cy="2672302"/>
            <a:chOff x="1426491" y="1249950"/>
            <a:chExt cx="6388316" cy="26723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26491" y="1249950"/>
              <a:ext cx="1113510" cy="13899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6701297" y="2532324"/>
              <a:ext cx="1113510" cy="1389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991138376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C7E9D66E-2442-48D1-A22F-EA5C631B0EEA}"/>
              </a:ext>
            </a:extLst>
          </p:cNvPr>
          <p:cNvSpPr/>
          <p:nvPr/>
        </p:nvSpPr>
        <p:spPr>
          <a:xfrm>
            <a:off x="1021807" y="1641365"/>
            <a:ext cx="7200899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 圣诞节本是宗教节日。十九世纪，圣诞卡的流行、圣诞老人的出现，使圣诞节开始渐渐流行起来。圣诞庆祝习俗在北欧流行后，结合着北半球冬季的圣诞装饰也出现了。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十九世纪初发展至中叶，整个欧洲、美洲开始过起了圣诞节。并衍生出了相应的圣诞文化。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圣诞节传播到亚洲是在十九世纪中叶，日本、韩国、中国等都受到了圣诞文化的影响。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改革开放后，圣诞节在中国传播地尤为突出，至二十一世纪初，圣诞节有机地结合了中国当地习俗，发展日趋成熟。吃苹果、带圣诞帽、寄送圣诞贺卡，参加圣诞派对，圣诞购物等成了中国人生活的一部分。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7296AB-B446-4BB7-9369-E8E47E67FBF0}"/>
              </a:ext>
            </a:extLst>
          </p:cNvPr>
          <p:cNvSpPr/>
          <p:nvPr/>
        </p:nvSpPr>
        <p:spPr>
          <a:xfrm>
            <a:off x="737863" y="301223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圣诞节起源</a:t>
            </a:r>
          </a:p>
        </p:txBody>
      </p:sp>
    </p:spTree>
    <p:extLst>
      <p:ext uri="{BB962C8B-B14F-4D97-AF65-F5344CB8AC3E}">
        <p14:creationId val="278696135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074630" y="731152"/>
            <a:ext cx="3460734" cy="3904418"/>
            <a:chOff x="3017480" y="921652"/>
            <a:chExt cx="3460734" cy="3904418"/>
          </a:xfrm>
        </p:grpSpPr>
        <p:grpSp>
          <p:nvGrpSpPr>
            <p:cNvPr id="18" name="组合 17"/>
            <p:cNvGrpSpPr/>
            <p:nvPr/>
          </p:nvGrpSpPr>
          <p:grpSpPr>
            <a:xfrm>
              <a:off x="3017480" y="921652"/>
              <a:ext cx="3460734" cy="3904418"/>
              <a:chOff x="3240238" y="1289083"/>
              <a:chExt cx="3015218" cy="3401784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40238" y="1289083"/>
                <a:ext cx="3015218" cy="3401784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3695953" y="2610573"/>
                <a:ext cx="2201445" cy="870073"/>
              </a:xfrm>
              <a:prstGeom prst="rect">
                <a:avLst/>
              </a:prstGeom>
              <a:solidFill>
                <a:srgbClr val="D4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テキスト プレースホルダー 5"/>
            <p:cNvSpPr txBox="1"/>
            <p:nvPr/>
          </p:nvSpPr>
          <p:spPr>
            <a:xfrm>
              <a:off x="3540530" y="2602956"/>
              <a:ext cx="2937684" cy="83407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baseline="0" i="0" kern="1200" sz="1800">
                  <a:solidFill>
                    <a:schemeClr val="bg1"/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圣诞节的</a:t>
              </a:r>
            </a:p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  习俗</a:t>
              </a:r>
            </a:p>
          </p:txBody>
        </p:sp>
      </p:grpSp>
    </p:spTree>
    <p:extLst>
      <p:ext uri="{BB962C8B-B14F-4D97-AF65-F5344CB8AC3E}">
        <p14:creationId val="567686898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B38D45-CBA3-43B0-8BC4-386F9AD0ED01}"/>
              </a:ext>
            </a:extLst>
          </p:cNvPr>
          <p:cNvGrpSpPr/>
          <p:nvPr/>
        </p:nvGrpSpPr>
        <p:grpSpPr>
          <a:xfrm>
            <a:off x="9525" y="10319"/>
            <a:ext cx="2066927" cy="981075"/>
            <a:chOff x="12700" y="12700"/>
            <a:chExt cx="2755902" cy="13081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C168913-2F55-483D-89B5-78C7D891C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4161" t="6933"/>
            <a:stretch>
              <a:fillRect/>
            </a:stretch>
          </p:blipFill>
          <p:spPr>
            <a:xfrm>
              <a:off x="12700" y="12700"/>
              <a:ext cx="1105496" cy="13081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D03E32E-B10C-4F51-AEA6-69F95AFD2C22}"/>
                </a:ext>
              </a:extLst>
            </p:cNvPr>
            <p:cNvSpPr/>
            <p:nvPr/>
          </p:nvSpPr>
          <p:spPr>
            <a:xfrm>
              <a:off x="983818" y="451305"/>
              <a:ext cx="178478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1500">
                  <a:solidFill>
                    <a:schemeClr val="bg1"/>
                  </a:solidFill>
                  <a:latin charset="0" panose="020b0604020202020204" pitchFamily="34" typeface="arial"/>
                </a:rPr>
                <a:t>圣诞节习俗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1CA457C-7C19-407E-8DD0-AC9CBB1939EE}"/>
              </a:ext>
            </a:extLst>
          </p:cNvPr>
          <p:cNvSpPr/>
          <p:nvPr/>
        </p:nvSpPr>
        <p:spPr>
          <a:xfrm>
            <a:off x="2417682" y="1559662"/>
            <a:ext cx="4572000" cy="12492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圣诞卡（圣诞卡片）在美国和欧洲很流行，许多家庭随贺卡带上年度家庭合照或家庭新闻，新闻一般包括家庭成员在过去一年的优点特长等内容。圣诞节这天，指出天下一家世界大同的理想，只有以和平与仁爱的言行达成。寄赠圣诞卡，除表示庆贺圣诞的喜乐外，就是向亲友祝福，以表怀念之情。尤其对在孤寂中的亲友，更是亲切的关怀和安慰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042" y="-16033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val="418423233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C82C986F-C9CB-42C6-9B35-73A6CD003ADF}"/>
              </a:ext>
            </a:extLst>
          </p:cNvPr>
          <p:cNvSpPr/>
          <p:nvPr/>
        </p:nvSpPr>
        <p:spPr>
          <a:xfrm>
            <a:off x="737865" y="272195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圣诞节习俗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2B7242-7AAE-4432-B9A1-E8BA8456695D}"/>
              </a:ext>
            </a:extLst>
          </p:cNvPr>
          <p:cNvSpPr/>
          <p:nvPr/>
        </p:nvSpPr>
        <p:spPr>
          <a:xfrm>
            <a:off x="852785" y="1673364"/>
            <a:ext cx="4808624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圣诞树(Christmas tree)是圣诞节庆祝中最有名的传统之一。通常人们在圣诞前后把一棵常绿植物如松树弄进屋里或者在户外，并用圣诞灯和彩色的装饰物装饰。并把一个天使或星星放在树的顶上。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用灯烛和装饰品把枞树或洋松装点起来的常青树，作为圣诞节庆祝活动的一部分。近代圣诞树起源于德国。德国人于每年12月24日，即亚当和夏娃节，在家里布置一株枞树(伊甸园之树)，将薄饼乾挂在上面，象徵圣饼(基督徒赎罪的标记)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49850" y="952339"/>
            <a:ext cx="4115738" cy="4191955"/>
          </a:xfrm>
          <a:prstGeom prst="rect">
            <a:avLst/>
          </a:prstGeom>
        </p:spPr>
      </p:pic>
    </p:spTree>
    <p:extLst>
      <p:ext uri="{BB962C8B-B14F-4D97-AF65-F5344CB8AC3E}">
        <p14:creationId val="178772553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4891553-B239-4C1D-8536-2763765DC975}"/>
              </a:ext>
            </a:extLst>
          </p:cNvPr>
          <p:cNvSpPr/>
          <p:nvPr/>
        </p:nvSpPr>
        <p:spPr>
          <a:xfrm>
            <a:off x="3581474" y="1046296"/>
            <a:ext cx="4471452" cy="194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</a:rPr>
              <a:t>       圣诞橱窗是墨尔本一道靓丽的风景线，每年的圣诞节来临前商店的橱窗设计人员就会动足脑筋，将这个圣诞节的主题发挥得淋漓尽致，而且绝不会和往年的风格重合，这里也是妈妈最愿意带孩子们来的地方。圣诞爷爷醇厚的嗓音讲述着惊心动魄的经历，故事还是那个故事，但声、光、电的组合更生动有趣。排队入场是玛雅橱窗参观中不成文的规定，栏杆外是急匆匆路过的人流，栏杆内有序参观，每个橱窗有数分钟的演绎。每个橱窗左下角是滚动的屏幕，立体声喇叭中讲述的故事，都能在这里显示，扫描一下二维码还能下载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10CBA5-2468-4E26-B9CC-8BBD71F9C3CC}"/>
              </a:ext>
            </a:extLst>
          </p:cNvPr>
          <p:cNvSpPr/>
          <p:nvPr/>
        </p:nvSpPr>
        <p:spPr>
          <a:xfrm>
            <a:off x="737865" y="199625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2351" y="1279613"/>
            <a:ext cx="5676486" cy="3632157"/>
          </a:xfrm>
          <a:prstGeom prst="rect">
            <a:avLst/>
          </a:prstGeom>
        </p:spPr>
      </p:pic>
    </p:spTree>
    <p:extLst>
      <p:ext uri="{BB962C8B-B14F-4D97-AF65-F5344CB8AC3E}">
        <p14:creationId val="3975365316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5296FD3-B2B7-41D3-BE91-0148DABE075C}"/>
              </a:ext>
            </a:extLst>
          </p:cNvPr>
          <p:cNvSpPr/>
          <p:nvPr/>
        </p:nvSpPr>
        <p:spPr>
          <a:xfrm>
            <a:off x="737865" y="199625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圣诞节习俗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32D58D-1106-41D0-B4E7-6FD0F0B665CF}"/>
              </a:ext>
            </a:extLst>
          </p:cNvPr>
          <p:cNvSpPr/>
          <p:nvPr/>
        </p:nvSpPr>
        <p:spPr>
          <a:xfrm>
            <a:off x="4453769" y="1383853"/>
            <a:ext cx="3472096" cy="1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英国人在圣诞节是最注重吃的，食品中包括烧猪、火鸡、圣诞布丁、圣诞碎肉饼等。每一个家人都有礼物，仆人也有份，所有的礼物是在圣诞节的早晨派送。有的唱圣诞歌者沿门逐户唱歌报佳音，他们会被主人请进屋内，用茶点招待，或者赠小礼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5964" y="560050"/>
            <a:ext cx="3879046" cy="3879046"/>
          </a:xfrm>
          <a:prstGeom prst="rect">
            <a:avLst/>
          </a:prstGeom>
        </p:spPr>
      </p:pic>
    </p:spTree>
    <p:extLst>
      <p:ext uri="{BB962C8B-B14F-4D97-AF65-F5344CB8AC3E}">
        <p14:creationId val="652930344"/>
      </p:ext>
    </p:extLst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89DC1CE-3291-4E37-82E0-29AAD7DCD637}"/>
              </a:ext>
            </a:extLst>
          </p:cNvPr>
          <p:cNvSpPr/>
          <p:nvPr/>
        </p:nvSpPr>
        <p:spPr>
          <a:xfrm>
            <a:off x="737865" y="320143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圣诞节习俗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9FBFB6-54EF-45ED-9169-8E22A6BF74B7}"/>
              </a:ext>
            </a:extLst>
          </p:cNvPr>
          <p:cNvSpPr/>
          <p:nvPr/>
        </p:nvSpPr>
        <p:spPr>
          <a:xfrm>
            <a:off x="487270" y="1325817"/>
            <a:ext cx="4943475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每一个意大利的家庭，都放有耶稣诞生故事的模型景物。在圣诞前夕，家人团聚吃大餐，到午夜时参加圣诞弥撒。完毕之后，便去访问亲友，只有小孩和年老的人得到礼物。在圣诞节，意大利人有一种很好的风俗，儿童们作文或撰诗歌，表示感谢他们的父母在这年来给他们的教养。他们的作品，在未吃圣诞大餐之前，被暗藏在餐巾里、碟子的下面或是桌布里，父母装作看不见。在他们吃完大餐之后，便把它取回，向大家朗读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5185" y="1424615"/>
            <a:ext cx="4085671" cy="3994337"/>
          </a:xfrm>
          <a:prstGeom prst="rect">
            <a:avLst/>
          </a:prstGeom>
        </p:spPr>
      </p:pic>
    </p:spTree>
    <p:extLst>
      <p:ext uri="{BB962C8B-B14F-4D97-AF65-F5344CB8AC3E}">
        <p14:creationId val="1338284563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9FCF66D-FBA4-46C2-B1EB-1DF835A203FC}"/>
              </a:ext>
            </a:extLst>
          </p:cNvPr>
          <p:cNvSpPr/>
          <p:nvPr/>
        </p:nvSpPr>
        <p:spPr>
          <a:xfrm>
            <a:off x="695049" y="266588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圣诞节习俗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39832A-B75D-4200-8456-D46EFBB63F66}"/>
              </a:ext>
            </a:extLst>
          </p:cNvPr>
          <p:cNvSpPr/>
          <p:nvPr/>
        </p:nvSpPr>
        <p:spPr>
          <a:xfrm>
            <a:off x="838647" y="1891279"/>
            <a:ext cx="7834637" cy="101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因为美国是由许多民族组成的国家，所以美国人庆祝圣诞的情形也最为复杂，从各国来的移民仍多依照他们祖国的风俗。不过，在圣诞时期，美国人的门外挂着花环以及其它别致的布置则是一样的。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法国的一般成年人，在圣诞前夕差不多都要到教会参加子夜弥撒。在完毕后，家人同去最年老的已婚的哥哥或姊姊的家里，团聚吃饭。这个集会，讨论家中要事，但遇有家人不和睦的，在此后也前嫌冰释，大家要和好如初了，所以圣诞在法国是一个仁慈的日子。</a:t>
            </a:r>
          </a:p>
        </p:txBody>
      </p:sp>
    </p:spTree>
    <p:extLst>
      <p:ext uri="{BB962C8B-B14F-4D97-AF65-F5344CB8AC3E}">
        <p14:creationId val="109245367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3074630" y="731152"/>
            <a:ext cx="3562332" cy="3904418"/>
            <a:chOff x="3017480" y="921652"/>
            <a:chExt cx="3562332" cy="3904418"/>
          </a:xfrm>
        </p:grpSpPr>
        <p:grpSp>
          <p:nvGrpSpPr>
            <p:cNvPr id="30" name="组合 29"/>
            <p:cNvGrpSpPr/>
            <p:nvPr/>
          </p:nvGrpSpPr>
          <p:grpSpPr>
            <a:xfrm>
              <a:off x="3017480" y="921652"/>
              <a:ext cx="3460734" cy="3904418"/>
              <a:chOff x="3240238" y="1289083"/>
              <a:chExt cx="3015218" cy="3401784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40238" y="1289083"/>
                <a:ext cx="3015218" cy="3401784"/>
              </a:xfrm>
              <a:prstGeom prst="rect">
                <a:avLst/>
              </a:prstGeom>
            </p:spPr>
          </p:pic>
          <p:sp>
            <p:nvSpPr>
              <p:cNvPr id="37" name="矩形 36"/>
              <p:cNvSpPr/>
              <p:nvPr/>
            </p:nvSpPr>
            <p:spPr>
              <a:xfrm>
                <a:off x="3695953" y="2610573"/>
                <a:ext cx="2201445" cy="870073"/>
              </a:xfrm>
              <a:prstGeom prst="rect">
                <a:avLst/>
              </a:prstGeom>
              <a:solidFill>
                <a:srgbClr val="D4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テキスト プレースホルダー 5"/>
            <p:cNvSpPr txBox="1"/>
            <p:nvPr/>
          </p:nvSpPr>
          <p:spPr>
            <a:xfrm>
              <a:off x="3484334" y="2602956"/>
              <a:ext cx="3095478" cy="83407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baseline="0" i="0" kern="1200" sz="1800">
                  <a:solidFill>
                    <a:schemeClr val="bg1"/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圣诞节的</a:t>
              </a:r>
            </a:p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社会影响</a:t>
              </a:r>
            </a:p>
          </p:txBody>
        </p:sp>
      </p:grpSp>
    </p:spTree>
    <p:extLst>
      <p:ext uri="{BB962C8B-B14F-4D97-AF65-F5344CB8AC3E}">
        <p14:creationId val="2173273187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643308"/>
            <a:ext cx="9263569" cy="555695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D6047BF-C1C2-44C2-A6A8-B8C37A61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95424" y="1937792"/>
            <a:ext cx="2974196" cy="320729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D6047BF-C1C2-44C2-A6A8-B8C37A617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293801" y="1937792"/>
            <a:ext cx="2974196" cy="3207296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二等辺三角形 10"/>
          <p:cNvSpPr/>
          <p:nvPr/>
        </p:nvSpPr>
        <p:spPr>
          <a:xfrm rot="5400000">
            <a:off x="2935749" y="570640"/>
            <a:ext cx="450083" cy="2734304"/>
          </a:xfrm>
          <a:custGeom>
            <a:rect b="b" l="l" r="r" t="t"/>
            <a:pathLst>
              <a:path h="5469558" w="89988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rgbClr val="22946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 sz="800"/>
          </a:p>
        </p:txBody>
      </p:sp>
      <p:grpSp>
        <p:nvGrpSpPr>
          <p:cNvPr id="52" name="グループ化 7"/>
          <p:cNvGrpSpPr/>
          <p:nvPr/>
        </p:nvGrpSpPr>
        <p:grpSpPr>
          <a:xfrm>
            <a:off x="1858398" y="1767876"/>
            <a:ext cx="2564003" cy="331890"/>
            <a:chOff x="2539364" y="3126253"/>
            <a:chExt cx="5128897" cy="663576"/>
          </a:xfrm>
        </p:grpSpPr>
        <p:cxnSp>
          <p:nvCxnSpPr>
            <p:cNvPr id="53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11"/>
            <p:cNvCxnSpPr/>
            <p:nvPr/>
          </p:nvCxnSpPr>
          <p:spPr>
            <a:xfrm flipV="1">
              <a:off x="7321550" y="3465976"/>
              <a:ext cx="346710" cy="32385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8875" y="1506992"/>
            <a:ext cx="241228" cy="861599"/>
          </a:xfrm>
          <a:prstGeom prst="rect">
            <a:avLst/>
          </a:prstGeom>
        </p:spPr>
      </p:pic>
      <p:sp>
        <p:nvSpPr>
          <p:cNvPr id="58" name="テキスト プレースホルダー 5"/>
          <p:cNvSpPr txBox="1"/>
          <p:nvPr/>
        </p:nvSpPr>
        <p:spPr>
          <a:xfrm>
            <a:off x="1858397" y="1767877"/>
            <a:ext cx="2390678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bg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umimoji="1" lang="zh-CN" smtClean="0"/>
              <a:t>圣诞节的由来</a:t>
            </a:r>
          </a:p>
        </p:txBody>
      </p:sp>
      <p:sp>
        <p:nvSpPr>
          <p:cNvPr id="59" name="テキスト プレースホルダー 5"/>
          <p:cNvSpPr txBox="1"/>
          <p:nvPr/>
        </p:nvSpPr>
        <p:spPr>
          <a:xfrm>
            <a:off x="577422" y="1768561"/>
            <a:ext cx="1216216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accent2">
                    <a:lumMod val="75000"/>
                  </a:schemeClr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ja-JP" kumimoji="1" lang="en-US" smtClean="0">
                <a:solidFill>
                  <a:srgbClr val="229468"/>
                </a:solidFill>
              </a:rPr>
              <a:t>01</a:t>
            </a:r>
          </a:p>
        </p:txBody>
      </p:sp>
      <p:sp>
        <p:nvSpPr>
          <p:cNvPr id="60" name="二等辺三角形 10"/>
          <p:cNvSpPr/>
          <p:nvPr/>
        </p:nvSpPr>
        <p:spPr>
          <a:xfrm rot="5400000">
            <a:off x="6288626" y="570641"/>
            <a:ext cx="450083" cy="2734304"/>
          </a:xfrm>
          <a:custGeom>
            <a:rect b="b" l="l" r="r" t="t"/>
            <a:pathLst>
              <a:path h="5469558" w="89988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rgbClr val="22946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 sz="800"/>
          </a:p>
        </p:txBody>
      </p:sp>
      <p:grpSp>
        <p:nvGrpSpPr>
          <p:cNvPr id="61" name="グループ化 7"/>
          <p:cNvGrpSpPr/>
          <p:nvPr/>
        </p:nvGrpSpPr>
        <p:grpSpPr>
          <a:xfrm>
            <a:off x="5211275" y="1767877"/>
            <a:ext cx="2564003" cy="331890"/>
            <a:chOff x="2539364" y="3126253"/>
            <a:chExt cx="5128897" cy="663576"/>
          </a:xfrm>
        </p:grpSpPr>
        <p:cxnSp>
          <p:nvCxnSpPr>
            <p:cNvPr id="62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11"/>
            <p:cNvCxnSpPr/>
            <p:nvPr/>
          </p:nvCxnSpPr>
          <p:spPr>
            <a:xfrm flipV="1">
              <a:off x="7321550" y="3465976"/>
              <a:ext cx="346710" cy="32385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1752" y="1506993"/>
            <a:ext cx="241228" cy="861599"/>
          </a:xfrm>
          <a:prstGeom prst="rect">
            <a:avLst/>
          </a:prstGeom>
        </p:spPr>
      </p:pic>
      <p:sp>
        <p:nvSpPr>
          <p:cNvPr id="67" name="テキスト プレースホルダー 5"/>
          <p:cNvSpPr txBox="1"/>
          <p:nvPr/>
        </p:nvSpPr>
        <p:spPr>
          <a:xfrm>
            <a:off x="5211274" y="1767878"/>
            <a:ext cx="2390678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bg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umimoji="1" lang="zh-CN" smtClean="0"/>
              <a:t>圣诞节的历史</a:t>
            </a:r>
          </a:p>
        </p:txBody>
      </p:sp>
      <p:sp>
        <p:nvSpPr>
          <p:cNvPr id="68" name="テキスト プレースホルダー 5"/>
          <p:cNvSpPr txBox="1"/>
          <p:nvPr/>
        </p:nvSpPr>
        <p:spPr>
          <a:xfrm>
            <a:off x="3930299" y="1768562"/>
            <a:ext cx="1216216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accent2">
                    <a:lumMod val="75000"/>
                  </a:schemeClr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ja-JP" kumimoji="1" lang="en-US" smtClean="0">
                <a:solidFill>
                  <a:srgbClr val="229468"/>
                </a:solidFill>
              </a:rPr>
              <a:t>02</a:t>
            </a:r>
          </a:p>
        </p:txBody>
      </p:sp>
      <p:sp>
        <p:nvSpPr>
          <p:cNvPr id="69" name="二等辺三角形 10"/>
          <p:cNvSpPr/>
          <p:nvPr/>
        </p:nvSpPr>
        <p:spPr>
          <a:xfrm rot="5400000">
            <a:off x="2935749" y="1601470"/>
            <a:ext cx="450083" cy="2734304"/>
          </a:xfrm>
          <a:custGeom>
            <a:rect b="b" l="l" r="r" t="t"/>
            <a:pathLst>
              <a:path h="5469558" w="89988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rgbClr val="22946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 sz="800"/>
          </a:p>
        </p:txBody>
      </p:sp>
      <p:grpSp>
        <p:nvGrpSpPr>
          <p:cNvPr id="70" name="グループ化 7"/>
          <p:cNvGrpSpPr/>
          <p:nvPr/>
        </p:nvGrpSpPr>
        <p:grpSpPr>
          <a:xfrm>
            <a:off x="1858398" y="2798706"/>
            <a:ext cx="2564003" cy="331890"/>
            <a:chOff x="2539364" y="3126253"/>
            <a:chExt cx="5128897" cy="663576"/>
          </a:xfrm>
        </p:grpSpPr>
        <p:cxnSp>
          <p:nvCxnSpPr>
            <p:cNvPr id="71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11"/>
            <p:cNvCxnSpPr/>
            <p:nvPr/>
          </p:nvCxnSpPr>
          <p:spPr>
            <a:xfrm flipV="1">
              <a:off x="7321550" y="3465976"/>
              <a:ext cx="346710" cy="32385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8875" y="2537822"/>
            <a:ext cx="241228" cy="861599"/>
          </a:xfrm>
          <a:prstGeom prst="rect">
            <a:avLst/>
          </a:prstGeom>
        </p:spPr>
      </p:pic>
      <p:sp>
        <p:nvSpPr>
          <p:cNvPr id="76" name="テキスト プレースホルダー 5"/>
          <p:cNvSpPr txBox="1"/>
          <p:nvPr/>
        </p:nvSpPr>
        <p:spPr>
          <a:xfrm>
            <a:off x="1858397" y="2798707"/>
            <a:ext cx="2390678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bg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umimoji="1" lang="zh-CN" smtClean="0"/>
              <a:t>圣诞节的习俗</a:t>
            </a:r>
          </a:p>
        </p:txBody>
      </p:sp>
      <p:sp>
        <p:nvSpPr>
          <p:cNvPr id="77" name="テキスト プレースホルダー 5"/>
          <p:cNvSpPr txBox="1"/>
          <p:nvPr/>
        </p:nvSpPr>
        <p:spPr>
          <a:xfrm>
            <a:off x="577422" y="2799391"/>
            <a:ext cx="1216216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accent2">
                    <a:lumMod val="75000"/>
                  </a:schemeClr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ja-JP" kumimoji="1" lang="en-US" smtClean="0">
                <a:solidFill>
                  <a:srgbClr val="229468"/>
                </a:solidFill>
              </a:rPr>
              <a:t>03</a:t>
            </a:r>
          </a:p>
        </p:txBody>
      </p:sp>
      <p:sp>
        <p:nvSpPr>
          <p:cNvPr id="78" name="二等辺三角形 10"/>
          <p:cNvSpPr/>
          <p:nvPr/>
        </p:nvSpPr>
        <p:spPr>
          <a:xfrm rot="5400000">
            <a:off x="6288626" y="1601471"/>
            <a:ext cx="450083" cy="2734304"/>
          </a:xfrm>
          <a:custGeom>
            <a:rect b="b" l="l" r="r" t="t"/>
            <a:pathLst>
              <a:path h="5469558" w="89988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solidFill>
            <a:srgbClr val="22946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 sz="800"/>
          </a:p>
        </p:txBody>
      </p:sp>
      <p:grpSp>
        <p:nvGrpSpPr>
          <p:cNvPr id="79" name="グループ化 7"/>
          <p:cNvGrpSpPr/>
          <p:nvPr/>
        </p:nvGrpSpPr>
        <p:grpSpPr>
          <a:xfrm>
            <a:off x="5211275" y="2798707"/>
            <a:ext cx="2564003" cy="331890"/>
            <a:chOff x="2539364" y="3126253"/>
            <a:chExt cx="5128897" cy="663576"/>
          </a:xfrm>
        </p:grpSpPr>
        <p:cxnSp>
          <p:nvCxnSpPr>
            <p:cNvPr id="80" name="直線コネクタ 8"/>
            <p:cNvCxnSpPr/>
            <p:nvPr/>
          </p:nvCxnSpPr>
          <p:spPr>
            <a:xfrm>
              <a:off x="2539364" y="3126253"/>
              <a:ext cx="478218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9"/>
            <p:cNvCxnSpPr/>
            <p:nvPr/>
          </p:nvCxnSpPr>
          <p:spPr>
            <a:xfrm>
              <a:off x="2539364" y="3789828"/>
              <a:ext cx="4782187" cy="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10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11"/>
            <p:cNvCxnSpPr/>
            <p:nvPr/>
          </p:nvCxnSpPr>
          <p:spPr>
            <a:xfrm flipV="1">
              <a:off x="7321550" y="3465976"/>
              <a:ext cx="346710" cy="32385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61752" y="2537823"/>
            <a:ext cx="241228" cy="861599"/>
          </a:xfrm>
          <a:prstGeom prst="rect">
            <a:avLst/>
          </a:prstGeom>
        </p:spPr>
      </p:pic>
      <p:sp>
        <p:nvSpPr>
          <p:cNvPr id="85" name="テキスト プレースホルダー 5"/>
          <p:cNvSpPr txBox="1"/>
          <p:nvPr/>
        </p:nvSpPr>
        <p:spPr>
          <a:xfrm>
            <a:off x="5211274" y="2798708"/>
            <a:ext cx="2390678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bg1"/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umimoji="1" lang="zh-CN" smtClean="0"/>
              <a:t>圣诞节社会影响</a:t>
            </a:r>
          </a:p>
        </p:txBody>
      </p:sp>
      <p:sp>
        <p:nvSpPr>
          <p:cNvPr id="86" name="テキスト プレースホルダー 5"/>
          <p:cNvSpPr txBox="1"/>
          <p:nvPr/>
        </p:nvSpPr>
        <p:spPr>
          <a:xfrm>
            <a:off x="3930299" y="2799392"/>
            <a:ext cx="1216216" cy="3239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baseline="0" i="0" kern="1200" sz="1800">
                <a:solidFill>
                  <a:schemeClr val="accent2">
                    <a:lumMod val="75000"/>
                  </a:schemeClr>
                </a:solidFill>
                <a:effectLst>
                  <a:innerShdw blurRad="63500" dir="189000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ja-JP" kumimoji="1" lang="en-US" smtClean="0">
                <a:solidFill>
                  <a:srgbClr val="229468"/>
                </a:solidFill>
              </a:rPr>
              <a:t>02</a:t>
            </a:r>
          </a:p>
        </p:txBody>
      </p:sp>
      <p:sp>
        <p:nvSpPr>
          <p:cNvPr id="87" name="TextBox 79">
            <a:extLst>
              <a:ext uri="{FF2B5EF4-FFF2-40B4-BE49-F238E27FC236}">
                <a16:creationId xmlns:a16="http://schemas.microsoft.com/office/drawing/2014/main" id="{F83096E1-E212-4043-8B50-F95930F7C6AC}"/>
              </a:ext>
            </a:extLst>
          </p:cNvPr>
          <p:cNvSpPr txBox="1"/>
          <p:nvPr/>
        </p:nvSpPr>
        <p:spPr>
          <a:xfrm>
            <a:off x="3986479" y="717694"/>
            <a:ext cx="1103855" cy="423606"/>
          </a:xfrm>
          <a:prstGeom prst="rect">
            <a:avLst/>
          </a:prstGeom>
          <a:noFill/>
          <a:ln>
            <a:noFill/>
          </a:ln>
        </p:spPr>
        <p:txBody>
          <a:bodyPr bIns="17493" lIns="34986" rIns="34986" rtlCol="0" tIns="17493" wrap="square">
            <a:spAutoFit/>
          </a:bodyPr>
          <a:lstStyle/>
          <a:p>
            <a:pPr algn="ctr"/>
            <a:r>
              <a:rPr altLang="en-US" b="1" lang="zh-CN" sz="2550">
                <a:solidFill>
                  <a:srgbClr val="22946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</p:spTree>
    <p:extLst>
      <p:ext uri="{BB962C8B-B14F-4D97-AF65-F5344CB8AC3E}">
        <p14:creationId val="61077291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32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56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80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grpId="0" id="8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104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build="p" grpId="0" spid="58"/>
      <p:bldP build="p" grpId="1" spid="58"/>
      <p:bldP build="p" grpId="2" spid="58"/>
      <p:bldP build="p" grpId="0" spid="59"/>
      <p:bldP grpId="0" spid="60"/>
      <p:bldP build="p" grpId="0" spid="67"/>
      <p:bldP build="p" grpId="1" spid="67"/>
      <p:bldP build="p" grpId="2" spid="67"/>
      <p:bldP build="p" grpId="0" spid="68"/>
      <p:bldP grpId="0" spid="69"/>
      <p:bldP build="p" grpId="0" spid="76"/>
      <p:bldP build="p" grpId="1" spid="76"/>
      <p:bldP build="p" grpId="2" spid="76"/>
      <p:bldP build="p" grpId="0" spid="77"/>
      <p:bldP grpId="0" spid="78"/>
      <p:bldP build="p" grpId="0" spid="85"/>
      <p:bldP build="p" grpId="1" spid="85"/>
      <p:bldP build="p" grpId="2" spid="85"/>
      <p:bldP build="p" grpId="0" spid="86"/>
      <p:bldP grpId="0" spid="8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C3753416-2392-4C64-B1C8-212D3D4D1512}"/>
              </a:ext>
            </a:extLst>
          </p:cNvPr>
          <p:cNvSpPr/>
          <p:nvPr/>
        </p:nvSpPr>
        <p:spPr>
          <a:xfrm>
            <a:off x="795921" y="214139"/>
            <a:ext cx="180531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圣诞节社</a:t>
            </a:r>
          </a:p>
          <a:p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会影响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8E6F6B-50E7-4C1A-98C7-1AF4C442B015}"/>
              </a:ext>
            </a:extLst>
          </p:cNvPr>
          <p:cNvSpPr/>
          <p:nvPr/>
        </p:nvSpPr>
        <p:spPr>
          <a:xfrm>
            <a:off x="650002" y="1538853"/>
            <a:ext cx="3356880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2012年，在全球经济不景气的情况下，全球的圣诞经济并不乐观。虽然较平常确有不小幅度的升温，但远远低于历史水平。尤其是类似希腊这样陷入债务危机的国家，经济本身并没有复苏，购物的人们只能转转无奈离去。英国、加拿大、新加坡、美国等国由于经济好转，在商家的大力促销下圣诞经济快速回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43074" y="96492"/>
            <a:ext cx="3671579" cy="4380130"/>
          </a:xfrm>
          <a:prstGeom prst="rect">
            <a:avLst/>
          </a:prstGeom>
        </p:spPr>
      </p:pic>
    </p:spTree>
    <p:extLst>
      <p:ext uri="{BB962C8B-B14F-4D97-AF65-F5344CB8AC3E}">
        <p14:creationId val="44139031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5B35AE1-3CE9-4F41-97C1-CC64073F6A58}"/>
              </a:ext>
            </a:extLst>
          </p:cNvPr>
          <p:cNvSpPr/>
          <p:nvPr/>
        </p:nvSpPr>
        <p:spPr>
          <a:xfrm>
            <a:off x="1364343" y="1324926"/>
            <a:ext cx="4572000" cy="1017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 而圣诞节对于没有基督文化背景的中国人来说，只是提供了购物或是又一个出国游玩的时间点罢了。中国国内众多城市都有了圣诞狂欢，商场、超市等在圣诞前后都有大型促销活动。也催生出了一个现象："浙江义乌，号称世界圣诞饰品之都。"全球70%的圣诞饰品都来自这里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A1711B-CE15-45FD-8FE3-52E2D4421350}"/>
              </a:ext>
            </a:extLst>
          </p:cNvPr>
          <p:cNvSpPr/>
          <p:nvPr/>
        </p:nvSpPr>
        <p:spPr>
          <a:xfrm>
            <a:off x="810435" y="199625"/>
            <a:ext cx="180531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圣诞节</a:t>
            </a:r>
          </a:p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社会影响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40409" y="-1797703"/>
            <a:ext cx="11981503" cy="6738741"/>
          </a:xfrm>
          <a:prstGeom prst="rect">
            <a:avLst/>
          </a:prstGeom>
        </p:spPr>
      </p:pic>
    </p:spTree>
    <p:extLst>
      <p:ext uri="{BB962C8B-B14F-4D97-AF65-F5344CB8AC3E}">
        <p14:creationId val="125789017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6B6371A-180D-4655-9A5A-3759DF11D77E}"/>
              </a:ext>
            </a:extLst>
          </p:cNvPr>
          <p:cNvSpPr/>
          <p:nvPr/>
        </p:nvSpPr>
        <p:spPr>
          <a:xfrm>
            <a:off x="810435" y="199625"/>
            <a:ext cx="180531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圣诞节</a:t>
            </a:r>
          </a:p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社会影响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E44D6C-03EC-4613-9568-8377941E6628}"/>
              </a:ext>
            </a:extLst>
          </p:cNvPr>
          <p:cNvSpPr/>
          <p:nvPr/>
        </p:nvSpPr>
        <p:spPr>
          <a:xfrm>
            <a:off x="671512" y="1601665"/>
            <a:ext cx="7791450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从最初的宗教节日，发展成为一个具有全球性的节日。圣诞节宗教涵义逐渐与世界各地文化传统糅合。有些是在宗教文化基础上演化，成为更加丰富多彩的圣诞节宗教文化。有些则逐渐世俗化、商业化，甚至政治化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以圣诞树而言，在希腊传统中是没有圣诞树的，但这并不代表圣诞节不能有或者不须有圣诞树。美国有摆放圣诞树的传统。西方国家的许多孩子从小就被告知，圣诞老人是从烟囱进入屋里，然后悄悄把礼物放在好孩子床头的袜子里。孩子们一旦功课成绩下降，就往往会被家长或者老师训诫可能得不到圣诞老人的礼物。美国纽约上州一名老师上月底在课堂上告诉学生"世上并没有圣诞老人"，还补充说圣诞树下的礼物是他们的父母放在那里的，就因引发家长争议而被迫道歉。</a:t>
            </a:r>
          </a:p>
        </p:txBody>
      </p:sp>
    </p:spTree>
    <p:extLst>
      <p:ext uri="{BB962C8B-B14F-4D97-AF65-F5344CB8AC3E}">
        <p14:creationId val="298875924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8068E5F0-0491-47B6-A567-A8FBEAF20635}"/>
              </a:ext>
            </a:extLst>
          </p:cNvPr>
          <p:cNvSpPr/>
          <p:nvPr/>
        </p:nvSpPr>
        <p:spPr>
          <a:xfrm>
            <a:off x="955579" y="199625"/>
            <a:ext cx="180531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圣诞节</a:t>
            </a:r>
          </a:p>
          <a:p>
            <a:r>
              <a:rPr altLang="en-US" lang="zh-CN" smtClean="0" sz="1500">
                <a:solidFill>
                  <a:schemeClr val="bg1"/>
                </a:solidFill>
                <a:latin charset="0" panose="020b0604020202020204" pitchFamily="34" typeface="arial"/>
              </a:rPr>
              <a:t>社会影响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9805CA-B6B9-4B7C-B132-034069C1626F}"/>
              </a:ext>
            </a:extLst>
          </p:cNvPr>
          <p:cNvSpPr/>
          <p:nvPr/>
        </p:nvSpPr>
        <p:spPr>
          <a:xfrm>
            <a:off x="1814477" y="1499651"/>
            <a:ext cx="4700588" cy="1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圣诞节宗教神秘感的逐渐淡化，固然与科学发展有关，也与商品经济有关。市场经济下可以用各种赢利的形式包装圣诞节，商家使出各式各样的促销手段吸引消费者购买商品，圣诞节在使人们获得更多节日消费的理由的同时，也增添更多节日闲聊的谈资--消费文化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圣诞节文化的多元取向，使世界更精彩。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85219" y="1254670"/>
            <a:ext cx="6989430" cy="1806666"/>
            <a:chOff x="1364343" y="1642721"/>
            <a:chExt cx="6989430" cy="1806666"/>
          </a:xfrm>
        </p:grpSpPr>
        <p:sp>
          <p:nvSpPr>
            <p:cNvPr id="13" name="矩形 12"/>
            <p:cNvSpPr/>
            <p:nvPr/>
          </p:nvSpPr>
          <p:spPr>
            <a:xfrm>
              <a:off x="1364343" y="3340729"/>
              <a:ext cx="6561521" cy="108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7565"/>
            <a:stretch>
              <a:fillRect/>
            </a:stretch>
          </p:blipFill>
          <p:spPr>
            <a:xfrm>
              <a:off x="5523689" y="1642721"/>
              <a:ext cx="2830084" cy="176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76257477"/>
      </p:ext>
    </p:extLst>
  </p:cSld>
  <p:clrMapOvr>
    <a:masterClrMapping/>
  </p:clrMapOvr>
  <mc:AlternateContent>
    <mc:Choice Requires="p14">
      <p:transition spd="med">
        <p14:flash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1278B15-D035-4B9C-9CBE-B0496049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77403" y="2908299"/>
              <a:ext cx="4128059" cy="205580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06185" y="2969400"/>
              <a:ext cx="2178436" cy="193360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57AA852-787C-4CC5-AD26-FF6959E83DAF}"/>
              </a:ext>
            </a:extLst>
          </p:cNvPr>
          <p:cNvSpPr txBox="1"/>
          <p:nvPr/>
        </p:nvSpPr>
        <p:spPr>
          <a:xfrm>
            <a:off x="2062339" y="2253464"/>
            <a:ext cx="5198959" cy="8458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3300">
                <a:solidFill>
                  <a:srgbClr val="C00000"/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rPr>
              <a:t>MERRY  Christmas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0AD5F4-0BB4-4096-A325-C7B8CA520D99}"/>
              </a:ext>
            </a:extLst>
          </p:cNvPr>
          <p:cNvSpPr/>
          <p:nvPr/>
        </p:nvSpPr>
        <p:spPr>
          <a:xfrm>
            <a:off x="2473198" y="1190774"/>
            <a:ext cx="561662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8000">
                <a:ln w="412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604000101010101" pitchFamily="2" typeface="汉仪凌波体简"/>
                <a:ea charset="-122" panose="02010604000101010101" pitchFamily="2" typeface="汉仪凌波体简"/>
                <a:cs typeface="+mn-ea"/>
                <a:sym typeface="+mn-lt"/>
              </a:rPr>
              <a:t>谢谢欣赏</a:t>
            </a:r>
          </a:p>
        </p:txBody>
      </p:sp>
    </p:spTree>
    <p:extLst>
      <p:ext uri="{BB962C8B-B14F-4D97-AF65-F5344CB8AC3E}">
        <p14:creationId val="2542345355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2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643308"/>
            <a:ext cx="9263569" cy="5556953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1246651" y="983224"/>
            <a:ext cx="2008790" cy="133867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>
            <a:spLocks noChangeAspect="1"/>
          </p:cNvSpPr>
          <p:nvPr/>
        </p:nvSpPr>
        <p:spPr>
          <a:xfrm>
            <a:off x="3581892" y="983224"/>
            <a:ext cx="2008790" cy="1338670"/>
          </a:xfrm>
          <a:prstGeom prst="rect">
            <a:avLst/>
          </a:prstGeom>
          <a:blipFill dpi="0" rotWithShape="1">
            <a:blip r:embed="rId5"/>
            <a:stretch>
              <a:fillRect b="-49564" t="-50514"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>
            <a:spLocks noChangeAspect="1"/>
          </p:cNvSpPr>
          <p:nvPr/>
        </p:nvSpPr>
        <p:spPr>
          <a:xfrm>
            <a:off x="5917133" y="983224"/>
            <a:ext cx="2008790" cy="1338670"/>
          </a:xfrm>
          <a:prstGeom prst="rect">
            <a:avLst/>
          </a:prstGeom>
          <a:blipFill dpi="0" rotWithShape="1">
            <a:blip r:embed="rId6"/>
            <a:stretch>
              <a:fillRect b="-2148" t="-2190"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>
            <a:spLocks noChangeAspect="1"/>
          </p:cNvSpPr>
          <p:nvPr/>
        </p:nvSpPr>
        <p:spPr>
          <a:xfrm>
            <a:off x="1246651" y="3115152"/>
            <a:ext cx="2008790" cy="1338670"/>
          </a:xfrm>
          <a:prstGeom prst="rect">
            <a:avLst/>
          </a:prstGeom>
          <a:blipFill dpi="0" rotWithShape="1">
            <a:blip r:embed="rId7"/>
            <a:stretch>
              <a:fillRect l="-25648" r="-25326"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87"/>
          <p:cNvSpPr>
            <a:spLocks noChangeAspect="1"/>
          </p:cNvSpPr>
          <p:nvPr/>
        </p:nvSpPr>
        <p:spPr>
          <a:xfrm>
            <a:off x="3581892" y="3115152"/>
            <a:ext cx="2008790" cy="1338670"/>
          </a:xfrm>
          <a:prstGeom prst="rect">
            <a:avLst/>
          </a:prstGeom>
          <a:blipFill dpi="0" rotWithShape="1">
            <a:blip r:embed="rId8"/>
            <a:stretch>
              <a:fillRect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>
            <a:spLocks noChangeAspect="1"/>
          </p:cNvSpPr>
          <p:nvPr/>
        </p:nvSpPr>
        <p:spPr>
          <a:xfrm>
            <a:off x="5917133" y="3115152"/>
            <a:ext cx="2008790" cy="1338670"/>
          </a:xfrm>
          <a:prstGeom prst="rect">
            <a:avLst/>
          </a:prstGeom>
          <a:blipFill dpi="0" rotWithShape="1">
            <a:blip r:embed="rId9"/>
            <a:stretch>
              <a:fillRect b="-3948" t="-4024"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>
            <a:reflection algn="bl" blurRad="6350" dir="5400000" endA="300" endPos="35000" rotWithShape="0" stA="52000" sy="-100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D6047BF-C1C2-44C2-A6A8-B8C37A6170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95424" y="1937792"/>
            <a:ext cx="2974196" cy="320729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D6047BF-C1C2-44C2-A6A8-B8C37A6170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293801" y="1937792"/>
            <a:ext cx="2974196" cy="3207296"/>
          </a:xfrm>
          <a:prstGeom prst="rect">
            <a:avLst/>
          </a:prstGeom>
        </p:spPr>
      </p:pic>
    </p:spTree>
    <p:extLst>
      <p:ext uri="{BB962C8B-B14F-4D97-AF65-F5344CB8AC3E}">
        <p14:creationId val="6361057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5"/>
      <p:bldP grpId="0" spid="49"/>
      <p:bldP grpId="0" spid="50"/>
      <p:bldP grpId="0" spid="88"/>
      <p:bldP grpId="0" spid="8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074630" y="731152"/>
            <a:ext cx="3460734" cy="3904418"/>
            <a:chOff x="3017480" y="921652"/>
            <a:chExt cx="3460734" cy="3904418"/>
          </a:xfrm>
        </p:grpSpPr>
        <p:grpSp>
          <p:nvGrpSpPr>
            <p:cNvPr id="3" name="组合 2"/>
            <p:cNvGrpSpPr/>
            <p:nvPr/>
          </p:nvGrpSpPr>
          <p:grpSpPr>
            <a:xfrm>
              <a:off x="3017480" y="921652"/>
              <a:ext cx="3460734" cy="3904418"/>
              <a:chOff x="3240238" y="1289083"/>
              <a:chExt cx="3015218" cy="340178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40238" y="1289083"/>
                <a:ext cx="3015218" cy="3401784"/>
              </a:xfrm>
              <a:prstGeom prst="rect">
                <a:avLst/>
              </a:prstGeom>
            </p:spPr>
          </p:pic>
          <p:sp>
            <p:nvSpPr>
              <p:cNvPr id="2" name="矩形 1"/>
              <p:cNvSpPr/>
              <p:nvPr/>
            </p:nvSpPr>
            <p:spPr>
              <a:xfrm>
                <a:off x="3695953" y="2610573"/>
                <a:ext cx="2201445" cy="870073"/>
              </a:xfrm>
              <a:prstGeom prst="rect">
                <a:avLst/>
              </a:prstGeom>
              <a:solidFill>
                <a:srgbClr val="D4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テキスト プレースホルダー 5"/>
            <p:cNvSpPr txBox="1"/>
            <p:nvPr/>
          </p:nvSpPr>
          <p:spPr>
            <a:xfrm>
              <a:off x="3540530" y="2602956"/>
              <a:ext cx="2937684" cy="83407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baseline="0" i="0" kern="1200" sz="1800">
                  <a:solidFill>
                    <a:schemeClr val="bg1"/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圣诞节的</a:t>
              </a:r>
            </a:p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  由来</a:t>
              </a:r>
            </a:p>
          </p:txBody>
        </p:sp>
      </p:grpSp>
    </p:spTree>
    <p:extLst>
      <p:ext uri="{BB962C8B-B14F-4D97-AF65-F5344CB8AC3E}">
        <p14:creationId val="425552359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323AEBE-8915-4AFB-B594-5A38A30E35C6}"/>
              </a:ext>
            </a:extLst>
          </p:cNvPr>
          <p:cNvSpPr/>
          <p:nvPr/>
        </p:nvSpPr>
        <p:spPr>
          <a:xfrm>
            <a:off x="738591" y="299251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圣诞节由来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EBF70AE-563C-4754-A0F3-D022378087BC}"/>
              </a:ext>
            </a:extLst>
          </p:cNvPr>
          <p:cNvSpPr/>
          <p:nvPr/>
        </p:nvSpPr>
        <p:spPr>
          <a:xfrm>
            <a:off x="1335866" y="1267994"/>
            <a:ext cx="5166533" cy="194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圣诞节（Christmas）又称耶诞节，译名为“基督弥撒”，西方传统节日，在每年12月25日。弥撒是教会的一种礼拜仪式。圣诞节是一个宗教节，因为把它当作耶稣的诞辰来庆祝，故名“耶诞节”。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大部分的天主教教堂都会先在24日的平安夜，亦即12月25日凌晨举行子夜弥撒，而一些基督教会则会举行报佳音，然后在12月25日庆祝圣诞节；基督教的另一大分支——东正教的圣诞节庆则在每年的1月7日。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圣诞节也是西方世界以及其他很多地区的公共假日，例如：在亚洲的香港、澳门、马来西亚和新加坡。圣经实际上并无记载耶稣诞生日期，圣诞节是后人公定的。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64343" y="1642721"/>
            <a:ext cx="6989430" cy="1806666"/>
            <a:chOff x="1364343" y="1642721"/>
            <a:chExt cx="6989430" cy="1806666"/>
          </a:xfrm>
        </p:grpSpPr>
        <p:sp>
          <p:nvSpPr>
            <p:cNvPr id="4" name="矩形 3"/>
            <p:cNvSpPr/>
            <p:nvPr/>
          </p:nvSpPr>
          <p:spPr>
            <a:xfrm>
              <a:off x="1364343" y="3340729"/>
              <a:ext cx="6561521" cy="108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7565"/>
            <a:stretch>
              <a:fillRect/>
            </a:stretch>
          </p:blipFill>
          <p:spPr>
            <a:xfrm>
              <a:off x="5523689" y="1642721"/>
              <a:ext cx="2830084" cy="176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79560422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-9527" y="0"/>
            <a:ext cx="9153527" cy="5145088"/>
          </a:xfrm>
          <a:prstGeom prst="rect">
            <a:avLst/>
          </a:prstGeom>
          <a:solidFill>
            <a:srgbClr val="A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CD7BCF-6747-4235-8087-574B0BBA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527" y="46080"/>
            <a:ext cx="9153527" cy="13777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52500" y="0"/>
            <a:ext cx="7277100" cy="5145088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-1095424" y="643308"/>
            <a:ext cx="11363421" cy="5556953"/>
            <a:chOff x="-1095424" y="643308"/>
            <a:chExt cx="11363421" cy="555695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1095424" y="1937792"/>
              <a:ext cx="2974196" cy="320729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293801" y="1937792"/>
              <a:ext cx="2974196" cy="320729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074630" y="731152"/>
            <a:ext cx="3460734" cy="3904418"/>
            <a:chOff x="3017480" y="921652"/>
            <a:chExt cx="3460734" cy="3904418"/>
          </a:xfrm>
        </p:grpSpPr>
        <p:grpSp>
          <p:nvGrpSpPr>
            <p:cNvPr id="18" name="组合 17"/>
            <p:cNvGrpSpPr/>
            <p:nvPr/>
          </p:nvGrpSpPr>
          <p:grpSpPr>
            <a:xfrm>
              <a:off x="3017480" y="921652"/>
              <a:ext cx="3460734" cy="3904418"/>
              <a:chOff x="3240238" y="1289083"/>
              <a:chExt cx="3015218" cy="3401784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240238" y="1289083"/>
                <a:ext cx="3015218" cy="3401784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3695953" y="2610573"/>
                <a:ext cx="2201445" cy="870073"/>
              </a:xfrm>
              <a:prstGeom prst="rect">
                <a:avLst/>
              </a:prstGeom>
              <a:solidFill>
                <a:srgbClr val="D4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テキスト プレースホルダー 5"/>
            <p:cNvSpPr txBox="1"/>
            <p:nvPr/>
          </p:nvSpPr>
          <p:spPr>
            <a:xfrm>
              <a:off x="3540530" y="2602956"/>
              <a:ext cx="2937684" cy="83407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baseline="0" i="0" kern="1200" sz="1800">
                  <a:solidFill>
                    <a:schemeClr val="bg1"/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圣诞节的</a:t>
              </a:r>
            </a:p>
            <a:p>
              <a:pPr indent="0" marL="0">
                <a:spcBef>
                  <a:spcPct val="0"/>
                </a:spcBef>
                <a:buNone/>
                <a:defRPr/>
              </a:pPr>
              <a:r>
                <a:rPr altLang="en-US" b="1" lang="zh-CN" spc="300" sz="4000">
                  <a:ln w="9525"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9000101010101" pitchFamily="49" typeface="迷你简菱心"/>
                  <a:ea charset="-122" panose="02010609000101010101" pitchFamily="49" typeface="迷你简菱心"/>
                  <a:cs typeface="+mn-ea"/>
                </a:rPr>
                <a:t>  历史</a:t>
              </a:r>
            </a:p>
          </p:txBody>
        </p:sp>
      </p:grpSp>
    </p:spTree>
    <p:extLst>
      <p:ext uri="{BB962C8B-B14F-4D97-AF65-F5344CB8AC3E}">
        <p14:creationId val="1460402314"/>
      </p:ext>
    </p:extLst>
  </p:cSld>
  <p:clrMapOvr>
    <a:masterClrMapping/>
  </p:clrMapOvr>
  <mc:AlternateContent>
    <mc:Choice Requires="p14">
      <p:transition spd="med">
        <p14:flash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12FA0062-38E2-4A76-A000-D7441D096644}"/>
              </a:ext>
            </a:extLst>
          </p:cNvPr>
          <p:cNvSpPr/>
          <p:nvPr/>
        </p:nvSpPr>
        <p:spPr>
          <a:xfrm>
            <a:off x="737863" y="286709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圣诞节起源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3150" y="0"/>
            <a:ext cx="7423908" cy="547202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5195DC2-824E-41F6-B2DE-A5127C981349}"/>
              </a:ext>
            </a:extLst>
          </p:cNvPr>
          <p:cNvSpPr/>
          <p:nvPr/>
        </p:nvSpPr>
        <p:spPr>
          <a:xfrm rot="609151">
            <a:off x="2399920" y="1614811"/>
            <a:ext cx="4422694" cy="194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据说耶稣是因着圣灵成孕，由童女马利亚所生的。神更派遣使者加伯列在梦中晓谕约瑟，叫他不要因为马利亚未婚怀孕而不要她，反而要与她成亲，把那孩子起名为"耶稣"，意思是要他把百姓从罪恶中救出来。</a:t>
            </a:r>
          </a:p>
          <a:p>
            <a:pPr>
              <a:lnSpc>
                <a:spcPct val="150000"/>
              </a:lnSpc>
            </a:pPr>
            <a:r>
              <a:rPr altLang="en-US" lang="zh-CN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当马利亚快要临盆的时候，罗马政府下了命令，全部人民到伯利恒务必申报户籍。约瑟和马利亚只好遵命。他们到达伯利恒时，天色已昏，无奈两人未能找到旅馆渡宿，只有一个马棚可以暂住。就在这时，耶稣要出生了。于是马利亚唯有在马槽上，生下耶稣。后人为纪念耶稣的诞生，便定十二             月二十五为圣诞节，年年望弥撒，纪念耶稣的出世。</a:t>
            </a:r>
          </a:p>
        </p:txBody>
      </p:sp>
    </p:spTree>
    <p:extLst>
      <p:ext uri="{BB962C8B-B14F-4D97-AF65-F5344CB8AC3E}">
        <p14:creationId val="107098634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CFE6E63-9173-43C5-A4EC-EEB963B748E7}"/>
              </a:ext>
            </a:extLst>
          </p:cNvPr>
          <p:cNvSpPr/>
          <p:nvPr/>
        </p:nvSpPr>
        <p:spPr>
          <a:xfrm>
            <a:off x="1407157" y="1663384"/>
            <a:ext cx="6356350" cy="14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4世纪初，1月6日是罗马帝国东部各教会纪念耶稣降生和受洗的双重节日、称为“主显节”(Epiphany)，亦称“显现节”，即上帝通过耶稣向世人显示自己。当时只有那路拉冷的教会例外，那里只纪念耶稣的诞生而不纪念耶稣的受洗。后历史学家在罗马基督徒习用的日历中发现公元 354年12月25日页内记录着：“基督降生在犹大的伯利恒。”经研究，一般认为12月25日伴为圣诞节可能开始于公元336年的罗马教会，约在公元375年传到小亚细亚的安提阿，公元430年传到埃及的亚历山大里亚，耶路撒冷的教会接受得最晚，而亚美尼亚的教会则仍然坚持1月6日主显节是耶稣的诞辰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2FA0062-38E2-4A76-A000-D7441D096644}"/>
              </a:ext>
            </a:extLst>
          </p:cNvPr>
          <p:cNvSpPr/>
          <p:nvPr/>
        </p:nvSpPr>
        <p:spPr>
          <a:xfrm>
            <a:off x="737863" y="286709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圣诞节起源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042" y="-16033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val="3637773063"/>
      </p:ext>
    </p:extLst>
  </p:cSld>
  <p:clrMapOvr>
    <a:masterClrMapping/>
  </p:clrMapOvr>
  <mc:AlternateContent>
    <mc:Choice Requires="p14">
      <p:transition spd="med">
        <p14:flash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0" y="0"/>
            <a:ext cx="2261452" cy="8563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596D130-CB87-4C43-864C-4B791A22498C}"/>
              </a:ext>
            </a:extLst>
          </p:cNvPr>
          <p:cNvSpPr/>
          <p:nvPr/>
        </p:nvSpPr>
        <p:spPr>
          <a:xfrm>
            <a:off x="737865" y="257681"/>
            <a:ext cx="1338588" cy="3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1500">
                <a:solidFill>
                  <a:schemeClr val="bg1"/>
                </a:solidFill>
                <a:latin charset="0" panose="020b0604020202020204" pitchFamily="34" typeface="arial"/>
              </a:rPr>
              <a:t>圣诞节起源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790624" y="643308"/>
            <a:ext cx="10871456" cy="5556953"/>
            <a:chOff x="-790624" y="643308"/>
            <a:chExt cx="10871456" cy="555695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9527" y="643308"/>
              <a:ext cx="9263569" cy="555695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790624" y="2821227"/>
              <a:ext cx="2154967" cy="232386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D6047BF-C1C2-44C2-A6A8-B8C37A617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7925865" y="2821226"/>
              <a:ext cx="2154967" cy="232386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2583439" y="-1219314"/>
            <a:ext cx="4295754" cy="4993029"/>
            <a:chOff x="2583439" y="-1175772"/>
            <a:chExt cx="4295754" cy="499302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58088" y="-1175772"/>
              <a:ext cx="4221105" cy="4221105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2583439" y="2414551"/>
              <a:ext cx="4031924" cy="1402706"/>
            </a:xfrm>
            <a:prstGeom prst="round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2B89B12-E8ED-470A-8162-3AEC4469E89C}"/>
              </a:ext>
            </a:extLst>
          </p:cNvPr>
          <p:cNvSpPr/>
          <p:nvPr/>
        </p:nvSpPr>
        <p:spPr>
          <a:xfrm>
            <a:off x="2629150" y="2414551"/>
            <a:ext cx="3986213" cy="1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13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</a:rPr>
              <a:t>        12月25日本是波斯太阳神(即光明之神)密特拉(Mithra)的诞辰，是一个异教徒节日，同时太阳神也是罗马国教众神之一。这一天又是罗马历书的冬至节，崇拜太阳神的异教徒把这一天当作春天的希望，万物复苏的开始。基于此原因，罗马教会选择这一天作为圣诞节。这是教会初期力图把异教徒的风俗习惯基督教化的措施之一。</a:t>
            </a:r>
          </a:p>
        </p:txBody>
      </p:sp>
    </p:spTree>
    <p:extLst>
      <p:ext uri="{BB962C8B-B14F-4D97-AF65-F5344CB8AC3E}">
        <p14:creationId val="191385923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67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等线 Light</vt:lpstr>
      <vt:lpstr>等线</vt:lpstr>
      <vt:lpstr>方正卡通简体</vt:lpstr>
      <vt:lpstr>汉仪凌波体简</vt:lpstr>
      <vt:lpstr>迷你简菱心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2021-08-22T11:56:29Z</dcterms:created>
  <cp:lastPrinted>2021-08-22T11:56:29Z</cp:lastPrinted>
  <dcterms:modified xsi:type="dcterms:W3CDTF">2021-08-22T05:41:36Z</dcterms:modified>
  <cp:revision>1</cp:revision>
</cp:coreProperties>
</file>